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731" r:id="rId6"/>
    <p:sldId id="730" r:id="rId7"/>
    <p:sldId id="727" r:id="rId8"/>
    <p:sldId id="725" r:id="rId9"/>
    <p:sldId id="732" r:id="rId10"/>
    <p:sldId id="6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ei Fang" initials="LF [7]" lastIdx="1" clrIdx="6"/>
  <p:cmAuthor id="1" name="Lei Fang" initials="LF" lastIdx="1" clrIdx="0"/>
  <p:cmAuthor id="2" name="Lei Fang" initials="LF [2]" lastIdx="1" clrIdx="1"/>
  <p:cmAuthor id="3" name="Lei Fang" initials="LF [3]" lastIdx="1" clrIdx="2"/>
  <p:cmAuthor id="4" name="Lei Fang" initials="LF [4]" lastIdx="1" clrIdx="3"/>
  <p:cmAuthor id="5" name="Lei Fang" initials="LF [5]" lastIdx="1" clrIdx="4"/>
  <p:cmAuthor id="6" name="Lei Fang" initials="LF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0C3"/>
    <a:srgbClr val="44546A"/>
    <a:srgbClr val="8497B0"/>
    <a:srgbClr val="333E50"/>
    <a:srgbClr val="C4CDD9"/>
    <a:srgbClr val="C32445"/>
    <a:srgbClr val="333F50"/>
    <a:srgbClr val="657387"/>
    <a:srgbClr val="ADB9CA"/>
    <a:srgbClr val="A3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92" autoAdjust="0"/>
  </p:normalViewPr>
  <p:slideViewPr>
    <p:cSldViewPr snapToGrid="0">
      <p:cViewPr varScale="1">
        <p:scale>
          <a:sx n="87" d="100"/>
          <a:sy n="87" d="100"/>
        </p:scale>
        <p:origin x="-518" y="-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2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3E4CE-F738-9442-9685-ED6287D49D5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3F593-ACE9-824F-A1F2-50A8A106B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69840"/>
          </a:xfrm>
          <a:prstGeom prst="rect">
            <a:avLst/>
          </a:prstGeom>
          <a:solidFill>
            <a:srgbClr val="1D3450"/>
          </a:solidFill>
          <a:ln>
            <a:solidFill>
              <a:srgbClr val="1D3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999128" y="6193627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方正兰亭细黑_GBK_M" panose="02010600010101010101" pitchFamily="2" charset="2"/>
              </a:rPr>
              <a:t>北京九章云极科技有限公司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10550561" y="6410153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www.zetyun.com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915160" y="3059307"/>
            <a:ext cx="83616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0563"/>
            <a:ext cx="9144000" cy="1503635"/>
          </a:xfrm>
        </p:spPr>
        <p:txBody>
          <a:bodyPr anchor="b">
            <a:normAutofit/>
          </a:bodyPr>
          <a:lstStyle>
            <a:lvl1pPr algn="ctr">
              <a:defRPr sz="4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7540" y="3186348"/>
            <a:ext cx="61194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9516" y="-1314771"/>
            <a:ext cx="10365352" cy="75083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96" y="-1661564"/>
            <a:ext cx="6357058" cy="4492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18524" y="6385846"/>
            <a:ext cx="2743200" cy="365125"/>
          </a:xfrm>
        </p:spPr>
        <p:txBody>
          <a:bodyPr/>
          <a:lstStyle/>
          <a:p>
            <a:fld id="{B1282A9F-C480-4B8A-816D-9B24E9CA1D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3128" y="277255"/>
            <a:ext cx="581753" cy="509326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75303"/>
            <a:ext cx="137652" cy="511278"/>
          </a:xfrm>
          <a:prstGeom prst="rect">
            <a:avLst/>
          </a:prstGeom>
          <a:solidFill>
            <a:srgbClr val="0C2334"/>
          </a:solidFill>
          <a:ln>
            <a:solidFill>
              <a:srgbClr val="0C2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7652" y="275303"/>
            <a:ext cx="45719" cy="5112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5304" y="392036"/>
            <a:ext cx="8379097" cy="3921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请在此输入标题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13379" y="6550137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北京九章云极科技有限公司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www.zetyun.com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18524" y="6385846"/>
            <a:ext cx="2743200" cy="365125"/>
          </a:xfrm>
        </p:spPr>
        <p:txBody>
          <a:bodyPr/>
          <a:lstStyle/>
          <a:p>
            <a:fld id="{B1282A9F-C480-4B8A-816D-9B24E9CA1D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275303"/>
            <a:ext cx="137652" cy="511278"/>
          </a:xfrm>
          <a:prstGeom prst="rect">
            <a:avLst/>
          </a:prstGeom>
          <a:solidFill>
            <a:srgbClr val="0C2334"/>
          </a:solidFill>
          <a:ln>
            <a:solidFill>
              <a:srgbClr val="0C2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7652" y="275303"/>
            <a:ext cx="45719" cy="5112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5304" y="392036"/>
            <a:ext cx="8379097" cy="3921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请在此输入标题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13379" y="6550137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北京九章云极科技有限公司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www.zetyun.com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24" y="275303"/>
            <a:ext cx="1219200" cy="4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8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568960" y="944880"/>
            <a:ext cx="11043920" cy="0"/>
          </a:xfrm>
          <a:prstGeom prst="line">
            <a:avLst/>
          </a:prstGeom>
          <a:ln>
            <a:solidFill>
              <a:srgbClr val="1D34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8959" y="449812"/>
            <a:ext cx="8379097" cy="3921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1D3450"/>
                </a:solidFill>
              </a:defRPr>
            </a:lvl1pPr>
          </a:lstStyle>
          <a:p>
            <a:pPr lvl="0"/>
            <a:r>
              <a:rPr lang="zh-CN" altLang="en-US" dirty="0"/>
              <a:t>请在此输入标题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8663" y="384076"/>
            <a:ext cx="581753" cy="50932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>
          <a:xfrm>
            <a:off x="9092289" y="6348186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1282A9F-C480-4B8A-816D-9B24E9CA1D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3379" y="6550137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北京九章云极科技有限公司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www.zetyun.com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18524" y="6385846"/>
            <a:ext cx="2743200" cy="365125"/>
          </a:xfrm>
        </p:spPr>
        <p:txBody>
          <a:bodyPr/>
          <a:lstStyle/>
          <a:p>
            <a:fld id="{B1282A9F-C480-4B8A-816D-9B24E9CA1D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3128" y="277255"/>
            <a:ext cx="581753" cy="50932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275303"/>
            <a:ext cx="137652" cy="511278"/>
          </a:xfrm>
          <a:prstGeom prst="rect">
            <a:avLst/>
          </a:prstGeom>
          <a:solidFill>
            <a:srgbClr val="0C2334"/>
          </a:solidFill>
          <a:ln>
            <a:solidFill>
              <a:srgbClr val="0C2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7652" y="275303"/>
            <a:ext cx="45719" cy="5112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5304" y="392036"/>
            <a:ext cx="8379097" cy="3921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请在此输入标题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 rot="19612172">
            <a:off x="2520244" y="4048659"/>
            <a:ext cx="225638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</a:rPr>
              <a:t>九章云极</a:t>
            </a:r>
            <a:endParaRPr lang="en-US" altLang="zh-CN" sz="3600" dirty="0">
              <a:solidFill>
                <a:schemeClr val="bg2"/>
              </a:solidFill>
            </a:endParaRPr>
          </a:p>
          <a:p>
            <a:pPr algn="ctr">
              <a:lnSpc>
                <a:spcPts val="18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www.zetyun.com</a:t>
            </a:r>
            <a:endParaRPr lang="zh-CN" alt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612172">
            <a:off x="7326286" y="2298781"/>
            <a:ext cx="225638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</a:rPr>
              <a:t>九章云极</a:t>
            </a:r>
            <a:endParaRPr lang="en-US" altLang="zh-CN" sz="3600" dirty="0">
              <a:solidFill>
                <a:schemeClr val="bg2"/>
              </a:solidFill>
            </a:endParaRPr>
          </a:p>
          <a:p>
            <a:pPr algn="ctr">
              <a:lnSpc>
                <a:spcPts val="18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www.zetyun.com</a:t>
            </a:r>
            <a:endParaRPr lang="zh-CN" alt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3379" y="6550137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北京九章云极科技有限公司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www.zetyun.com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3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9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 rot="19612172">
            <a:off x="2520244" y="4048659"/>
            <a:ext cx="225638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</a:rPr>
              <a:t>九章云极</a:t>
            </a:r>
            <a:endParaRPr lang="en-US" altLang="zh-CN" sz="3600" dirty="0">
              <a:solidFill>
                <a:schemeClr val="bg2"/>
              </a:solidFill>
            </a:endParaRPr>
          </a:p>
          <a:p>
            <a:pPr algn="ctr">
              <a:lnSpc>
                <a:spcPts val="18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www.zetyun.com</a:t>
            </a:r>
            <a:endParaRPr lang="zh-CN" alt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 rot="19612172">
            <a:off x="7326286" y="2298781"/>
            <a:ext cx="225638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/>
                </a:solidFill>
              </a:rPr>
              <a:t>九章云极</a:t>
            </a:r>
            <a:endParaRPr lang="en-US" altLang="zh-CN" sz="3600" dirty="0">
              <a:solidFill>
                <a:schemeClr val="bg2"/>
              </a:solidFill>
            </a:endParaRPr>
          </a:p>
          <a:p>
            <a:pPr algn="ctr">
              <a:lnSpc>
                <a:spcPts val="18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www.zetyun.com</a:t>
            </a:r>
            <a:endParaRPr lang="zh-CN" alt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379" y="6550137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北京九章云极科技有限公司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www.zetyun.com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AECA406-F150-49E8-83C2-539C9D23D1D2}" type="datetime1">
              <a:rPr lang="zh-CN" altLang="en-US">
                <a:solidFill>
                  <a:prstClr val="black"/>
                </a:solidFill>
              </a:rPr>
              <a:pPr/>
              <a:t>2017/5/23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88D124B-7EAE-47A7-8CC8-344C8B23AB97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2A9F-C480-4B8A-816D-9B24E9CA1D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3" r:id="rId5"/>
    <p:sldLayoutId id="2147483652" r:id="rId6"/>
    <p:sldLayoutId id="2147483654" r:id="rId7"/>
    <p:sldLayoutId id="214748365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6435" y="1490899"/>
            <a:ext cx="9144000" cy="1503635"/>
          </a:xfrm>
        </p:spPr>
        <p:txBody>
          <a:bodyPr/>
          <a:lstStyle/>
          <a:p>
            <a:r>
              <a:rPr lang="zh-CN" altLang="en-US" dirty="0" smtClean="0"/>
              <a:t>数据科学平台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5141167"/>
            <a:ext cx="12204435" cy="295469"/>
            <a:chOff x="0" y="5141167"/>
            <a:chExt cx="12204435" cy="295469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0" y="5141167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0" y="5218922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0" y="5287345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12435" y="5361991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2435" y="5436636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/>
          <p:cNvSpPr txBox="1">
            <a:spLocks/>
          </p:cNvSpPr>
          <p:nvPr/>
        </p:nvSpPr>
        <p:spPr>
          <a:xfrm>
            <a:off x="3655457" y="5559053"/>
            <a:ext cx="4905955" cy="46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路宏琦（</a:t>
            </a:r>
            <a:r>
              <a:rPr lang="en-US" altLang="zh-CN" sz="1600" dirty="0" smtClean="0">
                <a:solidFill>
                  <a:schemeClr val="tx1"/>
                </a:solidFill>
              </a:rPr>
              <a:t>20170523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563444" y="3908617"/>
            <a:ext cx="9144000" cy="1049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2400" dirty="0" smtClean="0"/>
              <a:t>GARTNER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2A9F-C480-4B8A-816D-9B24E9CA1DB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魔力象限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9" y="870438"/>
            <a:ext cx="9856176" cy="56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2A9F-C480-4B8A-816D-9B24E9CA1DB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聚类分析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三分类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5" y="771036"/>
            <a:ext cx="9838591" cy="570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2A9F-C480-4B8A-816D-9B24E9CA1DB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魔力象限</a:t>
            </a:r>
            <a:r>
              <a:rPr lang="en-US" altLang="zh-CN" dirty="0" smtClean="0"/>
              <a:t>-</a:t>
            </a:r>
            <a:r>
              <a:rPr lang="zh-CN" altLang="en-US" dirty="0" smtClean="0"/>
              <a:t>评分维度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110" y="958330"/>
            <a:ext cx="10703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自助数据准备。”拖放“用户驱动的数据组合的不同来源，并创建分析模型，如用户定义的措施，集，组和层次。先进的功能，包括机器学习功能的语义的自动发现、</a:t>
            </a:r>
            <a:r>
              <a:rPr lang="zh-CN" altLang="en-US" sz="1200" dirty="0">
                <a:solidFill>
                  <a:srgbClr val="FF0000"/>
                </a:solidFill>
              </a:rPr>
              <a:t>智能连接、智能分析</a:t>
            </a:r>
            <a:r>
              <a:rPr lang="zh-CN" altLang="en-US" sz="1200" dirty="0"/>
              <a:t>、层次结构生成，数据沿袭和数据融合不同数据源的</a:t>
            </a:r>
            <a:r>
              <a:rPr lang="zh-CN" altLang="en-US" sz="1200" dirty="0" smtClean="0"/>
              <a:t>数据。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19111" y="1615685"/>
            <a:ext cx="107031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嵌入式</a:t>
            </a:r>
            <a:r>
              <a:rPr lang="zh-CN" altLang="en-US" sz="1200" dirty="0"/>
              <a:t>高级分析。使用户能够轻松地访问先进的分析能力，是自包含在平台本身或通过外部开发模型的导入和集成。</a:t>
            </a:r>
          </a:p>
        </p:txBody>
      </p:sp>
      <p:sp>
        <p:nvSpPr>
          <p:cNvPr id="9" name="矩形 8"/>
          <p:cNvSpPr/>
          <p:nvPr/>
        </p:nvSpPr>
        <p:spPr>
          <a:xfrm>
            <a:off x="419111" y="2209065"/>
            <a:ext cx="10254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分析仪表板。创建高度</a:t>
            </a:r>
            <a:r>
              <a:rPr lang="zh-CN" altLang="en-US" sz="1200" dirty="0">
                <a:solidFill>
                  <a:srgbClr val="FF0000"/>
                </a:solidFill>
              </a:rPr>
              <a:t>交互式</a:t>
            </a:r>
            <a:r>
              <a:rPr lang="zh-CN" altLang="en-US" sz="1200" dirty="0"/>
              <a:t>仪表盘和</a:t>
            </a:r>
            <a:r>
              <a:rPr lang="zh-CN" altLang="en-US" sz="1200" dirty="0">
                <a:solidFill>
                  <a:srgbClr val="FF0000"/>
                </a:solidFill>
              </a:rPr>
              <a:t>视觉探索和嵌入式</a:t>
            </a:r>
            <a:r>
              <a:rPr lang="zh-CN" altLang="en-US" sz="1200" dirty="0"/>
              <a:t>高级空间分析所要消耗的其他内容的能力</a:t>
            </a:r>
          </a:p>
        </p:txBody>
      </p:sp>
      <p:sp>
        <p:nvSpPr>
          <p:cNvPr id="10" name="矩形 9"/>
          <p:cNvSpPr/>
          <p:nvPr/>
        </p:nvSpPr>
        <p:spPr>
          <a:xfrm>
            <a:off x="419108" y="2846463"/>
            <a:ext cx="102547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交互式视觉探索</a:t>
            </a:r>
            <a:r>
              <a:rPr lang="zh-CN" altLang="en-US" sz="1200" dirty="0"/>
              <a:t>。使探索的数据通过一个数组的</a:t>
            </a:r>
            <a:r>
              <a:rPr lang="zh-CN" altLang="en-US" sz="1200" dirty="0">
                <a:solidFill>
                  <a:srgbClr val="FF0000"/>
                </a:solidFill>
              </a:rPr>
              <a:t>可视化选项</a:t>
            </a:r>
            <a:r>
              <a:rPr lang="zh-CN" altLang="en-US" sz="1200" dirty="0" smtClean="0"/>
              <a:t>，使</a:t>
            </a:r>
            <a:r>
              <a:rPr lang="zh-CN" altLang="en-US" sz="1200" dirty="0"/>
              <a:t>用户能够分析和操作的数据直接</a:t>
            </a:r>
            <a:r>
              <a:rPr lang="zh-CN" altLang="en-US" sz="1200" dirty="0">
                <a:solidFill>
                  <a:srgbClr val="FF0000"/>
                </a:solidFill>
              </a:rPr>
              <a:t>交互的可视化</a:t>
            </a:r>
            <a:r>
              <a:rPr lang="zh-CN" altLang="en-US" sz="1200" dirty="0"/>
              <a:t>表示</a:t>
            </a:r>
          </a:p>
        </p:txBody>
      </p:sp>
      <p:sp>
        <p:nvSpPr>
          <p:cNvPr id="12" name="矩形 11"/>
          <p:cNvSpPr/>
          <p:nvPr/>
        </p:nvSpPr>
        <p:spPr>
          <a:xfrm>
            <a:off x="419112" y="3545542"/>
            <a:ext cx="10254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智能数据发现</a:t>
            </a:r>
            <a:r>
              <a:rPr lang="zh-CN" altLang="en-US" sz="1200" dirty="0"/>
              <a:t>：自动发现、</a:t>
            </a:r>
            <a:r>
              <a:rPr lang="zh-CN" altLang="en-US" sz="1200" dirty="0">
                <a:solidFill>
                  <a:srgbClr val="FF0000"/>
                </a:solidFill>
              </a:rPr>
              <a:t>可视化</a:t>
            </a:r>
            <a:r>
              <a:rPr lang="zh-CN" altLang="en-US" sz="1200" dirty="0"/>
              <a:t>和叙事的重要发现如相关，例外，集群，链接，相关的用户数据的预测没有要求他们建立模型或写算法。用户通过</a:t>
            </a:r>
            <a:r>
              <a:rPr lang="zh-CN" altLang="en-US" sz="1200" dirty="0">
                <a:solidFill>
                  <a:srgbClr val="FF0000"/>
                </a:solidFill>
              </a:rPr>
              <a:t>可视化数据探索</a:t>
            </a:r>
            <a:r>
              <a:rPr lang="zh-CN" altLang="en-US" sz="1200" dirty="0"/>
              <a:t>，自然语言生成的叙事，搜索技术和自然语言查询。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19112" y="4338792"/>
            <a:ext cx="10559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移动探索与创作。使组织能够在发布和</a:t>
            </a:r>
            <a:r>
              <a:rPr lang="en-US" altLang="zh-CN" sz="1200" dirty="0"/>
              <a:t>/</a:t>
            </a:r>
            <a:r>
              <a:rPr lang="zh-CN" altLang="en-US" sz="1200" dirty="0"/>
              <a:t>或</a:t>
            </a:r>
            <a:r>
              <a:rPr lang="zh-CN" altLang="en-US" sz="1200" dirty="0">
                <a:solidFill>
                  <a:srgbClr val="FF0000"/>
                </a:solidFill>
              </a:rPr>
              <a:t>交互模式</a:t>
            </a:r>
            <a:r>
              <a:rPr lang="zh-CN" altLang="en-US" sz="1200" dirty="0"/>
              <a:t>下向移动设备开发和交付内容，并利用移动设备的本地功能，如触摸屏、</a:t>
            </a:r>
            <a:r>
              <a:rPr lang="zh-CN" altLang="en-US" sz="1200" dirty="0">
                <a:solidFill>
                  <a:srgbClr val="FF0000"/>
                </a:solidFill>
              </a:rPr>
              <a:t>摄像头</a:t>
            </a:r>
            <a:r>
              <a:rPr lang="zh-CN" altLang="en-US" sz="1200" dirty="0"/>
              <a:t>和位置感知。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19112" y="4910246"/>
            <a:ext cx="10559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嵌入</a:t>
            </a:r>
            <a:r>
              <a:rPr lang="zh-CN" altLang="en-US" sz="1200" dirty="0"/>
              <a:t>解析内容。能力包括软件开发人员的工具箱与</a:t>
            </a:r>
            <a:r>
              <a:rPr lang="en-US" altLang="zh-CN" sz="1200" dirty="0"/>
              <a:t>API</a:t>
            </a:r>
            <a:r>
              <a:rPr lang="zh-CN" altLang="en-US" sz="1200" dirty="0"/>
              <a:t>和支持开放标准的创建和修改分析的内容，</a:t>
            </a:r>
            <a:r>
              <a:rPr lang="zh-CN" altLang="en-US" sz="1200" dirty="0">
                <a:solidFill>
                  <a:srgbClr val="FF0000"/>
                </a:solidFill>
              </a:rPr>
              <a:t>可视化</a:t>
            </a:r>
            <a:r>
              <a:rPr lang="zh-CN" altLang="en-US" sz="1200" dirty="0"/>
              <a:t>和应用程序，</a:t>
            </a:r>
            <a:r>
              <a:rPr lang="zh-CN" altLang="en-US" sz="1200" dirty="0">
                <a:solidFill>
                  <a:srgbClr val="FF0000"/>
                </a:solidFill>
              </a:rPr>
              <a:t>嵌入</a:t>
            </a:r>
            <a:r>
              <a:rPr lang="zh-CN" altLang="en-US" sz="1200" dirty="0"/>
              <a:t>到业务流程和</a:t>
            </a:r>
            <a:r>
              <a:rPr lang="en-US" altLang="zh-CN" sz="1200" dirty="0"/>
              <a:t>/</a:t>
            </a:r>
            <a:r>
              <a:rPr lang="zh-CN" altLang="en-US" sz="1200" dirty="0"/>
              <a:t>或应用程序或门户网站。这些功能可以驻留在应用程序之外，重用的分析基础设施，但必须很容易和无缝地从应用程序内部访问，而无需强制用户之间切换系统。集成</a:t>
            </a:r>
            <a:r>
              <a:rPr lang="en-US" altLang="zh-CN" sz="1200" dirty="0"/>
              <a:t>BI</a:t>
            </a:r>
            <a:r>
              <a:rPr lang="zh-CN" altLang="en-US" sz="1200" dirty="0"/>
              <a:t>和分析与应用程序架构的能力，将使用户能够选择在业务流程中的分析应该被</a:t>
            </a:r>
            <a:r>
              <a:rPr lang="zh-CN" altLang="en-US" sz="1200" dirty="0">
                <a:solidFill>
                  <a:srgbClr val="FF0000"/>
                </a:solidFill>
              </a:rPr>
              <a:t>嵌入</a:t>
            </a:r>
            <a:r>
              <a:rPr lang="zh-CN" altLang="en-US" sz="1200" dirty="0"/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19108" y="5820435"/>
            <a:ext cx="10559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易用性和</a:t>
            </a:r>
            <a:r>
              <a:rPr lang="zh-CN" altLang="en-US" sz="1200" dirty="0">
                <a:solidFill>
                  <a:srgbClr val="FF0000"/>
                </a:solidFill>
              </a:rPr>
              <a:t>视觉吸引力</a:t>
            </a:r>
            <a:r>
              <a:rPr lang="zh-CN" altLang="en-US" sz="1200" dirty="0"/>
              <a:t>。易于管理和部署平台，创建内容，消费和互动的内容，以及</a:t>
            </a:r>
            <a:r>
              <a:rPr lang="zh-CN" altLang="en-US" sz="1200" dirty="0">
                <a:solidFill>
                  <a:srgbClr val="FF0000"/>
                </a:solidFill>
              </a:rPr>
              <a:t>视觉吸引力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42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2A9F-C480-4B8A-816D-9B24E9CA1DB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使用数据科学平台这类工具的目的？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67154" y="3612678"/>
            <a:ext cx="9965197" cy="1635423"/>
          </a:xfrm>
          <a:prstGeom prst="roundRect">
            <a:avLst>
              <a:gd name="adj" fmla="val 47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67154" y="1408914"/>
            <a:ext cx="9965197" cy="1844240"/>
          </a:xfrm>
          <a:prstGeom prst="roundRect">
            <a:avLst>
              <a:gd name="adj" fmla="val 651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184093" y="46806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怎么看？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184093" y="269899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分析目的？</a:t>
            </a:r>
            <a:endParaRPr lang="zh-CN" altLang="en-US" sz="1400" dirty="0"/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6" y="1851836"/>
            <a:ext cx="513106" cy="513106"/>
          </a:xfrm>
          <a:prstGeom prst="rect">
            <a:avLst/>
          </a:prstGeom>
        </p:spPr>
      </p:pic>
      <p:cxnSp>
        <p:nvCxnSpPr>
          <p:cNvPr id="99" name="直接连接符 98"/>
          <p:cNvCxnSpPr/>
          <p:nvPr/>
        </p:nvCxnSpPr>
        <p:spPr>
          <a:xfrm flipV="1">
            <a:off x="843985" y="3451039"/>
            <a:ext cx="100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843985" y="5418913"/>
            <a:ext cx="100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751442" y="1243655"/>
            <a:ext cx="1008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2652668" y="1940394"/>
            <a:ext cx="7811430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  <a:spcAft>
                <a:spcPts val="600"/>
              </a:spcAft>
            </a:pPr>
            <a:r>
              <a:rPr lang="zh-CN" altLang="en-US" sz="2000" b="1" dirty="0"/>
              <a:t>分析</a:t>
            </a:r>
            <a:r>
              <a:rPr lang="zh-CN" altLang="en-US" sz="2000" b="1" dirty="0" smtClean="0"/>
              <a:t>的结果是否是我需要的！</a:t>
            </a:r>
            <a:endParaRPr lang="zh-CN" altLang="en-US" sz="2000" b="1" dirty="0"/>
          </a:p>
        </p:txBody>
      </p:sp>
      <p:pic>
        <p:nvPicPr>
          <p:cNvPr id="126" name="图片 1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33" y="3890301"/>
            <a:ext cx="561119" cy="561119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10464098" y="55214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...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9510" y="4115431"/>
            <a:ext cx="7811430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  <a:spcAft>
                <a:spcPts val="600"/>
              </a:spcAft>
            </a:pPr>
            <a:r>
              <a:rPr lang="zh-CN" altLang="en-US" sz="2000" b="1" dirty="0" smtClean="0"/>
              <a:t>分析的结果是如何展现的（可视化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交互式）！</a:t>
            </a:r>
            <a:endParaRPr lang="zh-CN" altLang="en-US" sz="2000" b="1" dirty="0"/>
          </a:p>
        </p:txBody>
      </p:sp>
      <p:sp>
        <p:nvSpPr>
          <p:cNvPr id="21" name="文本占位符 2"/>
          <p:cNvSpPr txBox="1">
            <a:spLocks/>
          </p:cNvSpPr>
          <p:nvPr/>
        </p:nvSpPr>
        <p:spPr>
          <a:xfrm>
            <a:off x="4123789" y="5890787"/>
            <a:ext cx="3651926" cy="392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“看”到”结果“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021919" y="5608387"/>
            <a:ext cx="853897" cy="85389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F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28454" y="5794455"/>
            <a:ext cx="646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n-ea"/>
                <a:cs typeface="Verdana" panose="020B060403050404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584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04" y="1640275"/>
            <a:ext cx="2088944" cy="117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2A9F-C480-4B8A-816D-9B24E9CA1DB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模型展示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06" y="3319723"/>
            <a:ext cx="3429000" cy="107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806" y="2815307"/>
            <a:ext cx="1742052" cy="97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681" y="3858435"/>
            <a:ext cx="2181587" cy="122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34" y="2815307"/>
            <a:ext cx="4036038" cy="227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24072" y="1111677"/>
            <a:ext cx="3291408" cy="4085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输入</a:t>
            </a:r>
          </a:p>
        </p:txBody>
      </p:sp>
      <p:sp>
        <p:nvSpPr>
          <p:cNvPr id="13" name="矩形 12"/>
          <p:cNvSpPr/>
          <p:nvPr/>
        </p:nvSpPr>
        <p:spPr>
          <a:xfrm>
            <a:off x="4437394" y="1106971"/>
            <a:ext cx="3291408" cy="4085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模型详情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0772" y="1103821"/>
            <a:ext cx="3291408" cy="4085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587" y="5319346"/>
            <a:ext cx="3772455" cy="90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198076"/>
          </a:xfrm>
          <a:prstGeom prst="rect">
            <a:avLst/>
          </a:prstGeom>
          <a:solidFill>
            <a:srgbClr val="1D3450"/>
          </a:solidFill>
          <a:ln>
            <a:solidFill>
              <a:srgbClr val="1D3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0387" y="1323972"/>
            <a:ext cx="32582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THANKS!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5273186"/>
            <a:ext cx="12204435" cy="295469"/>
            <a:chOff x="0" y="5141167"/>
            <a:chExt cx="12204435" cy="295469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0" y="5141167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0" y="5218922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0" y="5287345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2435" y="5361991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2435" y="5436636"/>
              <a:ext cx="12192000" cy="0"/>
            </a:xfrm>
            <a:prstGeom prst="line">
              <a:avLst/>
            </a:prstGeom>
            <a:ln>
              <a:solidFill>
                <a:srgbClr val="D6DC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8" y="2641071"/>
            <a:ext cx="2266373" cy="226637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032430" y="625453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北京九章云极科技有限公司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726979" y="6472253"/>
            <a:ext cx="1336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www.zetyun.com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2B0C3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0CDD10DA83FBB4D92D5CB02AE925C00" ma:contentTypeVersion="4" ma:contentTypeDescription="新建文档。" ma:contentTypeScope="" ma:versionID="cddda5f7c74715fe99ea59d65aa12171">
  <xsd:schema xmlns:xsd="http://www.w3.org/2001/XMLSchema" xmlns:xs="http://www.w3.org/2001/XMLSchema" xmlns:p="http://schemas.microsoft.com/office/2006/metadata/properties" xmlns:ns2="6b67e87c-1b9c-4092-a022-954fe1304588" targetNamespace="http://schemas.microsoft.com/office/2006/metadata/properties" ma:root="true" ma:fieldsID="df764143e50a8fab87f028b2d115e8a2" ns2:_="">
    <xsd:import namespace="6b67e87c-1b9c-4092-a022-954fe13045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7e87c-1b9c-4092-a022-954fe13045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上次共享用户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上次共享时间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9B63A-5155-4494-9944-AFD7356D4CA6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6b67e87c-1b9c-4092-a022-954fe1304588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62CB799-2326-4ABA-86B1-AAAA1AE8B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4B65C3-3A55-40A8-B41F-96F0A9834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67e87c-1b9c-4092-a022-954fe13045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32728</TotalTime>
  <Words>450</Words>
  <Application>Microsoft Office PowerPoint</Application>
  <PresentationFormat>自定义</PresentationFormat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数据科学平台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LUHONGQI</cp:lastModifiedBy>
  <cp:revision>1053</cp:revision>
  <dcterms:created xsi:type="dcterms:W3CDTF">2015-09-23T06:48:00Z</dcterms:created>
  <dcterms:modified xsi:type="dcterms:W3CDTF">2017-05-23T10:46:59Z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  <property fmtid="{D5CDD505-2E9C-101B-9397-08002B2CF9AE}" pid="3" name="ContentTypeId">
    <vt:lpwstr>0x01010020CDD10DA83FBB4D92D5CB02AE925C00</vt:lpwstr>
  </property>
</Properties>
</file>