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56" r:id="rId2"/>
    <p:sldId id="257" r:id="rId3"/>
    <p:sldId id="268" r:id="rId4"/>
    <p:sldId id="269" r:id="rId5"/>
    <p:sldId id="261" r:id="rId6"/>
    <p:sldId id="270" r:id="rId7"/>
    <p:sldId id="260" r:id="rId8"/>
    <p:sldId id="262" r:id="rId9"/>
    <p:sldId id="266" r:id="rId10"/>
    <p:sldId id="265"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930" autoAdjust="0"/>
  </p:normalViewPr>
  <p:slideViewPr>
    <p:cSldViewPr snapToGrid="0">
      <p:cViewPr varScale="1">
        <p:scale>
          <a:sx n="92" d="100"/>
          <a:sy n="92" d="100"/>
        </p:scale>
        <p:origin x="70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9DECC-F382-4259-8911-3EAD262EDD50}"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72334-0730-41C4-B7BC-D78066ECF3C9}" type="slidenum">
              <a:rPr lang="en-US" smtClean="0"/>
              <a:t>‹#›</a:t>
            </a:fld>
            <a:endParaRPr lang="en-US"/>
          </a:p>
        </p:txBody>
      </p:sp>
    </p:spTree>
    <p:extLst>
      <p:ext uri="{BB962C8B-B14F-4D97-AF65-F5344CB8AC3E}">
        <p14:creationId xmlns:p14="http://schemas.microsoft.com/office/powerpoint/2010/main" val="303928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ungdungmoi.edu.vn/webgis-la-gi.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dirty="0" smtClean="0"/>
              <a:t>N</a:t>
            </a:r>
            <a:r>
              <a:rPr lang="en-US" dirty="0" err="1" smtClean="0"/>
              <a:t>hư</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đã</a:t>
            </a:r>
            <a:r>
              <a:rPr lang="en-US" baseline="0" dirty="0" smtClean="0"/>
              <a:t> </a:t>
            </a:r>
            <a:r>
              <a:rPr lang="en-US" baseline="0" dirty="0" err="1" smtClean="0"/>
              <a:t>biết</a:t>
            </a:r>
            <a:r>
              <a:rPr lang="en-US" baseline="0" dirty="0" smtClean="0"/>
              <a:t> </a:t>
            </a:r>
            <a:r>
              <a:rPr lang="en-US" baseline="0" dirty="0" err="1" smtClean="0"/>
              <a:t>thì</a:t>
            </a:r>
            <a:r>
              <a:rPr lang="en-US" baseline="0" dirty="0" smtClean="0"/>
              <a:t> </a:t>
            </a:r>
            <a:r>
              <a:rPr lang="en-US" baseline="0" dirty="0" err="1" smtClean="0"/>
              <a:t>ngày</a:t>
            </a:r>
            <a:r>
              <a:rPr lang="en-US" baseline="0" dirty="0" smtClean="0"/>
              <a:t> nay</a:t>
            </a:r>
            <a:r>
              <a:rPr lang="vi-VN" dirty="0" smtClean="0"/>
              <a:t> cuộc cách mạng công nghiệp 4.0 và vai trò của Internet ngày càng được khẳng định và không thể thiếu trong quản lý và chia sẻ thông tin của một quốc gia hay địa phương. Cùng với sự phát triển mạnh mẽ của hệ thống mạng toàn cầu – Internet và nhu cầu chia sẽ, tra cứu thông tin trên Internet, người ta bắt đầu quan tâm nghiên cứu đến sự kết hợp công nghệ GIS và công nghệ Web được nghiên cứu tích hợp hay còn gọi là </a:t>
            </a:r>
            <a:r>
              <a:rPr lang="vi-VN" b="1" dirty="0" smtClean="0">
                <a:hlinkClick r:id="rId3"/>
              </a:rPr>
              <a:t>WebGIS</a:t>
            </a:r>
            <a:r>
              <a:rPr lang="vi-VN" dirty="0" smtClean="0"/>
              <a:t>.</a:t>
            </a:r>
            <a:endParaRPr lang="en-US" dirty="0" smtClean="0"/>
          </a:p>
          <a:p>
            <a:pPr marL="285750" indent="-285750">
              <a:buFont typeface="Arial" panose="020B0604020202020204" pitchFamily="34" charset="0"/>
              <a:buChar char="•"/>
            </a:pPr>
            <a:r>
              <a:rPr lang="en-US" dirty="0" err="1" smtClean="0"/>
              <a:t>Gạch</a:t>
            </a:r>
            <a:r>
              <a:rPr lang="en-US" dirty="0" smtClean="0"/>
              <a:t> </a:t>
            </a:r>
            <a:r>
              <a:rPr lang="en-US" dirty="0" err="1" smtClean="0"/>
              <a:t>đầu</a:t>
            </a:r>
            <a:r>
              <a:rPr lang="en-US" baseline="0" dirty="0" smtClean="0"/>
              <a:t> </a:t>
            </a:r>
            <a:r>
              <a:rPr lang="en-US" baseline="0" dirty="0" err="1" smtClean="0"/>
              <a:t>dòng</a:t>
            </a:r>
            <a:r>
              <a:rPr lang="en-US" baseline="0" dirty="0" smtClean="0"/>
              <a:t> </a:t>
            </a:r>
            <a:r>
              <a:rPr lang="en-US" baseline="0" dirty="0" err="1" smtClean="0"/>
              <a:t>thứ</a:t>
            </a:r>
            <a:r>
              <a:rPr lang="en-US" baseline="0" dirty="0" smtClean="0"/>
              <a:t> 3: </a:t>
            </a:r>
            <a:r>
              <a:rPr lang="vi-VN" dirty="0" smtClean="0"/>
              <a:t>WebGIS có tiềm năng lớn trong công việc làm cho thông tin địa lý trở nên hữu dụng và sẵn sàng tới số lượng lớn người sử dụng trên thế giới. </a:t>
            </a:r>
            <a:endParaRPr lang="en-US" dirty="0" smtClean="0"/>
          </a:p>
        </p:txBody>
      </p:sp>
      <p:sp>
        <p:nvSpPr>
          <p:cNvPr id="4" name="Slide Number Placeholder 3"/>
          <p:cNvSpPr>
            <a:spLocks noGrp="1"/>
          </p:cNvSpPr>
          <p:nvPr>
            <p:ph type="sldNum" sz="quarter" idx="10"/>
          </p:nvPr>
        </p:nvSpPr>
        <p:spPr/>
        <p:txBody>
          <a:bodyPr/>
          <a:lstStyle/>
          <a:p>
            <a:fld id="{5DD72334-0730-41C4-B7BC-D78066ECF3C9}" type="slidenum">
              <a:rPr lang="en-US" smtClean="0"/>
              <a:t>3</a:t>
            </a:fld>
            <a:endParaRPr lang="en-US"/>
          </a:p>
        </p:txBody>
      </p:sp>
    </p:spTree>
    <p:extLst>
      <p:ext uri="{BB962C8B-B14F-4D97-AF65-F5344CB8AC3E}">
        <p14:creationId xmlns:p14="http://schemas.microsoft.com/office/powerpoint/2010/main" val="2609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Cho </a:t>
            </a:r>
            <a:r>
              <a:rPr lang="en-US" sz="1200" b="1" i="0" kern="1200" dirty="0" err="1" smtClean="0">
                <a:solidFill>
                  <a:schemeClr val="tx1"/>
                </a:solidFill>
                <a:effectLst/>
                <a:latin typeface="+mn-lt"/>
                <a:ea typeface="+mn-ea"/>
                <a:cs typeface="+mn-cs"/>
              </a:rPr>
              <a:t>phép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quản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lý</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nhiều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bản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đồ</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Người dùng có thể chọn và mở bất kỳ một bản đồ, chương bản đồ nào nằm trong CSDL.</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Có thể bật tắt các lớp, nhóm các lớp thông tin và xem định nghĩa hiển thị lớp, thanh tỷ lệ của một bản đồ.</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phóng</a:t>
            </a:r>
            <a:r>
              <a:rPr lang="en-US" sz="1200" b="0" i="0" kern="1200" dirty="0" smtClean="0">
                <a:solidFill>
                  <a:schemeClr val="tx1"/>
                </a:solidFill>
                <a:effectLst/>
                <a:latin typeface="+mn-lt"/>
                <a:ea typeface="+mn-ea"/>
                <a:cs typeface="+mn-cs"/>
              </a:rPr>
              <a:t> to, </a:t>
            </a:r>
            <a:r>
              <a:rPr lang="en-US" sz="1200" b="0" i="0" kern="1200" dirty="0" err="1" smtClean="0">
                <a:solidFill>
                  <a:schemeClr val="tx1"/>
                </a:solidFill>
                <a:effectLst/>
                <a:latin typeface="+mn-lt"/>
                <a:ea typeface="+mn-ea"/>
                <a:cs typeface="+mn-cs"/>
              </a:rPr>
              <a:t>thu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hỏi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tìm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kiếm</a:t>
            </a:r>
            <a:r>
              <a:rPr lang="en-US"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Cho </a:t>
            </a:r>
            <a:r>
              <a:rPr lang="en-US" sz="1200" b="1" i="0" kern="1200" dirty="0" err="1" smtClean="0">
                <a:solidFill>
                  <a:schemeClr val="tx1"/>
                </a:solidFill>
                <a:effectLst/>
                <a:latin typeface="+mn-lt"/>
                <a:ea typeface="+mn-ea"/>
                <a:cs typeface="+mn-cs"/>
              </a:rPr>
              <a:t>phép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chọn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lọc</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tìm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kiếm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thông</a:t>
            </a:r>
            <a:r>
              <a:rPr lang="en-US" sz="1200" b="1" i="0" kern="1200" dirty="0" smtClean="0">
                <a:solidFill>
                  <a:schemeClr val="tx1"/>
                </a:solidFill>
                <a:effectLst/>
                <a:latin typeface="+mn-lt"/>
                <a:ea typeface="+mn-ea"/>
                <a:cs typeface="+mn-cs"/>
              </a:rPr>
              <a:t> tin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Xem thông tin thuộc tính và không gian của một đối tượng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Tìm kiếm đối tượng trên bản đồ.</a:t>
            </a:r>
          </a:p>
          <a:p>
            <a:pPr marL="171450" indent="-171450">
              <a:buFont typeface="Arial" panose="020B0604020202020204" pitchFamily="34" charset="0"/>
              <a:buChar cha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Cho </a:t>
            </a:r>
            <a:r>
              <a:rPr lang="en-US" sz="1200" b="1" i="0" kern="1200" dirty="0" err="1" smtClean="0">
                <a:solidFill>
                  <a:schemeClr val="tx1"/>
                </a:solidFill>
                <a:effectLst/>
                <a:latin typeface="+mn-lt"/>
                <a:ea typeface="+mn-ea"/>
                <a:cs typeface="+mn-cs"/>
              </a:rPr>
              <a:t>phép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cập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nhật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thông</a:t>
            </a:r>
            <a:r>
              <a:rPr lang="en-US" sz="1200" b="1" i="0" kern="1200" dirty="0" smtClean="0">
                <a:solidFill>
                  <a:schemeClr val="tx1"/>
                </a:solidFill>
                <a:effectLst/>
                <a:latin typeface="+mn-lt"/>
                <a:ea typeface="+mn-ea"/>
                <a:cs typeface="+mn-cs"/>
              </a:rPr>
              <a:t> tin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Cập nhật trực tiếp các thông tin thuộc tính của một đối tượng trên trang Web, ví dụ như các chỉ tiêu về dân số, kinh tế, đầu tư của một huyện.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Cập nhật các thông tin không gian trên trang Web, ví dụ như toạ độ địa lý của một trường đại học, một trạm xá.</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Thêm mới một điểm (trường học, bệnh viện, bưu điện,..), một đường, một polyline hay polygon, nhằm phục vụ cho các mục đích thu thập số liệu, điều tra theo dõi trên diện rộng.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Đồng thời người dùng cũng có thể xoá bỏ trực tiếp các đối tượng trên bản đồ bằng một thao tác đơn giản ngay trên giao diện Web.</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Khi thay đổi thông tin, hệ thống sẽ tự cập nhật và tạo nên biểu đồ tương ứng</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err="1" smtClean="0">
                <a:solidFill>
                  <a:schemeClr val="tx1"/>
                </a:solidFill>
                <a:effectLst/>
                <a:latin typeface="+mn-lt"/>
                <a:ea typeface="+mn-ea"/>
                <a:cs typeface="+mn-cs"/>
              </a:rPr>
              <a:t>Quản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trị</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thống</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Phân quyền cho người dùng các cấp.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Tính bảo mật hệ thống cao, đảm bảo thông tin trong CSDL được an toàn.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Khả năng lưu vết của hệ thống, tự tạo ra các log file.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1"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DD72334-0730-41C4-B7BC-D78066ECF3C9}" type="slidenum">
              <a:rPr lang="en-US" smtClean="0"/>
              <a:t>4</a:t>
            </a:fld>
            <a:endParaRPr lang="en-US"/>
          </a:p>
        </p:txBody>
      </p:sp>
    </p:spTree>
    <p:extLst>
      <p:ext uri="{BB962C8B-B14F-4D97-AF65-F5344CB8AC3E}">
        <p14:creationId xmlns:p14="http://schemas.microsoft.com/office/powerpoint/2010/main" val="160572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smtClean="0">
                <a:latin typeface="Arial" panose="020B0604020202020204" pitchFamily="34" charset="0"/>
                <a:cs typeface="Arial" panose="020B0604020202020204" pitchFamily="34" charset="0"/>
              </a:rPr>
              <a:t>Vĩnh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bảo</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là</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huyện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tập</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trung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nhiều</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công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trình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thủy</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lợi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chính</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vì</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thế</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dữ</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liệu</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để</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lữu</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trữ</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thông</a:t>
            </a:r>
            <a:r>
              <a:rPr lang="en-US" sz="1200" baseline="0" dirty="0" smtClean="0">
                <a:latin typeface="Arial" panose="020B0604020202020204" pitchFamily="34" charset="0"/>
                <a:cs typeface="Arial" panose="020B0604020202020204" pitchFamily="34" charset="0"/>
              </a:rPr>
              <a:t> tin </a:t>
            </a:r>
            <a:r>
              <a:rPr lang="en-US" sz="1200" baseline="0" dirty="0" err="1" smtClean="0">
                <a:latin typeface="Arial" panose="020B0604020202020204" pitchFamily="34" charset="0"/>
                <a:cs typeface="Arial" panose="020B0604020202020204" pitchFamily="34" charset="0"/>
              </a:rPr>
              <a:t>quản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lý</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về</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các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công</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trình</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rất</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lớn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dẫn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đến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việc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khó</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khăn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nếu</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chỉ</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quản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lý</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đơn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thuần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trên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giấy</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hoặc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bằng</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các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phần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mềm</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như</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word,excel</a:t>
            </a:r>
            <a:endParaRPr lang="en-US" sz="1200" baseline="0" dirty="0" smtClean="0">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dữ</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liệu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về</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trình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thủy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lợi</a:t>
            </a:r>
            <a:r>
              <a:rPr lang="en-GB" sz="1200" kern="1200" dirty="0" smtClean="0">
                <a:solidFill>
                  <a:schemeClr val="tx1"/>
                </a:solidFill>
                <a:effectLst/>
                <a:latin typeface="+mn-lt"/>
                <a:ea typeface="+mn-ea"/>
                <a:cs typeface="+mn-cs"/>
              </a:rPr>
              <a:t> ở</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huyện</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vixnhh</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bảo</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tp</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hải</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phòng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đã</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được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số</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hóa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tuy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nhiên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dữ</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liệu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này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mới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được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quản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lý</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bằng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phần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mềm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trên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máy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tính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nhân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như</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Mapinfo</a:t>
            </a:r>
            <a:r>
              <a:rPr lang="en-GB" sz="1200" kern="1200" dirty="0" smtClean="0">
                <a:solidFill>
                  <a:schemeClr val="tx1"/>
                </a:solidFill>
                <a:effectLst/>
                <a:latin typeface="+mn-lt"/>
                <a:ea typeface="+mn-ea"/>
                <a:cs typeface="+mn-cs"/>
              </a:rPr>
              <a:t>, AutoCAD. Do </a:t>
            </a:r>
            <a:r>
              <a:rPr lang="en-GB" sz="1200" kern="1200" dirty="0" err="1" smtClean="0">
                <a:solidFill>
                  <a:schemeClr val="tx1"/>
                </a:solidFill>
                <a:effectLst/>
                <a:latin typeface="+mn-lt"/>
                <a:ea typeface="+mn-ea"/>
                <a:cs typeface="+mn-cs"/>
              </a:rPr>
              <a:t>đó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khai</a:t>
            </a:r>
            <a:r>
              <a:rPr lang="en-GB" sz="1200" kern="1200" dirty="0" smtClean="0">
                <a:solidFill>
                  <a:schemeClr val="tx1"/>
                </a:solidFill>
                <a:effectLst/>
                <a:latin typeface="+mn-lt"/>
                <a:ea typeface="+mn-ea"/>
                <a:cs typeface="+mn-cs"/>
              </a:rPr>
              <a:t>, chia </a:t>
            </a:r>
            <a:r>
              <a:rPr lang="en-GB" sz="1200" kern="1200" dirty="0" err="1" smtClean="0">
                <a:solidFill>
                  <a:schemeClr val="tx1"/>
                </a:solidFill>
                <a:effectLst/>
                <a:latin typeface="+mn-lt"/>
                <a:ea typeface="+mn-ea"/>
                <a:cs typeface="+mn-cs"/>
              </a:rPr>
              <a:t>sẻ</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dữ</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liệu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còn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nhiều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khăn</a:t>
            </a:r>
            <a:r>
              <a:rPr lang="en-GB"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quản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lý</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hệ</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thống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thủy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lợi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hiện</a:t>
            </a:r>
            <a:r>
              <a:rPr lang="en-GB" sz="1200" kern="1200" dirty="0" smtClean="0">
                <a:solidFill>
                  <a:schemeClr val="tx1"/>
                </a:solidFill>
                <a:effectLst/>
                <a:latin typeface="+mn-lt"/>
                <a:ea typeface="+mn-ea"/>
                <a:cs typeface="+mn-cs"/>
              </a:rPr>
              <a:t> nay </a:t>
            </a:r>
            <a:r>
              <a:rPr lang="en-GB" sz="1200" kern="1200" dirty="0" err="1" smtClean="0">
                <a:solidFill>
                  <a:schemeClr val="tx1"/>
                </a:solidFill>
                <a:effectLst/>
                <a:latin typeface="+mn-lt"/>
                <a:ea typeface="+mn-ea"/>
                <a:cs typeface="+mn-cs"/>
              </a:rPr>
              <a:t>thường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được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GB"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lý</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a:t>
            </a:r>
            <a:r>
              <a:rPr lang="vi-VN" sz="1200" kern="1200" dirty="0" smtClean="0">
                <a:solidFill>
                  <a:schemeClr val="tx1"/>
                </a:solidFill>
                <a:effectLst/>
                <a:latin typeface="+mn-lt"/>
                <a:ea typeface="+mn-ea"/>
                <a:cs typeface="+mn-cs"/>
              </a:rPr>
              <a:t>Điều này dẫn tới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tiếp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cận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tin </a:t>
            </a:r>
            <a:r>
              <a:rPr lang="en-GB" sz="1200" kern="1200" dirty="0" err="1" smtClean="0">
                <a:solidFill>
                  <a:schemeClr val="tx1"/>
                </a:solidFill>
                <a:effectLst/>
                <a:latin typeface="+mn-lt"/>
                <a:ea typeface="+mn-ea"/>
                <a:cs typeface="+mn-cs"/>
              </a:rPr>
              <a:t>cũng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như</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theo</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dõi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của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người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dân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thường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chậm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cũng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như</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một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số</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người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dân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kiến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thức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muốn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theo</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dõi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tin </a:t>
            </a:r>
            <a:r>
              <a:rPr lang="en-GB" sz="1200" kern="1200" dirty="0" err="1" smtClean="0">
                <a:solidFill>
                  <a:schemeClr val="tx1"/>
                </a:solidFill>
                <a:effectLst/>
                <a:latin typeface="+mn-lt"/>
                <a:ea typeface="+mn-ea"/>
                <a:cs typeface="+mn-cs"/>
              </a:rPr>
              <a:t>về</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trình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thủy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lợi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trở</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nên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khăn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tìm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kiếm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tin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Nếu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chúng</a:t>
            </a:r>
            <a:r>
              <a:rPr lang="en-GB" sz="1200" kern="1200" baseline="0" dirty="0" smtClean="0">
                <a:solidFill>
                  <a:schemeClr val="tx1"/>
                </a:solidFill>
                <a:effectLst/>
                <a:latin typeface="+mn-lt"/>
                <a:ea typeface="+mn-ea"/>
                <a:cs typeface="+mn-cs"/>
              </a:rPr>
              <a:t> ta </a:t>
            </a:r>
            <a:r>
              <a:rPr lang="en-GB" sz="1200" kern="1200" baseline="0" dirty="0" err="1" smtClean="0">
                <a:solidFill>
                  <a:schemeClr val="tx1"/>
                </a:solidFill>
                <a:effectLst/>
                <a:latin typeface="+mn-lt"/>
                <a:ea typeface="+mn-ea"/>
                <a:cs typeface="+mn-cs"/>
              </a:rPr>
              <a:t>áp</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dụng</a:t>
            </a:r>
            <a:r>
              <a:rPr lang="en-GB" sz="1200" kern="1200" baseline="0" dirty="0" smtClean="0">
                <a:solidFill>
                  <a:schemeClr val="tx1"/>
                </a:solidFill>
                <a:effectLst/>
                <a:latin typeface="+mn-lt"/>
                <a:ea typeface="+mn-ea"/>
                <a:cs typeface="+mn-cs"/>
              </a:rPr>
              <a:t> </a:t>
            </a:r>
            <a:r>
              <a:rPr lang="en-GB" sz="1200" dirty="0" err="1" smtClean="0">
                <a:latin typeface="Arial" panose="020B0604020202020204" pitchFamily="34" charset="0"/>
                <a:cs typeface="Arial" panose="020B0604020202020204" pitchFamily="34" charset="0"/>
              </a:rPr>
              <a:t>WebGIS</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sẽ</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giúp</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người</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dân</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và</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người</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quản</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lý</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dễ</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truy</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cập</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tra</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cứu</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và</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theo</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dõi</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được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được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các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thông</a:t>
            </a:r>
            <a:r>
              <a:rPr lang="en-GB" sz="1200" dirty="0" smtClean="0">
                <a:latin typeface="Arial" panose="020B0604020202020204" pitchFamily="34" charset="0"/>
                <a:cs typeface="Arial" panose="020B0604020202020204" pitchFamily="34" charset="0"/>
              </a:rPr>
              <a:t> tin </a:t>
            </a:r>
            <a:r>
              <a:rPr lang="en-GB" sz="1200" dirty="0" err="1" smtClean="0">
                <a:latin typeface="Arial" panose="020B0604020202020204" pitchFamily="34" charset="0"/>
                <a:cs typeface="Arial" panose="020B0604020202020204" pitchFamily="34" charset="0"/>
              </a:rPr>
              <a:t>thuộc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tính</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về</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công</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trình</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kết</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hợp</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với</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thông</a:t>
            </a:r>
            <a:r>
              <a:rPr lang="en-GB" sz="1200" dirty="0" smtClean="0">
                <a:latin typeface="Arial" panose="020B0604020202020204" pitchFamily="34" charset="0"/>
                <a:cs typeface="Arial" panose="020B0604020202020204" pitchFamily="34" charset="0"/>
              </a:rPr>
              <a:t> tin </a:t>
            </a:r>
            <a:r>
              <a:rPr lang="en-GB" sz="1200" dirty="0" err="1" smtClean="0">
                <a:latin typeface="Arial" panose="020B0604020202020204" pitchFamily="34" charset="0"/>
                <a:cs typeface="Arial" panose="020B0604020202020204" pitchFamily="34" charset="0"/>
              </a:rPr>
              <a:t>không</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gian</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sym typeface="Wingdings" panose="05000000000000000000" pitchFamily="2" charset="2"/>
              </a:rPr>
              <a:t>sẽ</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tạo</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ra</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có</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cái</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nhìn</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trực</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quan</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nhất</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cho</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người</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dùng</a:t>
            </a:r>
            <a:endParaRPr lang="en-GB" sz="1200" dirty="0" smtClean="0">
              <a:latin typeface="Arial" panose="020B0604020202020204" pitchFamily="34" charset="0"/>
              <a:cs typeface="Arial" panose="020B0604020202020204" pitchFamily="34" charset="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smtClean="0">
                <a:solidFill>
                  <a:schemeClr val="tx1"/>
                </a:solidFill>
                <a:effectLst/>
                <a:latin typeface="+mn-lt"/>
                <a:ea typeface="+mn-ea"/>
                <a:cs typeface="+mn-cs"/>
                <a:sym typeface="Wingdings" panose="05000000000000000000" pitchFamily="2" charset="2"/>
              </a:rPr>
              <a:t></a:t>
            </a:r>
            <a:r>
              <a:rPr lang="en-GB" sz="1200" kern="1200" dirty="0" err="1" smtClean="0">
                <a:solidFill>
                  <a:schemeClr val="tx1"/>
                </a:solidFill>
                <a:effectLst/>
                <a:latin typeface="+mn-lt"/>
                <a:ea typeface="+mn-ea"/>
                <a:cs typeface="+mn-cs"/>
              </a:rPr>
              <a:t>Và</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trong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thời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đại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nghệ</a:t>
            </a:r>
            <a:r>
              <a:rPr lang="en-GB" sz="1200" kern="1200" dirty="0" smtClean="0">
                <a:solidFill>
                  <a:schemeClr val="tx1"/>
                </a:solidFill>
                <a:effectLst/>
                <a:latin typeface="+mn-lt"/>
                <a:ea typeface="+mn-ea"/>
                <a:cs typeface="+mn-cs"/>
              </a:rPr>
              <a:t> 4.0, </a:t>
            </a:r>
            <a:r>
              <a:rPr lang="en-GB" sz="1200" kern="1200" dirty="0" err="1" smtClean="0">
                <a:solidFill>
                  <a:schemeClr val="tx1"/>
                </a:solidFill>
                <a:effectLst/>
                <a:latin typeface="+mn-lt"/>
                <a:ea typeface="+mn-ea"/>
                <a:cs typeface="+mn-cs"/>
              </a:rPr>
              <a:t>chúng</a:t>
            </a:r>
            <a:r>
              <a:rPr lang="en-GB" sz="1200" kern="1200" dirty="0" smtClean="0">
                <a:solidFill>
                  <a:schemeClr val="tx1"/>
                </a:solidFill>
                <a:effectLst/>
                <a:latin typeface="+mn-lt"/>
                <a:ea typeface="+mn-ea"/>
                <a:cs typeface="+mn-cs"/>
              </a:rPr>
              <a:t> ta </a:t>
            </a:r>
            <a:r>
              <a:rPr lang="en-GB" sz="1200" kern="1200" dirty="0" err="1" smtClean="0">
                <a:solidFill>
                  <a:schemeClr val="tx1"/>
                </a:solidFill>
                <a:effectLst/>
                <a:latin typeface="+mn-lt"/>
                <a:ea typeface="+mn-ea"/>
                <a:cs typeface="+mn-cs"/>
              </a:rPr>
              <a:t>có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thể</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truy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cập</a:t>
            </a:r>
            <a:r>
              <a:rPr lang="en-GB" sz="1200" kern="1200" dirty="0" smtClean="0">
                <a:solidFill>
                  <a:schemeClr val="tx1"/>
                </a:solidFill>
                <a:effectLst/>
                <a:latin typeface="+mn-lt"/>
                <a:ea typeface="+mn-ea"/>
                <a:cs typeface="+mn-cs"/>
              </a:rPr>
              <a:t> internet ở </a:t>
            </a:r>
            <a:r>
              <a:rPr lang="en-GB" sz="1200" kern="1200" dirty="0" err="1" smtClean="0">
                <a:solidFill>
                  <a:schemeClr val="tx1"/>
                </a:solidFill>
                <a:effectLst/>
                <a:latin typeface="+mn-lt"/>
                <a:ea typeface="+mn-ea"/>
                <a:cs typeface="+mn-cs"/>
              </a:rPr>
              <a:t>mọi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nơi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thiết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bị</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minh </a:t>
            </a:r>
            <a:r>
              <a:rPr lang="en-GB" sz="1200" kern="1200" dirty="0" err="1" smtClean="0">
                <a:solidFill>
                  <a:schemeClr val="tx1"/>
                </a:solidFill>
                <a:effectLst/>
                <a:latin typeface="+mn-lt"/>
                <a:ea typeface="+mn-ea"/>
                <a:cs typeface="+mn-cs"/>
              </a:rPr>
              <a:t>có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truy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cập</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cũng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rất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phổ</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biến</a:t>
            </a:r>
            <a:r>
              <a:rPr lang="en-GB"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DD72334-0730-41C4-B7BC-D78066ECF3C9}" type="slidenum">
              <a:rPr lang="en-US" smtClean="0"/>
              <a:t>6</a:t>
            </a:fld>
            <a:endParaRPr lang="en-US"/>
          </a:p>
        </p:txBody>
      </p:sp>
    </p:spTree>
    <p:extLst>
      <p:ext uri="{BB962C8B-B14F-4D97-AF65-F5344CB8AC3E}">
        <p14:creationId xmlns:p14="http://schemas.microsoft.com/office/powerpoint/2010/main" val="80781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4932FF-4CD2-4DE3-B081-02A4F1E6DA3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77437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4932FF-4CD2-4DE3-B081-02A4F1E6DA3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71924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4932FF-4CD2-4DE3-B081-02A4F1E6DA3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8D093-6CE9-4EBD-81F6-D3B374D439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2702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74932FF-4CD2-4DE3-B081-02A4F1E6DA3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648161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74932FF-4CD2-4DE3-B081-02A4F1E6DA3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4925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74932FF-4CD2-4DE3-B081-02A4F1E6DA3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2331581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4932FF-4CD2-4DE3-B081-02A4F1E6DA3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41603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4932FF-4CD2-4DE3-B081-02A4F1E6DA3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16734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4932FF-4CD2-4DE3-B081-02A4F1E6DA3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67769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4932FF-4CD2-4DE3-B081-02A4F1E6DA3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86581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4932FF-4CD2-4DE3-B081-02A4F1E6DA3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03195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4932FF-4CD2-4DE3-B081-02A4F1E6DA37}"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258803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4932FF-4CD2-4DE3-B081-02A4F1E6DA37}"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86546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932FF-4CD2-4DE3-B081-02A4F1E6DA37}"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79907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4932FF-4CD2-4DE3-B081-02A4F1E6DA3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5566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4932FF-4CD2-4DE3-B081-02A4F1E6DA3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56395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4932FF-4CD2-4DE3-B081-02A4F1E6DA37}" type="datetimeFigureOut">
              <a:rPr lang="en-US" smtClean="0"/>
              <a:t>1/16/2022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98D093-6CE9-4EBD-81F6-D3B374D43986}" type="slidenum">
              <a:rPr lang="en-US" smtClean="0"/>
              <a:t>‹#›</a:t>
            </a:fld>
            <a:endParaRPr lang="en-US"/>
          </a:p>
        </p:txBody>
      </p:sp>
    </p:spTree>
    <p:extLst>
      <p:ext uri="{BB962C8B-B14F-4D97-AF65-F5344CB8AC3E}">
        <p14:creationId xmlns:p14="http://schemas.microsoft.com/office/powerpoint/2010/main" val="31358247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81625" y="4353491"/>
            <a:ext cx="6810375" cy="1323439"/>
          </a:xfrm>
          <a:prstGeom prst="rect">
            <a:avLst/>
          </a:prstGeom>
          <a:noFill/>
        </p:spPr>
        <p:txBody>
          <a:bodyPr wrap="square" rtlCol="0">
            <a:spAutoFit/>
          </a:bodyPr>
          <a:lstStyle/>
          <a:p>
            <a:r>
              <a:rPr lang="en-GB" sz="2000" b="1" dirty="0" err="1" smtClean="0">
                <a:latin typeface="Arial" panose="020B0604020202020204" pitchFamily="34" charset="0"/>
                <a:cs typeface="Arial" panose="020B0604020202020204" pitchFamily="34" charset="0"/>
              </a:rPr>
              <a:t>Sinh</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viên</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thực</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hiện</a:t>
            </a:r>
            <a:r>
              <a:rPr lang="en-GB" sz="2000" b="1" dirty="0" smtClean="0">
                <a:latin typeface="Arial" panose="020B0604020202020204" pitchFamily="34" charset="0"/>
                <a:cs typeface="Arial" panose="020B0604020202020204" pitchFamily="34" charset="0"/>
              </a:rPr>
              <a:t>: Cao </a:t>
            </a:r>
            <a:r>
              <a:rPr lang="en-GB" sz="2000" b="1" dirty="0" err="1" smtClean="0">
                <a:latin typeface="Arial" panose="020B0604020202020204" pitchFamily="34" charset="0"/>
                <a:cs typeface="Arial" panose="020B0604020202020204" pitchFamily="34" charset="0"/>
              </a:rPr>
              <a:t>Hoài</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Sơn</a:t>
            </a:r>
            <a:endParaRPr lang="en-GB" sz="2000" b="1" dirty="0" smtClean="0">
              <a:latin typeface="Arial" panose="020B0604020202020204" pitchFamily="34" charset="0"/>
              <a:cs typeface="Arial" panose="020B0604020202020204" pitchFamily="34" charset="0"/>
            </a:endParaRPr>
          </a:p>
          <a:p>
            <a:endParaRPr lang="en-GB" sz="2000" b="1" dirty="0" smtClean="0">
              <a:latin typeface="Arial" panose="020B0604020202020204" pitchFamily="34" charset="0"/>
              <a:cs typeface="Arial" panose="020B0604020202020204" pitchFamily="34" charset="0"/>
            </a:endParaRPr>
          </a:p>
          <a:p>
            <a:r>
              <a:rPr lang="en-GB" sz="2000" b="1" dirty="0" err="1" smtClean="0">
                <a:latin typeface="Arial" panose="020B0604020202020204" pitchFamily="34" charset="0"/>
                <a:cs typeface="Arial" panose="020B0604020202020204" pitchFamily="34" charset="0"/>
              </a:rPr>
              <a:t>Giảng</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viên</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hướng</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dẫn</a:t>
            </a:r>
            <a:r>
              <a:rPr lang="en-GB" sz="2000" b="1" dirty="0" smtClean="0">
                <a:latin typeface="Arial" panose="020B0604020202020204" pitchFamily="34" charset="0"/>
                <a:cs typeface="Arial" panose="020B0604020202020204" pitchFamily="34" charset="0"/>
              </a:rPr>
              <a:t>: PGS.TS </a:t>
            </a:r>
            <a:r>
              <a:rPr lang="en-GB" sz="2000" b="1" dirty="0" err="1" smtClean="0">
                <a:latin typeface="Arial" panose="020B0604020202020204" pitchFamily="34" charset="0"/>
                <a:cs typeface="Arial" panose="020B0604020202020204" pitchFamily="34" charset="0"/>
              </a:rPr>
              <a:t>Nguyễn</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Thanh</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Tùng</a:t>
            </a:r>
            <a:r>
              <a:rPr lang="en-GB" sz="2000" b="1" dirty="0" smtClean="0">
                <a:latin typeface="Arial" panose="020B0604020202020204" pitchFamily="34" charset="0"/>
                <a:cs typeface="Arial" panose="020B0604020202020204" pitchFamily="34" charset="0"/>
              </a:rPr>
              <a:t>  </a:t>
            </a:r>
          </a:p>
          <a:p>
            <a:r>
              <a:rPr lang="en-GB" sz="2000" b="1" dirty="0">
                <a:latin typeface="Arial" panose="020B0604020202020204" pitchFamily="34" charset="0"/>
                <a:cs typeface="Arial" panose="020B0604020202020204" pitchFamily="34" charset="0"/>
              </a:rPr>
              <a:t>	</a:t>
            </a:r>
            <a:r>
              <a:rPr lang="en-GB" sz="2000" b="1" dirty="0" smtClean="0">
                <a:latin typeface="Arial" panose="020B0604020202020204" pitchFamily="34" charset="0"/>
                <a:cs typeface="Arial" panose="020B0604020202020204" pitchFamily="34" charset="0"/>
              </a:rPr>
              <a:t>		  TS. </a:t>
            </a:r>
            <a:r>
              <a:rPr lang="en-GB" sz="2000" b="1" dirty="0" err="1" smtClean="0">
                <a:latin typeface="Arial" panose="020B0604020202020204" pitchFamily="34" charset="0"/>
                <a:cs typeface="Arial" panose="020B0604020202020204" pitchFamily="34" charset="0"/>
              </a:rPr>
              <a:t>Lã</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Phú</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Hiến</a:t>
            </a:r>
            <a:endParaRPr lang="en-GB" sz="2000" b="1" dirty="0" smtClean="0">
              <a:latin typeface="Arial" panose="020B0604020202020204" pitchFamily="34" charset="0"/>
              <a:cs typeface="Arial" panose="020B0604020202020204" pitchFamily="34" charset="0"/>
            </a:endParaRPr>
          </a:p>
        </p:txBody>
      </p:sp>
      <p:grpSp>
        <p:nvGrpSpPr>
          <p:cNvPr id="10" name="Group 9"/>
          <p:cNvGrpSpPr/>
          <p:nvPr/>
        </p:nvGrpSpPr>
        <p:grpSpPr>
          <a:xfrm>
            <a:off x="1642188" y="2116285"/>
            <a:ext cx="10282332" cy="167951"/>
            <a:chOff x="1119676" y="1987420"/>
            <a:chExt cx="10282332" cy="167951"/>
          </a:xfrm>
        </p:grpSpPr>
        <p:cxnSp>
          <p:nvCxnSpPr>
            <p:cNvPr id="6" name="Straight Connector 5"/>
            <p:cNvCxnSpPr/>
            <p:nvPr/>
          </p:nvCxnSpPr>
          <p:spPr>
            <a:xfrm>
              <a:off x="1138335" y="1987420"/>
              <a:ext cx="1026367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19676" y="1987420"/>
              <a:ext cx="6708708" cy="167951"/>
            </a:xfrm>
            <a:prstGeom prst="rect">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p:cNvSpPr txBox="1"/>
          <p:nvPr/>
        </p:nvSpPr>
        <p:spPr>
          <a:xfrm>
            <a:off x="2490294" y="245521"/>
            <a:ext cx="8182947" cy="707886"/>
          </a:xfrm>
          <a:prstGeom prst="rect">
            <a:avLst/>
          </a:prstGeom>
          <a:noFill/>
        </p:spPr>
        <p:txBody>
          <a:bodyPr wrap="square" rtlCol="0">
            <a:spAutoFit/>
          </a:bodyPr>
          <a:lstStyle/>
          <a:p>
            <a:pPr algn="ctr"/>
            <a:r>
              <a:rPr lang="en-US" sz="2000" dirty="0" smtClean="0">
                <a:solidFill>
                  <a:schemeClr val="accent1"/>
                </a:solidFill>
                <a:latin typeface="Arial" panose="020B0604020202020204" pitchFamily="34" charset="0"/>
                <a:cs typeface="Arial" panose="020B0604020202020204" pitchFamily="34" charset="0"/>
              </a:rPr>
              <a:t>KHOA CÔNG NGHỆ THÔNG TIN TRƯỜNG </a:t>
            </a:r>
          </a:p>
          <a:p>
            <a:pPr algn="ctr"/>
            <a:r>
              <a:rPr lang="en-US" sz="2000" dirty="0" smtClean="0">
                <a:solidFill>
                  <a:schemeClr val="accent1"/>
                </a:solidFill>
                <a:latin typeface="Arial" panose="020B0604020202020204" pitchFamily="34" charset="0"/>
                <a:cs typeface="Arial" panose="020B0604020202020204" pitchFamily="34" charset="0"/>
              </a:rPr>
              <a:t>ĐẠI HỌC THỦY LỢI</a:t>
            </a:r>
            <a:endParaRPr lang="en-US" sz="2000" dirty="0">
              <a:solidFill>
                <a:schemeClr val="accent1"/>
              </a:solidFill>
              <a:latin typeface="Arial" panose="020B0604020202020204" pitchFamily="34" charset="0"/>
              <a:cs typeface="Arial" panose="020B0604020202020204" pitchFamily="34" charset="0"/>
            </a:endParaRPr>
          </a:p>
        </p:txBody>
      </p:sp>
      <p:sp>
        <p:nvSpPr>
          <p:cNvPr id="12" name="TextBox 11"/>
          <p:cNvSpPr txBox="1"/>
          <p:nvPr/>
        </p:nvSpPr>
        <p:spPr>
          <a:xfrm>
            <a:off x="2592934" y="1285472"/>
            <a:ext cx="8182947" cy="523220"/>
          </a:xfrm>
          <a:prstGeom prst="rect">
            <a:avLst/>
          </a:prstGeom>
          <a:noFill/>
        </p:spPr>
        <p:txBody>
          <a:bodyPr wrap="square" rtlCol="0">
            <a:spAutoFit/>
          </a:bodyPr>
          <a:lstStyle/>
          <a:p>
            <a:pPr algn="ctr"/>
            <a:r>
              <a:rPr lang="en-US" sz="2800" b="1" dirty="0" smtClean="0">
                <a:solidFill>
                  <a:schemeClr val="accent1"/>
                </a:solidFill>
                <a:latin typeface="Arial" panose="020B0604020202020204" pitchFamily="34" charset="0"/>
                <a:cs typeface="Arial" panose="020B0604020202020204" pitchFamily="34" charset="0"/>
              </a:rPr>
              <a:t>ĐỒ ÁN TỐT NGHIỆP</a:t>
            </a:r>
            <a:endParaRPr lang="en-US" sz="2800" b="1" dirty="0">
              <a:solidFill>
                <a:schemeClr val="accent1"/>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78" y="141824"/>
            <a:ext cx="1938816" cy="1608805"/>
          </a:xfrm>
          <a:prstGeom prst="rect">
            <a:avLst/>
          </a:prstGeom>
        </p:spPr>
      </p:pic>
      <p:sp>
        <p:nvSpPr>
          <p:cNvPr id="14" name="TextBox 13"/>
          <p:cNvSpPr txBox="1"/>
          <p:nvPr/>
        </p:nvSpPr>
        <p:spPr>
          <a:xfrm>
            <a:off x="2041845" y="2876937"/>
            <a:ext cx="9769152" cy="1200329"/>
          </a:xfrm>
          <a:prstGeom prst="rect">
            <a:avLst/>
          </a:prstGeom>
          <a:noFill/>
        </p:spPr>
        <p:txBody>
          <a:bodyPr wrap="square" rtlCol="0">
            <a:spAutoFit/>
          </a:bodyPr>
          <a:lstStyle/>
          <a:p>
            <a:pPr algn="ctr"/>
            <a:r>
              <a:rPr lang="en-GB" sz="2400" b="1" dirty="0" smtClean="0">
                <a:solidFill>
                  <a:srgbClr val="002060"/>
                </a:solidFill>
                <a:latin typeface="Arial" panose="020B0604020202020204" pitchFamily="34" charset="0"/>
                <a:cs typeface="Arial" panose="020B0604020202020204" pitchFamily="34" charset="0"/>
              </a:rPr>
              <a:t>XÂY DỰNG HỆ THỐNG WEBGIS HỖ TRỢ CÔNG TÁC  </a:t>
            </a:r>
          </a:p>
          <a:p>
            <a:pPr algn="ctr"/>
            <a:r>
              <a:rPr lang="en-GB" sz="2400" b="1" dirty="0" smtClean="0">
                <a:solidFill>
                  <a:srgbClr val="002060"/>
                </a:solidFill>
                <a:latin typeface="Arial" panose="020B0604020202020204" pitchFamily="34" charset="0"/>
                <a:cs typeface="Arial" panose="020B0604020202020204" pitchFamily="34" charset="0"/>
              </a:rPr>
              <a:t>QUẢN LÝ CÔNG TRÌNH THỦY LỢI HUYỆN VĨNH BẢO, THÀNH PHỐ HẢI PHÒNG</a:t>
            </a:r>
          </a:p>
        </p:txBody>
      </p:sp>
    </p:spTree>
    <p:extLst>
      <p:ext uri="{BB962C8B-B14F-4D97-AF65-F5344CB8AC3E}">
        <p14:creationId xmlns:p14="http://schemas.microsoft.com/office/powerpoint/2010/main" val="124975587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0"/>
            <a:ext cx="5598007" cy="646331"/>
          </a:xfrm>
          <a:prstGeom prst="rect">
            <a:avLst/>
          </a:prstGeom>
          <a:noFill/>
        </p:spPr>
        <p:txBody>
          <a:bodyPr wrap="none" rtlCol="0">
            <a:spAutoFit/>
          </a:bodyPr>
          <a:lstStyle/>
          <a:p>
            <a:r>
              <a:rPr lang="en-US" sz="3600" dirty="0">
                <a:latin typeface="Arial" panose="020B0604020202020204" pitchFamily="34" charset="0"/>
              </a:rPr>
              <a:t>5</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quả</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thực</a:t>
            </a:r>
            <a:r>
              <a:rPr lang="en-US" sz="3600" dirty="0" smtClean="0">
                <a:latin typeface="Arial" panose="020B0604020202020204" pitchFamily="34" charset="0"/>
              </a:rPr>
              <a:t> </a:t>
            </a:r>
            <a:r>
              <a:rPr lang="en-US" sz="3600" dirty="0" err="1" smtClean="0">
                <a:latin typeface="Arial" panose="020B0604020202020204" pitchFamily="34" charset="0"/>
              </a:rPr>
              <a:t>nghiệm</a:t>
            </a:r>
            <a:endParaRPr lang="en-US" sz="3600" dirty="0">
              <a:latin typeface="Arial" panose="020B0604020202020204" pitchFamily="34" charset="0"/>
            </a:endParaRPr>
          </a:p>
        </p:txBody>
      </p:sp>
      <p:sp>
        <p:nvSpPr>
          <p:cNvPr id="2" name="TextBox 1"/>
          <p:cNvSpPr txBox="1"/>
          <p:nvPr/>
        </p:nvSpPr>
        <p:spPr>
          <a:xfrm>
            <a:off x="4769427" y="2348346"/>
            <a:ext cx="3179618" cy="707886"/>
          </a:xfrm>
          <a:prstGeom prst="rect">
            <a:avLst/>
          </a:prstGeom>
          <a:noFill/>
        </p:spPr>
        <p:txBody>
          <a:bodyPr wrap="square" rtlCol="0">
            <a:spAutoFit/>
          </a:bodyPr>
          <a:lstStyle/>
          <a:p>
            <a:pPr marL="285750" indent="-285750">
              <a:buFont typeface="Wingdings" panose="05000000000000000000" pitchFamily="2" charset="2"/>
              <a:buChar char="q"/>
            </a:pPr>
            <a:r>
              <a:rPr lang="en-US" sz="4000" b="1" dirty="0" smtClean="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smtClean="0">
                <a:solidFill>
                  <a:schemeClr val="accent1">
                    <a:lumMod val="60000"/>
                    <a:lumOff val="40000"/>
                  </a:schemeClr>
                </a:solidFill>
                <a:latin typeface="Arial" panose="020B0604020202020204" pitchFamily="34" charset="0"/>
                <a:cs typeface="Arial" panose="020B0604020202020204" pitchFamily="34" charset="0"/>
              </a:rPr>
              <a:t>Kết</a:t>
            </a:r>
            <a:r>
              <a:rPr lang="en-US" sz="4000" b="1" dirty="0" smtClean="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smtClean="0">
                <a:solidFill>
                  <a:schemeClr val="accent1">
                    <a:lumMod val="60000"/>
                    <a:lumOff val="40000"/>
                  </a:schemeClr>
                </a:solidFill>
                <a:latin typeface="Arial" panose="020B0604020202020204" pitchFamily="34" charset="0"/>
                <a:cs typeface="Arial" panose="020B0604020202020204" pitchFamily="34" charset="0"/>
              </a:rPr>
              <a:t>quả</a:t>
            </a:r>
            <a:endParaRPr lang="en-US" sz="4000" b="1" dirty="0">
              <a:solidFill>
                <a:schemeClr val="accent1">
                  <a:lumMod val="60000"/>
                  <a:lumOff val="4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9893" y="3283528"/>
            <a:ext cx="1562027" cy="1562027"/>
          </a:xfrm>
          <a:prstGeom prst="rect">
            <a:avLst/>
          </a:prstGeom>
        </p:spPr>
      </p:pic>
    </p:spTree>
    <p:extLst>
      <p:ext uri="{BB962C8B-B14F-4D97-AF65-F5344CB8AC3E}">
        <p14:creationId xmlns:p14="http://schemas.microsoft.com/office/powerpoint/2010/main" val="33627328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6567824" cy="646331"/>
          </a:xfrm>
          <a:prstGeom prst="rect">
            <a:avLst/>
          </a:prstGeom>
          <a:noFill/>
        </p:spPr>
        <p:txBody>
          <a:bodyPr wrap="none" rtlCol="0">
            <a:spAutoFit/>
          </a:bodyPr>
          <a:lstStyle/>
          <a:p>
            <a:r>
              <a:rPr lang="en-US" sz="3600" dirty="0">
                <a:latin typeface="Arial" panose="020B0604020202020204" pitchFamily="34" charset="0"/>
              </a:rPr>
              <a:t>6</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luận</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hướng</a:t>
            </a:r>
            <a:r>
              <a:rPr lang="en-US" sz="3600" dirty="0" smtClean="0">
                <a:latin typeface="Arial" panose="020B0604020202020204" pitchFamily="34" charset="0"/>
              </a:rPr>
              <a:t> </a:t>
            </a:r>
            <a:r>
              <a:rPr lang="en-US" sz="3600" dirty="0" err="1" smtClean="0">
                <a:latin typeface="Arial" panose="020B0604020202020204" pitchFamily="34" charset="0"/>
              </a:rPr>
              <a:t>phát</a:t>
            </a:r>
            <a:r>
              <a:rPr lang="en-US" sz="3600" dirty="0" smtClean="0">
                <a:latin typeface="Arial" panose="020B0604020202020204" pitchFamily="34" charset="0"/>
              </a:rPr>
              <a:t> </a:t>
            </a:r>
            <a:r>
              <a:rPr lang="en-US" sz="3600" dirty="0" err="1" smtClean="0">
                <a:latin typeface="Arial" panose="020B0604020202020204" pitchFamily="34" charset="0"/>
              </a:rPr>
              <a:t>triển</a:t>
            </a:r>
            <a:endParaRPr lang="en-US" sz="3600" dirty="0">
              <a:latin typeface="Arial" panose="020B0604020202020204" pitchFamily="34" charset="0"/>
            </a:endParaRPr>
          </a:p>
        </p:txBody>
      </p:sp>
      <p:sp>
        <p:nvSpPr>
          <p:cNvPr id="9" name="TextBox 8"/>
          <p:cNvSpPr txBox="1"/>
          <p:nvPr/>
        </p:nvSpPr>
        <p:spPr>
          <a:xfrm>
            <a:off x="2144683" y="1230283"/>
            <a:ext cx="7888779"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đã</a:t>
            </a:r>
            <a:r>
              <a:rPr lang="en-US" dirty="0" smtClean="0"/>
              <a:t> </a:t>
            </a:r>
            <a:r>
              <a:rPr lang="en-US" dirty="0" err="1" smtClean="0"/>
              <a:t>hoàn</a:t>
            </a:r>
            <a:r>
              <a:rPr lang="en-US" dirty="0" smtClean="0"/>
              <a:t> </a:t>
            </a:r>
            <a:r>
              <a:rPr lang="en-US" dirty="0" err="1" smtClean="0"/>
              <a:t>thành</a:t>
            </a:r>
            <a:endParaRPr lang="en-US" dirty="0" smtClean="0"/>
          </a:p>
          <a:p>
            <a:pPr marL="285750" indent="-285750">
              <a:buFont typeface="Wingdings" panose="05000000000000000000" pitchFamily="2" charset="2"/>
              <a:buChar char="ü"/>
            </a:pPr>
            <a:r>
              <a:rPr lang="en-US" dirty="0" err="1" smtClean="0"/>
              <a:t>Giao</a:t>
            </a:r>
            <a:r>
              <a:rPr lang="en-US" dirty="0" smtClean="0"/>
              <a:t> </a:t>
            </a:r>
            <a:r>
              <a:rPr lang="en-US" dirty="0" err="1" smtClean="0"/>
              <a:t>diện</a:t>
            </a:r>
            <a:r>
              <a:rPr lang="en-US" dirty="0" smtClean="0"/>
              <a:t> </a:t>
            </a:r>
            <a:r>
              <a:rPr lang="en-US" dirty="0" err="1" smtClean="0"/>
              <a:t>thân</a:t>
            </a:r>
            <a:r>
              <a:rPr lang="en-US" dirty="0" smtClean="0"/>
              <a:t> </a:t>
            </a:r>
            <a:r>
              <a:rPr lang="en-US" dirty="0" err="1" smtClean="0"/>
              <a:t>thiện</a:t>
            </a:r>
            <a:r>
              <a:rPr lang="en-US" dirty="0" smtClean="0"/>
              <a:t> </a:t>
            </a:r>
            <a:r>
              <a:rPr lang="en-US" dirty="0" err="1" smtClean="0"/>
              <a:t>dễ</a:t>
            </a:r>
            <a:r>
              <a:rPr lang="en-US" dirty="0" smtClean="0"/>
              <a:t> </a:t>
            </a:r>
            <a:r>
              <a:rPr lang="en-US" dirty="0" err="1" smtClean="0"/>
              <a:t>dử</a:t>
            </a:r>
            <a:r>
              <a:rPr lang="en-US" dirty="0" smtClean="0"/>
              <a:t> </a:t>
            </a:r>
            <a:r>
              <a:rPr lang="en-US" dirty="0" err="1" smtClean="0"/>
              <a:t>dụng</a:t>
            </a:r>
            <a:endParaRPr lang="en-US" dirty="0"/>
          </a:p>
        </p:txBody>
      </p:sp>
      <p:sp>
        <p:nvSpPr>
          <p:cNvPr id="10" name="Bent-Up Arrow 9"/>
          <p:cNvSpPr/>
          <p:nvPr/>
        </p:nvSpPr>
        <p:spPr>
          <a:xfrm rot="5400000">
            <a:off x="1391956" y="2169623"/>
            <a:ext cx="1255222" cy="85621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53412" y="2668385"/>
            <a:ext cx="6174457" cy="3139321"/>
          </a:xfrm>
          <a:prstGeom prst="rect">
            <a:avLst/>
          </a:prstGeom>
          <a:noFill/>
        </p:spPr>
        <p:txBody>
          <a:bodyPr wrap="square" rtlCol="0">
            <a:spAutoFit/>
          </a:bodyPr>
          <a:lstStyle/>
          <a:p>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a:t>
            </a:r>
          </a:p>
          <a:p>
            <a:pPr marL="285750" lvl="0" indent="-285750">
              <a:buFont typeface="Arial" panose="020B0604020202020204" pitchFamily="34" charset="0"/>
              <a:buChar char="•"/>
            </a:pPr>
            <a:r>
              <a:rPr lang="en-GB" dirty="0" err="1"/>
              <a:t>Xây</a:t>
            </a:r>
            <a:r>
              <a:rPr lang="en-GB" dirty="0"/>
              <a:t> </a:t>
            </a:r>
            <a:r>
              <a:rPr lang="en-GB" dirty="0" err="1"/>
              <a:t>dựng</a:t>
            </a:r>
            <a:r>
              <a:rPr lang="en-GB" dirty="0"/>
              <a:t> them </a:t>
            </a:r>
            <a:r>
              <a:rPr lang="en-GB" dirty="0" err="1"/>
              <a:t>chức</a:t>
            </a:r>
            <a:r>
              <a:rPr lang="en-GB" dirty="0"/>
              <a:t> </a:t>
            </a:r>
            <a:r>
              <a:rPr lang="en-GB" dirty="0" err="1"/>
              <a:t>năng</a:t>
            </a:r>
            <a:r>
              <a:rPr lang="en-GB" dirty="0"/>
              <a:t> </a:t>
            </a:r>
            <a:r>
              <a:rPr lang="en-GB" dirty="0" err="1"/>
              <a:t>xem</a:t>
            </a:r>
            <a:r>
              <a:rPr lang="en-GB" dirty="0"/>
              <a:t> tin </a:t>
            </a:r>
            <a:r>
              <a:rPr lang="en-GB" dirty="0" err="1"/>
              <a:t>tức</a:t>
            </a:r>
            <a:r>
              <a:rPr lang="en-GB" dirty="0"/>
              <a:t> </a:t>
            </a:r>
            <a:r>
              <a:rPr lang="en-GB" dirty="0" err="1"/>
              <a:t>để</a:t>
            </a:r>
            <a:r>
              <a:rPr lang="en-GB" dirty="0"/>
              <a:t> </a:t>
            </a:r>
            <a:r>
              <a:rPr lang="en-GB" dirty="0" err="1"/>
              <a:t>người</a:t>
            </a:r>
            <a:r>
              <a:rPr lang="en-GB" dirty="0"/>
              <a:t> </a:t>
            </a:r>
            <a:r>
              <a:rPr lang="en-GB" dirty="0" err="1"/>
              <a:t>dân</a:t>
            </a:r>
            <a:r>
              <a:rPr lang="en-GB" dirty="0"/>
              <a:t> </a:t>
            </a:r>
            <a:r>
              <a:rPr lang="en-GB" dirty="0" err="1"/>
              <a:t>dễ</a:t>
            </a:r>
            <a:r>
              <a:rPr lang="en-GB" dirty="0"/>
              <a:t> </a:t>
            </a:r>
            <a:r>
              <a:rPr lang="en-GB" dirty="0" err="1"/>
              <a:t>cập</a:t>
            </a:r>
            <a:r>
              <a:rPr lang="en-GB" dirty="0"/>
              <a:t> </a:t>
            </a:r>
            <a:r>
              <a:rPr lang="en-GB" dirty="0" err="1"/>
              <a:t>nhật</a:t>
            </a:r>
            <a:r>
              <a:rPr lang="en-GB" dirty="0"/>
              <a:t> </a:t>
            </a:r>
            <a:r>
              <a:rPr lang="en-GB" dirty="0" err="1"/>
              <a:t>về</a:t>
            </a:r>
            <a:r>
              <a:rPr lang="en-GB" dirty="0"/>
              <a:t> </a:t>
            </a:r>
            <a:r>
              <a:rPr lang="en-GB" dirty="0" err="1"/>
              <a:t>tình</a:t>
            </a:r>
            <a:r>
              <a:rPr lang="en-GB" dirty="0"/>
              <a:t> </a:t>
            </a:r>
            <a:r>
              <a:rPr lang="en-GB" dirty="0" err="1"/>
              <a:t>hình</a:t>
            </a:r>
            <a:r>
              <a:rPr lang="en-GB" dirty="0"/>
              <a:t> </a:t>
            </a:r>
            <a:r>
              <a:rPr lang="en-GB" dirty="0" err="1"/>
              <a:t>cũng</a:t>
            </a:r>
            <a:r>
              <a:rPr lang="en-GB" dirty="0"/>
              <a:t> </a:t>
            </a:r>
            <a:r>
              <a:rPr lang="en-GB" dirty="0" err="1"/>
              <a:t>như</a:t>
            </a:r>
            <a:r>
              <a:rPr lang="en-GB" dirty="0"/>
              <a:t> </a:t>
            </a:r>
            <a:r>
              <a:rPr lang="en-GB" dirty="0" err="1"/>
              <a:t>là</a:t>
            </a:r>
            <a:r>
              <a:rPr lang="en-GB" dirty="0"/>
              <a:t> </a:t>
            </a:r>
            <a:r>
              <a:rPr lang="en-GB" dirty="0" err="1"/>
              <a:t>cảnh</a:t>
            </a:r>
            <a:r>
              <a:rPr lang="en-GB" dirty="0"/>
              <a:t> </a:t>
            </a:r>
            <a:r>
              <a:rPr lang="en-GB" dirty="0" err="1"/>
              <a:t>báo</a:t>
            </a:r>
            <a:r>
              <a:rPr lang="en-GB" dirty="0"/>
              <a:t> </a:t>
            </a:r>
            <a:r>
              <a:rPr lang="en-GB" dirty="0" err="1"/>
              <a:t>tình</a:t>
            </a:r>
            <a:r>
              <a:rPr lang="en-GB" dirty="0"/>
              <a:t> </a:t>
            </a:r>
            <a:r>
              <a:rPr lang="en-GB" dirty="0" err="1"/>
              <a:t>trạng</a:t>
            </a:r>
            <a:r>
              <a:rPr lang="en-GB" dirty="0"/>
              <a:t> </a:t>
            </a:r>
            <a:r>
              <a:rPr lang="en-GB" dirty="0" err="1"/>
              <a:t>của</a:t>
            </a:r>
            <a:r>
              <a:rPr lang="en-GB" dirty="0"/>
              <a:t> </a:t>
            </a:r>
            <a:r>
              <a:rPr lang="en-GB" dirty="0" err="1"/>
              <a:t>các</a:t>
            </a:r>
            <a:r>
              <a:rPr lang="en-GB" dirty="0"/>
              <a:t> </a:t>
            </a:r>
            <a:r>
              <a:rPr lang="en-GB" dirty="0" err="1"/>
              <a:t>công</a:t>
            </a:r>
            <a:r>
              <a:rPr lang="en-GB" dirty="0"/>
              <a:t> </a:t>
            </a:r>
            <a:r>
              <a:rPr lang="en-GB" dirty="0" err="1"/>
              <a:t>trình</a:t>
            </a:r>
            <a:endParaRPr lang="en-US" dirty="0"/>
          </a:p>
          <a:p>
            <a:pPr marL="285750" lvl="0" indent="-285750">
              <a:buFont typeface="Arial" panose="020B0604020202020204" pitchFamily="34" charset="0"/>
              <a:buChar char="•"/>
            </a:pPr>
            <a:r>
              <a:rPr lang="en-GB" dirty="0" err="1"/>
              <a:t>Xây</a:t>
            </a:r>
            <a:r>
              <a:rPr lang="en-GB" dirty="0"/>
              <a:t> </a:t>
            </a:r>
            <a:r>
              <a:rPr lang="en-GB" dirty="0" err="1"/>
              <a:t>dựng</a:t>
            </a:r>
            <a:r>
              <a:rPr lang="en-GB" dirty="0"/>
              <a:t> </a:t>
            </a:r>
            <a:r>
              <a:rPr lang="en-GB" dirty="0" err="1"/>
              <a:t>chức</a:t>
            </a:r>
            <a:r>
              <a:rPr lang="en-GB" dirty="0"/>
              <a:t> </a:t>
            </a:r>
            <a:r>
              <a:rPr lang="en-GB" dirty="0" err="1"/>
              <a:t>năng</a:t>
            </a:r>
            <a:r>
              <a:rPr lang="en-GB" dirty="0"/>
              <a:t> </a:t>
            </a:r>
            <a:r>
              <a:rPr lang="en-GB" dirty="0" err="1"/>
              <a:t>phản</a:t>
            </a:r>
            <a:r>
              <a:rPr lang="en-GB" dirty="0"/>
              <a:t> </a:t>
            </a:r>
            <a:r>
              <a:rPr lang="en-GB" dirty="0" err="1"/>
              <a:t>hồi</a:t>
            </a:r>
            <a:r>
              <a:rPr lang="en-GB" dirty="0"/>
              <a:t>, </a:t>
            </a:r>
            <a:r>
              <a:rPr lang="en-GB" dirty="0" err="1"/>
              <a:t>tiếp</a:t>
            </a:r>
            <a:r>
              <a:rPr lang="en-GB" dirty="0"/>
              <a:t> </a:t>
            </a:r>
            <a:r>
              <a:rPr lang="en-GB" dirty="0" err="1"/>
              <a:t>nhận</a:t>
            </a:r>
            <a:r>
              <a:rPr lang="en-GB" dirty="0"/>
              <a:t> </a:t>
            </a:r>
            <a:r>
              <a:rPr lang="en-GB" dirty="0" err="1"/>
              <a:t>phản</a:t>
            </a:r>
            <a:r>
              <a:rPr lang="en-GB" dirty="0"/>
              <a:t> </a:t>
            </a:r>
            <a:r>
              <a:rPr lang="en-GB" dirty="0" err="1"/>
              <a:t>hồi</a:t>
            </a:r>
            <a:r>
              <a:rPr lang="en-GB" dirty="0"/>
              <a:t> </a:t>
            </a:r>
            <a:r>
              <a:rPr lang="en-GB" dirty="0" err="1"/>
              <a:t>thông</a:t>
            </a:r>
            <a:r>
              <a:rPr lang="en-GB" dirty="0"/>
              <a:t> tin </a:t>
            </a:r>
            <a:r>
              <a:rPr lang="en-GB" dirty="0" err="1"/>
              <a:t>từ</a:t>
            </a:r>
            <a:r>
              <a:rPr lang="en-GB" dirty="0"/>
              <a:t> </a:t>
            </a:r>
            <a:r>
              <a:rPr lang="en-GB" dirty="0" err="1"/>
              <a:t>người</a:t>
            </a:r>
            <a:r>
              <a:rPr lang="en-GB" dirty="0"/>
              <a:t> </a:t>
            </a:r>
            <a:r>
              <a:rPr lang="en-GB" dirty="0" err="1"/>
              <a:t>dân</a:t>
            </a:r>
            <a:r>
              <a:rPr lang="en-GB" dirty="0"/>
              <a:t> </a:t>
            </a:r>
            <a:r>
              <a:rPr lang="en-GB" dirty="0" err="1"/>
              <a:t>phản</a:t>
            </a:r>
            <a:r>
              <a:rPr lang="en-GB" dirty="0"/>
              <a:t> </a:t>
            </a:r>
            <a:r>
              <a:rPr lang="en-GB" dirty="0" err="1"/>
              <a:t>ánh</a:t>
            </a:r>
            <a:r>
              <a:rPr lang="en-GB" dirty="0"/>
              <a:t> </a:t>
            </a:r>
            <a:r>
              <a:rPr lang="en-GB" dirty="0" err="1"/>
              <a:t>về</a:t>
            </a:r>
            <a:r>
              <a:rPr lang="en-GB" dirty="0"/>
              <a:t> </a:t>
            </a:r>
            <a:r>
              <a:rPr lang="en-GB" dirty="0" err="1"/>
              <a:t>tình</a:t>
            </a:r>
            <a:r>
              <a:rPr lang="en-GB" dirty="0"/>
              <a:t> </a:t>
            </a:r>
            <a:r>
              <a:rPr lang="en-GB" dirty="0" err="1"/>
              <a:t>trạng</a:t>
            </a:r>
            <a:r>
              <a:rPr lang="en-GB" dirty="0"/>
              <a:t> </a:t>
            </a:r>
            <a:r>
              <a:rPr lang="en-GB" dirty="0" err="1"/>
              <a:t>xảy</a:t>
            </a:r>
            <a:r>
              <a:rPr lang="en-GB" dirty="0"/>
              <a:t> </a:t>
            </a:r>
            <a:r>
              <a:rPr lang="en-GB" dirty="0" err="1"/>
              <a:t>ra</a:t>
            </a:r>
            <a:r>
              <a:rPr lang="en-GB" dirty="0"/>
              <a:t> </a:t>
            </a:r>
            <a:r>
              <a:rPr lang="en-GB" dirty="0" err="1"/>
              <a:t>tại</a:t>
            </a:r>
            <a:r>
              <a:rPr lang="en-GB" dirty="0"/>
              <a:t> </a:t>
            </a:r>
            <a:r>
              <a:rPr lang="en-GB" dirty="0" err="1"/>
              <a:t>các</a:t>
            </a:r>
            <a:r>
              <a:rPr lang="en-GB" dirty="0"/>
              <a:t> </a:t>
            </a:r>
            <a:r>
              <a:rPr lang="en-GB" dirty="0" err="1"/>
              <a:t>công</a:t>
            </a:r>
            <a:r>
              <a:rPr lang="en-GB" dirty="0"/>
              <a:t> </a:t>
            </a:r>
            <a:r>
              <a:rPr lang="en-GB" dirty="0" err="1"/>
              <a:t>trình</a:t>
            </a:r>
            <a:r>
              <a:rPr lang="en-GB" dirty="0"/>
              <a:t> </a:t>
            </a:r>
            <a:r>
              <a:rPr lang="en-GB" dirty="0" err="1"/>
              <a:t>thủy</a:t>
            </a:r>
            <a:r>
              <a:rPr lang="en-GB" dirty="0"/>
              <a:t> </a:t>
            </a:r>
            <a:r>
              <a:rPr lang="en-GB" dirty="0" err="1"/>
              <a:t>lợi</a:t>
            </a:r>
            <a:r>
              <a:rPr lang="en-GB" dirty="0"/>
              <a:t> </a:t>
            </a:r>
            <a:r>
              <a:rPr lang="en-GB" dirty="0" err="1"/>
              <a:t>trên</a:t>
            </a:r>
            <a:r>
              <a:rPr lang="en-GB" dirty="0"/>
              <a:t> </a:t>
            </a:r>
            <a:r>
              <a:rPr lang="en-GB" dirty="0" err="1"/>
              <a:t>địa</a:t>
            </a:r>
            <a:r>
              <a:rPr lang="en-GB" dirty="0"/>
              <a:t> </a:t>
            </a:r>
            <a:r>
              <a:rPr lang="en-GB" dirty="0" err="1"/>
              <a:t>bàn</a:t>
            </a:r>
            <a:r>
              <a:rPr lang="en-GB" dirty="0"/>
              <a:t>.</a:t>
            </a:r>
            <a:endParaRPr lang="en-US" dirty="0"/>
          </a:p>
          <a:p>
            <a:pPr marL="285750" indent="-285750">
              <a:buFont typeface="Arial" panose="020B0604020202020204" pitchFamily="34" charset="0"/>
              <a:buChar char="•"/>
            </a:pPr>
            <a:r>
              <a:rPr lang="en-GB" dirty="0" err="1"/>
              <a:t>Nghiên</a:t>
            </a:r>
            <a:r>
              <a:rPr lang="en-GB" dirty="0"/>
              <a:t> </a:t>
            </a:r>
            <a:r>
              <a:rPr lang="en-GB" dirty="0" err="1"/>
              <a:t>cứu</a:t>
            </a:r>
            <a:r>
              <a:rPr lang="en-GB" dirty="0"/>
              <a:t> </a:t>
            </a:r>
            <a:r>
              <a:rPr lang="en-GB" dirty="0" err="1"/>
              <a:t>chế</a:t>
            </a:r>
            <a:r>
              <a:rPr lang="en-GB" dirty="0"/>
              <a:t> </a:t>
            </a:r>
            <a:r>
              <a:rPr lang="en-GB" dirty="0" err="1"/>
              <a:t>độ</a:t>
            </a:r>
            <a:r>
              <a:rPr lang="en-GB" dirty="0"/>
              <a:t> </a:t>
            </a:r>
            <a:r>
              <a:rPr lang="en-GB" dirty="0" err="1"/>
              <a:t>bảo</a:t>
            </a:r>
            <a:r>
              <a:rPr lang="en-GB" dirty="0"/>
              <a:t> </a:t>
            </a:r>
            <a:r>
              <a:rPr lang="en-GB" dirty="0" err="1"/>
              <a:t>mật</a:t>
            </a:r>
            <a:r>
              <a:rPr lang="en-GB" dirty="0"/>
              <a:t> </a:t>
            </a:r>
            <a:r>
              <a:rPr lang="en-GB" dirty="0" err="1"/>
              <a:t>khi</a:t>
            </a:r>
            <a:r>
              <a:rPr lang="en-GB" dirty="0"/>
              <a:t> </a:t>
            </a:r>
            <a:r>
              <a:rPr lang="en-GB" dirty="0" err="1"/>
              <a:t>đưa</a:t>
            </a:r>
            <a:r>
              <a:rPr lang="en-GB" dirty="0"/>
              <a:t> </a:t>
            </a:r>
            <a:r>
              <a:rPr lang="en-GB" dirty="0" err="1"/>
              <a:t>lên</a:t>
            </a:r>
            <a:r>
              <a:rPr lang="en-GB" dirty="0"/>
              <a:t> </a:t>
            </a:r>
            <a:r>
              <a:rPr lang="en-GB" dirty="0" err="1"/>
              <a:t>mạng</a:t>
            </a:r>
            <a:r>
              <a:rPr lang="en-GB" dirty="0"/>
              <a:t> </a:t>
            </a:r>
            <a:r>
              <a:rPr lang="en-GB" dirty="0" smtClean="0"/>
              <a:t>Internet</a:t>
            </a:r>
          </a:p>
          <a:p>
            <a:pPr marL="285750" indent="-285750">
              <a:buFont typeface="Arial" panose="020B0604020202020204" pitchFamily="34" charset="0"/>
              <a:buChar char="•"/>
            </a:pP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bắt</a:t>
            </a:r>
            <a:r>
              <a:rPr lang="en-US" dirty="0" smtClean="0"/>
              <a:t> </a:t>
            </a:r>
            <a:r>
              <a:rPr lang="en-US" dirty="0" err="1" smtClean="0"/>
              <a:t>mắt</a:t>
            </a:r>
            <a:r>
              <a:rPr lang="en-US" dirty="0" smtClean="0"/>
              <a:t> </a:t>
            </a:r>
            <a:r>
              <a:rPr lang="en-US" dirty="0" err="1" smtClean="0"/>
              <a:t>và</a:t>
            </a:r>
            <a:r>
              <a:rPr lang="en-US" dirty="0" smtClean="0"/>
              <a:t> </a:t>
            </a:r>
            <a:r>
              <a:rPr lang="en-US" dirty="0" err="1" smtClean="0"/>
              <a:t>chuyên</a:t>
            </a:r>
            <a:r>
              <a:rPr lang="en-US" dirty="0" smtClean="0"/>
              <a:t> </a:t>
            </a:r>
            <a:r>
              <a:rPr lang="en-US" dirty="0" err="1" smtClean="0"/>
              <a:t>nghiệp</a:t>
            </a:r>
            <a:r>
              <a:rPr lang="en-US" dirty="0" smtClean="0"/>
              <a:t> </a:t>
            </a:r>
            <a:r>
              <a:rPr lang="en-US" dirty="0" err="1" smtClean="0"/>
              <a:t>hơn</a:t>
            </a:r>
            <a:r>
              <a:rPr lang="en-US" dirty="0" smtClean="0"/>
              <a:t> </a:t>
            </a:r>
            <a:r>
              <a:rPr lang="en-US" dirty="0" err="1" smtClean="0"/>
              <a:t>nữa</a:t>
            </a:r>
            <a:endParaRPr lang="en-US" dirty="0"/>
          </a:p>
        </p:txBody>
      </p:sp>
    </p:spTree>
    <p:extLst>
      <p:ext uri="{BB962C8B-B14F-4D97-AF65-F5344CB8AC3E}">
        <p14:creationId xmlns:p14="http://schemas.microsoft.com/office/powerpoint/2010/main" val="128042196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1804" y="4064924"/>
            <a:ext cx="8545484" cy="584775"/>
          </a:xfrm>
          <a:prstGeom prst="rect">
            <a:avLst/>
          </a:prstGeom>
          <a:noFill/>
        </p:spPr>
        <p:txBody>
          <a:bodyPr wrap="square" rtlCol="0">
            <a:spAutoFit/>
          </a:bodyPr>
          <a:lstStyle/>
          <a:p>
            <a:pPr algn="ctr"/>
            <a:r>
              <a:rPr lang="en-US" sz="3200" b="1" dirty="0" err="1" smtClean="0">
                <a:solidFill>
                  <a:srgbClr val="FF0000"/>
                </a:solidFill>
                <a:latin typeface="Arial" panose="020B0604020202020204" pitchFamily="34" charset="0"/>
                <a:cs typeface="Arial" panose="020B0604020202020204" pitchFamily="34" charset="0"/>
              </a:rPr>
              <a:t>Cảm</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ơn</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thầy</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cô</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đã</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chú</a:t>
            </a:r>
            <a:r>
              <a:rPr lang="en-US" sz="3200" b="1" dirty="0" smtClean="0">
                <a:solidFill>
                  <a:srgbClr val="FF0000"/>
                </a:solidFill>
                <a:latin typeface="Arial" panose="020B0604020202020204" pitchFamily="34" charset="0"/>
                <a:cs typeface="Arial" panose="020B0604020202020204" pitchFamily="34" charset="0"/>
              </a:rPr>
              <a:t> ý </a:t>
            </a:r>
            <a:r>
              <a:rPr lang="en-US" sz="3200" b="1" dirty="0" err="1" smtClean="0">
                <a:solidFill>
                  <a:srgbClr val="FF0000"/>
                </a:solidFill>
                <a:latin typeface="Arial" panose="020B0604020202020204" pitchFamily="34" charset="0"/>
                <a:cs typeface="Arial" panose="020B0604020202020204" pitchFamily="34" charset="0"/>
              </a:rPr>
              <a:t>lắng</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nghe</a:t>
            </a:r>
            <a:r>
              <a:rPr lang="en-US" sz="3200" b="1" dirty="0" smtClean="0">
                <a:solidFill>
                  <a:srgbClr val="FF0000"/>
                </a:solidFill>
                <a:latin typeface="Arial" panose="020B0604020202020204" pitchFamily="34" charset="0"/>
                <a:cs typeface="Arial" panose="020B0604020202020204" pitchFamily="34" charset="0"/>
              </a:rPr>
              <a:t>!</a:t>
            </a:r>
            <a:endParaRPr lang="en-US" sz="3200" b="1"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7432" y="1816512"/>
            <a:ext cx="2689444" cy="1990716"/>
          </a:xfrm>
          <a:prstGeom prst="rect">
            <a:avLst/>
          </a:prstGeom>
        </p:spPr>
      </p:pic>
    </p:spTree>
    <p:extLst>
      <p:ext uri="{BB962C8B-B14F-4D97-AF65-F5344CB8AC3E}">
        <p14:creationId xmlns:p14="http://schemas.microsoft.com/office/powerpoint/2010/main" val="39793054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6977" y="241739"/>
            <a:ext cx="3954929"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Nội</a:t>
            </a:r>
            <a:r>
              <a:rPr lang="en-US" sz="3600" dirty="0" smtClean="0">
                <a:latin typeface="Arial" panose="020B0604020202020204" pitchFamily="34" charset="0"/>
                <a:cs typeface="Arial" panose="020B0604020202020204" pitchFamily="34" charset="0"/>
              </a:rPr>
              <a:t> dung </a:t>
            </a:r>
            <a:r>
              <a:rPr lang="en-US" sz="3600" dirty="0" err="1" smtClean="0">
                <a:latin typeface="Arial" panose="020B0604020202020204" pitchFamily="34" charset="0"/>
                <a:cs typeface="Arial" panose="020B0604020202020204" pitchFamily="34" charset="0"/>
              </a:rPr>
              <a:t>trình</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bày</a:t>
            </a:r>
            <a:endParaRPr lang="en-US" sz="3600" dirty="0">
              <a:latin typeface="Arial" panose="020B0604020202020204" pitchFamily="34" charset="0"/>
              <a:cs typeface="Arial" panose="020B0604020202020204" pitchFamily="34" charset="0"/>
            </a:endParaRPr>
          </a:p>
        </p:txBody>
      </p:sp>
      <p:grpSp>
        <p:nvGrpSpPr>
          <p:cNvPr id="28" name="Group 27"/>
          <p:cNvGrpSpPr>
            <a:grpSpLocks/>
          </p:cNvGrpSpPr>
          <p:nvPr/>
        </p:nvGrpSpPr>
        <p:grpSpPr bwMode="auto">
          <a:xfrm>
            <a:off x="2236494" y="1083532"/>
            <a:ext cx="762000" cy="685800"/>
            <a:chOff x="1110" y="2656"/>
            <a:chExt cx="1549" cy="1351"/>
          </a:xfrm>
        </p:grpSpPr>
        <p:sp>
          <p:nvSpPr>
            <p:cNvPr id="30"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31"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32" name="AutoShape 7"/>
            <p:cNvSpPr>
              <a:spLocks noChangeArrowheads="1"/>
            </p:cNvSpPr>
            <p:nvPr/>
          </p:nvSpPr>
          <p:spPr bwMode="gray">
            <a:xfrm>
              <a:off x="1200" y="2735"/>
              <a:ext cx="1350"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smtClean="0">
                  <a:solidFill>
                    <a:schemeClr val="bg1"/>
                  </a:solidFill>
                  <a:latin typeface="Arial" panose="020B0604020202020204" pitchFamily="34" charset="0"/>
                  <a:cs typeface="Arial" panose="020B0604020202020204" pitchFamily="34" charset="0"/>
                </a:rPr>
                <a:t>1</a:t>
              </a:r>
              <a:endParaRPr lang="en-US" sz="2800" dirty="0">
                <a:solidFill>
                  <a:schemeClr val="bg1"/>
                </a:solidFill>
                <a:latin typeface="Arial" panose="020B0604020202020204" pitchFamily="34" charset="0"/>
                <a:cs typeface="Arial" panose="020B0604020202020204" pitchFamily="34" charset="0"/>
              </a:endParaRPr>
            </a:p>
          </p:txBody>
        </p:sp>
      </p:grpSp>
      <p:sp>
        <p:nvSpPr>
          <p:cNvPr id="29" name="Text Box 9"/>
          <p:cNvSpPr txBox="1">
            <a:spLocks noChangeArrowheads="1"/>
          </p:cNvSpPr>
          <p:nvPr/>
        </p:nvSpPr>
        <p:spPr bwMode="auto">
          <a:xfrm>
            <a:off x="3385964" y="1169329"/>
            <a:ext cx="35759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Tổng</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quan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về</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WebGIS</a:t>
            </a:r>
            <a:endParaRPr lang="en-US" altLang="en-US" sz="2600" b="1" dirty="0">
              <a:latin typeface="Times New Roman" pitchFamily="18" charset="0"/>
              <a:cs typeface="Times New Roman" pitchFamily="18" charset="0"/>
            </a:endParaRPr>
          </a:p>
        </p:txBody>
      </p:sp>
      <p:grpSp>
        <p:nvGrpSpPr>
          <p:cNvPr id="38" name="Group 37"/>
          <p:cNvGrpSpPr>
            <a:grpSpLocks/>
          </p:cNvGrpSpPr>
          <p:nvPr/>
        </p:nvGrpSpPr>
        <p:grpSpPr bwMode="auto">
          <a:xfrm>
            <a:off x="2242964" y="1976495"/>
            <a:ext cx="762000" cy="685800"/>
            <a:chOff x="1110" y="2656"/>
            <a:chExt cx="1549" cy="1351"/>
          </a:xfrm>
          <a:solidFill>
            <a:schemeClr val="accent1">
              <a:lumMod val="40000"/>
              <a:lumOff val="60000"/>
            </a:schemeClr>
          </a:solidFill>
        </p:grpSpPr>
        <p:sp>
          <p:nvSpPr>
            <p:cNvPr id="39" name="AutoShape 5"/>
            <p:cNvSpPr>
              <a:spLocks noChangeArrowheads="1"/>
            </p:cNvSpPr>
            <p:nvPr/>
          </p:nvSpPr>
          <p:spPr bwMode="gray">
            <a:xfrm>
              <a:off x="1123" y="2679"/>
              <a:ext cx="1536" cy="1328"/>
            </a:xfrm>
            <a:prstGeom prst="hexagon">
              <a:avLst>
                <a:gd name="adj" fmla="val 28916"/>
                <a:gd name="vf" fmla="val 115470"/>
              </a:avLst>
            </a:prstGeom>
            <a:grp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0"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1" name="AutoShape 7"/>
            <p:cNvSpPr>
              <a:spLocks noChangeArrowheads="1"/>
            </p:cNvSpPr>
            <p:nvPr/>
          </p:nvSpPr>
          <p:spPr bwMode="gray">
            <a:xfrm>
              <a:off x="1200" y="2735"/>
              <a:ext cx="1350" cy="1170"/>
            </a:xfrm>
            <a:prstGeom prst="hexagon">
              <a:avLst>
                <a:gd name="adj" fmla="val 28896"/>
                <a:gd name="vf" fmla="val 11547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2</a:t>
              </a:r>
            </a:p>
          </p:txBody>
        </p:sp>
      </p:grpSp>
      <p:sp>
        <p:nvSpPr>
          <p:cNvPr id="42" name="Text Box 9"/>
          <p:cNvSpPr txBox="1">
            <a:spLocks noChangeArrowheads="1"/>
          </p:cNvSpPr>
          <p:nvPr/>
        </p:nvSpPr>
        <p:spPr bwMode="auto">
          <a:xfrm>
            <a:off x="3385964" y="2052695"/>
            <a:ext cx="701533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a:latin typeface="Times New Roman" pitchFamily="18" charset="0"/>
                <a:cs typeface="Times New Roman" pitchFamily="18" charset="0"/>
              </a:rPr>
              <a:t>Tổng</a:t>
            </a:r>
            <a:r>
              <a:rPr lang="en-US" altLang="en-US" sz="2600" b="1" dirty="0">
                <a:latin typeface="Times New Roman" pitchFamily="18" charset="0"/>
                <a:cs typeface="Times New Roman" pitchFamily="18" charset="0"/>
              </a:rPr>
              <a:t> </a:t>
            </a:r>
            <a:r>
              <a:rPr lang="en-US" altLang="en-US" sz="2600" b="1" dirty="0" err="1">
                <a:latin typeface="Times New Roman" pitchFamily="18" charset="0"/>
                <a:cs typeface="Times New Roman" pitchFamily="18" charset="0"/>
              </a:rPr>
              <a:t>quan</a:t>
            </a:r>
            <a:r>
              <a:rPr lang="en-US" altLang="en-US" sz="2600" b="1" dirty="0">
                <a:latin typeface="Times New Roman" pitchFamily="18" charset="0"/>
                <a:cs typeface="Times New Roman" pitchFamily="18" charset="0"/>
              </a:rPr>
              <a:t> </a:t>
            </a:r>
            <a:r>
              <a:rPr lang="en-US" altLang="en-US" sz="2600" b="1" dirty="0" err="1">
                <a:latin typeface="Times New Roman" pitchFamily="18" charset="0"/>
                <a:cs typeface="Times New Roman" pitchFamily="18" charset="0"/>
              </a:rPr>
              <a:t>về</a:t>
            </a:r>
            <a:r>
              <a:rPr lang="en-US" altLang="en-US" sz="2600" b="1" dirty="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huyện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Vĩnh</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Bảo</a:t>
            </a:r>
            <a:r>
              <a:rPr lang="en-US" altLang="en-US" sz="2600" b="1" dirty="0" smtClean="0">
                <a:latin typeface="Times New Roman" pitchFamily="18" charset="0"/>
                <a:cs typeface="Times New Roman" pitchFamily="18" charset="0"/>
              </a:rPr>
              <a:t>, TP </a:t>
            </a:r>
            <a:r>
              <a:rPr lang="en-US" altLang="en-US" sz="2600" b="1" dirty="0" err="1" smtClean="0">
                <a:latin typeface="Times New Roman" pitchFamily="18" charset="0"/>
                <a:cs typeface="Times New Roman" pitchFamily="18" charset="0"/>
              </a:rPr>
              <a:t>Hải</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Phòng</a:t>
            </a:r>
            <a:endParaRPr lang="en-US" altLang="en-US" sz="2600" b="1" dirty="0">
              <a:latin typeface="Times New Roman" pitchFamily="18" charset="0"/>
              <a:cs typeface="Times New Roman" pitchFamily="18" charset="0"/>
            </a:endParaRPr>
          </a:p>
        </p:txBody>
      </p:sp>
      <p:grpSp>
        <p:nvGrpSpPr>
          <p:cNvPr id="43" name="Group 42"/>
          <p:cNvGrpSpPr>
            <a:grpSpLocks/>
          </p:cNvGrpSpPr>
          <p:nvPr/>
        </p:nvGrpSpPr>
        <p:grpSpPr bwMode="auto">
          <a:xfrm>
            <a:off x="2280768" y="2928323"/>
            <a:ext cx="762000" cy="685800"/>
            <a:chOff x="1110" y="2656"/>
            <a:chExt cx="1549" cy="1351"/>
          </a:xfrm>
        </p:grpSpPr>
        <p:sp>
          <p:nvSpPr>
            <p:cNvPr id="44"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5"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6" name="AutoShape 7"/>
            <p:cNvSpPr>
              <a:spLocks noChangeArrowheads="1"/>
            </p:cNvSpPr>
            <p:nvPr/>
          </p:nvSpPr>
          <p:spPr bwMode="gray">
            <a:xfrm>
              <a:off x="1200" y="2735"/>
              <a:ext cx="1350"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3</a:t>
              </a:r>
            </a:p>
          </p:txBody>
        </p:sp>
      </p:grpSp>
      <p:sp>
        <p:nvSpPr>
          <p:cNvPr id="47" name="Text Box 9"/>
          <p:cNvSpPr txBox="1">
            <a:spLocks noChangeArrowheads="1"/>
          </p:cNvSpPr>
          <p:nvPr/>
        </p:nvSpPr>
        <p:spPr bwMode="auto">
          <a:xfrm>
            <a:off x="3423768" y="3004523"/>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Đặt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vấn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đề</a:t>
            </a:r>
            <a:endParaRPr lang="en-US" altLang="en-US" sz="2600" b="1" dirty="0">
              <a:latin typeface="Times New Roman" pitchFamily="18" charset="0"/>
              <a:cs typeface="Times New Roman" pitchFamily="18" charset="0"/>
            </a:endParaRPr>
          </a:p>
        </p:txBody>
      </p:sp>
      <p:grpSp>
        <p:nvGrpSpPr>
          <p:cNvPr id="48" name="Group 47"/>
          <p:cNvGrpSpPr>
            <a:grpSpLocks/>
          </p:cNvGrpSpPr>
          <p:nvPr/>
        </p:nvGrpSpPr>
        <p:grpSpPr bwMode="auto">
          <a:xfrm>
            <a:off x="2325042" y="3926928"/>
            <a:ext cx="762000" cy="685800"/>
            <a:chOff x="1110" y="2656"/>
            <a:chExt cx="1549" cy="1351"/>
          </a:xfrm>
          <a:solidFill>
            <a:schemeClr val="accent1">
              <a:lumMod val="20000"/>
              <a:lumOff val="80000"/>
            </a:schemeClr>
          </a:solidFill>
        </p:grpSpPr>
        <p:sp>
          <p:nvSpPr>
            <p:cNvPr id="49" name="AutoShape 5"/>
            <p:cNvSpPr>
              <a:spLocks noChangeArrowheads="1"/>
            </p:cNvSpPr>
            <p:nvPr/>
          </p:nvSpPr>
          <p:spPr bwMode="gray">
            <a:xfrm>
              <a:off x="1123" y="2679"/>
              <a:ext cx="1536" cy="1328"/>
            </a:xfrm>
            <a:prstGeom prst="hexagon">
              <a:avLst>
                <a:gd name="adj" fmla="val 28916"/>
                <a:gd name="vf" fmla="val 115470"/>
              </a:avLst>
            </a:prstGeom>
            <a:grp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0"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1" name="AutoShape 7"/>
            <p:cNvSpPr>
              <a:spLocks noChangeArrowheads="1"/>
            </p:cNvSpPr>
            <p:nvPr/>
          </p:nvSpPr>
          <p:spPr bwMode="gray">
            <a:xfrm>
              <a:off x="1200" y="2735"/>
              <a:ext cx="1350" cy="1170"/>
            </a:xfrm>
            <a:prstGeom prst="hexagon">
              <a:avLst>
                <a:gd name="adj" fmla="val 28896"/>
                <a:gd name="vf" fmla="val 11547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4</a:t>
              </a:r>
            </a:p>
          </p:txBody>
        </p:sp>
      </p:grpSp>
      <p:sp>
        <p:nvSpPr>
          <p:cNvPr id="52" name="Text Box 9"/>
          <p:cNvSpPr txBox="1">
            <a:spLocks noChangeArrowheads="1"/>
          </p:cNvSpPr>
          <p:nvPr/>
        </p:nvSpPr>
        <p:spPr bwMode="auto">
          <a:xfrm>
            <a:off x="3468042" y="4003128"/>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Mục</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đích</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đề</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tài</a:t>
            </a:r>
            <a:endParaRPr lang="en-US" altLang="en-US" sz="2600" b="1" dirty="0">
              <a:latin typeface="Times New Roman" pitchFamily="18" charset="0"/>
              <a:cs typeface="Times New Roman" pitchFamily="18" charset="0"/>
            </a:endParaRPr>
          </a:p>
        </p:txBody>
      </p:sp>
      <p:grpSp>
        <p:nvGrpSpPr>
          <p:cNvPr id="53" name="Group 52"/>
          <p:cNvGrpSpPr>
            <a:grpSpLocks/>
          </p:cNvGrpSpPr>
          <p:nvPr/>
        </p:nvGrpSpPr>
        <p:grpSpPr bwMode="auto">
          <a:xfrm>
            <a:off x="2369316" y="4847150"/>
            <a:ext cx="762000" cy="685800"/>
            <a:chOff x="1110" y="2656"/>
            <a:chExt cx="1549" cy="1351"/>
          </a:xfrm>
        </p:grpSpPr>
        <p:sp>
          <p:nvSpPr>
            <p:cNvPr id="54"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5"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6" name="AutoShape 7"/>
            <p:cNvSpPr>
              <a:spLocks noChangeArrowheads="1"/>
            </p:cNvSpPr>
            <p:nvPr/>
          </p:nvSpPr>
          <p:spPr bwMode="gray">
            <a:xfrm>
              <a:off x="1200" y="2735"/>
              <a:ext cx="1350"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5</a:t>
              </a:r>
            </a:p>
          </p:txBody>
        </p:sp>
      </p:grpSp>
      <p:sp>
        <p:nvSpPr>
          <p:cNvPr id="57" name="Text Box 9"/>
          <p:cNvSpPr txBox="1">
            <a:spLocks noChangeArrowheads="1"/>
          </p:cNvSpPr>
          <p:nvPr/>
        </p:nvSpPr>
        <p:spPr bwMode="auto">
          <a:xfrm>
            <a:off x="3512316" y="4923350"/>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Thực</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nghiệm</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và</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kết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quả</a:t>
            </a:r>
            <a:endParaRPr lang="en-US" altLang="en-US" sz="2600" b="1" dirty="0">
              <a:latin typeface="Times New Roman" pitchFamily="18" charset="0"/>
              <a:cs typeface="Times New Roman" pitchFamily="18" charset="0"/>
            </a:endParaRPr>
          </a:p>
        </p:txBody>
      </p:sp>
      <p:grpSp>
        <p:nvGrpSpPr>
          <p:cNvPr id="82" name="Group 81"/>
          <p:cNvGrpSpPr>
            <a:grpSpLocks/>
          </p:cNvGrpSpPr>
          <p:nvPr/>
        </p:nvGrpSpPr>
        <p:grpSpPr bwMode="auto">
          <a:xfrm>
            <a:off x="2414843" y="5846331"/>
            <a:ext cx="762000" cy="685800"/>
            <a:chOff x="1110" y="2656"/>
            <a:chExt cx="1549" cy="1351"/>
          </a:xfrm>
          <a:solidFill>
            <a:schemeClr val="accent1">
              <a:lumMod val="20000"/>
              <a:lumOff val="80000"/>
            </a:schemeClr>
          </a:solidFill>
        </p:grpSpPr>
        <p:sp>
          <p:nvSpPr>
            <p:cNvPr id="83" name="AutoShape 5"/>
            <p:cNvSpPr>
              <a:spLocks noChangeArrowheads="1"/>
            </p:cNvSpPr>
            <p:nvPr/>
          </p:nvSpPr>
          <p:spPr bwMode="gray">
            <a:xfrm>
              <a:off x="1123" y="2679"/>
              <a:ext cx="1536" cy="1328"/>
            </a:xfrm>
            <a:prstGeom prst="hexagon">
              <a:avLst>
                <a:gd name="adj" fmla="val 28916"/>
                <a:gd name="vf" fmla="val 115470"/>
              </a:avLst>
            </a:prstGeom>
            <a:grp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84"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85" name="AutoShape 7"/>
            <p:cNvSpPr>
              <a:spLocks noChangeArrowheads="1"/>
            </p:cNvSpPr>
            <p:nvPr/>
          </p:nvSpPr>
          <p:spPr bwMode="gray">
            <a:xfrm>
              <a:off x="1200" y="2735"/>
              <a:ext cx="1350" cy="1170"/>
            </a:xfrm>
            <a:prstGeom prst="hexagon">
              <a:avLst>
                <a:gd name="adj" fmla="val 28896"/>
                <a:gd name="vf" fmla="val 11547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6</a:t>
              </a:r>
              <a:endParaRPr lang="en-US" sz="2800" dirty="0">
                <a:solidFill>
                  <a:schemeClr val="bg1"/>
                </a:solidFill>
                <a:latin typeface="Arial" panose="020B0604020202020204" pitchFamily="34" charset="0"/>
                <a:cs typeface="Arial" panose="020B0604020202020204" pitchFamily="34" charset="0"/>
              </a:endParaRPr>
            </a:p>
          </p:txBody>
        </p:sp>
      </p:grpSp>
      <p:sp>
        <p:nvSpPr>
          <p:cNvPr id="86" name="Text Box 9"/>
          <p:cNvSpPr txBox="1">
            <a:spLocks noChangeArrowheads="1"/>
          </p:cNvSpPr>
          <p:nvPr/>
        </p:nvSpPr>
        <p:spPr bwMode="auto">
          <a:xfrm>
            <a:off x="3512316" y="5886433"/>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Kết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luận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và</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hướng</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phát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triển</a:t>
            </a:r>
            <a:endParaRPr lang="en-US" altLang="en-US"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20522869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500"/>
                                        <p:tgtEl>
                                          <p:spTgt spid="8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2" grpId="0"/>
      <p:bldP spid="47" grpId="0"/>
      <p:bldP spid="52" grpId="0"/>
      <p:bldP spid="57" grpId="0"/>
      <p:bldP spid="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2422" y="278951"/>
            <a:ext cx="6901642" cy="646331"/>
          </a:xfrm>
          <a:prstGeom prst="rect">
            <a:avLst/>
          </a:prstGeom>
          <a:noFill/>
        </p:spPr>
        <p:txBody>
          <a:bodyPr wrap="square" rtlCol="0">
            <a:spAutoFit/>
          </a:bodyPr>
          <a:lstStyle/>
          <a:p>
            <a:r>
              <a:rPr lang="en-US" sz="3600" b="1" dirty="0" smtClean="0"/>
              <a:t>1. </a:t>
            </a:r>
            <a:r>
              <a:rPr lang="en-US" sz="3600" b="1" dirty="0" err="1" smtClean="0"/>
              <a:t>Tổng</a:t>
            </a:r>
            <a:r>
              <a:rPr lang="en-US" sz="3600" b="1" dirty="0" smtClean="0"/>
              <a:t> </a:t>
            </a:r>
            <a:r>
              <a:rPr lang="en-US" sz="3600" b="1" dirty="0" err="1" smtClean="0"/>
              <a:t>quan</a:t>
            </a:r>
            <a:r>
              <a:rPr lang="en-US" sz="3600" b="1" dirty="0" smtClean="0"/>
              <a:t> </a:t>
            </a:r>
            <a:r>
              <a:rPr lang="en-US" sz="3600" b="1" dirty="0" err="1" smtClean="0"/>
              <a:t>về</a:t>
            </a:r>
            <a:r>
              <a:rPr lang="en-US" sz="3600" b="1" dirty="0"/>
              <a:t> </a:t>
            </a:r>
            <a:r>
              <a:rPr lang="en-US" sz="3600" b="1" dirty="0" err="1" smtClean="0"/>
              <a:t>WebGIS</a:t>
            </a:r>
            <a:endParaRPr lang="en-US" sz="3600" b="1" dirty="0"/>
          </a:p>
        </p:txBody>
      </p:sp>
      <p:sp>
        <p:nvSpPr>
          <p:cNvPr id="8" name="TextBox 7"/>
          <p:cNvSpPr txBox="1"/>
          <p:nvPr/>
        </p:nvSpPr>
        <p:spPr>
          <a:xfrm>
            <a:off x="1913144" y="1711385"/>
            <a:ext cx="5976851" cy="430887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Công</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nghệ</a:t>
            </a:r>
            <a:r>
              <a:rPr lang="en-US" sz="2000" dirty="0">
                <a:latin typeface="Arial" panose="020B0604020202020204" pitchFamily="34" charset="0"/>
                <a:cs typeface="Arial" panose="020B0604020202020204" pitchFamily="34" charset="0"/>
              </a:rPr>
              <a:t> GIS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nền</a:t>
            </a:r>
            <a:r>
              <a:rPr lang="en-US" sz="2000" dirty="0">
                <a:latin typeface="Arial" panose="020B0604020202020204" pitchFamily="34" charset="0"/>
                <a:cs typeface="Arial" panose="020B0604020202020204" pitchFamily="34" charset="0"/>
              </a:rPr>
              <a:t> Web (hay </a:t>
            </a:r>
            <a:r>
              <a:rPr lang="en-US" sz="2000" dirty="0" err="1">
                <a:latin typeface="Arial" panose="020B0604020202020204" pitchFamily="34" charset="0"/>
                <a:cs typeface="Arial" panose="020B0604020202020204" pitchFamily="34" charset="0"/>
              </a:rPr>
              <a:t>còn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WebGIS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Internet</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WebGIS thích hợp với các cơ sở dữ liệu bản đồ, GIS từ rất bé cho đến rất lớn, có khả năng tuỳ biến cao, phù hợp với nhiều loại hình tổ chức</a:t>
            </a:r>
            <a:r>
              <a:rPr lang="vi-VN"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dirty="0" smtClean="0">
                <a:latin typeface="Arial" panose="020B0604020202020204" pitchFamily="34" charset="0"/>
                <a:cs typeface="Arial" panose="020B0604020202020204" pitchFamily="34" charset="0"/>
              </a:rPr>
              <a:t>Với </a:t>
            </a:r>
            <a:r>
              <a:rPr lang="vi-VN" sz="2000" dirty="0">
                <a:latin typeface="Arial" panose="020B0604020202020204" pitchFamily="34" charset="0"/>
                <a:cs typeface="Arial" panose="020B0604020202020204" pitchFamily="34" charset="0"/>
              </a:rPr>
              <a:t>việc sử dụng bản đồ trực tuyến, giải pháp này sẽ giúp khách hàng có thể cập nhật dữ liệu lên bản đồ để phục vụ cho mục đích quản lý.</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
        <p:nvSpPr>
          <p:cNvPr id="5" name="TextBox 4"/>
          <p:cNvSpPr txBox="1"/>
          <p:nvPr/>
        </p:nvSpPr>
        <p:spPr>
          <a:xfrm>
            <a:off x="1712422" y="1402760"/>
            <a:ext cx="1943161" cy="461665"/>
          </a:xfrm>
          <a:prstGeom prst="rect">
            <a:avLst/>
          </a:prstGeom>
          <a:noFill/>
        </p:spPr>
        <p:txBody>
          <a:bodyPr wrap="none" rtlCol="0">
            <a:spAutoFit/>
          </a:bodyPr>
          <a:lstStyle/>
          <a:p>
            <a:pPr marL="285750" indent="-285750">
              <a:buFont typeface="Wingdings" panose="05000000000000000000" pitchFamily="2" charset="2"/>
              <a:buChar char="v"/>
            </a:pPr>
            <a:r>
              <a:rPr lang="en-US" sz="2400" b="1" dirty="0" err="1" smtClean="0">
                <a:latin typeface="Arial" panose="020B0604020202020204" pitchFamily="34" charset="0"/>
                <a:cs typeface="Arial" panose="020B0604020202020204" pitchFamily="34" charset="0"/>
              </a:rPr>
              <a:t>Khái</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niệm</a:t>
            </a:r>
            <a:endParaRPr lang="en-US" sz="2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717" y="2168589"/>
            <a:ext cx="4011060" cy="3329600"/>
          </a:xfrm>
          <a:prstGeom prst="rect">
            <a:avLst/>
          </a:prstGeom>
        </p:spPr>
      </p:pic>
    </p:spTree>
    <p:extLst>
      <p:ext uri="{BB962C8B-B14F-4D97-AF65-F5344CB8AC3E}">
        <p14:creationId xmlns:p14="http://schemas.microsoft.com/office/powerpoint/2010/main" val="26484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122" y="311726"/>
            <a:ext cx="6350923" cy="646331"/>
          </a:xfrm>
          <a:prstGeom prst="rect">
            <a:avLst/>
          </a:prstGeom>
          <a:noFill/>
        </p:spPr>
        <p:txBody>
          <a:bodyPr wrap="square" rtlCol="0">
            <a:spAutoFit/>
          </a:bodyPr>
          <a:lstStyle/>
          <a:p>
            <a:r>
              <a:rPr lang="en-US" sz="3600" b="1" dirty="0" smtClean="0"/>
              <a:t>1. </a:t>
            </a:r>
            <a:r>
              <a:rPr lang="en-US" sz="3600" b="1" dirty="0" err="1" smtClean="0"/>
              <a:t>Tổng</a:t>
            </a:r>
            <a:r>
              <a:rPr lang="en-US" sz="3600" b="1" dirty="0" smtClean="0"/>
              <a:t> </a:t>
            </a:r>
            <a:r>
              <a:rPr lang="en-US" sz="3600" b="1" dirty="0" err="1" smtClean="0"/>
              <a:t>quan</a:t>
            </a:r>
            <a:r>
              <a:rPr lang="en-US" sz="3600" b="1" dirty="0" smtClean="0"/>
              <a:t> </a:t>
            </a:r>
            <a:r>
              <a:rPr lang="en-US" sz="3600" b="1" dirty="0" err="1" smtClean="0"/>
              <a:t>về</a:t>
            </a:r>
            <a:r>
              <a:rPr lang="en-US" sz="3600" b="1" dirty="0"/>
              <a:t> </a:t>
            </a:r>
            <a:r>
              <a:rPr lang="en-US" sz="3600" b="1" dirty="0" err="1" smtClean="0"/>
              <a:t>WebGIS</a:t>
            </a:r>
            <a:endParaRPr lang="en-US" sz="3600" b="1" dirty="0"/>
          </a:p>
        </p:txBody>
      </p:sp>
      <p:sp>
        <p:nvSpPr>
          <p:cNvPr id="6" name="TextBox 5"/>
          <p:cNvSpPr txBox="1"/>
          <p:nvPr/>
        </p:nvSpPr>
        <p:spPr>
          <a:xfrm>
            <a:off x="1850038" y="1182485"/>
            <a:ext cx="5384807" cy="461665"/>
          </a:xfrm>
          <a:prstGeom prst="rect">
            <a:avLst/>
          </a:prstGeom>
          <a:noFill/>
        </p:spPr>
        <p:txBody>
          <a:bodyPr wrap="none" rtlCol="0">
            <a:spAutoFit/>
          </a:bodyPr>
          <a:lstStyle/>
          <a:p>
            <a:pPr marL="285750" indent="-285750">
              <a:buFont typeface="Wingdings" panose="05000000000000000000" pitchFamily="2" charset="2"/>
              <a:buChar char="v"/>
            </a:pPr>
            <a:r>
              <a:rPr lang="en-US" sz="2400" b="1" dirty="0" err="1" smtClean="0"/>
              <a:t>Đặc</a:t>
            </a:r>
            <a:r>
              <a:rPr lang="en-US" sz="2400" b="1" dirty="0" smtClean="0"/>
              <a:t> </a:t>
            </a:r>
            <a:r>
              <a:rPr lang="en-US" sz="2400" b="1" dirty="0" err="1" smtClean="0"/>
              <a:t>điểm</a:t>
            </a:r>
            <a:r>
              <a:rPr lang="en-US" sz="2400" b="1" dirty="0" smtClean="0"/>
              <a:t> </a:t>
            </a:r>
            <a:r>
              <a:rPr lang="en-US" sz="2400" b="1" dirty="0" err="1" smtClean="0"/>
              <a:t>của</a:t>
            </a:r>
            <a:r>
              <a:rPr lang="en-US" sz="2400" b="1" dirty="0" smtClean="0"/>
              <a:t> 1 </a:t>
            </a:r>
            <a:r>
              <a:rPr lang="en-US" sz="2400" b="1" dirty="0" err="1" smtClean="0"/>
              <a:t>hệ</a:t>
            </a:r>
            <a:r>
              <a:rPr lang="en-US" sz="2400" b="1" dirty="0" smtClean="0"/>
              <a:t> </a:t>
            </a:r>
            <a:r>
              <a:rPr lang="en-US" sz="2400" b="1" dirty="0" err="1" smtClean="0"/>
              <a:t>thống</a:t>
            </a:r>
            <a:r>
              <a:rPr lang="en-US" sz="2400" b="1" dirty="0" smtClean="0"/>
              <a:t> </a:t>
            </a:r>
            <a:r>
              <a:rPr lang="en-US" sz="2400" b="1" dirty="0" err="1" smtClean="0"/>
              <a:t>WebGIS</a:t>
            </a:r>
            <a:endParaRPr lang="en-US" sz="2400" b="1" dirty="0"/>
          </a:p>
        </p:txBody>
      </p:sp>
      <p:sp>
        <p:nvSpPr>
          <p:cNvPr id="2" name="TextBox 1"/>
          <p:cNvSpPr txBox="1"/>
          <p:nvPr/>
        </p:nvSpPr>
        <p:spPr>
          <a:xfrm>
            <a:off x="2211743" y="1701219"/>
            <a:ext cx="5176417" cy="1600438"/>
          </a:xfrm>
          <a:prstGeom prst="rect">
            <a:avLst/>
          </a:prstGeom>
          <a:noFill/>
        </p:spPr>
        <p:txBody>
          <a:bodyPr wrap="none" rtlCol="0">
            <a:spAutoFit/>
          </a:bodyPr>
          <a:lstStyle/>
          <a:p>
            <a:pPr marL="285750" indent="-285750">
              <a:buFont typeface="Arial" panose="020B0604020202020204" pitchFamily="34" charset="0"/>
              <a:buChar char="•"/>
            </a:pPr>
            <a:r>
              <a:rPr lang="en-US" sz="2000" dirty="0"/>
              <a:t>Cho </a:t>
            </a:r>
            <a:r>
              <a:rPr lang="en-US" sz="2000" dirty="0" err="1"/>
              <a:t>phép</a:t>
            </a:r>
            <a:r>
              <a:rPr lang="en-US" sz="2000" dirty="0"/>
              <a:t> </a:t>
            </a:r>
            <a:r>
              <a:rPr lang="en-US" sz="2000" dirty="0" err="1"/>
              <a:t>quản</a:t>
            </a:r>
            <a:r>
              <a:rPr lang="en-US" sz="2000" dirty="0"/>
              <a:t> </a:t>
            </a:r>
            <a:r>
              <a:rPr lang="en-US" sz="2000" dirty="0" err="1"/>
              <a:t>lý</a:t>
            </a:r>
            <a:r>
              <a:rPr lang="en-US" sz="2000" dirty="0"/>
              <a:t> </a:t>
            </a:r>
            <a:r>
              <a:rPr lang="en-US" sz="2000" dirty="0" err="1"/>
              <a:t>nhiều</a:t>
            </a:r>
            <a:r>
              <a:rPr lang="en-US" sz="2000" dirty="0"/>
              <a:t> </a:t>
            </a:r>
            <a:r>
              <a:rPr lang="en-US" sz="2000" dirty="0" err="1"/>
              <a:t>bản</a:t>
            </a:r>
            <a:r>
              <a:rPr lang="en-US" sz="2000" dirty="0"/>
              <a:t> </a:t>
            </a:r>
            <a:r>
              <a:rPr lang="en-US" sz="2000" dirty="0" err="1"/>
              <a:t>đồ</a:t>
            </a:r>
            <a:endParaRPr lang="en-US" sz="2000" dirty="0"/>
          </a:p>
          <a:p>
            <a:pPr marL="285750" indent="-285750">
              <a:buFont typeface="Arial" panose="020B0604020202020204" pitchFamily="34" charset="0"/>
              <a:buChar char="•"/>
            </a:pPr>
            <a:r>
              <a:rPr lang="en-US" sz="2000" dirty="0"/>
              <a:t>Cho </a:t>
            </a:r>
            <a:r>
              <a:rPr lang="en-US" sz="2000" dirty="0" err="1"/>
              <a:t>phép</a:t>
            </a:r>
            <a:r>
              <a:rPr lang="en-US" sz="2000" dirty="0"/>
              <a:t> </a:t>
            </a:r>
            <a:r>
              <a:rPr lang="en-US" sz="2000" dirty="0" err="1"/>
              <a:t>chọn</a:t>
            </a:r>
            <a:r>
              <a:rPr lang="en-US" sz="2000" dirty="0"/>
              <a:t> </a:t>
            </a:r>
            <a:r>
              <a:rPr lang="en-US" sz="2000" dirty="0" err="1"/>
              <a:t>lọc</a:t>
            </a:r>
            <a:r>
              <a:rPr lang="en-US" sz="2000" dirty="0"/>
              <a:t>, </a:t>
            </a:r>
            <a:r>
              <a:rPr lang="en-US" sz="2000" dirty="0" err="1"/>
              <a:t>tìm</a:t>
            </a:r>
            <a:r>
              <a:rPr lang="en-US" sz="2000" dirty="0"/>
              <a:t> </a:t>
            </a:r>
            <a:r>
              <a:rPr lang="en-US" sz="2000" dirty="0" err="1"/>
              <a:t>kiếm</a:t>
            </a:r>
            <a:r>
              <a:rPr lang="en-US" sz="2000" dirty="0"/>
              <a:t> </a:t>
            </a:r>
            <a:r>
              <a:rPr lang="en-US" sz="2000" dirty="0" err="1"/>
              <a:t>thông</a:t>
            </a:r>
            <a:r>
              <a:rPr lang="en-US" sz="2000" dirty="0"/>
              <a:t> tin</a:t>
            </a:r>
          </a:p>
          <a:p>
            <a:pPr marL="285750" indent="-285750">
              <a:buFont typeface="Arial" panose="020B0604020202020204" pitchFamily="34" charset="0"/>
              <a:buChar char="•"/>
            </a:pPr>
            <a:r>
              <a:rPr lang="en-US" sz="2000" dirty="0"/>
              <a:t>Cho </a:t>
            </a:r>
            <a:r>
              <a:rPr lang="en-US" sz="2000" dirty="0" err="1"/>
              <a:t>phép</a:t>
            </a:r>
            <a:r>
              <a:rPr lang="en-US" sz="2000" dirty="0"/>
              <a:t> </a:t>
            </a:r>
            <a:r>
              <a:rPr lang="en-US" sz="2000" dirty="0" err="1"/>
              <a:t>cập</a:t>
            </a:r>
            <a:r>
              <a:rPr lang="en-US" sz="2000" dirty="0"/>
              <a:t> </a:t>
            </a:r>
            <a:r>
              <a:rPr lang="en-US" sz="2000" dirty="0" err="1"/>
              <a:t>nhật</a:t>
            </a:r>
            <a:r>
              <a:rPr lang="en-US" sz="2000" dirty="0"/>
              <a:t> </a:t>
            </a:r>
            <a:r>
              <a:rPr lang="en-US" sz="2000" dirty="0" err="1"/>
              <a:t>thông</a:t>
            </a:r>
            <a:r>
              <a:rPr lang="en-US" sz="2000" dirty="0"/>
              <a:t> tin</a:t>
            </a:r>
          </a:p>
          <a:p>
            <a:pPr marL="285750" indent="-285750">
              <a:buFont typeface="Arial" panose="020B0604020202020204" pitchFamily="34" charset="0"/>
              <a:buChar char="•"/>
            </a:pPr>
            <a:r>
              <a:rPr lang="en-US" sz="2000" dirty="0" err="1"/>
              <a:t>Quản</a:t>
            </a:r>
            <a:r>
              <a:rPr lang="en-US" sz="2000" dirty="0"/>
              <a:t> </a:t>
            </a:r>
            <a:r>
              <a:rPr lang="en-US" sz="2000" dirty="0" err="1"/>
              <a:t>trị</a:t>
            </a:r>
            <a:r>
              <a:rPr lang="en-US" sz="2000" dirty="0"/>
              <a:t> </a:t>
            </a:r>
            <a:r>
              <a:rPr lang="en-US" sz="2000" dirty="0" err="1"/>
              <a:t>hệ</a:t>
            </a:r>
            <a:r>
              <a:rPr lang="en-US" sz="2000" dirty="0"/>
              <a:t> </a:t>
            </a:r>
            <a:r>
              <a:rPr lang="en-US" sz="2000" dirty="0" err="1"/>
              <a:t>thống</a:t>
            </a: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1614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10034157" cy="646331"/>
          </a:xfrm>
          <a:prstGeom prst="rect">
            <a:avLst/>
          </a:prstGeom>
          <a:noFill/>
        </p:spPr>
        <p:txBody>
          <a:bodyPr wrap="none" rtlCol="0">
            <a:spAutoFit/>
          </a:bodyPr>
          <a:lstStyle/>
          <a:p>
            <a:r>
              <a:rPr lang="en-US" sz="3600" dirty="0">
                <a:latin typeface="Arial" panose="020B0604020202020204" pitchFamily="34" charset="0"/>
              </a:rPr>
              <a:t>2</a:t>
            </a:r>
            <a:r>
              <a:rPr lang="en-US" sz="3600" dirty="0" smtClean="0">
                <a:latin typeface="Arial" panose="020B0604020202020204" pitchFamily="34" charset="0"/>
              </a:rPr>
              <a:t>. </a:t>
            </a:r>
            <a:r>
              <a:rPr lang="en-US" sz="3600" dirty="0" err="1" smtClean="0">
                <a:latin typeface="Arial" panose="020B0604020202020204" pitchFamily="34" charset="0"/>
              </a:rPr>
              <a:t>Tổng</a:t>
            </a:r>
            <a:r>
              <a:rPr lang="en-US" sz="3600" dirty="0" smtClean="0">
                <a:latin typeface="Arial" panose="020B0604020202020204" pitchFamily="34" charset="0"/>
              </a:rPr>
              <a:t> </a:t>
            </a:r>
            <a:r>
              <a:rPr lang="en-US" sz="3600" dirty="0" err="1" smtClean="0">
                <a:latin typeface="Arial" panose="020B0604020202020204" pitchFamily="34" charset="0"/>
              </a:rPr>
              <a:t>quan</a:t>
            </a:r>
            <a:r>
              <a:rPr lang="en-US" sz="3600" dirty="0" smtClean="0">
                <a:latin typeface="Arial" panose="020B0604020202020204" pitchFamily="34" charset="0"/>
              </a:rPr>
              <a:t> </a:t>
            </a:r>
            <a:r>
              <a:rPr lang="en-US" sz="3600" dirty="0" err="1" smtClean="0">
                <a:latin typeface="Arial" panose="020B0604020202020204" pitchFamily="34" charset="0"/>
              </a:rPr>
              <a:t>về</a:t>
            </a:r>
            <a:r>
              <a:rPr lang="en-US" sz="3600" dirty="0" smtClean="0">
                <a:latin typeface="Arial" panose="020B0604020202020204" pitchFamily="34" charset="0"/>
              </a:rPr>
              <a:t> </a:t>
            </a:r>
            <a:r>
              <a:rPr lang="en-US" sz="3600" dirty="0" err="1" smtClean="0">
                <a:latin typeface="Arial" panose="020B0604020202020204" pitchFamily="34" charset="0"/>
              </a:rPr>
              <a:t>huyện</a:t>
            </a:r>
            <a:r>
              <a:rPr lang="en-US" sz="3600" dirty="0" smtClean="0">
                <a:latin typeface="Arial" panose="020B0604020202020204" pitchFamily="34" charset="0"/>
              </a:rPr>
              <a:t> </a:t>
            </a:r>
            <a:r>
              <a:rPr lang="en-US" sz="3600" dirty="0" err="1" smtClean="0">
                <a:latin typeface="Arial" panose="020B0604020202020204" pitchFamily="34" charset="0"/>
              </a:rPr>
              <a:t>Vĩnh</a:t>
            </a:r>
            <a:r>
              <a:rPr lang="en-US" sz="3600" dirty="0" smtClean="0">
                <a:latin typeface="Arial" panose="020B0604020202020204" pitchFamily="34" charset="0"/>
              </a:rPr>
              <a:t> </a:t>
            </a:r>
            <a:r>
              <a:rPr lang="en-US" sz="3600" dirty="0" err="1" smtClean="0">
                <a:latin typeface="Arial" panose="020B0604020202020204" pitchFamily="34" charset="0"/>
              </a:rPr>
              <a:t>Bảo</a:t>
            </a:r>
            <a:r>
              <a:rPr lang="en-US" sz="3600" dirty="0" smtClean="0">
                <a:latin typeface="Arial" panose="020B0604020202020204" pitchFamily="34" charset="0"/>
              </a:rPr>
              <a:t>, TP </a:t>
            </a:r>
            <a:r>
              <a:rPr lang="en-US" sz="3600" dirty="0" err="1" smtClean="0">
                <a:latin typeface="Arial" panose="020B0604020202020204" pitchFamily="34" charset="0"/>
              </a:rPr>
              <a:t>Hải</a:t>
            </a:r>
            <a:r>
              <a:rPr lang="en-US" sz="3600" dirty="0" smtClean="0">
                <a:latin typeface="Arial" panose="020B0604020202020204" pitchFamily="34" charset="0"/>
              </a:rPr>
              <a:t> </a:t>
            </a:r>
            <a:r>
              <a:rPr lang="en-US" sz="3600" dirty="0" err="1" smtClean="0">
                <a:latin typeface="Arial" panose="020B0604020202020204" pitchFamily="34" charset="0"/>
              </a:rPr>
              <a:t>Phòng</a:t>
            </a:r>
            <a:endParaRPr lang="en-US" sz="3600" dirty="0">
              <a:latin typeface="Arial" panose="020B0604020202020204" pitchFamily="34" charset="0"/>
            </a:endParaRPr>
          </a:p>
        </p:txBody>
      </p:sp>
      <p:sp>
        <p:nvSpPr>
          <p:cNvPr id="5" name="TextBox 4"/>
          <p:cNvSpPr txBox="1"/>
          <p:nvPr/>
        </p:nvSpPr>
        <p:spPr>
          <a:xfrm>
            <a:off x="218211" y="1401200"/>
            <a:ext cx="8084127" cy="346248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GB" dirty="0" err="1" smtClean="0">
                <a:latin typeface="Arial" panose="020B0604020202020204" pitchFamily="34" charset="0"/>
                <a:cs typeface="Arial" panose="020B0604020202020204" pitchFamily="34" charset="0"/>
              </a:rPr>
              <a:t>Về</a:t>
            </a:r>
            <a:r>
              <a:rPr lang="en-GB" dirty="0" smtClean="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vị</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huyện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Vĩnh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Bảo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nằm</a:t>
            </a:r>
            <a:r>
              <a:rPr lang="en-GB" dirty="0">
                <a:latin typeface="Arial" panose="020B0604020202020204" pitchFamily="34" charset="0"/>
                <a:cs typeface="Arial" panose="020B0604020202020204" pitchFamily="34" charset="0"/>
              </a:rPr>
              <a:t> ở </a:t>
            </a:r>
            <a:r>
              <a:rPr lang="en-GB" dirty="0" err="1">
                <a:latin typeface="Arial" panose="020B0604020202020204" pitchFamily="34" charset="0"/>
                <a:cs typeface="Arial" panose="020B0604020202020204" pitchFamily="34" charset="0"/>
              </a:rPr>
              <a:t>phía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nam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thành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phố</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Hải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Phòng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tiếp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giáp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với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hai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tỉnh</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Hải</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Dương</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Thái</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Bình</a:t>
            </a:r>
            <a:endParaRPr lang="en-GB" dirty="0" smtClean="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GB" dirty="0" err="1" smtClean="0">
                <a:latin typeface="Arial" panose="020B0604020202020204" pitchFamily="34" charset="0"/>
                <a:cs typeface="Arial" panose="020B0604020202020204" pitchFamily="34" charset="0"/>
              </a:rPr>
              <a:t>Huyện</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Vĩnh</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Bảo</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được</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bao</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quanh</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bởi</a:t>
            </a:r>
            <a:r>
              <a:rPr lang="en-GB" dirty="0" smtClean="0">
                <a:latin typeface="Arial" panose="020B0604020202020204" pitchFamily="34" charset="0"/>
                <a:cs typeface="Arial" panose="020B0604020202020204" pitchFamily="34" charset="0"/>
              </a:rPr>
              <a:t> 3 con </a:t>
            </a:r>
            <a:r>
              <a:rPr lang="en-GB" dirty="0" err="1" smtClean="0">
                <a:latin typeface="Arial" panose="020B0604020202020204" pitchFamily="34" charset="0"/>
                <a:cs typeface="Arial" panose="020B0604020202020204" pitchFamily="34" charset="0"/>
              </a:rPr>
              <a:t>sông</a:t>
            </a:r>
            <a:endParaRPr lang="en-GB" dirty="0" smtClean="0">
              <a:latin typeface="Arial" panose="020B0604020202020204" pitchFamily="34" charset="0"/>
              <a:cs typeface="Arial" panose="020B0604020202020204" pitchFamily="34" charset="0"/>
            </a:endParaRPr>
          </a:p>
          <a:p>
            <a:pPr marL="1257300" lvl="2" indent="-342900">
              <a:lnSpc>
                <a:spcPct val="150000"/>
              </a:lnSpc>
              <a:buFont typeface="Wingdings" panose="05000000000000000000" pitchFamily="2" charset="2"/>
              <a:buChar char="Ø"/>
            </a:pPr>
            <a:r>
              <a:rPr lang="en-US" dirty="0" err="1">
                <a:latin typeface="Arial" panose="020B0604020202020204" pitchFamily="34" charset="0"/>
                <a:cs typeface="Arial" panose="020B0604020202020204" pitchFamily="34" charset="0"/>
              </a:rPr>
              <a:t>Sông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Luộc</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1257300" lvl="2" indent="-342900">
              <a:lnSpc>
                <a:spcPct val="150000"/>
              </a:lnSpc>
              <a:buFont typeface="Wingdings" panose="05000000000000000000" pitchFamily="2" charset="2"/>
              <a:buChar char="Ø"/>
            </a:pPr>
            <a:r>
              <a:rPr lang="en-US" dirty="0" err="1" smtClean="0">
                <a:latin typeface="Arial" panose="020B0604020202020204" pitchFamily="34" charset="0"/>
                <a:cs typeface="Arial" panose="020B0604020202020204" pitchFamily="34" charset="0"/>
              </a:rPr>
              <a:t>Sông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endParaRPr lang="en-US" dirty="0" smtClean="0">
              <a:latin typeface="Arial" panose="020B0604020202020204" pitchFamily="34" charset="0"/>
              <a:cs typeface="Arial" panose="020B0604020202020204" pitchFamily="34" charset="0"/>
            </a:endParaRPr>
          </a:p>
          <a:p>
            <a:pPr marL="1257300" lvl="2" indent="-342900">
              <a:lnSpc>
                <a:spcPct val="150000"/>
              </a:lnSpc>
              <a:buFont typeface="Wingdings" panose="05000000000000000000" pitchFamily="2" charset="2"/>
              <a:buChar char="Ø"/>
            </a:pPr>
            <a:r>
              <a:rPr lang="en-US" dirty="0" err="1" smtClean="0">
                <a:latin typeface="Arial" panose="020B0604020202020204" pitchFamily="34" charset="0"/>
                <a:cs typeface="Arial" panose="020B0604020202020204" pitchFamily="34" charset="0"/>
              </a:rPr>
              <a:t>Sông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Bình</a:t>
            </a:r>
            <a:endParaRPr lang="en-GB" dirty="0" smtClean="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endParaRPr lang="en-US" dirty="0"/>
          </a:p>
          <a:p>
            <a:pPr marL="800100" lvl="1" indent="-342900">
              <a:lnSpc>
                <a:spcPct val="150000"/>
              </a:lnSpc>
              <a:buFont typeface="Arial" panose="020B0604020202020204" pitchFamily="34" charset="0"/>
              <a:buChar char="•"/>
            </a:pPr>
            <a:endParaRPr lang="en-GB" sz="2000" dirty="0" smtClean="0">
              <a:latin typeface="Arial" panose="020B0604020202020204" pitchFamily="34" charset="0"/>
              <a:cs typeface="Arial" panose="020B0604020202020204" pitchFamily="34" charset="0"/>
            </a:endParaRPr>
          </a:p>
        </p:txBody>
      </p:sp>
      <p:sp>
        <p:nvSpPr>
          <p:cNvPr id="3" name="TextBox 2"/>
          <p:cNvSpPr txBox="1"/>
          <p:nvPr/>
        </p:nvSpPr>
        <p:spPr>
          <a:xfrm>
            <a:off x="2027570" y="4540520"/>
            <a:ext cx="5880281" cy="646331"/>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Huyện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trọng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về</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nông</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nghiệp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của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Hải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Phòng</a:t>
            </a:r>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6" name="Right Arrow 5"/>
          <p:cNvSpPr/>
          <p:nvPr/>
        </p:nvSpPr>
        <p:spPr>
          <a:xfrm>
            <a:off x="547905" y="4571692"/>
            <a:ext cx="1479665"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4028" y="1506376"/>
            <a:ext cx="3871327" cy="3439389"/>
          </a:xfrm>
          <a:prstGeom prst="rect">
            <a:avLst/>
          </a:prstGeom>
        </p:spPr>
      </p:pic>
    </p:spTree>
    <p:extLst>
      <p:ext uri="{BB962C8B-B14F-4D97-AF65-F5344CB8AC3E}">
        <p14:creationId xmlns:p14="http://schemas.microsoft.com/office/powerpoint/2010/main" val="1932939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2929007" cy="646331"/>
          </a:xfrm>
          <a:prstGeom prst="rect">
            <a:avLst/>
          </a:prstGeom>
          <a:noFill/>
        </p:spPr>
        <p:txBody>
          <a:bodyPr wrap="none" rtlCol="0">
            <a:spAutoFit/>
          </a:bodyPr>
          <a:lstStyle/>
          <a:p>
            <a:r>
              <a:rPr lang="en-US" sz="3600" dirty="0">
                <a:latin typeface="Arial" panose="020B0604020202020204" pitchFamily="34" charset="0"/>
              </a:rPr>
              <a:t>3</a:t>
            </a:r>
            <a:r>
              <a:rPr lang="en-US" sz="3600" dirty="0" smtClean="0">
                <a:latin typeface="Arial" panose="020B0604020202020204" pitchFamily="34" charset="0"/>
              </a:rPr>
              <a:t>. </a:t>
            </a:r>
            <a:r>
              <a:rPr lang="en-US" sz="3600" dirty="0" err="1" smtClean="0">
                <a:latin typeface="Arial" panose="020B0604020202020204" pitchFamily="34" charset="0"/>
              </a:rPr>
              <a:t>Đặt</a:t>
            </a:r>
            <a:r>
              <a:rPr lang="en-US" sz="3600" dirty="0" smtClean="0">
                <a:latin typeface="Arial" panose="020B0604020202020204" pitchFamily="34" charset="0"/>
              </a:rPr>
              <a:t> </a:t>
            </a:r>
            <a:r>
              <a:rPr lang="en-US" sz="3600" dirty="0" err="1" smtClean="0">
                <a:latin typeface="Arial" panose="020B0604020202020204" pitchFamily="34" charset="0"/>
              </a:rPr>
              <a:t>vấn</a:t>
            </a:r>
            <a:r>
              <a:rPr lang="en-US" sz="3600" dirty="0" smtClean="0">
                <a:latin typeface="Arial" panose="020B0604020202020204" pitchFamily="34" charset="0"/>
              </a:rPr>
              <a:t> </a:t>
            </a:r>
            <a:r>
              <a:rPr lang="en-US" sz="3600" dirty="0" err="1" smtClean="0">
                <a:latin typeface="Arial" panose="020B0604020202020204" pitchFamily="34" charset="0"/>
              </a:rPr>
              <a:t>đề</a:t>
            </a:r>
            <a:endParaRPr lang="en-US" sz="3600" dirty="0">
              <a:latin typeface="Arial" panose="020B0604020202020204" pitchFamily="34" charset="0"/>
            </a:endParaRPr>
          </a:p>
        </p:txBody>
      </p:sp>
      <p:sp>
        <p:nvSpPr>
          <p:cNvPr id="5" name="TextBox 4"/>
          <p:cNvSpPr txBox="1"/>
          <p:nvPr/>
        </p:nvSpPr>
        <p:spPr>
          <a:xfrm>
            <a:off x="1558213" y="748968"/>
            <a:ext cx="9255967" cy="55861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Vĩnh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huyện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thủy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lợi</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dữ</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liệu</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quản</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lý</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lớn</a:t>
            </a:r>
            <a:endParaRPr lang="en-US"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Dữ</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liệu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thủy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hóa</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Việc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tiếp</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cận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thông</a:t>
            </a:r>
            <a:r>
              <a:rPr lang="en-GB" sz="2000" dirty="0" smtClean="0">
                <a:latin typeface="Arial" panose="020B0604020202020204" pitchFamily="34" charset="0"/>
                <a:cs typeface="Arial" panose="020B0604020202020204" pitchFamily="34" charset="0"/>
              </a:rPr>
              <a:t> tin </a:t>
            </a:r>
            <a:r>
              <a:rPr lang="en-GB" sz="2000" dirty="0" err="1" smtClean="0">
                <a:latin typeface="Arial" panose="020B0604020202020204" pitchFamily="34" charset="0"/>
                <a:cs typeface="Arial" panose="020B0604020202020204" pitchFamily="34" charset="0"/>
              </a:rPr>
              <a:t>cũng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như</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việc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theo</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dõi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của</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người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dân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về</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các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thường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bị</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chậm</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WebGIS</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sẽ</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giúp</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người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dùng</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dễ</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truy</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cập</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tra</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cứu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dõi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thuộc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kết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gian</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sym typeface="Wingdings" panose="05000000000000000000" pitchFamily="2" charset="2"/>
              </a:rPr>
              <a:t></a:t>
            </a:r>
            <a:r>
              <a:rPr lang="en-GB" sz="2000" dirty="0" err="1" smtClean="0">
                <a:latin typeface="Arial" panose="020B0604020202020204" pitchFamily="34" charset="0"/>
                <a:cs typeface="Arial" panose="020B0604020202020204" pitchFamily="34" charset="0"/>
                <a:sym typeface="Wingdings" panose="05000000000000000000" pitchFamily="2" charset="2"/>
              </a:rPr>
              <a:t>có</a:t>
            </a:r>
            <a:r>
              <a:rPr lang="en-GB" sz="2000" dirty="0" smtClean="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cái</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nhìn</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trực</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quan</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nhất</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cho</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người</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dùng</a:t>
            </a:r>
            <a:endParaRPr lang="en-GB" sz="2000" dirty="0" smtClean="0">
              <a:latin typeface="Arial" panose="020B0604020202020204" pitchFamily="34" charset="0"/>
              <a:cs typeface="Arial" panose="020B0604020202020204" pitchFamily="34" charset="0"/>
              <a:sym typeface="Wingdings" panose="05000000000000000000" pitchFamily="2" charset="2"/>
            </a:endParaRPr>
          </a:p>
          <a:p>
            <a:pPr marL="285750" indent="-285750">
              <a:lnSpc>
                <a:spcPct val="150000"/>
              </a:lnSpc>
              <a:buFont typeface="Arial" panose="020B0604020202020204" pitchFamily="34" charset="0"/>
              <a:buChar char="•"/>
            </a:pPr>
            <a:r>
              <a:rPr lang="en-GB" sz="2000" dirty="0" err="1" smtClean="0"/>
              <a:t>Trong</a:t>
            </a:r>
            <a:r>
              <a:rPr lang="en-GB" sz="2000" dirty="0" smtClean="0"/>
              <a:t> </a:t>
            </a:r>
            <a:r>
              <a:rPr lang="en-GB" sz="2000" dirty="0" err="1"/>
              <a:t>thời</a:t>
            </a:r>
            <a:r>
              <a:rPr lang="en-GB" sz="2000" dirty="0"/>
              <a:t> </a:t>
            </a:r>
            <a:r>
              <a:rPr lang="en-GB" sz="2000" dirty="0" err="1"/>
              <a:t>đại</a:t>
            </a:r>
            <a:r>
              <a:rPr lang="en-GB" sz="2000" dirty="0"/>
              <a:t> </a:t>
            </a:r>
            <a:r>
              <a:rPr lang="en-GB" sz="2000" dirty="0" err="1"/>
              <a:t>công</a:t>
            </a:r>
            <a:r>
              <a:rPr lang="en-GB" sz="2000" dirty="0"/>
              <a:t> </a:t>
            </a:r>
            <a:r>
              <a:rPr lang="en-GB" sz="2000" dirty="0" err="1"/>
              <a:t>nghệ</a:t>
            </a:r>
            <a:r>
              <a:rPr lang="en-GB" sz="2000" dirty="0"/>
              <a:t> 4.0, </a:t>
            </a:r>
            <a:r>
              <a:rPr lang="en-GB" sz="2000" dirty="0" err="1"/>
              <a:t>chúng</a:t>
            </a:r>
            <a:r>
              <a:rPr lang="en-GB" sz="2000" dirty="0"/>
              <a:t> ta </a:t>
            </a:r>
            <a:r>
              <a:rPr lang="en-GB" sz="2000" dirty="0" err="1"/>
              <a:t>có</a:t>
            </a:r>
            <a:r>
              <a:rPr lang="en-GB" sz="2000" dirty="0"/>
              <a:t> </a:t>
            </a:r>
            <a:r>
              <a:rPr lang="en-GB" sz="2000" dirty="0" err="1"/>
              <a:t>thể</a:t>
            </a:r>
            <a:r>
              <a:rPr lang="en-GB" sz="2000" dirty="0"/>
              <a:t> </a:t>
            </a:r>
            <a:r>
              <a:rPr lang="en-GB" sz="2000" dirty="0" err="1"/>
              <a:t>truy</a:t>
            </a:r>
            <a:r>
              <a:rPr lang="en-GB" sz="2000" dirty="0"/>
              <a:t> </a:t>
            </a:r>
            <a:r>
              <a:rPr lang="en-GB" sz="2000" dirty="0" err="1"/>
              <a:t>cập</a:t>
            </a:r>
            <a:r>
              <a:rPr lang="en-GB" sz="2000" dirty="0"/>
              <a:t> internet ở </a:t>
            </a:r>
            <a:r>
              <a:rPr lang="en-GB" sz="2000" dirty="0" err="1"/>
              <a:t>mọi</a:t>
            </a:r>
            <a:r>
              <a:rPr lang="en-GB" sz="2000" dirty="0"/>
              <a:t> </a:t>
            </a:r>
            <a:r>
              <a:rPr lang="en-GB" sz="2000" dirty="0" err="1"/>
              <a:t>nơi</a:t>
            </a:r>
            <a:r>
              <a:rPr lang="en-GB" sz="2000" dirty="0"/>
              <a:t>, </a:t>
            </a:r>
            <a:r>
              <a:rPr lang="en-GB" sz="2000" dirty="0" err="1"/>
              <a:t>các</a:t>
            </a:r>
            <a:r>
              <a:rPr lang="en-GB" sz="2000" dirty="0"/>
              <a:t> </a:t>
            </a:r>
            <a:r>
              <a:rPr lang="en-GB" sz="2000" dirty="0" err="1"/>
              <a:t>thiết</a:t>
            </a:r>
            <a:r>
              <a:rPr lang="en-GB" sz="2000" dirty="0"/>
              <a:t> </a:t>
            </a:r>
            <a:r>
              <a:rPr lang="en-GB" sz="2000" dirty="0" err="1"/>
              <a:t>bị</a:t>
            </a:r>
            <a:r>
              <a:rPr lang="en-GB" sz="2000" dirty="0"/>
              <a:t> </a:t>
            </a:r>
            <a:r>
              <a:rPr lang="en-GB" sz="2000" dirty="0" err="1"/>
              <a:t>thông</a:t>
            </a:r>
            <a:r>
              <a:rPr lang="en-GB" sz="2000" dirty="0"/>
              <a:t> minh </a:t>
            </a:r>
            <a:r>
              <a:rPr lang="en-GB" sz="2000" dirty="0" err="1"/>
              <a:t>có</a:t>
            </a:r>
            <a:r>
              <a:rPr lang="en-GB" sz="2000" dirty="0"/>
              <a:t> </a:t>
            </a:r>
            <a:r>
              <a:rPr lang="en-GB" sz="2000" dirty="0" err="1"/>
              <a:t>truy</a:t>
            </a:r>
            <a:r>
              <a:rPr lang="en-GB" sz="2000" dirty="0"/>
              <a:t> </a:t>
            </a:r>
            <a:r>
              <a:rPr lang="en-GB" sz="2000" dirty="0" err="1"/>
              <a:t>cập</a:t>
            </a:r>
            <a:r>
              <a:rPr lang="en-GB" sz="2000" dirty="0"/>
              <a:t> internet </a:t>
            </a:r>
            <a:r>
              <a:rPr lang="en-GB" sz="2000" dirty="0" err="1"/>
              <a:t>cũng</a:t>
            </a:r>
            <a:r>
              <a:rPr lang="en-GB" sz="2000" dirty="0"/>
              <a:t> </a:t>
            </a:r>
            <a:r>
              <a:rPr lang="en-GB" sz="2000" dirty="0" err="1"/>
              <a:t>rất</a:t>
            </a:r>
            <a:r>
              <a:rPr lang="en-GB" sz="2000" dirty="0"/>
              <a:t> </a:t>
            </a:r>
            <a:r>
              <a:rPr lang="en-GB" sz="2000" dirty="0" err="1"/>
              <a:t>phổ</a:t>
            </a:r>
            <a:r>
              <a:rPr lang="en-GB" sz="2000" dirty="0"/>
              <a:t> </a:t>
            </a:r>
            <a:r>
              <a:rPr lang="en-GB" sz="2000" dirty="0" err="1" smtClean="0"/>
              <a:t>biến</a:t>
            </a:r>
            <a:endParaRPr lang="en-GB" sz="2000" dirty="0" smtClean="0">
              <a:latin typeface="Arial" panose="020B0604020202020204" pitchFamily="34" charset="0"/>
              <a:cs typeface="Arial" panose="020B0604020202020204" pitchFamily="34" charset="0"/>
              <a:sym typeface="Wingdings" panose="05000000000000000000" pitchFamily="2" charset="2"/>
            </a:endParaRPr>
          </a:p>
          <a:p>
            <a:pPr marL="285750" indent="-285750">
              <a:lnSpc>
                <a:spcPct val="150000"/>
              </a:lnSpc>
              <a:buFont typeface="Arial" panose="020B0604020202020204" pitchFamily="34" charset="0"/>
              <a:buChar char="•"/>
            </a:pP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a:off x="1213106" y="5542511"/>
            <a:ext cx="8714180" cy="523220"/>
          </a:xfrm>
          <a:prstGeom prst="rect">
            <a:avLst/>
          </a:prstGeom>
          <a:noFill/>
        </p:spPr>
        <p:txBody>
          <a:bodyPr wrap="none" rtlCol="0">
            <a:spAutoFit/>
          </a:bodyPr>
          <a:lstStyle/>
          <a:p>
            <a:r>
              <a:rPr lang="en-US" sz="2800" b="1" dirty="0" err="1" smtClean="0">
                <a:latin typeface="Arial" panose="020B0604020202020204" pitchFamily="34" charset="0"/>
                <a:cs typeface="Arial" panose="020B0604020202020204" pitchFamily="34" charset="0"/>
              </a:rPr>
              <a:t>Ứng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dụng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WebGIS</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vào</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quản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lý</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công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trình</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thủy</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lợi</a:t>
            </a:r>
            <a:endParaRPr lang="en-US" sz="28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2393" y="4967894"/>
            <a:ext cx="1533799" cy="1526982"/>
          </a:xfrm>
          <a:prstGeom prst="rect">
            <a:avLst/>
          </a:prstGeom>
        </p:spPr>
      </p:pic>
    </p:spTree>
    <p:extLst>
      <p:ext uri="{BB962C8B-B14F-4D97-AF65-F5344CB8AC3E}">
        <p14:creationId xmlns:p14="http://schemas.microsoft.com/office/powerpoint/2010/main" val="2906542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3826689" cy="646331"/>
          </a:xfrm>
          <a:prstGeom prst="rect">
            <a:avLst/>
          </a:prstGeom>
          <a:noFill/>
        </p:spPr>
        <p:txBody>
          <a:bodyPr wrap="none" rtlCol="0">
            <a:spAutoFit/>
          </a:bodyPr>
          <a:lstStyle/>
          <a:p>
            <a:r>
              <a:rPr lang="en-US" sz="3600" dirty="0">
                <a:latin typeface="Arial" panose="020B0604020202020204" pitchFamily="34" charset="0"/>
              </a:rPr>
              <a:t>4</a:t>
            </a:r>
            <a:r>
              <a:rPr lang="en-US" sz="3600" dirty="0" smtClean="0">
                <a:latin typeface="Arial" panose="020B0604020202020204" pitchFamily="34" charset="0"/>
              </a:rPr>
              <a:t>. </a:t>
            </a:r>
            <a:r>
              <a:rPr lang="en-US" sz="3600" dirty="0" err="1" smtClean="0">
                <a:latin typeface="Arial" panose="020B0604020202020204" pitchFamily="34" charset="0"/>
              </a:rPr>
              <a:t>Mục</a:t>
            </a:r>
            <a:r>
              <a:rPr lang="en-US" sz="3600" dirty="0" smtClean="0">
                <a:latin typeface="Arial" panose="020B0604020202020204" pitchFamily="34" charset="0"/>
              </a:rPr>
              <a:t> </a:t>
            </a:r>
            <a:r>
              <a:rPr lang="en-US" sz="3600" dirty="0" err="1" smtClean="0">
                <a:latin typeface="Arial" panose="020B0604020202020204" pitchFamily="34" charset="0"/>
              </a:rPr>
              <a:t>đích</a:t>
            </a:r>
            <a:r>
              <a:rPr lang="en-US" sz="3600" dirty="0" smtClean="0">
                <a:latin typeface="Arial" panose="020B0604020202020204" pitchFamily="34" charset="0"/>
              </a:rPr>
              <a:t> </a:t>
            </a:r>
            <a:r>
              <a:rPr lang="en-US" sz="3600" dirty="0" err="1" smtClean="0">
                <a:latin typeface="Arial" panose="020B0604020202020204" pitchFamily="34" charset="0"/>
              </a:rPr>
              <a:t>đề</a:t>
            </a:r>
            <a:r>
              <a:rPr lang="en-US" sz="3600" dirty="0" smtClean="0">
                <a:latin typeface="Arial" panose="020B0604020202020204" pitchFamily="34" charset="0"/>
              </a:rPr>
              <a:t> </a:t>
            </a:r>
            <a:r>
              <a:rPr lang="en-US" sz="3600" dirty="0" err="1" smtClean="0">
                <a:latin typeface="Arial" panose="020B0604020202020204" pitchFamily="34" charset="0"/>
              </a:rPr>
              <a:t>tài</a:t>
            </a:r>
            <a:endParaRPr lang="en-US" sz="3600" dirty="0">
              <a:latin typeface="Arial" panose="020B0604020202020204" pitchFamily="34" charset="0"/>
            </a:endParaRPr>
          </a:p>
        </p:txBody>
      </p:sp>
      <p:sp>
        <p:nvSpPr>
          <p:cNvPr id="5" name="TextBox 4"/>
          <p:cNvSpPr txBox="1"/>
          <p:nvPr/>
        </p:nvSpPr>
        <p:spPr>
          <a:xfrm>
            <a:off x="1633876" y="1045681"/>
            <a:ext cx="9255967"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Xây</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dựng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ứng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dụng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WebGIS</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hỗ</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trợ</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tác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quản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lý</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thủy</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lợi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huyện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Vĩnh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Bảo</a:t>
            </a:r>
            <a:r>
              <a:rPr lang="en-GB" sz="2000" dirty="0" smtClean="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GB" sz="2000" dirty="0" err="1" smtClean="0">
                <a:latin typeface="Arial" panose="020B0604020202020204" pitchFamily="34" charset="0"/>
                <a:cs typeface="Arial" panose="020B0604020202020204" pitchFamily="34" charset="0"/>
              </a:rPr>
              <a:t>Xây</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dựng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hệ</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thống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giúp</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quản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lý</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dữ</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liệu</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và</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tra</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cứu</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thông</a:t>
            </a:r>
            <a:r>
              <a:rPr lang="en-GB" sz="2000" dirty="0" smtClean="0">
                <a:latin typeface="Arial" panose="020B0604020202020204" pitchFamily="34" charset="0"/>
                <a:cs typeface="Arial" panose="020B0604020202020204" pitchFamily="34" charset="0"/>
              </a:rPr>
              <a:t> tin </a:t>
            </a:r>
            <a:r>
              <a:rPr lang="en-GB" sz="2000" dirty="0" err="1" smtClean="0">
                <a:latin typeface="Arial" panose="020B0604020202020204" pitchFamily="34" charset="0"/>
                <a:cs typeface="Arial" panose="020B0604020202020204" pitchFamily="34" charset="0"/>
              </a:rPr>
              <a:t>dễ</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dàng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nhanh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chóng</a:t>
            </a:r>
            <a:endParaRPr lang="en-GB" sz="2000" dirty="0" smtClean="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GB" sz="2000" dirty="0" err="1" smtClean="0">
                <a:latin typeface="Arial" panose="020B0604020202020204" pitchFamily="34" charset="0"/>
                <a:cs typeface="Arial" panose="020B0604020202020204" pitchFamily="34" charset="0"/>
              </a:rPr>
              <a:t>Xuất</a:t>
            </a:r>
            <a:r>
              <a:rPr lang="en-GB" sz="2000" dirty="0" smtClean="0">
                <a:latin typeface="Arial" panose="020B0604020202020204" pitchFamily="34" charset="0"/>
                <a:cs typeface="Arial" panose="020B0604020202020204" pitchFamily="34" charset="0"/>
              </a:rPr>
              <a:t> file </a:t>
            </a:r>
            <a:r>
              <a:rPr lang="en-GB" sz="2000" dirty="0" err="1" smtClean="0">
                <a:latin typeface="Arial" panose="020B0604020202020204" pitchFamily="34" charset="0"/>
                <a:cs typeface="Arial" panose="020B0604020202020204" pitchFamily="34" charset="0"/>
              </a:rPr>
              <a:t>và</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thống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kê</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số</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lượng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trạng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hoạt</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động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của</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các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để</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thuận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tiện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cho</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việc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làm</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báo</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cáo</a:t>
            </a:r>
            <a:endParaRPr lang="en-GB" sz="2000" dirty="0" smtClean="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3107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5666616" cy="646331"/>
          </a:xfrm>
          <a:prstGeom prst="rect">
            <a:avLst/>
          </a:prstGeom>
          <a:noFill/>
        </p:spPr>
        <p:txBody>
          <a:bodyPr wrap="none" rtlCol="0">
            <a:spAutoFit/>
          </a:bodyPr>
          <a:lstStyle/>
          <a:p>
            <a:r>
              <a:rPr lang="en-US" sz="3600" dirty="0">
                <a:latin typeface="Arial" panose="020B0604020202020204" pitchFamily="34" charset="0"/>
              </a:rPr>
              <a:t>5</a:t>
            </a:r>
            <a:r>
              <a:rPr lang="en-US" sz="3600" dirty="0" smtClean="0">
                <a:latin typeface="Arial" panose="020B0604020202020204" pitchFamily="34" charset="0"/>
              </a:rPr>
              <a:t>. </a:t>
            </a:r>
            <a:r>
              <a:rPr lang="en-US" sz="3600" dirty="0" err="1" smtClean="0">
                <a:latin typeface="Arial" panose="020B0604020202020204" pitchFamily="34" charset="0"/>
              </a:rPr>
              <a:t>Thực</a:t>
            </a:r>
            <a:r>
              <a:rPr lang="en-US" sz="3600" dirty="0" smtClean="0">
                <a:latin typeface="Arial" panose="020B0604020202020204" pitchFamily="34" charset="0"/>
              </a:rPr>
              <a:t> </a:t>
            </a:r>
            <a:r>
              <a:rPr lang="en-US" sz="3600" dirty="0" err="1" smtClean="0">
                <a:latin typeface="Arial" panose="020B0604020202020204" pitchFamily="34" charset="0"/>
              </a:rPr>
              <a:t>nghiệm</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quả</a:t>
            </a:r>
            <a:endParaRPr lang="en-US" sz="3600" dirty="0">
              <a:latin typeface="Arial" panose="020B0604020202020204" pitchFamily="34" charset="0"/>
            </a:endParaRPr>
          </a:p>
        </p:txBody>
      </p:sp>
      <p:sp>
        <p:nvSpPr>
          <p:cNvPr id="2" name="TextBox 1"/>
          <p:cNvSpPr txBox="1"/>
          <p:nvPr/>
        </p:nvSpPr>
        <p:spPr>
          <a:xfrm>
            <a:off x="1911927" y="1113905"/>
            <a:ext cx="5370022"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err="1" smtClean="0">
                <a:latin typeface="Arial" panose="020B0604020202020204" pitchFamily="34" charset="0"/>
                <a:cs typeface="Arial" panose="020B0604020202020204" pitchFamily="34" charset="0"/>
              </a:rPr>
              <a:t>Thực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nghiệm</a:t>
            </a:r>
            <a:endParaRPr lang="en-US" sz="2800" b="1" dirty="0">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2618509" y="4163602"/>
            <a:ext cx="6731924" cy="2286409"/>
          </a:xfrm>
          <a:prstGeom prst="rect">
            <a:avLst/>
          </a:prstGeom>
        </p:spPr>
      </p:pic>
      <p:sp>
        <p:nvSpPr>
          <p:cNvPr id="3" name="TextBox 2"/>
          <p:cNvSpPr txBox="1"/>
          <p:nvPr/>
        </p:nvSpPr>
        <p:spPr>
          <a:xfrm>
            <a:off x="2451040" y="1663074"/>
            <a:ext cx="3217547" cy="2308324"/>
          </a:xfrm>
          <a:prstGeom prst="rect">
            <a:avLst/>
          </a:prstGeom>
          <a:noFill/>
        </p:spPr>
        <p:txBody>
          <a:bodyPr wrap="none" rtlCol="0">
            <a:spAutoFit/>
          </a:bodyPr>
          <a:lstStyle/>
          <a:p>
            <a:r>
              <a:rPr lang="en-US" dirty="0" err="1" smtClean="0">
                <a:latin typeface="Arial" panose="020B0604020202020204" pitchFamily="34" charset="0"/>
                <a:cs typeface="Arial" panose="020B0604020202020204" pitchFamily="34" charset="0"/>
              </a:rPr>
              <a:t>Gồm</a:t>
            </a:r>
            <a:r>
              <a:rPr lang="en-US" dirty="0" smtClean="0">
                <a:latin typeface="Arial" panose="020B0604020202020204" pitchFamily="34" charset="0"/>
                <a:cs typeface="Arial" panose="020B0604020202020204" pitchFamily="34" charset="0"/>
              </a:rPr>
              <a:t> 6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Thu </a:t>
            </a:r>
            <a:r>
              <a:rPr lang="en-US" dirty="0" err="1" smtClean="0">
                <a:latin typeface="Arial" panose="020B0604020202020204" pitchFamily="34" charset="0"/>
                <a:cs typeface="Arial" panose="020B0604020202020204" pitchFamily="34" charset="0"/>
              </a:rPr>
              <a:t>thập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csdl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chuẩn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Hiển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QGIS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Import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postgresSQL</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Đưa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Geoserver</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Hiển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37429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5598007" cy="646331"/>
          </a:xfrm>
          <a:prstGeom prst="rect">
            <a:avLst/>
          </a:prstGeom>
          <a:noFill/>
        </p:spPr>
        <p:txBody>
          <a:bodyPr wrap="none" rtlCol="0">
            <a:spAutoFit/>
          </a:bodyPr>
          <a:lstStyle/>
          <a:p>
            <a:r>
              <a:rPr lang="en-US" sz="3600" dirty="0" smtClean="0">
                <a:latin typeface="Arial" panose="020B0604020202020204" pitchFamily="34" charset="0"/>
              </a:rPr>
              <a:t>5</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quả</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thực</a:t>
            </a:r>
            <a:r>
              <a:rPr lang="en-US" sz="3600" dirty="0" smtClean="0">
                <a:latin typeface="Arial" panose="020B0604020202020204" pitchFamily="34" charset="0"/>
              </a:rPr>
              <a:t> </a:t>
            </a:r>
            <a:r>
              <a:rPr lang="en-US" sz="3600" dirty="0" err="1" smtClean="0">
                <a:latin typeface="Arial" panose="020B0604020202020204" pitchFamily="34" charset="0"/>
              </a:rPr>
              <a:t>nghiệm</a:t>
            </a:r>
            <a:endParaRPr lang="en-US" sz="3600" dirty="0">
              <a:latin typeface="Arial" panose="020B0604020202020204" pitchFamily="34" charset="0"/>
            </a:endParaRPr>
          </a:p>
        </p:txBody>
      </p:sp>
      <p:sp>
        <p:nvSpPr>
          <p:cNvPr id="2" name="TextBox 1"/>
          <p:cNvSpPr txBox="1"/>
          <p:nvPr/>
        </p:nvSpPr>
        <p:spPr>
          <a:xfrm>
            <a:off x="1911927" y="1113905"/>
            <a:ext cx="5370022"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err="1" smtClean="0">
                <a:latin typeface="Arial" panose="020B0604020202020204" pitchFamily="34" charset="0"/>
                <a:cs typeface="Arial" panose="020B0604020202020204" pitchFamily="34" charset="0"/>
              </a:rPr>
              <a:t>Thực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nghiệm</a:t>
            </a:r>
            <a:endParaRPr lang="en-US" sz="2800" b="1"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2089502" y="2400205"/>
            <a:ext cx="3509645" cy="2929890"/>
          </a:xfrm>
          <a:prstGeom prst="rect">
            <a:avLst/>
          </a:prstGeom>
        </p:spPr>
      </p:pic>
      <p:pic>
        <p:nvPicPr>
          <p:cNvPr id="7" name="Picture 6"/>
          <p:cNvPicPr/>
          <p:nvPr/>
        </p:nvPicPr>
        <p:blipFill>
          <a:blip r:embed="rId3"/>
          <a:stretch>
            <a:fillRect/>
          </a:stretch>
        </p:blipFill>
        <p:spPr>
          <a:xfrm>
            <a:off x="7374463" y="2400205"/>
            <a:ext cx="3520440" cy="2984500"/>
          </a:xfrm>
          <a:prstGeom prst="rect">
            <a:avLst/>
          </a:prstGeom>
        </p:spPr>
      </p:pic>
      <p:sp>
        <p:nvSpPr>
          <p:cNvPr id="3" name="TextBox 2"/>
          <p:cNvSpPr txBox="1"/>
          <p:nvPr/>
        </p:nvSpPr>
        <p:spPr>
          <a:xfrm>
            <a:off x="2089502" y="5711635"/>
            <a:ext cx="2920992" cy="369332"/>
          </a:xfrm>
          <a:prstGeom prst="rect">
            <a:avLst/>
          </a:prstGeom>
          <a:noFill/>
        </p:spPr>
        <p:txBody>
          <a:bodyPr wrap="none" rtlCol="0">
            <a:spAutoFit/>
          </a:bodyPr>
          <a:lstStyle/>
          <a:p>
            <a:r>
              <a:rPr lang="en-US" dirty="0" err="1" smtClean="0"/>
              <a:t>Hình</a:t>
            </a:r>
            <a:r>
              <a:rPr lang="en-US" dirty="0" smtClean="0"/>
              <a:t> layer </a:t>
            </a:r>
            <a:r>
              <a:rPr lang="en-US" dirty="0" err="1" smtClean="0"/>
              <a:t>điểm</a:t>
            </a:r>
            <a:r>
              <a:rPr lang="en-US" dirty="0" smtClean="0"/>
              <a:t> </a:t>
            </a:r>
            <a:r>
              <a:rPr lang="en-US" dirty="0" err="1" smtClean="0"/>
              <a:t>nhận</a:t>
            </a:r>
            <a:r>
              <a:rPr lang="en-US" dirty="0" smtClean="0"/>
              <a:t> </a:t>
            </a:r>
            <a:r>
              <a:rPr lang="en-US" dirty="0" err="1" smtClean="0"/>
              <a:t>thải</a:t>
            </a:r>
            <a:endParaRPr lang="en-US" dirty="0"/>
          </a:p>
        </p:txBody>
      </p:sp>
      <p:sp>
        <p:nvSpPr>
          <p:cNvPr id="8" name="TextBox 7"/>
          <p:cNvSpPr txBox="1"/>
          <p:nvPr/>
        </p:nvSpPr>
        <p:spPr>
          <a:xfrm>
            <a:off x="8256078" y="5711635"/>
            <a:ext cx="1654620" cy="369332"/>
          </a:xfrm>
          <a:prstGeom prst="rect">
            <a:avLst/>
          </a:prstGeom>
          <a:noFill/>
        </p:spPr>
        <p:txBody>
          <a:bodyPr wrap="none" rtlCol="0">
            <a:spAutoFit/>
          </a:bodyPr>
          <a:lstStyle/>
          <a:p>
            <a:r>
              <a:rPr lang="en-US" dirty="0" err="1" smtClean="0"/>
              <a:t>Hình</a:t>
            </a:r>
            <a:r>
              <a:rPr lang="en-US" dirty="0" smtClean="0"/>
              <a:t> layer </a:t>
            </a:r>
            <a:r>
              <a:rPr lang="en-US" dirty="0" err="1" smtClean="0"/>
              <a:t>đê</a:t>
            </a:r>
            <a:endParaRPr lang="en-US" dirty="0"/>
          </a:p>
        </p:txBody>
      </p:sp>
      <p:sp>
        <p:nvSpPr>
          <p:cNvPr id="13" name="TextBox 12"/>
          <p:cNvSpPr txBox="1"/>
          <p:nvPr/>
        </p:nvSpPr>
        <p:spPr>
          <a:xfrm>
            <a:off x="2197568" y="1733222"/>
            <a:ext cx="6433171"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1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layer  preview </a:t>
            </a:r>
            <a:r>
              <a:rPr lang="en-US" sz="2400" dirty="0" err="1" smtClean="0">
                <a:latin typeface="Arial" panose="020B0604020202020204" pitchFamily="34" charset="0"/>
                <a:cs typeface="Arial" panose="020B0604020202020204" pitchFamily="34" charset="0"/>
              </a:rPr>
              <a:t>từ</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geoserver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0235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13"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571</TotalTime>
  <Words>1090</Words>
  <Application>Microsoft Office PowerPoint</Application>
  <PresentationFormat>Widescreen</PresentationFormat>
  <Paragraphs>110</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45</cp:revision>
  <dcterms:created xsi:type="dcterms:W3CDTF">2022-01-01T10:08:16Z</dcterms:created>
  <dcterms:modified xsi:type="dcterms:W3CDTF">2022-01-16T15:40:30Z</dcterms:modified>
</cp:coreProperties>
</file>