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4" r:id="rId2"/>
  </p:sldMasterIdLst>
  <p:notesMasterIdLst>
    <p:notesMasterId r:id="rId36"/>
  </p:notesMasterIdLst>
  <p:sldIdLst>
    <p:sldId id="302" r:id="rId3"/>
    <p:sldId id="304" r:id="rId4"/>
    <p:sldId id="303" r:id="rId5"/>
    <p:sldId id="305" r:id="rId6"/>
    <p:sldId id="306" r:id="rId7"/>
    <p:sldId id="307" r:id="rId8"/>
    <p:sldId id="308" r:id="rId9"/>
    <p:sldId id="310" r:id="rId10"/>
    <p:sldId id="311" r:id="rId11"/>
    <p:sldId id="309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0" r:id="rId20"/>
    <p:sldId id="321" r:id="rId21"/>
    <p:sldId id="319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30" r:id="rId30"/>
    <p:sldId id="329" r:id="rId31"/>
    <p:sldId id="331" r:id="rId32"/>
    <p:sldId id="332" r:id="rId33"/>
    <p:sldId id="333" r:id="rId34"/>
    <p:sldId id="334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he show never ends" id="{75A966BC-646E-4665-9293-B527305723C3}">
          <p14:sldIdLst>
            <p14:sldId id="302"/>
            <p14:sldId id="304"/>
            <p14:sldId id="303"/>
            <p14:sldId id="305"/>
            <p14:sldId id="306"/>
            <p14:sldId id="307"/>
            <p14:sldId id="308"/>
            <p14:sldId id="310"/>
            <p14:sldId id="311"/>
            <p14:sldId id="309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29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E85"/>
    <a:srgbClr val="74A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43B499-C688-47FC-914A-52E82474F9F6}">
  <a:tblStyle styleId="{1443B499-C688-47FC-914A-52E82474F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70973" autoAdjust="0"/>
  </p:normalViewPr>
  <p:slideViewPr>
    <p:cSldViewPr snapToGrid="0">
      <p:cViewPr varScale="1">
        <p:scale>
          <a:sx n="128" d="100"/>
          <a:sy n="128" d="100"/>
        </p:scale>
        <p:origin x="624" y="168"/>
      </p:cViewPr>
      <p:guideLst>
        <p:guide pos="2880"/>
        <p:guide orient="horz" pos="2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469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25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/>
            <a:r>
              <a:rPr lang="vi-VN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Mũi tên: dòng thời gian</a:t>
            </a:r>
          </a:p>
          <a:p>
            <a:pPr marL="457200" lvl="0" indent="-298450"/>
            <a:r>
              <a:rPr lang="vi-VN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Đường line trên cùng: nguồn phát `Observable`</a:t>
            </a:r>
          </a:p>
          <a:p>
            <a:pPr marL="457200" lvl="0" indent="-298450"/>
            <a:r>
              <a:rPr lang="vi-VN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Khối block: Các xử lý `Operation`</a:t>
            </a:r>
          </a:p>
          <a:p>
            <a:pPr marL="457200" lvl="0" indent="-298450"/>
            <a:r>
              <a:rPr lang="vi-VN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Đường line cuối cùng: Dữ liệu hoặc sự kiện ở đối tượng lắng nghe `Observer`</a:t>
            </a:r>
          </a:p>
          <a:p>
            <a:pPr marL="457200" lvl="0" indent="-298450"/>
            <a:r>
              <a:rPr lang="vi-VN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Dẫu `X`: Lỗi `Exception`</a:t>
            </a:r>
          </a:p>
          <a:p>
            <a:pPr marL="457200" lvl="0" indent="-298450"/>
            <a:r>
              <a:rPr lang="vi-VN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Dấu gạch dọc: Tín hiêụ kết thúc `Completion`</a:t>
            </a:r>
          </a:p>
        </p:txBody>
      </p:sp>
    </p:spTree>
    <p:extLst>
      <p:ext uri="{BB962C8B-B14F-4D97-AF65-F5344CB8AC3E}">
        <p14:creationId xmlns:p14="http://schemas.microsoft.com/office/powerpoint/2010/main" val="293333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3e8071f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3e8071f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523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320de4b7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320de4b7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/>
            <a:r>
              <a:rPr lang="vi-VN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 hiểu như 1 đối tượng phát ra dữ liệu hoặc sự kiện (từ đây sẽ gọi là `item`)</a:t>
            </a:r>
          </a:p>
          <a:p>
            <a:pPr marL="457200" indent="-298450"/>
            <a:r>
              <a:rPr lang="vi-VN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Thường đi với việc phát ra dữ liệu</a:t>
            </a:r>
            <a:endParaRPr lang="en-US" sz="1100" b="0" i="0" u="none" strike="noStrike" cap="none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298450"/>
            <a:r>
              <a:rPr lang="vi-VN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 `Observer` đăng ký theo dõi các `Observable`</a:t>
            </a:r>
          </a:p>
          <a:p>
            <a:pPr marL="457200" indent="-298450"/>
            <a:r>
              <a:rPr lang="vi-VN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 thể là 0, 1 hoặc N `item`</a:t>
            </a:r>
            <a:endParaRPr lang="en-US" sz="1100" b="0" i="0" u="none" strike="noStrike" cap="none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298450"/>
            <a:r>
              <a:rPr lang="vi-VN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Dừng lại khi phát sinh lỗi</a:t>
            </a:r>
          </a:p>
        </p:txBody>
      </p:sp>
    </p:spTree>
    <p:extLst>
      <p:ext uri="{BB962C8B-B14F-4D97-AF65-F5344CB8AC3E}">
        <p14:creationId xmlns:p14="http://schemas.microsoft.com/office/powerpoint/2010/main" val="3371310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321c206cc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321c206cc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505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20de4b7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320de4b7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492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20de4b7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320de4b7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483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20de4b7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320de4b7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66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20de4b7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320de4b7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34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AED4C-672F-458F-BBCB-DAFFA1041D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8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20de4b7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320de4b7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244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3e8071f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3e8071f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46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871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742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292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802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636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273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68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11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 1.2 Observer pattern</a:t>
            </a:r>
            <a:endParaRPr lang="vi-V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 a. Vấn đề</a:t>
            </a:r>
            <a:endParaRPr lang="vi-V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![img_meme_observer]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AED4C-672F-458F-BBCB-DAFFA1041D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985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815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63e8071fd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63e8071fd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22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6320de4b7d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6320de4b7d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44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 1.2 Observer pattern</a:t>
            </a:r>
            <a:endParaRPr lang="vi-V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 b. Giải pháp</a:t>
            </a:r>
            <a:endParaRPr lang="vi-V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![img_observer]</a:t>
            </a:r>
          </a:p>
          <a:p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Tạo ra cơ chế để theo dõi cho nhiều đối tượng khác nhau về một (vài) sự kiện nào đó xảy đến với một chủ thể mà chúng đang để ý tới</a:t>
            </a:r>
          </a:p>
          <a:p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Minh họa thực tế giống như cơ chế theo dõi cá nhân, theo dõi nhóm trên các mạng xã hội hiện tại hoặc người giao báo</a:t>
            </a:r>
          </a:p>
          <a:p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![img_observer_solution]</a:t>
            </a:r>
          </a:p>
          <a:p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 c. Ưu điểm:</a:t>
            </a:r>
            <a:endParaRPr lang="vi-V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Giảm thiểu thao tác không cần thiết (5s gọi 1 lần để kiểm tra thay đổi hoặc chủ thể liên tục gửi thông báo định kỳ cho tất cả đối tượng,...)</a:t>
            </a:r>
          </a:p>
          <a:p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 ra </a:t>
            </a:r>
            <a:r>
              <a:rPr lang="en-US" sz="1200" b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ợng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(nguồn </a:t>
            </a:r>
            <a:r>
              <a:rPr lang="en-US" sz="1200" b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không ảnh hưởng tới mã nguồn của chủ thể và ngược lại</a:t>
            </a:r>
          </a:p>
          <a:p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Tạo liên kết giữa chủ thể và đối tượng lắng nghe bất cứ khi nào (runtime)</a:t>
            </a:r>
          </a:p>
          <a:p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 d. Nhược điểm:</a:t>
            </a:r>
            <a:endParaRPr lang="vi-V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Các đối tượng lắng nghe sẽ nhận được thông báo theo thứ tự ngẫu nhiên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AED4C-672F-458F-BBCB-DAFFA1041D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96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 1.3 Iterator pattern</a:t>
            </a:r>
            <a:endParaRPr lang="vi-V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![img_iterator]</a:t>
            </a:r>
          </a:p>
          <a:p>
            <a:r>
              <a:rPr lang="vi-V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 ra cơ chế để duyệt qua một mảng đối tượng mà không bị phụ thuộc vào lớp kiểu của đối tượng đó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AED4C-672F-458F-BBCB-DAFFA1041D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94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AED4C-672F-458F-BBCB-DAFFA1041D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06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0c12e5f0d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0c12e5f0d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###Phổ biến</a:t>
            </a:r>
          </a:p>
          <a:p>
            <a:pPr marL="387350" indent="-228600">
              <a:buAutoNum type="arabicPeriod"/>
            </a:pP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Frontend:</a:t>
            </a:r>
          </a:p>
          <a:p>
            <a:pPr marL="457200" indent="-298450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Thao tác với các sự kiện UI, phản hồi từ API với `RxJS`, `Rx.NET` và `RxJava`,...</a:t>
            </a:r>
          </a:p>
          <a:p>
            <a:pPr marL="158750" indent="0"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Crossplatform</a:t>
            </a:r>
          </a:p>
          <a:p>
            <a:pPr marL="457200" indent="-298450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Đã hỗ trợ cho `Java` `Scala` `C#` `C++` `Clojure` `JavaScript` `Python` `Groovy` `...`</a:t>
            </a:r>
          </a:p>
          <a:p>
            <a:pPr marL="158750" indent="0"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3. Backend</a:t>
            </a:r>
          </a:p>
          <a:p>
            <a:pPr marL="457200" indent="-298450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Tập trung vào tính bất đồng bộ của `ReactiveX` để cho phép thực hiện các tác vụ `đồng thời` hoặc `độc lập`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63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320de4b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320de4b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5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91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/>
              </a:rPr>
              <a:t>Freepik</a:t>
            </a:r>
            <a:endParaRPr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1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93726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189" lvl="0" indent="-3301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378" lvl="1" indent="-330192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320" lvl="6" indent="-311142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342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93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54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6761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36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761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788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2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4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86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6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7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3519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 and three columm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9668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2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4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6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 idx="8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ctrTitle" idx="13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243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43475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 hasCustomPrompt="1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97942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Header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49268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60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marL="914378" lvl="1" indent="-330192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04793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132" lvl="5" indent="-304793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320" lvl="6" indent="-311142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04793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451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/>
              </a:rPr>
              <a:t>Freepik</a:t>
            </a:r>
            <a:endParaRPr sz="1800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0335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4451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67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5" r:id="rId8"/>
    <p:sldLayoutId id="2147483666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59208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hyperlink" Target="reactivex.io" TargetMode="External"/><Relationship Id="rId5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3900880" y="245378"/>
            <a:ext cx="5159230" cy="1270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600"/>
              <a:t>REACTIVEX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E25E93-7DD1-40AA-8AB1-2359AC0D1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8" y="1922612"/>
            <a:ext cx="3503802" cy="2801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REACTIVE X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 idx="2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AD5A18-F726-4927-A84F-9A3B42F17889}"/>
              </a:ext>
            </a:extLst>
          </p:cNvPr>
          <p:cNvSpPr txBox="1"/>
          <p:nvPr/>
        </p:nvSpPr>
        <p:spPr>
          <a:xfrm>
            <a:off x="790575" y="2886075"/>
            <a:ext cx="341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 Simple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Marble diagram</a:t>
            </a:r>
          </a:p>
        </p:txBody>
      </p:sp>
    </p:spTree>
    <p:extLst>
      <p:ext uri="{BB962C8B-B14F-4D97-AF65-F5344CB8AC3E}">
        <p14:creationId xmlns:p14="http://schemas.microsoft.com/office/powerpoint/2010/main" val="37866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1437916" y="852496"/>
            <a:ext cx="8402530" cy="71433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C</a:t>
            </a:r>
            <a:r>
              <a:rPr lang="en-US"/>
              <a:t>ASE</a:t>
            </a:r>
            <a:endParaRPr sz="3600"/>
          </a:p>
        </p:txBody>
      </p:sp>
      <p:grpSp>
        <p:nvGrpSpPr>
          <p:cNvPr id="326" name="Google Shape;326;p40"/>
          <p:cNvGrpSpPr/>
          <p:nvPr/>
        </p:nvGrpSpPr>
        <p:grpSpPr>
          <a:xfrm>
            <a:off x="224270" y="1619978"/>
            <a:ext cx="2427289" cy="2921150"/>
            <a:chOff x="-1056625" y="2573725"/>
            <a:chExt cx="917100" cy="1187025"/>
          </a:xfrm>
        </p:grpSpPr>
        <p:sp>
          <p:nvSpPr>
            <p:cNvPr id="327" name="Google Shape;327;p40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rgbClr val="D49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D1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C6C2E47-F9F3-4597-8A05-0ED96B95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181" y="2475202"/>
            <a:ext cx="6129323" cy="14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SIMPLE CASE</a:t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 rot="5990292">
            <a:off x="4233746" y="2861279"/>
            <a:ext cx="1931965" cy="881657"/>
          </a:xfrm>
          <a:custGeom>
            <a:avLst/>
            <a:gdLst/>
            <a:ahLst/>
            <a:cxnLst/>
            <a:rect l="l" t="t" r="r" b="b"/>
            <a:pathLst>
              <a:path w="91506" h="41759" extrusionOk="0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3061826" y="1966252"/>
            <a:ext cx="2991614" cy="960775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 rot="-207137">
            <a:off x="4764295" y="3421688"/>
            <a:ext cx="717402" cy="717402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3364913" y="2579775"/>
            <a:ext cx="717300" cy="7173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5078438" y="1561600"/>
            <a:ext cx="717300" cy="7173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CREAT</a:t>
            </a:r>
            <a:r>
              <a:rPr lang="en-US" sz="2800"/>
              <a:t>ION</a:t>
            </a:r>
            <a:endParaRPr sz="2800"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Tạo ra nguồn phát từ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mảng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bất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sẵn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ctrTitle" idx="2"/>
          </p:nvPr>
        </p:nvSpPr>
        <p:spPr>
          <a:xfrm flipH="1">
            <a:off x="5754257" y="32630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LIST</a:t>
            </a:r>
            <a:r>
              <a:rPr lang="en-US" sz="2800"/>
              <a:t>EN</a:t>
            </a:r>
            <a:endParaRPr sz="2800"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3"/>
          </p:nvPr>
        </p:nvSpPr>
        <p:spPr>
          <a:xfrm flipH="1">
            <a:off x="5754257" y="3659612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Lắng nghe dữ liệu phát ra từ luồng và thực thi hành động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3343913" y="2739250"/>
            <a:ext cx="7593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047163" y="1678341"/>
            <a:ext cx="7797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ctrTitle"/>
          </p:nvPr>
        </p:nvSpPr>
        <p:spPr>
          <a:xfrm flipH="1">
            <a:off x="4834388" y="3537750"/>
            <a:ext cx="576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0" name="Google Shape;230;p32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</a:t>
            </a:r>
            <a:r>
              <a:rPr lang="en-US" sz="2800"/>
              <a:t>MBINE</a:t>
            </a:r>
            <a:endParaRPr sz="2800"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Chuỗi các xử lý, kết hợp, biến đổi dữ liệu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MARBLE DIAGRAM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AAA126F-9710-4417-803C-DD606EC81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85908"/>
            <a:ext cx="7791450" cy="37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>
            <a:spLocks noGrp="1"/>
          </p:cNvSpPr>
          <p:nvPr>
            <p:ph type="ctrTitle"/>
          </p:nvPr>
        </p:nvSpPr>
        <p:spPr>
          <a:xfrm>
            <a:off x="619649" y="2247705"/>
            <a:ext cx="3199875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 ELEMENTS</a:t>
            </a: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subTitle" idx="1"/>
          </p:nvPr>
        </p:nvSpPr>
        <p:spPr>
          <a:xfrm>
            <a:off x="619650" y="2837336"/>
            <a:ext cx="2559900" cy="1487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Roboto" charset="0"/>
                <a:ea typeface="Roboto" charset="0"/>
                <a:cs typeface="Roboto" charset="0"/>
              </a:rPr>
              <a:t>Observable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Roboto" charset="0"/>
                <a:ea typeface="Roboto" charset="0"/>
                <a:cs typeface="Roboto" charset="0"/>
              </a:rPr>
              <a:t>Operator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Roboto" charset="0"/>
                <a:ea typeface="Roboto" charset="0"/>
                <a:cs typeface="Roboto" charset="0"/>
              </a:rPr>
              <a:t>Subject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Roboto" charset="0"/>
                <a:ea typeface="Roboto" charset="0"/>
                <a:cs typeface="Roboto" charset="0"/>
              </a:rPr>
              <a:t>Scheduler</a:t>
            </a:r>
            <a:endParaRPr sz="18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4136125" y="3003042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1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/>
          <p:nvPr/>
        </p:nvSpPr>
        <p:spPr>
          <a:xfrm>
            <a:off x="2208136" y="1456602"/>
            <a:ext cx="6488187" cy="3403290"/>
          </a:xfrm>
          <a:prstGeom prst="roundRect">
            <a:avLst>
              <a:gd name="adj" fmla="val 923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7" name="Google Shape;447;p44"/>
          <p:cNvSpPr/>
          <p:nvPr/>
        </p:nvSpPr>
        <p:spPr>
          <a:xfrm>
            <a:off x="447676" y="2376852"/>
            <a:ext cx="8105775" cy="2416200"/>
          </a:xfrm>
          <a:prstGeom prst="roundRect">
            <a:avLst>
              <a:gd name="adj" fmla="val 923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448;p44"/>
          <p:cNvSpPr/>
          <p:nvPr/>
        </p:nvSpPr>
        <p:spPr>
          <a:xfrm>
            <a:off x="2208137" y="2173613"/>
            <a:ext cx="6488186" cy="2655137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44"/>
          <p:cNvGraphicFramePr/>
          <p:nvPr>
            <p:extLst>
              <p:ext uri="{D42A27DB-BD31-4B8C-83A1-F6EECF244321}">
                <p14:modId xmlns:p14="http://schemas.microsoft.com/office/powerpoint/2010/main" val="1485667136"/>
              </p:ext>
            </p:extLst>
          </p:nvPr>
        </p:nvGraphicFramePr>
        <p:xfrm>
          <a:off x="510988" y="1456602"/>
          <a:ext cx="7966261" cy="3336449"/>
        </p:xfrm>
        <a:graphic>
          <a:graphicData uri="http://schemas.openxmlformats.org/drawingml/2006/table">
            <a:tbl>
              <a:tblPr>
                <a:noFill/>
                <a:tableStyleId>{1443B499-C688-47FC-914A-52E82474F9F6}</a:tableStyleId>
              </a:tblPr>
              <a:tblGrid>
                <a:gridCol w="17839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6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0964">
                  <a:extLst>
                    <a:ext uri="{9D8B030D-6E8A-4147-A177-3AD203B41FA5}">
                      <a16:colId xmlns:a16="http://schemas.microsoft.com/office/drawing/2014/main" xmlns="" val="4098185336"/>
                    </a:ext>
                  </a:extLst>
                </a:gridCol>
                <a:gridCol w="15820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32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67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OBSERVABLE</a:t>
                      </a:r>
                      <a:endParaRPr sz="2400">
                        <a:solidFill>
                          <a:schemeClr val="lt1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SINGLE</a:t>
                      </a:r>
                      <a:endParaRPr sz="2400">
                        <a:solidFill>
                          <a:schemeClr val="lt1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FLOWABLE</a:t>
                      </a:r>
                      <a:endParaRPr sz="1800">
                        <a:solidFill>
                          <a:schemeClr val="lt1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COMPLETABLE</a:t>
                      </a:r>
                      <a:endParaRPr sz="1800">
                        <a:solidFill>
                          <a:schemeClr val="lt1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01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Teko Light"/>
                          <a:cs typeface="Segoe UI" panose="020B0502040204020203" pitchFamily="34" charset="0"/>
                          <a:sym typeface="Teko Light"/>
                        </a:rPr>
                        <a:t>ITEMs</a:t>
                      </a:r>
                      <a:endParaRPr sz="160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Teko Light"/>
                        <a:cs typeface="Segoe UI" panose="020B0502040204020203" pitchFamily="34" charset="0"/>
                        <a:sym typeface="Teko Light"/>
                      </a:endParaRPr>
                    </a:p>
                  </a:txBody>
                  <a:tcPr marL="91425" marR="816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0,1..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N</a:t>
                      </a:r>
                      <a:endParaRPr sz="1600" b="0" i="0">
                        <a:solidFill>
                          <a:schemeClr val="dk1"/>
                        </a:solidFill>
                        <a:latin typeface="Roboto" charset="0"/>
                        <a:ea typeface="Roboto" charset="0"/>
                        <a:cs typeface="Roboto" charset="0"/>
                        <a:sym typeface="Hind Vadodara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Roboto" charset="0"/>
                        <a:ea typeface="Roboto" charset="0"/>
                        <a:cs typeface="Roboto" charset="0"/>
                        <a:sym typeface="Hind Vadodara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0,1..N</a:t>
                      </a:r>
                      <a:endParaRPr sz="1600">
                        <a:solidFill>
                          <a:schemeClr val="dk1"/>
                        </a:solidFill>
                        <a:latin typeface="Roboto" charset="0"/>
                        <a:ea typeface="Roboto" charset="0"/>
                        <a:cs typeface="Roboto" charset="0"/>
                        <a:sym typeface="Hind Vadodara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Roboto" charset="0"/>
                        <a:ea typeface="Roboto" charset="0"/>
                        <a:cs typeface="Roboto" charset="0"/>
                        <a:sym typeface="Hind Vadodara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0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Teko Light"/>
                          <a:cs typeface="Segoe UI" panose="020B0502040204020203" pitchFamily="34" charset="0"/>
                          <a:sym typeface="Teko Light"/>
                        </a:rPr>
                        <a:t>BACKPRESSURE</a:t>
                      </a:r>
                      <a:endParaRPr sz="160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Teko Light"/>
                        <a:cs typeface="Segoe UI" panose="020B0502040204020203" pitchFamily="34" charset="0"/>
                        <a:sym typeface="Teko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KH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ÔNG</a:t>
                      </a:r>
                      <a:endParaRPr sz="1600">
                        <a:solidFill>
                          <a:schemeClr val="dk1"/>
                        </a:solidFill>
                        <a:latin typeface="Roboto" charset="0"/>
                        <a:ea typeface="Roboto" charset="0"/>
                        <a:cs typeface="Roboto" charset="0"/>
                        <a:sym typeface="Hind Vadodara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KHÔNG</a:t>
                      </a:r>
                      <a:endParaRPr sz="1600">
                        <a:solidFill>
                          <a:schemeClr val="dk1"/>
                        </a:solidFill>
                        <a:latin typeface="Roboto" charset="0"/>
                        <a:ea typeface="Roboto" charset="0"/>
                        <a:cs typeface="Roboto" charset="0"/>
                        <a:sym typeface="Hind Vadodara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C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Ó</a:t>
                      </a:r>
                      <a:endParaRPr sz="1600">
                        <a:solidFill>
                          <a:schemeClr val="dk1"/>
                        </a:solidFill>
                        <a:latin typeface="Roboto" charset="0"/>
                        <a:ea typeface="Roboto" charset="0"/>
                        <a:cs typeface="Roboto" charset="0"/>
                        <a:sym typeface="Hind Vadodara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KH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ÔNG</a:t>
                      </a:r>
                      <a:endParaRPr sz="1600">
                        <a:solidFill>
                          <a:schemeClr val="dk1"/>
                        </a:solidFill>
                        <a:latin typeface="Roboto" charset="0"/>
                        <a:ea typeface="Roboto" charset="0"/>
                        <a:cs typeface="Roboto" charset="0"/>
                        <a:sym typeface="Hind Vadodara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899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Teko Light"/>
                          <a:cs typeface="Segoe UI" panose="020B0502040204020203" pitchFamily="34" charset="0"/>
                          <a:sym typeface="Teko Light"/>
                        </a:rPr>
                        <a:t>OUTPUT</a:t>
                      </a:r>
                      <a:endParaRPr sz="160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Teko Light"/>
                        <a:cs typeface="Segoe UI" panose="020B0502040204020203" pitchFamily="34" charset="0"/>
                        <a:sym typeface="Teko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onNext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onComplete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onError</a:t>
                      </a:r>
                      <a:endParaRPr sz="1400">
                        <a:solidFill>
                          <a:schemeClr val="dk1"/>
                        </a:solidFill>
                        <a:latin typeface="Roboto" charset="0"/>
                        <a:ea typeface="Roboto" charset="0"/>
                        <a:cs typeface="Roboto" charset="0"/>
                        <a:sym typeface="Hind Vadodara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onSuccess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onError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onNext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onComplete</a:t>
                      </a:r>
                      <a:endParaRPr lang="en" sz="1400">
                        <a:solidFill>
                          <a:schemeClr val="dk1"/>
                        </a:solidFill>
                        <a:latin typeface="Roboto" charset="0"/>
                        <a:ea typeface="Roboto" charset="0"/>
                        <a:cs typeface="Roboto" charset="0"/>
                        <a:sym typeface="Hind Vadodara Light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onError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400" b="0" i="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onComplete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Hind Vadodara Light"/>
                        </a:rPr>
                        <a:t>onError</a:t>
                      </a:r>
                      <a:endParaRPr sz="1400">
                        <a:solidFill>
                          <a:schemeClr val="dk1"/>
                        </a:solidFill>
                        <a:latin typeface="Roboto" charset="0"/>
                        <a:ea typeface="Roboto" charset="0"/>
                        <a:cs typeface="Roboto" charset="0"/>
                        <a:sym typeface="Hind Vadodara 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50" name="Google Shape;450;p4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01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12" name="Google Shape;412;p43"/>
          <p:cNvSpPr txBox="1">
            <a:spLocks noGrp="1"/>
          </p:cNvSpPr>
          <p:nvPr>
            <p:ph type="ctrTitle" idx="4294967295"/>
          </p:nvPr>
        </p:nvSpPr>
        <p:spPr>
          <a:xfrm>
            <a:off x="1938018" y="2678448"/>
            <a:ext cx="1871981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</a:t>
            </a:r>
            <a:r>
              <a:rPr lang="en-US"/>
              <a:t>ANSFORMING</a:t>
            </a:r>
            <a:endParaRPr/>
          </a:p>
        </p:txBody>
      </p:sp>
      <p:sp>
        <p:nvSpPr>
          <p:cNvPr id="413" name="Google Shape;413;p43"/>
          <p:cNvSpPr txBox="1">
            <a:spLocks noGrp="1"/>
          </p:cNvSpPr>
          <p:nvPr>
            <p:ph type="subTitle" idx="4294967295"/>
          </p:nvPr>
        </p:nvSpPr>
        <p:spPr>
          <a:xfrm>
            <a:off x="1938028" y="3071311"/>
            <a:ext cx="2158200" cy="1203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Chuyển đổi định dạng, số l</a:t>
            </a:r>
            <a:r>
              <a:rPr lang="vi-VN" sz="14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ợng dữ liệu,…</a:t>
            </a:r>
            <a:endParaRPr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4" name="Google Shape;414;p43"/>
          <p:cNvSpPr txBox="1">
            <a:spLocks noGrp="1"/>
          </p:cNvSpPr>
          <p:nvPr>
            <p:ph type="ctrTitle" idx="4294967295"/>
          </p:nvPr>
        </p:nvSpPr>
        <p:spPr>
          <a:xfrm>
            <a:off x="5649535" y="1228534"/>
            <a:ext cx="12867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r>
              <a:rPr lang="en-US"/>
              <a:t>ING</a:t>
            </a:r>
            <a:endParaRPr/>
          </a:p>
        </p:txBody>
      </p:sp>
      <p:sp>
        <p:nvSpPr>
          <p:cNvPr id="415" name="Google Shape;415;p43"/>
          <p:cNvSpPr txBox="1">
            <a:spLocks noGrp="1"/>
          </p:cNvSpPr>
          <p:nvPr>
            <p:ph type="subTitle" idx="4294967295"/>
          </p:nvPr>
        </p:nvSpPr>
        <p:spPr>
          <a:xfrm>
            <a:off x="4895849" y="1615027"/>
            <a:ext cx="2040385" cy="1195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Lọc, tổng hợp, l</a:t>
            </a:r>
            <a:r>
              <a:rPr lang="vi-VN" sz="14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ợc bỏ dữ liệu</a:t>
            </a:r>
            <a:endParaRPr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6" name="Google Shape;416;p43"/>
          <p:cNvSpPr txBox="1">
            <a:spLocks noGrp="1"/>
          </p:cNvSpPr>
          <p:nvPr>
            <p:ph type="ctrTitle" idx="4294967295"/>
          </p:nvPr>
        </p:nvSpPr>
        <p:spPr>
          <a:xfrm>
            <a:off x="4778035" y="2756331"/>
            <a:ext cx="21582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</a:t>
            </a:r>
            <a:r>
              <a:rPr lang="en-US"/>
              <a:t>HANDLING</a:t>
            </a:r>
            <a:endParaRPr/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4294967295"/>
          </p:nvPr>
        </p:nvSpPr>
        <p:spPr>
          <a:xfrm>
            <a:off x="4778035" y="3142706"/>
            <a:ext cx="2158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Bắt và xử lý lỗi</a:t>
            </a:r>
            <a:endParaRPr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8" name="Google Shape;418;p43"/>
          <p:cNvSpPr/>
          <p:nvPr/>
        </p:nvSpPr>
        <p:spPr>
          <a:xfrm rot="10800000">
            <a:off x="-1188621" y="2893943"/>
            <a:ext cx="2680807" cy="860958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9" name="Google Shape;419;p43"/>
          <p:cNvSpPr/>
          <p:nvPr/>
        </p:nvSpPr>
        <p:spPr>
          <a:xfrm>
            <a:off x="545636" y="2726677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0" name="Google Shape;420;p43"/>
          <p:cNvSpPr/>
          <p:nvPr/>
        </p:nvSpPr>
        <p:spPr>
          <a:xfrm>
            <a:off x="695472" y="2874877"/>
            <a:ext cx="909000" cy="899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1" name="Google Shape;421;p43"/>
          <p:cNvSpPr/>
          <p:nvPr/>
        </p:nvSpPr>
        <p:spPr>
          <a:xfrm rot="10800000" flipH="1">
            <a:off x="7390568" y="1376491"/>
            <a:ext cx="2680807" cy="860958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2" name="Google Shape;422;p43"/>
          <p:cNvSpPr/>
          <p:nvPr/>
        </p:nvSpPr>
        <p:spPr>
          <a:xfrm flipH="1">
            <a:off x="7128418" y="1209225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3" name="Google Shape;423;p43"/>
          <p:cNvSpPr/>
          <p:nvPr/>
        </p:nvSpPr>
        <p:spPr>
          <a:xfrm flipH="1">
            <a:off x="7278282" y="1357425"/>
            <a:ext cx="909000" cy="899100"/>
          </a:xfrm>
          <a:prstGeom prst="ellipse">
            <a:avLst/>
          </a:prstGeom>
          <a:solidFill>
            <a:srgbClr val="74AAFA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4" name="Google Shape;424;p43"/>
          <p:cNvSpPr/>
          <p:nvPr/>
        </p:nvSpPr>
        <p:spPr>
          <a:xfrm rot="10800000" flipH="1">
            <a:off x="7390568" y="2847487"/>
            <a:ext cx="2680807" cy="860958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5" name="Google Shape;425;p43"/>
          <p:cNvSpPr/>
          <p:nvPr/>
        </p:nvSpPr>
        <p:spPr>
          <a:xfrm flipH="1">
            <a:off x="7128418" y="2680221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6" name="Google Shape;426;p43"/>
          <p:cNvSpPr/>
          <p:nvPr/>
        </p:nvSpPr>
        <p:spPr>
          <a:xfrm flipH="1">
            <a:off x="7278282" y="2828421"/>
            <a:ext cx="909000" cy="899100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412;p43">
            <a:extLst>
              <a:ext uri="{FF2B5EF4-FFF2-40B4-BE49-F238E27FC236}">
                <a16:creationId xmlns:a16="http://schemas.microsoft.com/office/drawing/2014/main" xmlns="" id="{C49B7752-4F1F-4158-9B30-22B13028D97F}"/>
              </a:ext>
            </a:extLst>
          </p:cNvPr>
          <p:cNvSpPr txBox="1">
            <a:spLocks/>
          </p:cNvSpPr>
          <p:nvPr/>
        </p:nvSpPr>
        <p:spPr>
          <a:xfrm>
            <a:off x="2013784" y="1157040"/>
            <a:ext cx="13149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/>
              <a:t>CREATION</a:t>
            </a:r>
          </a:p>
        </p:txBody>
      </p:sp>
      <p:sp>
        <p:nvSpPr>
          <p:cNvPr id="57" name="Google Shape;413;p43">
            <a:extLst>
              <a:ext uri="{FF2B5EF4-FFF2-40B4-BE49-F238E27FC236}">
                <a16:creationId xmlns:a16="http://schemas.microsoft.com/office/drawing/2014/main" xmlns="" id="{968ECA98-3C45-479B-B50A-68884F967DF7}"/>
              </a:ext>
            </a:extLst>
          </p:cNvPr>
          <p:cNvSpPr txBox="1">
            <a:spLocks/>
          </p:cNvSpPr>
          <p:nvPr/>
        </p:nvSpPr>
        <p:spPr>
          <a:xfrm>
            <a:off x="2013779" y="1720885"/>
            <a:ext cx="2158200" cy="51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Hind Vadodara Light"/>
              <a:buNone/>
            </a:pPr>
            <a:r>
              <a:rPr lang="en-GB" sz="1400">
                <a:latin typeface="Segoe UI" panose="020B0502040204020203" pitchFamily="34" charset="0"/>
                <a:cs typeface="Segoe UI" panose="020B0502040204020203" pitchFamily="34" charset="0"/>
              </a:rPr>
              <a:t>Kh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ởi tạo nguồn phát</a:t>
            </a:r>
          </a:p>
        </p:txBody>
      </p:sp>
      <p:sp>
        <p:nvSpPr>
          <p:cNvPr id="58" name="Google Shape;418;p43">
            <a:extLst>
              <a:ext uri="{FF2B5EF4-FFF2-40B4-BE49-F238E27FC236}">
                <a16:creationId xmlns:a16="http://schemas.microsoft.com/office/drawing/2014/main" xmlns="" id="{79DD40C0-BA91-4239-B243-F6E2430B1384}"/>
              </a:ext>
            </a:extLst>
          </p:cNvPr>
          <p:cNvSpPr/>
          <p:nvPr/>
        </p:nvSpPr>
        <p:spPr>
          <a:xfrm rot="10800000">
            <a:off x="-1112856" y="1372535"/>
            <a:ext cx="2680807" cy="860958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419;p43">
            <a:extLst>
              <a:ext uri="{FF2B5EF4-FFF2-40B4-BE49-F238E27FC236}">
                <a16:creationId xmlns:a16="http://schemas.microsoft.com/office/drawing/2014/main" xmlns="" id="{B8728AF0-01A3-4805-9ACD-818C01717EC2}"/>
              </a:ext>
            </a:extLst>
          </p:cNvPr>
          <p:cNvSpPr/>
          <p:nvPr/>
        </p:nvSpPr>
        <p:spPr>
          <a:xfrm>
            <a:off x="621401" y="1205269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420;p43">
            <a:extLst>
              <a:ext uri="{FF2B5EF4-FFF2-40B4-BE49-F238E27FC236}">
                <a16:creationId xmlns:a16="http://schemas.microsoft.com/office/drawing/2014/main" xmlns="" id="{8C0D7772-73CA-4DDC-9022-170F8E67CD9E}"/>
              </a:ext>
            </a:extLst>
          </p:cNvPr>
          <p:cNvSpPr/>
          <p:nvPr/>
        </p:nvSpPr>
        <p:spPr>
          <a:xfrm>
            <a:off x="771237" y="1353469"/>
            <a:ext cx="909000" cy="8991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1" name="Google Shape;950;p53">
            <a:extLst>
              <a:ext uri="{FF2B5EF4-FFF2-40B4-BE49-F238E27FC236}">
                <a16:creationId xmlns:a16="http://schemas.microsoft.com/office/drawing/2014/main" xmlns="" id="{35AF93DA-594B-4B84-B16D-6DD2A5E1B8BE}"/>
              </a:ext>
            </a:extLst>
          </p:cNvPr>
          <p:cNvGrpSpPr/>
          <p:nvPr/>
        </p:nvGrpSpPr>
        <p:grpSpPr>
          <a:xfrm>
            <a:off x="7546313" y="1637963"/>
            <a:ext cx="371950" cy="367850"/>
            <a:chOff x="1064750" y="1935900"/>
            <a:chExt cx="371950" cy="367850"/>
          </a:xfrm>
          <a:solidFill>
            <a:schemeClr val="bg1"/>
          </a:solidFill>
        </p:grpSpPr>
        <p:sp>
          <p:nvSpPr>
            <p:cNvPr id="72" name="Google Shape;951;p53">
              <a:extLst>
                <a:ext uri="{FF2B5EF4-FFF2-40B4-BE49-F238E27FC236}">
                  <a16:creationId xmlns:a16="http://schemas.microsoft.com/office/drawing/2014/main" xmlns="" id="{9F04D15B-337A-462F-B97F-0F01B158E7F9}"/>
                </a:ext>
              </a:extLst>
            </p:cNvPr>
            <p:cNvSpPr/>
            <p:nvPr/>
          </p:nvSpPr>
          <p:spPr>
            <a:xfrm>
              <a:off x="1173725" y="2059700"/>
              <a:ext cx="154075" cy="99075"/>
            </a:xfrm>
            <a:custGeom>
              <a:avLst/>
              <a:gdLst/>
              <a:ahLst/>
              <a:cxnLst/>
              <a:rect l="l" t="t" r="r" b="b"/>
              <a:pathLst>
                <a:path w="6163" h="3963" extrusionOk="0">
                  <a:moveTo>
                    <a:pt x="1" y="1"/>
                  </a:moveTo>
                  <a:lnTo>
                    <a:pt x="3082" y="3963"/>
                  </a:lnTo>
                  <a:lnTo>
                    <a:pt x="61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952;p53">
              <a:extLst>
                <a:ext uri="{FF2B5EF4-FFF2-40B4-BE49-F238E27FC236}">
                  <a16:creationId xmlns:a16="http://schemas.microsoft.com/office/drawing/2014/main" xmlns="" id="{98E9BE7B-2C9B-4D5C-9A6D-ED6361E5C204}"/>
                </a:ext>
              </a:extLst>
            </p:cNvPr>
            <p:cNvSpPr/>
            <p:nvPr/>
          </p:nvSpPr>
          <p:spPr>
            <a:xfrm>
              <a:off x="1064750" y="1935900"/>
              <a:ext cx="371950" cy="367850"/>
            </a:xfrm>
            <a:custGeom>
              <a:avLst/>
              <a:gdLst/>
              <a:ahLst/>
              <a:cxnLst/>
              <a:rect l="l" t="t" r="r" b="b"/>
              <a:pathLst>
                <a:path w="14878" h="14714" extrusionOk="0">
                  <a:moveTo>
                    <a:pt x="11387" y="4102"/>
                  </a:moveTo>
                  <a:cubicBezTo>
                    <a:pt x="11742" y="4102"/>
                    <a:pt x="11941" y="4512"/>
                    <a:pt x="11722" y="4789"/>
                  </a:cubicBezTo>
                  <a:lnTo>
                    <a:pt x="7862" y="9749"/>
                  </a:lnTo>
                  <a:lnTo>
                    <a:pt x="7862" y="11839"/>
                  </a:lnTo>
                  <a:cubicBezTo>
                    <a:pt x="7869" y="12081"/>
                    <a:pt x="7678" y="12280"/>
                    <a:pt x="7441" y="12280"/>
                  </a:cubicBezTo>
                  <a:cubicBezTo>
                    <a:pt x="7199" y="12280"/>
                    <a:pt x="7008" y="12081"/>
                    <a:pt x="7015" y="11839"/>
                  </a:cubicBezTo>
                  <a:lnTo>
                    <a:pt x="7015" y="9749"/>
                  </a:lnTo>
                  <a:lnTo>
                    <a:pt x="3155" y="4789"/>
                  </a:lnTo>
                  <a:cubicBezTo>
                    <a:pt x="2936" y="4512"/>
                    <a:pt x="3135" y="4102"/>
                    <a:pt x="3490" y="4102"/>
                  </a:cubicBezTo>
                  <a:close/>
                  <a:moveTo>
                    <a:pt x="1708" y="0"/>
                  </a:moveTo>
                  <a:cubicBezTo>
                    <a:pt x="878" y="0"/>
                    <a:pt x="179" y="624"/>
                    <a:pt x="90" y="1451"/>
                  </a:cubicBezTo>
                  <a:cubicBezTo>
                    <a:pt x="0" y="2274"/>
                    <a:pt x="546" y="3034"/>
                    <a:pt x="1357" y="3217"/>
                  </a:cubicBezTo>
                  <a:lnTo>
                    <a:pt x="1357" y="5093"/>
                  </a:lnTo>
                  <a:cubicBezTo>
                    <a:pt x="1357" y="5190"/>
                    <a:pt x="1388" y="5280"/>
                    <a:pt x="1447" y="5354"/>
                  </a:cubicBezTo>
                  <a:lnTo>
                    <a:pt x="5319" y="10334"/>
                  </a:lnTo>
                  <a:lnTo>
                    <a:pt x="5319" y="14292"/>
                  </a:lnTo>
                  <a:cubicBezTo>
                    <a:pt x="5319" y="14532"/>
                    <a:pt x="5518" y="14714"/>
                    <a:pt x="5742" y="14714"/>
                  </a:cubicBezTo>
                  <a:cubicBezTo>
                    <a:pt x="5792" y="14714"/>
                    <a:pt x="5842" y="14705"/>
                    <a:pt x="5892" y="14686"/>
                  </a:cubicBezTo>
                  <a:lnTo>
                    <a:pt x="9289" y="13415"/>
                  </a:lnTo>
                  <a:cubicBezTo>
                    <a:pt x="9453" y="13352"/>
                    <a:pt x="9562" y="13192"/>
                    <a:pt x="9562" y="13017"/>
                  </a:cubicBezTo>
                  <a:lnTo>
                    <a:pt x="9562" y="10334"/>
                  </a:lnTo>
                  <a:lnTo>
                    <a:pt x="13434" y="5354"/>
                  </a:lnTo>
                  <a:cubicBezTo>
                    <a:pt x="13493" y="5280"/>
                    <a:pt x="13524" y="5187"/>
                    <a:pt x="13524" y="5093"/>
                  </a:cubicBezTo>
                  <a:lnTo>
                    <a:pt x="13524" y="3217"/>
                  </a:lnTo>
                  <a:cubicBezTo>
                    <a:pt x="14331" y="3034"/>
                    <a:pt x="14877" y="2274"/>
                    <a:pt x="14787" y="1451"/>
                  </a:cubicBezTo>
                  <a:cubicBezTo>
                    <a:pt x="14698" y="624"/>
                    <a:pt x="14000" y="0"/>
                    <a:pt x="13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oogle Shape;8203;p68">
            <a:extLst>
              <a:ext uri="{FF2B5EF4-FFF2-40B4-BE49-F238E27FC236}">
                <a16:creationId xmlns:a16="http://schemas.microsoft.com/office/drawing/2014/main" xmlns="" id="{D9B1215D-C56B-4F12-AA8A-10F30C6E5B76}"/>
              </a:ext>
            </a:extLst>
          </p:cNvPr>
          <p:cNvGrpSpPr/>
          <p:nvPr/>
        </p:nvGrpSpPr>
        <p:grpSpPr>
          <a:xfrm>
            <a:off x="964224" y="3154854"/>
            <a:ext cx="356221" cy="354973"/>
            <a:chOff x="-13947000" y="3212800"/>
            <a:chExt cx="353675" cy="352400"/>
          </a:xfrm>
          <a:solidFill>
            <a:schemeClr val="lt1"/>
          </a:solidFill>
        </p:grpSpPr>
        <p:sp>
          <p:nvSpPr>
            <p:cNvPr id="75" name="Google Shape;8204;p68">
              <a:extLst>
                <a:ext uri="{FF2B5EF4-FFF2-40B4-BE49-F238E27FC236}">
                  <a16:creationId xmlns:a16="http://schemas.microsoft.com/office/drawing/2014/main" xmlns="" id="{3F0BBEE8-77A9-4442-A670-84EEA7186ACF}"/>
                </a:ext>
              </a:extLst>
            </p:cNvPr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205;p68">
              <a:extLst>
                <a:ext uri="{FF2B5EF4-FFF2-40B4-BE49-F238E27FC236}">
                  <a16:creationId xmlns:a16="http://schemas.microsoft.com/office/drawing/2014/main" xmlns="" id="{5878B54B-E13A-4319-B356-1B168BFC1665}"/>
                </a:ext>
              </a:extLst>
            </p:cNvPr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206;p66">
            <a:extLst>
              <a:ext uri="{FF2B5EF4-FFF2-40B4-BE49-F238E27FC236}">
                <a16:creationId xmlns:a16="http://schemas.microsoft.com/office/drawing/2014/main" xmlns="" id="{0F69791E-7AA3-4185-BA5E-6A171AB94FA8}"/>
              </a:ext>
            </a:extLst>
          </p:cNvPr>
          <p:cNvGrpSpPr/>
          <p:nvPr/>
        </p:nvGrpSpPr>
        <p:grpSpPr>
          <a:xfrm>
            <a:off x="1048199" y="1664564"/>
            <a:ext cx="350079" cy="285837"/>
            <a:chOff x="3860400" y="3254050"/>
            <a:chExt cx="296175" cy="241825"/>
          </a:xfrm>
          <a:solidFill>
            <a:schemeClr val="bg1"/>
          </a:solidFill>
        </p:grpSpPr>
        <p:sp>
          <p:nvSpPr>
            <p:cNvPr id="78" name="Google Shape;7207;p66">
              <a:extLst>
                <a:ext uri="{FF2B5EF4-FFF2-40B4-BE49-F238E27FC236}">
                  <a16:creationId xmlns:a16="http://schemas.microsoft.com/office/drawing/2014/main" xmlns="" id="{A563715B-4400-436A-B5E5-C056EB64743F}"/>
                </a:ext>
              </a:extLst>
            </p:cNvPr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208;p66">
              <a:extLst>
                <a:ext uri="{FF2B5EF4-FFF2-40B4-BE49-F238E27FC236}">
                  <a16:creationId xmlns:a16="http://schemas.microsoft.com/office/drawing/2014/main" xmlns="" id="{25096919-5481-489B-A6E4-0D8D046994A7}"/>
                </a:ext>
              </a:extLst>
            </p:cNvPr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209;p66">
              <a:extLst>
                <a:ext uri="{FF2B5EF4-FFF2-40B4-BE49-F238E27FC236}">
                  <a16:creationId xmlns:a16="http://schemas.microsoft.com/office/drawing/2014/main" xmlns="" id="{2EAAE3B6-87B4-4F93-B5A5-2946E1EFFE3F}"/>
                </a:ext>
              </a:extLst>
            </p:cNvPr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210;p66">
              <a:extLst>
                <a:ext uri="{FF2B5EF4-FFF2-40B4-BE49-F238E27FC236}">
                  <a16:creationId xmlns:a16="http://schemas.microsoft.com/office/drawing/2014/main" xmlns="" id="{4612B49C-26BB-42B7-90CB-18CB8EF1D836}"/>
                </a:ext>
              </a:extLst>
            </p:cNvPr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211;p66">
              <a:extLst>
                <a:ext uri="{FF2B5EF4-FFF2-40B4-BE49-F238E27FC236}">
                  <a16:creationId xmlns:a16="http://schemas.microsoft.com/office/drawing/2014/main" xmlns="" id="{4DE42840-882A-4803-8113-CAA8418935A0}"/>
                </a:ext>
              </a:extLst>
            </p:cNvPr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212;p66">
              <a:extLst>
                <a:ext uri="{FF2B5EF4-FFF2-40B4-BE49-F238E27FC236}">
                  <a16:creationId xmlns:a16="http://schemas.microsoft.com/office/drawing/2014/main" xmlns="" id="{005A89E4-FFB9-4A6B-941C-2D3C7C9D37B0}"/>
                </a:ext>
              </a:extLst>
            </p:cNvPr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213;p66">
              <a:extLst>
                <a:ext uri="{FF2B5EF4-FFF2-40B4-BE49-F238E27FC236}">
                  <a16:creationId xmlns:a16="http://schemas.microsoft.com/office/drawing/2014/main" xmlns="" id="{A22B0AE7-B75A-40B7-BD04-C1E182E8CA1A}"/>
                </a:ext>
              </a:extLst>
            </p:cNvPr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739;p69">
            <a:extLst>
              <a:ext uri="{FF2B5EF4-FFF2-40B4-BE49-F238E27FC236}">
                <a16:creationId xmlns:a16="http://schemas.microsoft.com/office/drawing/2014/main" xmlns="" id="{E57C2CAD-9456-4489-9F39-1B04EA9F2458}"/>
              </a:ext>
            </a:extLst>
          </p:cNvPr>
          <p:cNvGrpSpPr/>
          <p:nvPr/>
        </p:nvGrpSpPr>
        <p:grpSpPr>
          <a:xfrm>
            <a:off x="7524906" y="3024288"/>
            <a:ext cx="450507" cy="449547"/>
            <a:chOff x="-19822675" y="3692750"/>
            <a:chExt cx="304850" cy="304200"/>
          </a:xfrm>
          <a:solidFill>
            <a:schemeClr val="bg1"/>
          </a:solidFill>
        </p:grpSpPr>
        <p:sp>
          <p:nvSpPr>
            <p:cNvPr id="86" name="Google Shape;8740;p69">
              <a:extLst>
                <a:ext uri="{FF2B5EF4-FFF2-40B4-BE49-F238E27FC236}">
                  <a16:creationId xmlns:a16="http://schemas.microsoft.com/office/drawing/2014/main" xmlns="" id="{E3901762-9B51-495A-8BD3-E372B332EA0D}"/>
                </a:ext>
              </a:extLst>
            </p:cNvPr>
            <p:cNvSpPr/>
            <p:nvPr/>
          </p:nvSpPr>
          <p:spPr>
            <a:xfrm>
              <a:off x="-19715550" y="3692750"/>
              <a:ext cx="90600" cy="60675"/>
            </a:xfrm>
            <a:custGeom>
              <a:avLst/>
              <a:gdLst/>
              <a:ahLst/>
              <a:cxnLst/>
              <a:rect l="l" t="t" r="r" b="b"/>
              <a:pathLst>
                <a:path w="3624" h="2427" extrusionOk="0">
                  <a:moveTo>
                    <a:pt x="441" y="1"/>
                  </a:moveTo>
                  <a:cubicBezTo>
                    <a:pt x="252" y="1"/>
                    <a:pt x="95" y="158"/>
                    <a:pt x="95" y="379"/>
                  </a:cubicBezTo>
                  <a:cubicBezTo>
                    <a:pt x="0" y="946"/>
                    <a:pt x="315" y="1482"/>
                    <a:pt x="756" y="1828"/>
                  </a:cubicBezTo>
                  <a:cubicBezTo>
                    <a:pt x="567" y="1986"/>
                    <a:pt x="347" y="2175"/>
                    <a:pt x="252" y="2427"/>
                  </a:cubicBezTo>
                  <a:cubicBezTo>
                    <a:pt x="756" y="2269"/>
                    <a:pt x="1261" y="2175"/>
                    <a:pt x="1828" y="2175"/>
                  </a:cubicBezTo>
                  <a:cubicBezTo>
                    <a:pt x="2363" y="2175"/>
                    <a:pt x="2867" y="2238"/>
                    <a:pt x="3403" y="2427"/>
                  </a:cubicBezTo>
                  <a:cubicBezTo>
                    <a:pt x="3277" y="2175"/>
                    <a:pt x="3088" y="1986"/>
                    <a:pt x="2867" y="1828"/>
                  </a:cubicBezTo>
                  <a:cubicBezTo>
                    <a:pt x="3308" y="1513"/>
                    <a:pt x="3623" y="946"/>
                    <a:pt x="3623" y="379"/>
                  </a:cubicBezTo>
                  <a:cubicBezTo>
                    <a:pt x="3623" y="158"/>
                    <a:pt x="3466" y="1"/>
                    <a:pt x="3277" y="1"/>
                  </a:cubicBezTo>
                  <a:cubicBezTo>
                    <a:pt x="3088" y="1"/>
                    <a:pt x="2930" y="158"/>
                    <a:pt x="2930" y="379"/>
                  </a:cubicBezTo>
                  <a:cubicBezTo>
                    <a:pt x="2930" y="946"/>
                    <a:pt x="2458" y="1482"/>
                    <a:pt x="1859" y="1482"/>
                  </a:cubicBezTo>
                  <a:cubicBezTo>
                    <a:pt x="1261" y="1482"/>
                    <a:pt x="788" y="946"/>
                    <a:pt x="788" y="379"/>
                  </a:cubicBezTo>
                  <a:cubicBezTo>
                    <a:pt x="788" y="158"/>
                    <a:pt x="630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41;p69">
              <a:extLst>
                <a:ext uri="{FF2B5EF4-FFF2-40B4-BE49-F238E27FC236}">
                  <a16:creationId xmlns:a16="http://schemas.microsoft.com/office/drawing/2014/main" xmlns="" id="{E2F728D6-EE3E-4ABC-BFB3-00CA2507D380}"/>
                </a:ext>
              </a:extLst>
            </p:cNvPr>
            <p:cNvSpPr/>
            <p:nvPr/>
          </p:nvSpPr>
          <p:spPr>
            <a:xfrm>
              <a:off x="-19660425" y="3766200"/>
              <a:ext cx="142600" cy="230750"/>
            </a:xfrm>
            <a:custGeom>
              <a:avLst/>
              <a:gdLst/>
              <a:ahLst/>
              <a:cxnLst/>
              <a:rect l="l" t="t" r="r" b="b"/>
              <a:pathLst>
                <a:path w="5704" h="9230" extrusionOk="0">
                  <a:moveTo>
                    <a:pt x="1733" y="3521"/>
                  </a:moveTo>
                  <a:cubicBezTo>
                    <a:pt x="1922" y="3521"/>
                    <a:pt x="2080" y="3679"/>
                    <a:pt x="2080" y="3899"/>
                  </a:cubicBezTo>
                  <a:cubicBezTo>
                    <a:pt x="2080" y="4088"/>
                    <a:pt x="1922" y="4246"/>
                    <a:pt x="1733" y="4246"/>
                  </a:cubicBezTo>
                  <a:cubicBezTo>
                    <a:pt x="1544" y="4246"/>
                    <a:pt x="1387" y="4088"/>
                    <a:pt x="1387" y="3899"/>
                  </a:cubicBezTo>
                  <a:cubicBezTo>
                    <a:pt x="1387" y="3679"/>
                    <a:pt x="1544" y="3521"/>
                    <a:pt x="1733" y="3521"/>
                  </a:cubicBezTo>
                  <a:close/>
                  <a:moveTo>
                    <a:pt x="2080" y="4939"/>
                  </a:moveTo>
                  <a:cubicBezTo>
                    <a:pt x="2490" y="4939"/>
                    <a:pt x="2805" y="5254"/>
                    <a:pt x="2805" y="5664"/>
                  </a:cubicBezTo>
                  <a:cubicBezTo>
                    <a:pt x="2805" y="6042"/>
                    <a:pt x="2490" y="6357"/>
                    <a:pt x="2080" y="6357"/>
                  </a:cubicBezTo>
                  <a:cubicBezTo>
                    <a:pt x="1702" y="6357"/>
                    <a:pt x="1387" y="6042"/>
                    <a:pt x="1387" y="5664"/>
                  </a:cubicBezTo>
                  <a:cubicBezTo>
                    <a:pt x="1387" y="5254"/>
                    <a:pt x="1702" y="4939"/>
                    <a:pt x="2080" y="4939"/>
                  </a:cubicBezTo>
                  <a:close/>
                  <a:moveTo>
                    <a:pt x="5346" y="0"/>
                  </a:moveTo>
                  <a:cubicBezTo>
                    <a:pt x="5207" y="0"/>
                    <a:pt x="5057" y="65"/>
                    <a:pt x="5010" y="182"/>
                  </a:cubicBezTo>
                  <a:lnTo>
                    <a:pt x="4348" y="1474"/>
                  </a:lnTo>
                  <a:lnTo>
                    <a:pt x="3309" y="1883"/>
                  </a:lnTo>
                  <a:cubicBezTo>
                    <a:pt x="3088" y="1568"/>
                    <a:pt x="2805" y="1253"/>
                    <a:pt x="2490" y="1001"/>
                  </a:cubicBezTo>
                  <a:cubicBezTo>
                    <a:pt x="2017" y="1946"/>
                    <a:pt x="1103" y="2671"/>
                    <a:pt x="1" y="2797"/>
                  </a:cubicBezTo>
                  <a:lnTo>
                    <a:pt x="1387" y="8877"/>
                  </a:lnTo>
                  <a:cubicBezTo>
                    <a:pt x="2175" y="8562"/>
                    <a:pt x="2805" y="8027"/>
                    <a:pt x="3309" y="7365"/>
                  </a:cubicBezTo>
                  <a:lnTo>
                    <a:pt x="4348" y="7743"/>
                  </a:lnTo>
                  <a:lnTo>
                    <a:pt x="5010" y="9035"/>
                  </a:lnTo>
                  <a:cubicBezTo>
                    <a:pt x="5078" y="9149"/>
                    <a:pt x="5213" y="9230"/>
                    <a:pt x="5342" y="9230"/>
                  </a:cubicBezTo>
                  <a:cubicBezTo>
                    <a:pt x="5391" y="9230"/>
                    <a:pt x="5439" y="9218"/>
                    <a:pt x="5483" y="9192"/>
                  </a:cubicBezTo>
                  <a:cubicBezTo>
                    <a:pt x="5640" y="9129"/>
                    <a:pt x="5703" y="8877"/>
                    <a:pt x="5640" y="8720"/>
                  </a:cubicBezTo>
                  <a:lnTo>
                    <a:pt x="4915" y="7270"/>
                  </a:lnTo>
                  <a:cubicBezTo>
                    <a:pt x="4884" y="7207"/>
                    <a:pt x="4821" y="7113"/>
                    <a:pt x="4726" y="7113"/>
                  </a:cubicBezTo>
                  <a:lnTo>
                    <a:pt x="3718" y="6735"/>
                  </a:lnTo>
                  <a:cubicBezTo>
                    <a:pt x="4002" y="6168"/>
                    <a:pt x="4128" y="5569"/>
                    <a:pt x="4222" y="4939"/>
                  </a:cubicBezTo>
                  <a:lnTo>
                    <a:pt x="5325" y="4939"/>
                  </a:lnTo>
                  <a:cubicBezTo>
                    <a:pt x="5514" y="4939"/>
                    <a:pt x="5672" y="4782"/>
                    <a:pt x="5672" y="4592"/>
                  </a:cubicBezTo>
                  <a:cubicBezTo>
                    <a:pt x="5672" y="4403"/>
                    <a:pt x="5514" y="4246"/>
                    <a:pt x="5325" y="4246"/>
                  </a:cubicBezTo>
                  <a:lnTo>
                    <a:pt x="4222" y="4246"/>
                  </a:lnTo>
                  <a:cubicBezTo>
                    <a:pt x="4191" y="3616"/>
                    <a:pt x="4002" y="2986"/>
                    <a:pt x="3718" y="2482"/>
                  </a:cubicBezTo>
                  <a:lnTo>
                    <a:pt x="4726" y="2072"/>
                  </a:lnTo>
                  <a:cubicBezTo>
                    <a:pt x="4821" y="2041"/>
                    <a:pt x="4884" y="2009"/>
                    <a:pt x="4915" y="1915"/>
                  </a:cubicBezTo>
                  <a:lnTo>
                    <a:pt x="5640" y="497"/>
                  </a:lnTo>
                  <a:cubicBezTo>
                    <a:pt x="5703" y="339"/>
                    <a:pt x="5640" y="119"/>
                    <a:pt x="5483" y="24"/>
                  </a:cubicBezTo>
                  <a:cubicBezTo>
                    <a:pt x="5442" y="8"/>
                    <a:pt x="5395" y="0"/>
                    <a:pt x="5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742;p69">
              <a:extLst>
                <a:ext uri="{FF2B5EF4-FFF2-40B4-BE49-F238E27FC236}">
                  <a16:creationId xmlns:a16="http://schemas.microsoft.com/office/drawing/2014/main" xmlns="" id="{396E204E-36BB-4391-8D78-B25E9ACC0BF0}"/>
                </a:ext>
              </a:extLst>
            </p:cNvPr>
            <p:cNvSpPr/>
            <p:nvPr/>
          </p:nvSpPr>
          <p:spPr>
            <a:xfrm>
              <a:off x="-19728150" y="3763650"/>
              <a:ext cx="114225" cy="54375"/>
            </a:xfrm>
            <a:custGeom>
              <a:avLst/>
              <a:gdLst/>
              <a:ahLst/>
              <a:cxnLst/>
              <a:rect l="l" t="t" r="r" b="b"/>
              <a:pathLst>
                <a:path w="4569" h="2175" extrusionOk="0">
                  <a:moveTo>
                    <a:pt x="2269" y="0"/>
                  </a:moveTo>
                  <a:cubicBezTo>
                    <a:pt x="1449" y="0"/>
                    <a:pt x="662" y="252"/>
                    <a:pt x="0" y="630"/>
                  </a:cubicBezTo>
                  <a:cubicBezTo>
                    <a:pt x="126" y="914"/>
                    <a:pt x="315" y="1197"/>
                    <a:pt x="504" y="1418"/>
                  </a:cubicBezTo>
                  <a:cubicBezTo>
                    <a:pt x="977" y="1891"/>
                    <a:pt x="1607" y="2174"/>
                    <a:pt x="2269" y="2174"/>
                  </a:cubicBezTo>
                  <a:cubicBezTo>
                    <a:pt x="3308" y="2174"/>
                    <a:pt x="4222" y="1544"/>
                    <a:pt x="4568" y="630"/>
                  </a:cubicBezTo>
                  <a:cubicBezTo>
                    <a:pt x="3907" y="252"/>
                    <a:pt x="3119" y="0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743;p69">
              <a:extLst>
                <a:ext uri="{FF2B5EF4-FFF2-40B4-BE49-F238E27FC236}">
                  <a16:creationId xmlns:a16="http://schemas.microsoft.com/office/drawing/2014/main" xmlns="" id="{14A54148-C6B3-4897-A089-88874630EFD4}"/>
                </a:ext>
              </a:extLst>
            </p:cNvPr>
            <p:cNvSpPr/>
            <p:nvPr/>
          </p:nvSpPr>
          <p:spPr>
            <a:xfrm>
              <a:off x="-19695075" y="3868400"/>
              <a:ext cx="48075" cy="110300"/>
            </a:xfrm>
            <a:custGeom>
              <a:avLst/>
              <a:gdLst/>
              <a:ahLst/>
              <a:cxnLst/>
              <a:rect l="l" t="t" r="r" b="b"/>
              <a:pathLst>
                <a:path w="1923" h="4412" extrusionOk="0">
                  <a:moveTo>
                    <a:pt x="977" y="0"/>
                  </a:moveTo>
                  <a:lnTo>
                    <a:pt x="0" y="4285"/>
                  </a:lnTo>
                  <a:cubicBezTo>
                    <a:pt x="316" y="4380"/>
                    <a:pt x="631" y="4411"/>
                    <a:pt x="977" y="4411"/>
                  </a:cubicBezTo>
                  <a:cubicBezTo>
                    <a:pt x="1261" y="4411"/>
                    <a:pt x="1576" y="4380"/>
                    <a:pt x="1922" y="4285"/>
                  </a:cubicBez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744;p69">
              <a:extLst>
                <a:ext uri="{FF2B5EF4-FFF2-40B4-BE49-F238E27FC236}">
                  <a16:creationId xmlns:a16="http://schemas.microsoft.com/office/drawing/2014/main" xmlns="" id="{8B640D5C-DE11-4C96-95A7-DC2539027749}"/>
                </a:ext>
              </a:extLst>
            </p:cNvPr>
            <p:cNvSpPr/>
            <p:nvPr/>
          </p:nvSpPr>
          <p:spPr>
            <a:xfrm>
              <a:off x="-19822675" y="3764250"/>
              <a:ext cx="142575" cy="229550"/>
            </a:xfrm>
            <a:custGeom>
              <a:avLst/>
              <a:gdLst/>
              <a:ahLst/>
              <a:cxnLst/>
              <a:rect l="l" t="t" r="r" b="b"/>
              <a:pathLst>
                <a:path w="5703" h="9182" extrusionOk="0">
                  <a:moveTo>
                    <a:pt x="3939" y="3599"/>
                  </a:moveTo>
                  <a:cubicBezTo>
                    <a:pt x="4128" y="3599"/>
                    <a:pt x="4285" y="3757"/>
                    <a:pt x="4285" y="3977"/>
                  </a:cubicBezTo>
                  <a:cubicBezTo>
                    <a:pt x="4285" y="4166"/>
                    <a:pt x="4128" y="4324"/>
                    <a:pt x="3939" y="4324"/>
                  </a:cubicBezTo>
                  <a:cubicBezTo>
                    <a:pt x="3750" y="4324"/>
                    <a:pt x="3592" y="4166"/>
                    <a:pt x="3592" y="3977"/>
                  </a:cubicBezTo>
                  <a:cubicBezTo>
                    <a:pt x="3592" y="3757"/>
                    <a:pt x="3750" y="3599"/>
                    <a:pt x="3939" y="3599"/>
                  </a:cubicBezTo>
                  <a:close/>
                  <a:moveTo>
                    <a:pt x="3592" y="5017"/>
                  </a:moveTo>
                  <a:cubicBezTo>
                    <a:pt x="3970" y="5017"/>
                    <a:pt x="4285" y="5332"/>
                    <a:pt x="4285" y="5742"/>
                  </a:cubicBezTo>
                  <a:cubicBezTo>
                    <a:pt x="4285" y="6120"/>
                    <a:pt x="3970" y="6435"/>
                    <a:pt x="3592" y="6435"/>
                  </a:cubicBezTo>
                  <a:cubicBezTo>
                    <a:pt x="3183" y="6435"/>
                    <a:pt x="2868" y="6120"/>
                    <a:pt x="2868" y="5742"/>
                  </a:cubicBezTo>
                  <a:cubicBezTo>
                    <a:pt x="2868" y="5332"/>
                    <a:pt x="3183" y="5017"/>
                    <a:pt x="3592" y="5017"/>
                  </a:cubicBezTo>
                  <a:close/>
                  <a:moveTo>
                    <a:pt x="371" y="1"/>
                  </a:moveTo>
                  <a:cubicBezTo>
                    <a:pt x="318" y="1"/>
                    <a:pt x="266" y="12"/>
                    <a:pt x="221" y="39"/>
                  </a:cubicBezTo>
                  <a:cubicBezTo>
                    <a:pt x="64" y="102"/>
                    <a:pt x="1" y="354"/>
                    <a:pt x="64" y="480"/>
                  </a:cubicBezTo>
                  <a:lnTo>
                    <a:pt x="788" y="1930"/>
                  </a:lnTo>
                  <a:cubicBezTo>
                    <a:pt x="820" y="1993"/>
                    <a:pt x="914" y="2056"/>
                    <a:pt x="977" y="2056"/>
                  </a:cubicBezTo>
                  <a:lnTo>
                    <a:pt x="2017" y="2465"/>
                  </a:lnTo>
                  <a:cubicBezTo>
                    <a:pt x="1733" y="3001"/>
                    <a:pt x="1576" y="3599"/>
                    <a:pt x="1481" y="4229"/>
                  </a:cubicBezTo>
                  <a:lnTo>
                    <a:pt x="379" y="4229"/>
                  </a:lnTo>
                  <a:cubicBezTo>
                    <a:pt x="190" y="4229"/>
                    <a:pt x="32" y="4387"/>
                    <a:pt x="32" y="4576"/>
                  </a:cubicBezTo>
                  <a:cubicBezTo>
                    <a:pt x="32" y="4797"/>
                    <a:pt x="190" y="4954"/>
                    <a:pt x="379" y="4954"/>
                  </a:cubicBezTo>
                  <a:lnTo>
                    <a:pt x="1481" y="4954"/>
                  </a:lnTo>
                  <a:cubicBezTo>
                    <a:pt x="1544" y="5584"/>
                    <a:pt x="1733" y="6151"/>
                    <a:pt x="2017" y="6718"/>
                  </a:cubicBezTo>
                  <a:lnTo>
                    <a:pt x="977" y="7096"/>
                  </a:lnTo>
                  <a:cubicBezTo>
                    <a:pt x="914" y="7159"/>
                    <a:pt x="820" y="7191"/>
                    <a:pt x="788" y="7254"/>
                  </a:cubicBezTo>
                  <a:lnTo>
                    <a:pt x="64" y="8672"/>
                  </a:lnTo>
                  <a:cubicBezTo>
                    <a:pt x="1" y="8829"/>
                    <a:pt x="64" y="9081"/>
                    <a:pt x="221" y="9144"/>
                  </a:cubicBezTo>
                  <a:cubicBezTo>
                    <a:pt x="282" y="9170"/>
                    <a:pt x="340" y="9182"/>
                    <a:pt x="394" y="9182"/>
                  </a:cubicBezTo>
                  <a:cubicBezTo>
                    <a:pt x="536" y="9182"/>
                    <a:pt x="648" y="9101"/>
                    <a:pt x="694" y="8987"/>
                  </a:cubicBezTo>
                  <a:lnTo>
                    <a:pt x="1387" y="7695"/>
                  </a:lnTo>
                  <a:lnTo>
                    <a:pt x="2395" y="7317"/>
                  </a:lnTo>
                  <a:cubicBezTo>
                    <a:pt x="2868" y="7979"/>
                    <a:pt x="3529" y="8483"/>
                    <a:pt x="4317" y="8829"/>
                  </a:cubicBezTo>
                  <a:lnTo>
                    <a:pt x="5703" y="2749"/>
                  </a:lnTo>
                  <a:cubicBezTo>
                    <a:pt x="4947" y="2749"/>
                    <a:pt x="4285" y="2434"/>
                    <a:pt x="3813" y="1930"/>
                  </a:cubicBezTo>
                  <a:cubicBezTo>
                    <a:pt x="3529" y="1646"/>
                    <a:pt x="3340" y="1362"/>
                    <a:pt x="3214" y="1016"/>
                  </a:cubicBezTo>
                  <a:cubicBezTo>
                    <a:pt x="2899" y="1236"/>
                    <a:pt x="2647" y="1552"/>
                    <a:pt x="2395" y="1867"/>
                  </a:cubicBezTo>
                  <a:lnTo>
                    <a:pt x="1387" y="1489"/>
                  </a:lnTo>
                  <a:lnTo>
                    <a:pt x="694" y="165"/>
                  </a:lnTo>
                  <a:cubicBezTo>
                    <a:pt x="649" y="75"/>
                    <a:pt x="506" y="1"/>
                    <a:pt x="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416;p43">
            <a:extLst>
              <a:ext uri="{FF2B5EF4-FFF2-40B4-BE49-F238E27FC236}">
                <a16:creationId xmlns:a16="http://schemas.microsoft.com/office/drawing/2014/main" xmlns="" id="{9D786F3F-F3E1-4A37-8AD1-F1517ACE6239}"/>
              </a:ext>
            </a:extLst>
          </p:cNvPr>
          <p:cNvSpPr txBox="1">
            <a:spLocks/>
          </p:cNvSpPr>
          <p:nvPr/>
        </p:nvSpPr>
        <p:spPr>
          <a:xfrm>
            <a:off x="4673234" y="4153179"/>
            <a:ext cx="1716194" cy="54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r"/>
            <a:r>
              <a:rPr lang="en-US"/>
              <a:t>AND SO ON…</a:t>
            </a:r>
          </a:p>
        </p:txBody>
      </p:sp>
      <p:sp>
        <p:nvSpPr>
          <p:cNvPr id="127" name="Google Shape;425;p43">
            <a:extLst>
              <a:ext uri="{FF2B5EF4-FFF2-40B4-BE49-F238E27FC236}">
                <a16:creationId xmlns:a16="http://schemas.microsoft.com/office/drawing/2014/main" xmlns="" id="{44EA07EF-0343-4B96-9D99-D284C945AC72}"/>
              </a:ext>
            </a:extLst>
          </p:cNvPr>
          <p:cNvSpPr/>
          <p:nvPr/>
        </p:nvSpPr>
        <p:spPr>
          <a:xfrm flipH="1">
            <a:off x="3968739" y="3792183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426;p43">
            <a:extLst>
              <a:ext uri="{FF2B5EF4-FFF2-40B4-BE49-F238E27FC236}">
                <a16:creationId xmlns:a16="http://schemas.microsoft.com/office/drawing/2014/main" xmlns="" id="{50ACB6F2-0920-4C71-BC5A-36C4D98C1CB8}"/>
              </a:ext>
            </a:extLst>
          </p:cNvPr>
          <p:cNvSpPr/>
          <p:nvPr/>
        </p:nvSpPr>
        <p:spPr>
          <a:xfrm flipH="1">
            <a:off x="4128397" y="3933897"/>
            <a:ext cx="909000" cy="899100"/>
          </a:xfrm>
          <a:prstGeom prst="ellipse">
            <a:avLst/>
          </a:prstGeom>
          <a:solidFill>
            <a:srgbClr val="529E85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37" name="Google Shape;7999;p68">
            <a:extLst>
              <a:ext uri="{FF2B5EF4-FFF2-40B4-BE49-F238E27FC236}">
                <a16:creationId xmlns:a16="http://schemas.microsoft.com/office/drawing/2014/main" xmlns="" id="{3FC2084A-9D5A-4BB5-A0FB-CD2601C0E226}"/>
              </a:ext>
            </a:extLst>
          </p:cNvPr>
          <p:cNvGrpSpPr/>
          <p:nvPr/>
        </p:nvGrpSpPr>
        <p:grpSpPr>
          <a:xfrm>
            <a:off x="4395933" y="4205492"/>
            <a:ext cx="354311" cy="355909"/>
            <a:chOff x="-49764975" y="3551225"/>
            <a:chExt cx="299300" cy="300650"/>
          </a:xfrm>
          <a:solidFill>
            <a:schemeClr val="bg1"/>
          </a:solidFill>
        </p:grpSpPr>
        <p:sp>
          <p:nvSpPr>
            <p:cNvPr id="138" name="Google Shape;8000;p68">
              <a:extLst>
                <a:ext uri="{FF2B5EF4-FFF2-40B4-BE49-F238E27FC236}">
                  <a16:creationId xmlns:a16="http://schemas.microsoft.com/office/drawing/2014/main" xmlns="" id="{38B6C29B-CF16-492D-8CE5-E520CC90BE9E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01;p68">
              <a:extLst>
                <a:ext uri="{FF2B5EF4-FFF2-40B4-BE49-F238E27FC236}">
                  <a16:creationId xmlns:a16="http://schemas.microsoft.com/office/drawing/2014/main" xmlns="" id="{40D7E7DC-8A27-4E4B-8A5B-9E7E92D4DAAA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002;p68">
              <a:extLst>
                <a:ext uri="{FF2B5EF4-FFF2-40B4-BE49-F238E27FC236}">
                  <a16:creationId xmlns:a16="http://schemas.microsoft.com/office/drawing/2014/main" xmlns="" id="{597AD922-DAF1-45AB-8F2C-8CE39B13FC1C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003;p68">
              <a:extLst>
                <a:ext uri="{FF2B5EF4-FFF2-40B4-BE49-F238E27FC236}">
                  <a16:creationId xmlns:a16="http://schemas.microsoft.com/office/drawing/2014/main" xmlns="" id="{E17F650A-10CE-4ADF-A7A5-C2BB2BFFE0C6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004;p68">
              <a:extLst>
                <a:ext uri="{FF2B5EF4-FFF2-40B4-BE49-F238E27FC236}">
                  <a16:creationId xmlns:a16="http://schemas.microsoft.com/office/drawing/2014/main" xmlns="" id="{6BF8922B-83B7-4193-BECE-6B77452AE51B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005;p68">
              <a:extLst>
                <a:ext uri="{FF2B5EF4-FFF2-40B4-BE49-F238E27FC236}">
                  <a16:creationId xmlns:a16="http://schemas.microsoft.com/office/drawing/2014/main" xmlns="" id="{4553338E-4C1D-426C-8B69-DEFD22D7024F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006;p68">
              <a:extLst>
                <a:ext uri="{FF2B5EF4-FFF2-40B4-BE49-F238E27FC236}">
                  <a16:creationId xmlns:a16="http://schemas.microsoft.com/office/drawing/2014/main" xmlns="" id="{C7E6C567-587E-4C40-AED0-02879B56516E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007;p68">
              <a:extLst>
                <a:ext uri="{FF2B5EF4-FFF2-40B4-BE49-F238E27FC236}">
                  <a16:creationId xmlns:a16="http://schemas.microsoft.com/office/drawing/2014/main" xmlns="" id="{90DC686B-F96F-442D-AD34-A2CDC4139B68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008;p68">
              <a:extLst>
                <a:ext uri="{FF2B5EF4-FFF2-40B4-BE49-F238E27FC236}">
                  <a16:creationId xmlns:a16="http://schemas.microsoft.com/office/drawing/2014/main" xmlns="" id="{D0E7B4F0-F96F-4808-90FE-532129C5228D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009;p68">
              <a:extLst>
                <a:ext uri="{FF2B5EF4-FFF2-40B4-BE49-F238E27FC236}">
                  <a16:creationId xmlns:a16="http://schemas.microsoft.com/office/drawing/2014/main" xmlns="" id="{94F52C8E-FD96-4E36-9510-3408F3AC7A0A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010;p68">
              <a:extLst>
                <a:ext uri="{FF2B5EF4-FFF2-40B4-BE49-F238E27FC236}">
                  <a16:creationId xmlns:a16="http://schemas.microsoft.com/office/drawing/2014/main" xmlns="" id="{8257ED32-DF12-4B46-802D-4E24A84606B4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78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</a:t>
            </a:r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ctrTitle" idx="4294967295"/>
          </p:nvPr>
        </p:nvSpPr>
        <p:spPr>
          <a:xfrm>
            <a:off x="717712" y="1418563"/>
            <a:ext cx="15648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PUBLISH</a:t>
            </a:r>
            <a:endParaRPr sz="2200"/>
          </a:p>
        </p:txBody>
      </p:sp>
      <p:sp>
        <p:nvSpPr>
          <p:cNvPr id="280" name="Google Shape;280;p37"/>
          <p:cNvSpPr txBox="1">
            <a:spLocks noGrp="1"/>
          </p:cNvSpPr>
          <p:nvPr>
            <p:ph type="subTitle" idx="4294967295"/>
          </p:nvPr>
        </p:nvSpPr>
        <p:spPr>
          <a:xfrm>
            <a:off x="618975" y="1850033"/>
            <a:ext cx="17622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latin typeface="Roboto" charset="0"/>
                <a:ea typeface="Roboto" charset="0"/>
                <a:cs typeface="Roboto" charset="0"/>
              </a:rPr>
              <a:t>Nhận item từ khi </a:t>
            </a:r>
            <a:r>
              <a:rPr lang="en-US" sz="1200" smtClean="0">
                <a:latin typeface="Roboto" charset="0"/>
                <a:ea typeface="Roboto" charset="0"/>
                <a:cs typeface="Roboto" charset="0"/>
              </a:rPr>
              <a:t>subscribe</a:t>
            </a:r>
            <a:endParaRPr sz="12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1" name="Google Shape;281;p37"/>
          <p:cNvSpPr txBox="1">
            <a:spLocks noGrp="1"/>
          </p:cNvSpPr>
          <p:nvPr>
            <p:ph type="ctrTitle" idx="4294967295"/>
          </p:nvPr>
        </p:nvSpPr>
        <p:spPr>
          <a:xfrm>
            <a:off x="818062" y="3490667"/>
            <a:ext cx="1364100" cy="5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ASYNC</a:t>
            </a:r>
            <a:endParaRPr sz="2200"/>
          </a:p>
        </p:txBody>
      </p:sp>
      <p:sp>
        <p:nvSpPr>
          <p:cNvPr id="284" name="Google Shape;284;p37"/>
          <p:cNvSpPr txBox="1">
            <a:spLocks noGrp="1"/>
          </p:cNvSpPr>
          <p:nvPr>
            <p:ph type="ctrTitle" idx="4294967295"/>
          </p:nvPr>
        </p:nvSpPr>
        <p:spPr>
          <a:xfrm>
            <a:off x="2603662" y="1418563"/>
            <a:ext cx="15648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BEHAVIOR</a:t>
            </a:r>
            <a:endParaRPr sz="2200"/>
          </a:p>
        </p:txBody>
      </p:sp>
      <p:sp>
        <p:nvSpPr>
          <p:cNvPr id="286" name="Google Shape;286;p37"/>
          <p:cNvSpPr txBox="1">
            <a:spLocks noGrp="1"/>
          </p:cNvSpPr>
          <p:nvPr>
            <p:ph type="ctrTitle" idx="4294967295"/>
          </p:nvPr>
        </p:nvSpPr>
        <p:spPr>
          <a:xfrm>
            <a:off x="2704012" y="3490667"/>
            <a:ext cx="1364100" cy="5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REPLAY</a:t>
            </a:r>
            <a:endParaRPr sz="2200"/>
          </a:p>
        </p:txBody>
      </p:sp>
      <p:sp>
        <p:nvSpPr>
          <p:cNvPr id="288" name="Google Shape;288;p37"/>
          <p:cNvSpPr/>
          <p:nvPr/>
        </p:nvSpPr>
        <p:spPr>
          <a:xfrm>
            <a:off x="1276150" y="1121708"/>
            <a:ext cx="447900" cy="44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3162075" y="1121708"/>
            <a:ext cx="447900" cy="44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1276150" y="3114750"/>
            <a:ext cx="447900" cy="44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3162075" y="3114750"/>
            <a:ext cx="447900" cy="44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CFA71D7-B00C-4B2E-B482-F490CC5C8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175" y="1569308"/>
            <a:ext cx="406400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</a:t>
            </a:r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ctrTitle" idx="4294967295"/>
          </p:nvPr>
        </p:nvSpPr>
        <p:spPr>
          <a:xfrm>
            <a:off x="717712" y="1418563"/>
            <a:ext cx="15648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PUBLISH</a:t>
            </a:r>
            <a:endParaRPr sz="2200"/>
          </a:p>
        </p:txBody>
      </p:sp>
      <p:sp>
        <p:nvSpPr>
          <p:cNvPr id="281" name="Google Shape;281;p37"/>
          <p:cNvSpPr txBox="1">
            <a:spLocks noGrp="1"/>
          </p:cNvSpPr>
          <p:nvPr>
            <p:ph type="ctrTitle" idx="4294967295"/>
          </p:nvPr>
        </p:nvSpPr>
        <p:spPr>
          <a:xfrm>
            <a:off x="818062" y="3490667"/>
            <a:ext cx="1364100" cy="5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ASYNC</a:t>
            </a:r>
            <a:endParaRPr sz="2200"/>
          </a:p>
        </p:txBody>
      </p:sp>
      <p:sp>
        <p:nvSpPr>
          <p:cNvPr id="284" name="Google Shape;284;p37"/>
          <p:cNvSpPr txBox="1">
            <a:spLocks noGrp="1"/>
          </p:cNvSpPr>
          <p:nvPr>
            <p:ph type="ctrTitle" idx="4294967295"/>
          </p:nvPr>
        </p:nvSpPr>
        <p:spPr>
          <a:xfrm>
            <a:off x="2603662" y="1418563"/>
            <a:ext cx="15648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BEHAVIOR</a:t>
            </a:r>
            <a:endParaRPr sz="2200"/>
          </a:p>
        </p:txBody>
      </p:sp>
      <p:sp>
        <p:nvSpPr>
          <p:cNvPr id="285" name="Google Shape;285;p37"/>
          <p:cNvSpPr txBox="1">
            <a:spLocks noGrp="1"/>
          </p:cNvSpPr>
          <p:nvPr>
            <p:ph type="subTitle" idx="4294967295"/>
          </p:nvPr>
        </p:nvSpPr>
        <p:spPr>
          <a:xfrm>
            <a:off x="2504925" y="1850033"/>
            <a:ext cx="17622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latin typeface="Roboto" charset="0"/>
                <a:ea typeface="Roboto" charset="0"/>
                <a:cs typeface="Roboto" charset="0"/>
              </a:rPr>
              <a:t>Nhận item mặc định hoặc item gần nhất và sau đó thì nh</a:t>
            </a:r>
            <a:r>
              <a:rPr lang="vi-VN" sz="1200">
                <a:latin typeface="Roboto" charset="0"/>
                <a:ea typeface="Roboto" charset="0"/>
                <a:cs typeface="Roboto" charset="0"/>
              </a:rPr>
              <a:t>ư</a:t>
            </a:r>
            <a:r>
              <a:rPr lang="en-US" sz="1200">
                <a:latin typeface="Roboto" charset="0"/>
                <a:ea typeface="Roboto" charset="0"/>
                <a:cs typeface="Roboto" charset="0"/>
              </a:rPr>
              <a:t> subject</a:t>
            </a:r>
            <a:endParaRPr sz="12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6" name="Google Shape;286;p37"/>
          <p:cNvSpPr txBox="1">
            <a:spLocks noGrp="1"/>
          </p:cNvSpPr>
          <p:nvPr>
            <p:ph type="ctrTitle" idx="4294967295"/>
          </p:nvPr>
        </p:nvSpPr>
        <p:spPr>
          <a:xfrm>
            <a:off x="2704012" y="3490667"/>
            <a:ext cx="1364100" cy="5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REPLAY</a:t>
            </a:r>
            <a:endParaRPr sz="2200"/>
          </a:p>
        </p:txBody>
      </p:sp>
      <p:sp>
        <p:nvSpPr>
          <p:cNvPr id="288" name="Google Shape;288;p37"/>
          <p:cNvSpPr/>
          <p:nvPr/>
        </p:nvSpPr>
        <p:spPr>
          <a:xfrm>
            <a:off x="1276150" y="1121708"/>
            <a:ext cx="447900" cy="44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3162075" y="1121708"/>
            <a:ext cx="447900" cy="44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1276150" y="3114750"/>
            <a:ext cx="447900" cy="44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3162075" y="3114750"/>
            <a:ext cx="447900" cy="44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1338FB-0B14-4B6D-9CB7-C9195C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538" y="1250693"/>
            <a:ext cx="4201099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</a:t>
            </a:r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ctrTitle" idx="4294967295"/>
          </p:nvPr>
        </p:nvSpPr>
        <p:spPr>
          <a:xfrm>
            <a:off x="717712" y="1418563"/>
            <a:ext cx="15648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PUBLISH</a:t>
            </a:r>
            <a:endParaRPr sz="2200"/>
          </a:p>
        </p:txBody>
      </p:sp>
      <p:sp>
        <p:nvSpPr>
          <p:cNvPr id="281" name="Google Shape;281;p37"/>
          <p:cNvSpPr txBox="1">
            <a:spLocks noGrp="1"/>
          </p:cNvSpPr>
          <p:nvPr>
            <p:ph type="ctrTitle" idx="4294967295"/>
          </p:nvPr>
        </p:nvSpPr>
        <p:spPr>
          <a:xfrm>
            <a:off x="818062" y="3490667"/>
            <a:ext cx="1364100" cy="5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ASYNC</a:t>
            </a:r>
            <a:endParaRPr sz="2200"/>
          </a:p>
        </p:txBody>
      </p:sp>
      <p:sp>
        <p:nvSpPr>
          <p:cNvPr id="282" name="Google Shape;282;p37"/>
          <p:cNvSpPr txBox="1">
            <a:spLocks noGrp="1"/>
          </p:cNvSpPr>
          <p:nvPr>
            <p:ph type="subTitle" idx="4294967295"/>
          </p:nvPr>
        </p:nvSpPr>
        <p:spPr>
          <a:xfrm>
            <a:off x="618975" y="3838334"/>
            <a:ext cx="17622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latin typeface="Roboto" charset="0"/>
                <a:ea typeface="Roboto" charset="0"/>
                <a:cs typeface="Roboto" charset="0"/>
              </a:rPr>
              <a:t>Chỉ nhận đ</a:t>
            </a:r>
            <a:r>
              <a:rPr lang="vi-VN" sz="1200">
                <a:latin typeface="Roboto" charset="0"/>
                <a:ea typeface="Roboto" charset="0"/>
                <a:cs typeface="Roboto" charset="0"/>
              </a:rPr>
              <a:t>ư</a:t>
            </a:r>
            <a:r>
              <a:rPr lang="en-US" sz="1200">
                <a:latin typeface="Roboto" charset="0"/>
                <a:ea typeface="Roboto" charset="0"/>
                <a:cs typeface="Roboto" charset="0"/>
              </a:rPr>
              <a:t>ợc item cuối cùng</a:t>
            </a:r>
            <a:endParaRPr sz="12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4" name="Google Shape;284;p37"/>
          <p:cNvSpPr txBox="1">
            <a:spLocks noGrp="1"/>
          </p:cNvSpPr>
          <p:nvPr>
            <p:ph type="ctrTitle" idx="4294967295"/>
          </p:nvPr>
        </p:nvSpPr>
        <p:spPr>
          <a:xfrm>
            <a:off x="2603662" y="1418563"/>
            <a:ext cx="15648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BEHAVIOR</a:t>
            </a:r>
            <a:endParaRPr sz="2200"/>
          </a:p>
        </p:txBody>
      </p:sp>
      <p:sp>
        <p:nvSpPr>
          <p:cNvPr id="286" name="Google Shape;286;p37"/>
          <p:cNvSpPr txBox="1">
            <a:spLocks noGrp="1"/>
          </p:cNvSpPr>
          <p:nvPr>
            <p:ph type="ctrTitle" idx="4294967295"/>
          </p:nvPr>
        </p:nvSpPr>
        <p:spPr>
          <a:xfrm>
            <a:off x="2704012" y="3490667"/>
            <a:ext cx="1364100" cy="5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REPLAY</a:t>
            </a:r>
            <a:endParaRPr sz="2200"/>
          </a:p>
        </p:txBody>
      </p:sp>
      <p:sp>
        <p:nvSpPr>
          <p:cNvPr id="288" name="Google Shape;288;p37"/>
          <p:cNvSpPr/>
          <p:nvPr/>
        </p:nvSpPr>
        <p:spPr>
          <a:xfrm>
            <a:off x="1276150" y="1121708"/>
            <a:ext cx="447900" cy="44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3162075" y="1121708"/>
            <a:ext cx="447900" cy="44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1276150" y="3114750"/>
            <a:ext cx="447900" cy="44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3162075" y="3114750"/>
            <a:ext cx="447900" cy="44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BD7B74E-4773-4B7C-B1ED-B97CD7A0F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949" y="1733263"/>
            <a:ext cx="406400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9C808C-59D5-40DB-8680-ADAB6CE7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93204" y="1321673"/>
            <a:ext cx="1885656" cy="577800"/>
          </a:xfrm>
        </p:spPr>
        <p:txBody>
          <a:bodyPr/>
          <a:lstStyle/>
          <a:p>
            <a:pPr algn="l"/>
            <a:r>
              <a:rPr lang="en-US" dirty="0"/>
              <a:t>REACTIVEX ?</a:t>
            </a:r>
            <a:endParaRPr lang="en-US" dirty="0">
              <a:latin typeface="Felix Titling" panose="04060505060202020A04" pitchFamily="82" charset="0"/>
              <a:cs typeface="Teko Light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E439C0-6F53-45F1-AF94-DFBDB4BC9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66848" y="1790141"/>
            <a:ext cx="2743691" cy="745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What is Rx?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Observer &amp; Iterator pattern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Functional programming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6A74828-2C6D-4574-B89F-9FC4338F09D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3525" y="1292746"/>
            <a:ext cx="569430" cy="653758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D86D8A6-3929-43BB-9F37-200582038B56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 flipH="1">
            <a:off x="3658396" y="1319120"/>
            <a:ext cx="1850887" cy="577800"/>
          </a:xfrm>
        </p:spPr>
        <p:txBody>
          <a:bodyPr/>
          <a:lstStyle/>
          <a:p>
            <a:r>
              <a:rPr lang="en-US"/>
              <a:t>HELLO REACTIVE X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131B8EC8-CC3D-4304-995B-DC7539C1137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3409918" y="1827281"/>
            <a:ext cx="1953186" cy="745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A simple case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Marble 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AB0C4E9F-5B53-4C62-82A6-BD587775D2E8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3164066" y="1312625"/>
            <a:ext cx="947400" cy="577800"/>
          </a:xfrm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96012DF6-ECC8-42C3-9525-8247A9234D1C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 flipH="1">
            <a:off x="6003611" y="1319009"/>
            <a:ext cx="1500431" cy="577800"/>
          </a:xfrm>
        </p:spPr>
        <p:txBody>
          <a:bodyPr/>
          <a:lstStyle/>
          <a:p>
            <a:r>
              <a:rPr lang="en-US"/>
              <a:t>RX ELEMENTS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AC90C54C-F936-49ED-A8BA-93E9DEDBA9BC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 flipH="1">
            <a:off x="5689540" y="1820852"/>
            <a:ext cx="2705429" cy="745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Observable and Observer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Operator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Subject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Scheduler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4ACA9EC4-18BB-4109-BE4B-078254067D60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5405613" y="1322677"/>
            <a:ext cx="1053300" cy="5778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EBBEFDE5-1145-4C8C-8F1F-BD90862B3E25}"/>
              </a:ext>
            </a:extLst>
          </p:cNvPr>
          <p:cNvSpPr>
            <a:spLocks noGrp="1"/>
          </p:cNvSpPr>
          <p:nvPr>
            <p:ph type="ctrTitle" idx="9"/>
          </p:nvPr>
        </p:nvSpPr>
        <p:spPr>
          <a:xfrm flipH="1">
            <a:off x="927404" y="3043599"/>
            <a:ext cx="1954944" cy="577800"/>
          </a:xfrm>
        </p:spPr>
        <p:txBody>
          <a:bodyPr/>
          <a:lstStyle/>
          <a:p>
            <a:r>
              <a:rPr lang="en-US"/>
              <a:t>USECASE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xmlns="" id="{392FE706-12AA-4304-9CC9-F71BFB84C75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 flipH="1">
            <a:off x="1065184" y="3484803"/>
            <a:ext cx="3073522" cy="13033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Array operation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Dodge rapid clicking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Query with Search 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latin typeface="Roboto" charset="0"/>
                <a:ea typeface="Roboto" charset="0"/>
                <a:cs typeface="Roboto" charset="0"/>
              </a:rPr>
              <a:t>Presign</a:t>
            </a:r>
            <a:r>
              <a:rPr lang="en-US" dirty="0">
                <a:latin typeface="Roboto" charset="0"/>
                <a:ea typeface="Roboto" charset="0"/>
                <a:cs typeface="Roboto" charset="0"/>
              </a:rPr>
              <a:t> uploading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Optimize mail’s body </a:t>
            </a:r>
            <a:r>
              <a:rPr lang="en-US" dirty="0" smtClean="0">
                <a:latin typeface="Roboto" charset="0"/>
                <a:ea typeface="Roboto" charset="0"/>
                <a:cs typeface="Roboto" charset="0"/>
              </a:rPr>
              <a:t>loading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Roboto" charset="0"/>
              <a:ea typeface="Roboto" charset="0"/>
              <a:cs typeface="Roboto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Roboto" charset="0"/>
              <a:ea typeface="Roboto" charset="0"/>
              <a:cs typeface="Roboto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744781C6-6C40-4A9D-BF92-F50FA5E704A6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823631" y="3043599"/>
            <a:ext cx="947400" cy="577800"/>
          </a:xfrm>
        </p:spPr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86157F1C-0A6A-4419-AA33-BF3D37E5A718}"/>
              </a:ext>
            </a:extLst>
          </p:cNvPr>
          <p:cNvSpPr>
            <a:spLocks noGrp="1"/>
          </p:cNvSpPr>
          <p:nvPr>
            <p:ph type="ctrTitle" idx="15"/>
          </p:nvPr>
        </p:nvSpPr>
        <p:spPr>
          <a:xfrm flipH="1">
            <a:off x="4634990" y="3093962"/>
            <a:ext cx="2453100" cy="577800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960479DD-A088-4F1C-A80A-0F244634CA08}"/>
              </a:ext>
            </a:extLst>
          </p:cNvPr>
          <p:cNvSpPr>
            <a:spLocks noGrp="1"/>
          </p:cNvSpPr>
          <p:nvPr>
            <p:ph type="title" idx="17"/>
          </p:nvPr>
        </p:nvSpPr>
        <p:spPr>
          <a:xfrm>
            <a:off x="4462023" y="3093956"/>
            <a:ext cx="947400" cy="5778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73BBF8A2-82FA-407A-A3E1-253D0F1C3CF7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</a:t>
            </a:r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ctrTitle" idx="4294967295"/>
          </p:nvPr>
        </p:nvSpPr>
        <p:spPr>
          <a:xfrm>
            <a:off x="717712" y="1418563"/>
            <a:ext cx="15648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PUBLISH</a:t>
            </a:r>
            <a:endParaRPr sz="2200"/>
          </a:p>
        </p:txBody>
      </p:sp>
      <p:sp>
        <p:nvSpPr>
          <p:cNvPr id="281" name="Google Shape;281;p37"/>
          <p:cNvSpPr txBox="1">
            <a:spLocks noGrp="1"/>
          </p:cNvSpPr>
          <p:nvPr>
            <p:ph type="ctrTitle" idx="4294967295"/>
          </p:nvPr>
        </p:nvSpPr>
        <p:spPr>
          <a:xfrm>
            <a:off x="818062" y="2576267"/>
            <a:ext cx="1364100" cy="5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ASYNC</a:t>
            </a:r>
            <a:endParaRPr sz="2200"/>
          </a:p>
        </p:txBody>
      </p:sp>
      <p:sp>
        <p:nvSpPr>
          <p:cNvPr id="284" name="Google Shape;284;p37"/>
          <p:cNvSpPr txBox="1">
            <a:spLocks noGrp="1"/>
          </p:cNvSpPr>
          <p:nvPr>
            <p:ph type="ctrTitle" idx="4294967295"/>
          </p:nvPr>
        </p:nvSpPr>
        <p:spPr>
          <a:xfrm>
            <a:off x="2603662" y="1418563"/>
            <a:ext cx="15648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BEHAVIOR</a:t>
            </a:r>
            <a:endParaRPr sz="2200"/>
          </a:p>
        </p:txBody>
      </p:sp>
      <p:sp>
        <p:nvSpPr>
          <p:cNvPr id="286" name="Google Shape;286;p37"/>
          <p:cNvSpPr txBox="1">
            <a:spLocks noGrp="1"/>
          </p:cNvSpPr>
          <p:nvPr>
            <p:ph type="ctrTitle" idx="4294967295"/>
          </p:nvPr>
        </p:nvSpPr>
        <p:spPr>
          <a:xfrm>
            <a:off x="2704012" y="2576267"/>
            <a:ext cx="1364100" cy="5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REPLAY</a:t>
            </a:r>
            <a:endParaRPr sz="2200"/>
          </a:p>
        </p:txBody>
      </p:sp>
      <p:sp>
        <p:nvSpPr>
          <p:cNvPr id="287" name="Google Shape;287;p37"/>
          <p:cNvSpPr txBox="1">
            <a:spLocks noGrp="1"/>
          </p:cNvSpPr>
          <p:nvPr>
            <p:ph type="subTitle" idx="4294967295"/>
          </p:nvPr>
        </p:nvSpPr>
        <p:spPr>
          <a:xfrm>
            <a:off x="2105025" y="2923934"/>
            <a:ext cx="238125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latin typeface="Roboto" charset="0"/>
                <a:ea typeface="Roboto" charset="0"/>
                <a:cs typeface="Roboto" charset="0"/>
              </a:rPr>
              <a:t>T</a:t>
            </a:r>
            <a:r>
              <a:rPr lang="vi-VN" sz="1200">
                <a:latin typeface="Roboto" charset="0"/>
                <a:ea typeface="Roboto" charset="0"/>
                <a:cs typeface="Roboto" charset="0"/>
              </a:rPr>
              <a:t>ư</a:t>
            </a:r>
            <a:r>
              <a:rPr lang="en-US" sz="1200">
                <a:latin typeface="Roboto" charset="0"/>
                <a:ea typeface="Roboto" charset="0"/>
                <a:cs typeface="Roboto" charset="0"/>
              </a:rPr>
              <a:t>ơng đồng với behavior nh</a:t>
            </a:r>
            <a:r>
              <a:rPr lang="vi-VN" sz="1200">
                <a:latin typeface="Roboto" charset="0"/>
                <a:ea typeface="Roboto" charset="0"/>
                <a:cs typeface="Roboto" charset="0"/>
              </a:rPr>
              <a:t>ư</a:t>
            </a:r>
            <a:r>
              <a:rPr lang="en-US" sz="1200">
                <a:latin typeface="Roboto" charset="0"/>
                <a:ea typeface="Roboto" charset="0"/>
                <a:cs typeface="Roboto" charset="0"/>
              </a:rPr>
              <a:t>ng có thêm buffer, có khả năng phát lại item</a:t>
            </a:r>
          </a:p>
        </p:txBody>
      </p:sp>
      <p:sp>
        <p:nvSpPr>
          <p:cNvPr id="288" name="Google Shape;288;p37"/>
          <p:cNvSpPr/>
          <p:nvPr/>
        </p:nvSpPr>
        <p:spPr>
          <a:xfrm>
            <a:off x="1276150" y="1121708"/>
            <a:ext cx="447900" cy="44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3162075" y="1121708"/>
            <a:ext cx="447900" cy="44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1276150" y="2200350"/>
            <a:ext cx="447900" cy="44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3162075" y="2200350"/>
            <a:ext cx="447900" cy="44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D6EFDC-D7D1-425D-8E56-0226F3880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175" y="1418563"/>
            <a:ext cx="418441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-US"/>
              <a:t>CHEDULER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484DB3-3ABE-479C-B1D1-CA549F63C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575" y="913608"/>
            <a:ext cx="3157027" cy="394628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0293B9B9-DECB-4D1A-A67F-F5DB6800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02805"/>
              </p:ext>
            </p:extLst>
          </p:nvPr>
        </p:nvGraphicFramePr>
        <p:xfrm>
          <a:off x="352425" y="1032550"/>
          <a:ext cx="5257800" cy="3619997"/>
        </p:xfrm>
        <a:graphic>
          <a:graphicData uri="http://schemas.openxmlformats.org/drawingml/2006/table">
            <a:tbl>
              <a:tblPr firstRow="1" bandRow="1">
                <a:tableStyleId>{1443B499-C688-47FC-914A-52E82474F9F6}</a:tableStyleId>
              </a:tblPr>
              <a:tblGrid>
                <a:gridCol w="1384197">
                  <a:extLst>
                    <a:ext uri="{9D8B030D-6E8A-4147-A177-3AD203B41FA5}">
                      <a16:colId xmlns:a16="http://schemas.microsoft.com/office/drawing/2014/main" xmlns="" val="3665619933"/>
                    </a:ext>
                  </a:extLst>
                </a:gridCol>
                <a:gridCol w="1931437">
                  <a:extLst>
                    <a:ext uri="{9D8B030D-6E8A-4147-A177-3AD203B41FA5}">
                      <a16:colId xmlns:a16="http://schemas.microsoft.com/office/drawing/2014/main" xmlns="" val="2926970409"/>
                    </a:ext>
                  </a:extLst>
                </a:gridCol>
                <a:gridCol w="1942166">
                  <a:extLst>
                    <a:ext uri="{9D8B030D-6E8A-4147-A177-3AD203B41FA5}">
                      <a16:colId xmlns:a16="http://schemas.microsoft.com/office/drawing/2014/main" xmlns="" val="4182862609"/>
                    </a:ext>
                  </a:extLst>
                </a:gridCol>
              </a:tblGrid>
              <a:tr h="55812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Tiêu chí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ObserverOn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SubscribeOn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5414284"/>
                  </a:ext>
                </a:extLst>
              </a:tr>
              <a:tr h="765468"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Mặc định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vi-VN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ơng đ</a:t>
                      </a:r>
                      <a:r>
                        <a:rPr lang="vi-VN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ơng SubscribeOn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Luồng n</a:t>
                      </a:r>
                      <a:r>
                        <a:rPr lang="vi-VN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ơ</a:t>
                      </a: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 hàm subscribe đ</a:t>
                      </a:r>
                      <a:r>
                        <a:rPr lang="vi-VN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ợc gọi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35360651"/>
                  </a:ext>
                </a:extLst>
              </a:tr>
              <a:tr h="765468"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Tác dụng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Downstream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Upstream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8595261"/>
                  </a:ext>
                </a:extLst>
              </a:tr>
              <a:tr h="765468"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Phạm 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 cả operation cho tới khi có hàm ObserverOn mới đ</a:t>
                      </a:r>
                      <a:r>
                        <a:rPr lang="vi-VN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ợc gọi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Chỉ có tác dụng ở lần gọi đầu tiên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10254524"/>
                  </a:ext>
                </a:extLst>
              </a:tr>
              <a:tr h="765468"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 lần gọi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0..N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6174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9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6"/>
          <p:cNvSpPr txBox="1">
            <a:spLocks noGrp="1"/>
          </p:cNvSpPr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USECASES</a:t>
            </a:r>
            <a:endParaRPr/>
          </a:p>
        </p:txBody>
      </p:sp>
      <p:sp>
        <p:nvSpPr>
          <p:cNvPr id="728" name="Google Shape;728;p46"/>
          <p:cNvSpPr txBox="1">
            <a:spLocks noGrp="1"/>
          </p:cNvSpPr>
          <p:nvPr>
            <p:ph type="title" idx="2"/>
          </p:nvPr>
        </p:nvSpPr>
        <p:spPr>
          <a:xfrm flipH="1">
            <a:off x="2133750" y="2201079"/>
            <a:ext cx="200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9" name="Google Shape;729;p46"/>
          <p:cNvSpPr txBox="1">
            <a:spLocks noGrp="1"/>
          </p:cNvSpPr>
          <p:nvPr>
            <p:ph type="subTitle" idx="1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charset="0"/>
                <a:ea typeface="Roboto" charset="0"/>
                <a:cs typeface="Roboto" charset="0"/>
              </a:rPr>
              <a:t>Some issues which </a:t>
            </a:r>
            <a:r>
              <a:rPr lang="en-US" b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n-US">
                <a:latin typeface="Roboto" charset="0"/>
                <a:ea typeface="Roboto" charset="0"/>
                <a:cs typeface="Roboto" charset="0"/>
              </a:rPr>
              <a:t> can give you a hand</a:t>
            </a:r>
            <a:endParaRPr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3141483" y="1252678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606246" y="283608"/>
            <a:ext cx="6040648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DODGE RAPID CLICK WITH THROTLEFIRST</a:t>
            </a:r>
            <a:r>
              <a:rPr lang="en-US"/>
              <a:t/>
            </a:r>
            <a:br>
              <a:rPr lang="en-US"/>
            </a:br>
            <a:endParaRPr sz="3600"/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1"/>
          </p:nvPr>
        </p:nvSpPr>
        <p:spPr>
          <a:xfrm flipH="1">
            <a:off x="4562400" y="2366734"/>
            <a:ext cx="3895800" cy="198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Tránh mở nhiều màn hình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Tránh gửi form trùng lặp nhiều lần</a:t>
            </a:r>
            <a:endParaRPr sz="1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6" name="Google Shape;326;p40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27" name="Google Shape;327;p40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rgbClr val="D49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D1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3141483" y="1252678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606246" y="283608"/>
            <a:ext cx="6040648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DODGE RAPID CLICK WITH THROTLEFIRST</a:t>
            </a:r>
            <a:r>
              <a:rPr lang="en-US"/>
              <a:t/>
            </a:r>
            <a:br>
              <a:rPr lang="en-US"/>
            </a:br>
            <a:endParaRPr sz="3600"/>
          </a:p>
        </p:txBody>
      </p:sp>
      <p:grpSp>
        <p:nvGrpSpPr>
          <p:cNvPr id="326" name="Google Shape;326;p40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27" name="Google Shape;327;p40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rgbClr val="D49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D1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7DE95E-EDA9-4B51-AE54-11C7F6E9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973" y="2251744"/>
            <a:ext cx="4454838" cy="21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3141483" y="1259028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606246" y="283608"/>
            <a:ext cx="6040648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SEARCH-VIEW QUERY WITH DEBOUNCE</a:t>
            </a:r>
            <a:r>
              <a:rPr lang="en-US"/>
              <a:t/>
            </a:r>
            <a:br>
              <a:rPr lang="en-US"/>
            </a:br>
            <a:endParaRPr sz="3600"/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1"/>
          </p:nvPr>
        </p:nvSpPr>
        <p:spPr>
          <a:xfrm flipH="1">
            <a:off x="4562400" y="2366734"/>
            <a:ext cx="3895800" cy="198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Tìm kiếm dựa trên dữ liệu nhập vào từ ng</a:t>
            </a:r>
            <a:r>
              <a:rPr lang="vi-VN" sz="18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ời dùng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Tối </a:t>
            </a:r>
            <a:r>
              <a:rPr lang="vi-VN" sz="18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u hóa số l</a:t>
            </a:r>
            <a:r>
              <a:rPr lang="vi-VN" sz="18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ợng request bằng cách hạn chế số lần query (chỉ gọi khi ng</a:t>
            </a:r>
            <a:r>
              <a:rPr lang="vi-VN" sz="18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ời dùng dừng nhập keyword)</a:t>
            </a:r>
            <a:endParaRPr sz="1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6" name="Google Shape;326;p40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27" name="Google Shape;327;p40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rgbClr val="D49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D1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3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3141483" y="1252678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606246" y="283608"/>
            <a:ext cx="6040648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SEARCH-VIEW QUERY WITH DEBOUNCE</a:t>
            </a:r>
            <a:r>
              <a:rPr lang="en-US"/>
              <a:t/>
            </a:r>
            <a:br>
              <a:rPr lang="en-US"/>
            </a:br>
            <a:endParaRPr sz="3600"/>
          </a:p>
        </p:txBody>
      </p:sp>
      <p:grpSp>
        <p:nvGrpSpPr>
          <p:cNvPr id="326" name="Google Shape;326;p40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27" name="Google Shape;327;p40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rgbClr val="D49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D1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7DE95E-EDA9-4B51-AE54-11C7F6E9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04899" y="2251744"/>
            <a:ext cx="4382986" cy="21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3141483" y="1252678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606246" y="283608"/>
            <a:ext cx="6040648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UPLOAD PRESIGN URL</a:t>
            </a:r>
            <a:r>
              <a:rPr lang="en-US"/>
              <a:t/>
            </a:r>
            <a:br>
              <a:rPr lang="en-US"/>
            </a:br>
            <a:endParaRPr sz="3600"/>
          </a:p>
        </p:txBody>
      </p:sp>
      <p:grpSp>
        <p:nvGrpSpPr>
          <p:cNvPr id="326" name="Google Shape;326;p40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27" name="Google Shape;327;p40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rgbClr val="D49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D1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4820A32-BC69-4825-9E57-38A011C41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08" y="2044297"/>
            <a:ext cx="4359292" cy="234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6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2133667" y="963698"/>
            <a:ext cx="7699016" cy="69865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606246" y="283608"/>
            <a:ext cx="6040648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UPLOAD PRESIGN URL</a:t>
            </a:r>
            <a:r>
              <a:rPr lang="en-US"/>
              <a:t/>
            </a:r>
            <a:br>
              <a:rPr lang="en-US"/>
            </a:br>
            <a:endParaRPr sz="3600"/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1"/>
          </p:nvPr>
        </p:nvSpPr>
        <p:spPr>
          <a:xfrm flipH="1">
            <a:off x="3590875" y="1612901"/>
            <a:ext cx="5407074" cy="273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accent1"/>
              </a:buClr>
              <a:buSzPts val="1800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Ưu điểm:</a:t>
            </a:r>
          </a:p>
          <a:p>
            <a:pPr lvl="1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Dữ liệu đi thẳng tới n</a:t>
            </a:r>
            <a:r>
              <a:rPr lang="vi-VN" sz="180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i cần đến</a:t>
            </a:r>
          </a:p>
          <a:p>
            <a:pPr lvl="1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Tối ưu hóa hiệu suất cho server</a:t>
            </a:r>
          </a:p>
          <a:p>
            <a:pPr lvl="1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Client có thể tiếp tục hoặc bắt đầu lại nếu tiến trình lỗi</a:t>
            </a:r>
          </a:p>
          <a:p>
            <a:pPr algn="l">
              <a:buClr>
                <a:schemeClr val="accent1"/>
              </a:buClr>
              <a:buSzPts val="1800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Khó khăn</a:t>
            </a:r>
          </a:p>
          <a:p>
            <a:pPr lvl="1" indent="-342900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Chuỗi API</a:t>
            </a:r>
          </a:p>
          <a:p>
            <a:pPr lvl="1" indent="-342900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Khó kiểm soát luồng khi có nhiều file</a:t>
            </a:r>
          </a:p>
          <a:p>
            <a:pPr lvl="1" indent="-342900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Thời gian gọi API dài, khó cập nhật tiến trình</a:t>
            </a:r>
            <a:endParaRPr lang="vi-VN" sz="1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6" name="Google Shape;326;p40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27" name="Google Shape;327;p40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rgbClr val="D49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D1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2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3141483" y="1252678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606246" y="283608"/>
            <a:ext cx="6040648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UPLOAD PRESIGN URL</a:t>
            </a:r>
            <a:r>
              <a:rPr lang="en-US"/>
              <a:t/>
            </a:r>
            <a:br>
              <a:rPr lang="en-US"/>
            </a:br>
            <a:endParaRPr sz="3600"/>
          </a:p>
        </p:txBody>
      </p:sp>
      <p:grpSp>
        <p:nvGrpSpPr>
          <p:cNvPr id="326" name="Google Shape;326;p40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27" name="Google Shape;327;p40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rgbClr val="D49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D1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7DE95E-EDA9-4B51-AE54-11C7F6E9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04899" y="2251744"/>
            <a:ext cx="4382986" cy="212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0A248-A7E8-4F1E-9B78-B9CAD4C5B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REACTIVE X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6EA311-A0F2-40D8-9C35-5D685039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800" y="2620362"/>
            <a:ext cx="3285550" cy="23921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latin typeface="Roboto" charset="0"/>
                <a:ea typeface="Roboto" charset="0"/>
                <a:cs typeface="Roboto" charset="0"/>
              </a:rPr>
              <a:t>An API for 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</a:rPr>
              <a:t>asynchronous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</a:rPr>
              <a:t> programming</a:t>
            </a:r>
            <a:br>
              <a:rPr lang="en-GB" dirty="0" smtClean="0">
                <a:latin typeface="Roboto" charset="0"/>
                <a:ea typeface="Roboto" charset="0"/>
                <a:cs typeface="Roboto" charset="0"/>
              </a:rPr>
            </a:br>
            <a:r>
              <a:rPr lang="en-GB" dirty="0" smtClean="0">
                <a:latin typeface="Roboto" charset="0"/>
                <a:ea typeface="Roboto" charset="0"/>
                <a:cs typeface="Roboto" charset="0"/>
              </a:rPr>
              <a:t>with 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</a:rPr>
              <a:t>observable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</a:rPr>
              <a:t> streams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 smtClean="0">
              <a:latin typeface="Roboto" charset="0"/>
              <a:ea typeface="Roboto" charset="0"/>
              <a:cs typeface="Roboto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latin typeface="Roboto" charset="0"/>
                <a:ea typeface="Roboto" charset="0"/>
                <a:cs typeface="Roboto" charset="0"/>
              </a:rPr>
              <a:t>The combination of 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</a:rPr>
              <a:t>observer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</a:rPr>
              <a:t> pattern, 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</a:rPr>
              <a:t>iterator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</a:rPr>
              <a:t> pattern and 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</a:rPr>
              <a:t>functional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</a:rPr>
              <a:t> programming</a:t>
            </a:r>
          </a:p>
          <a:p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8B41259-7061-42FF-B255-4122E6E2129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595072" y="2093274"/>
            <a:ext cx="1053000" cy="822899"/>
          </a:xfrm>
        </p:spPr>
        <p:txBody>
          <a:bodyPr/>
          <a:lstStyle/>
          <a:p>
            <a:r>
              <a:rPr lang="en-US" smtClean="0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2133667" y="963698"/>
            <a:ext cx="7699016" cy="69865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606246" y="283608"/>
            <a:ext cx="6040648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/>
              <a:t>OPTIMIZE LOADING MAIL'S BODY</a:t>
            </a: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endParaRPr lang="en-GB" sz="3600"/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1"/>
          </p:nvPr>
        </p:nvSpPr>
        <p:spPr>
          <a:xfrm flipH="1">
            <a:off x="3590875" y="1543051"/>
            <a:ext cx="5407074" cy="273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accent1"/>
              </a:buClr>
              <a:buSzPts val="1800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Vấn đề:</a:t>
            </a:r>
          </a:p>
          <a:p>
            <a:pPr lvl="1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Phải call 2 api để có dữ liệu đầy đủ</a:t>
            </a:r>
          </a:p>
          <a:p>
            <a:pPr lvl="1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Tối </a:t>
            </a:r>
            <a:r>
              <a:rPr lang="vi-VN" sz="18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u hóa số lần gọi lấy mail body, vì không có local-database</a:t>
            </a:r>
          </a:p>
          <a:p>
            <a:pPr lvl="1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Tối </a:t>
            </a:r>
            <a:r>
              <a:rPr lang="vi-VN" sz="18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u hóa trải nghiệm ng</a:t>
            </a:r>
            <a:r>
              <a:rPr lang="vi-VN" sz="18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ời dùng</a:t>
            </a:r>
          </a:p>
          <a:p>
            <a:pPr algn="l">
              <a:buClr>
                <a:schemeClr val="accent1"/>
              </a:buClr>
              <a:buSzPts val="1800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Giải quyết</a:t>
            </a:r>
          </a:p>
          <a:p>
            <a:pPr lvl="1" indent="-342900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Hiển thị dữ liệu c</a:t>
            </a:r>
            <a:r>
              <a:rPr lang="vi-VN" sz="180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bản ngay khi lấy xong mail-list</a:t>
            </a:r>
          </a:p>
          <a:p>
            <a:pPr lvl="1" indent="-342900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Cập nhật item ngay khi lấy đ</a:t>
            </a:r>
            <a:r>
              <a:rPr lang="vi-VN" sz="18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ợc mailbody của item đó</a:t>
            </a:r>
          </a:p>
          <a:p>
            <a:pPr lvl="1" indent="-342900" algn="l">
              <a:buClr>
                <a:schemeClr val="accent1"/>
              </a:buClr>
              <a:buSzPts val="1800"/>
              <a:buChar char="●"/>
            </a:pP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Chỉ load mailbody của item trên màn hình</a:t>
            </a:r>
          </a:p>
        </p:txBody>
      </p:sp>
      <p:grpSp>
        <p:nvGrpSpPr>
          <p:cNvPr id="326" name="Google Shape;326;p40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27" name="Google Shape;327;p40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rgbClr val="D49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D1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3141483" y="1252678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606246" y="283608"/>
            <a:ext cx="6040648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/>
              <a:t>OPTIMIZE LOADING MAIL'S BODY</a:t>
            </a: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endParaRPr sz="3600"/>
          </a:p>
        </p:txBody>
      </p:sp>
      <p:grpSp>
        <p:nvGrpSpPr>
          <p:cNvPr id="326" name="Google Shape;326;p40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27" name="Google Shape;327;p40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rgbClr val="D49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D1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7DE95E-EDA9-4B51-AE54-11C7F6E9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55356" y="2251744"/>
            <a:ext cx="3882072" cy="212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3;p40">
            <a:extLst>
              <a:ext uri="{FF2B5EF4-FFF2-40B4-BE49-F238E27FC236}">
                <a16:creationId xmlns:a16="http://schemas.microsoft.com/office/drawing/2014/main" xmlns="" id="{3682F238-F3D9-40F8-9D09-0CED7B656AD7}"/>
              </a:ext>
            </a:extLst>
          </p:cNvPr>
          <p:cNvSpPr/>
          <p:nvPr/>
        </p:nvSpPr>
        <p:spPr>
          <a:xfrm>
            <a:off x="3625402" y="2066284"/>
            <a:ext cx="6121027" cy="59061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chemeClr val="accent1"/>
              </a:buClr>
              <a:buSzPts val="1800"/>
              <a:buChar char="●"/>
            </a:pPr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9" name="Google Shape;749;p48"/>
          <p:cNvSpPr txBox="1">
            <a:spLocks noGrp="1"/>
          </p:cNvSpPr>
          <p:nvPr>
            <p:ph type="ctrTitle"/>
          </p:nvPr>
        </p:nvSpPr>
        <p:spPr>
          <a:xfrm flipH="1">
            <a:off x="0" y="1805039"/>
            <a:ext cx="40640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</a:t>
            </a:r>
            <a:r>
              <a:rPr lang="en-US"/>
              <a:t>VANCED TOPICS</a:t>
            </a:r>
            <a:endParaRPr/>
          </a:p>
        </p:txBody>
      </p:sp>
      <p:sp>
        <p:nvSpPr>
          <p:cNvPr id="750" name="Google Shape;750;p48"/>
          <p:cNvSpPr txBox="1">
            <a:spLocks noGrp="1"/>
          </p:cNvSpPr>
          <p:nvPr>
            <p:ph type="title" idx="2"/>
          </p:nvPr>
        </p:nvSpPr>
        <p:spPr>
          <a:xfrm flipH="1">
            <a:off x="3451650" y="1446596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51" name="Google Shape;751;p48"/>
          <p:cNvSpPr txBox="1">
            <a:spLocks noGrp="1"/>
          </p:cNvSpPr>
          <p:nvPr>
            <p:ph type="subTitle" idx="1"/>
          </p:nvPr>
        </p:nvSpPr>
        <p:spPr>
          <a:xfrm flipH="1">
            <a:off x="250400" y="2186610"/>
            <a:ext cx="3648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charset="0"/>
                <a:ea typeface="Roboto" charset="0"/>
                <a:cs typeface="Roboto" charset="0"/>
              </a:rPr>
              <a:t>You may find interesting</a:t>
            </a:r>
            <a:endParaRPr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Google Shape;751;p48">
            <a:extLst>
              <a:ext uri="{FF2B5EF4-FFF2-40B4-BE49-F238E27FC236}">
                <a16:creationId xmlns:a16="http://schemas.microsoft.com/office/drawing/2014/main" xmlns="" id="{AACE4D5E-E27E-4F5F-A0C7-D1E31F657E20}"/>
              </a:ext>
            </a:extLst>
          </p:cNvPr>
          <p:cNvSpPr txBox="1">
            <a:spLocks/>
          </p:cNvSpPr>
          <p:nvPr/>
        </p:nvSpPr>
        <p:spPr>
          <a:xfrm flipH="1">
            <a:off x="180550" y="1381368"/>
            <a:ext cx="364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 Vadodara Light"/>
              <a:buNone/>
              <a:defRPr sz="10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 Vadodara Light"/>
              <a:buNone/>
              <a:defRPr sz="10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 Vadodara Light"/>
              <a:buNone/>
              <a:defRPr sz="10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 Vadodara Light"/>
              <a:buNone/>
              <a:defRPr sz="10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 Vadodara Light"/>
              <a:buNone/>
              <a:defRPr sz="10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 Vadodara Light"/>
              <a:buNone/>
              <a:defRPr sz="10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 Vadodara Light"/>
              <a:buNone/>
              <a:defRPr sz="10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 Vadodara Light"/>
              <a:buNone/>
              <a:defRPr sz="10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 algn="l"/>
            <a:r>
              <a:rPr lang="en-US">
                <a:latin typeface="Roboto" charset="0"/>
                <a:ea typeface="Roboto" charset="0"/>
                <a:cs typeface="Roboto" charset="0"/>
              </a:rPr>
              <a:t>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BF8A52-A08D-4A83-BB2F-59D7202F24D9}"/>
              </a:ext>
            </a:extLst>
          </p:cNvPr>
          <p:cNvSpPr txBox="1"/>
          <p:nvPr/>
        </p:nvSpPr>
        <p:spPr>
          <a:xfrm>
            <a:off x="5080002" y="2646608"/>
            <a:ext cx="40639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accent1"/>
              </a:buClr>
              <a:buSzPts val="1800"/>
              <a:buChar char="●"/>
            </a:pP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Hot vs Cold Observables</a:t>
            </a:r>
          </a:p>
          <a:p>
            <a:pPr marL="457200" lvl="0" indent="-342900">
              <a:lnSpc>
                <a:spcPct val="150000"/>
              </a:lnSpc>
              <a:buClr>
                <a:schemeClr val="accent1"/>
              </a:buClr>
              <a:buSzPts val="1800"/>
              <a:buChar char="●"/>
            </a:pP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Subject, when to use, when not to use?</a:t>
            </a:r>
          </a:p>
          <a:p>
            <a:pPr marL="457200" lvl="0" indent="-342900">
              <a:lnSpc>
                <a:spcPct val="150000"/>
              </a:lnSpc>
              <a:buClr>
                <a:schemeClr val="accent1"/>
              </a:buClr>
              <a:buSzPts val="1800"/>
              <a:buChar char="●"/>
            </a:pP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Transformations: Map vs FlatMap vs SwitchMap vs ConcatMap</a:t>
            </a:r>
          </a:p>
          <a:p>
            <a:pPr marL="457200" lvl="0" indent="-342900">
              <a:lnSpc>
                <a:spcPct val="150000"/>
              </a:lnSpc>
              <a:buClr>
                <a:schemeClr val="accent1"/>
              </a:buClr>
              <a:buSzPts val="1800"/>
              <a:buChar char="●"/>
            </a:pP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Filtering: Throttle vs Debounce</a:t>
            </a:r>
          </a:p>
          <a:p>
            <a:pPr marL="457200" lvl="0" indent="-342900">
              <a:lnSpc>
                <a:spcPct val="150000"/>
              </a:lnSpc>
              <a:buClr>
                <a:schemeClr val="accent1"/>
              </a:buClr>
              <a:buSzPts val="1800"/>
              <a:buChar char="●"/>
            </a:pP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2"/>
          <p:cNvSpPr txBox="1">
            <a:spLocks noGrp="1"/>
          </p:cNvSpPr>
          <p:nvPr>
            <p:ph type="subTitle" idx="1"/>
          </p:nvPr>
        </p:nvSpPr>
        <p:spPr>
          <a:xfrm>
            <a:off x="625025" y="1009650"/>
            <a:ext cx="3375300" cy="1753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charset="0"/>
                <a:ea typeface="Roboto" charset="0"/>
                <a:cs typeface="Roboto" charset="0"/>
              </a:rPr>
              <a:t>References:</a:t>
            </a:r>
          </a:p>
          <a:p>
            <a:pPr lvl="0">
              <a:lnSpc>
                <a:spcPct val="150000"/>
              </a:lnSpc>
              <a:buClr>
                <a:schemeClr val="accent1"/>
              </a:buClr>
              <a:buSzPts val="1800"/>
              <a:buChar char="●"/>
            </a:pPr>
            <a:r>
              <a:rPr lang="en-GB">
                <a:latin typeface="Roboto" charset="0"/>
                <a:ea typeface="Roboto" charset="0"/>
                <a:cs typeface="Roboto" charset="0"/>
              </a:rPr>
              <a:t>ReactiveX: </a:t>
            </a:r>
            <a:r>
              <a:rPr lang="en-GB">
                <a:latin typeface="Roboto" charset="0"/>
                <a:ea typeface="Roboto" charset="0"/>
                <a:cs typeface="Roboto" charset="0"/>
                <a:hlinkClick r:id="rId4" action="ppaction://hlinkfile"/>
              </a:rPr>
              <a:t>reactivex.io</a:t>
            </a:r>
            <a:endParaRPr lang="en-GB">
              <a:latin typeface="Roboto" charset="0"/>
              <a:ea typeface="Roboto" charset="0"/>
              <a:cs typeface="Roboto" charset="0"/>
            </a:endParaRPr>
          </a:p>
          <a:p>
            <a:pPr lvl="0">
              <a:lnSpc>
                <a:spcPct val="150000"/>
              </a:lnSpc>
              <a:buClr>
                <a:schemeClr val="accent1"/>
              </a:buClr>
              <a:buSzPts val="1800"/>
              <a:buChar char="●"/>
            </a:pPr>
            <a:r>
              <a:rPr lang="en-GB">
                <a:latin typeface="Roboto" charset="0"/>
                <a:ea typeface="Roboto" charset="0"/>
                <a:cs typeface="Roboto" charset="0"/>
              </a:rPr>
              <a:t>Design pattern: </a:t>
            </a:r>
            <a:r>
              <a:rPr lang="en-US">
                <a:latin typeface="Roboto" charset="0"/>
                <a:ea typeface="Roboto" charset="0"/>
                <a:cs typeface="Roboto" charset="0"/>
                <a:hlinkClick r:id="rId5"/>
              </a:rPr>
              <a:t>refactoring.guru/</a:t>
            </a:r>
            <a:endParaRPr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54" name="Google Shape;854;p52"/>
          <p:cNvSpPr txBox="1">
            <a:spLocks noGrp="1"/>
          </p:cNvSpPr>
          <p:nvPr>
            <p:ph type="title"/>
          </p:nvPr>
        </p:nvSpPr>
        <p:spPr>
          <a:xfrm>
            <a:off x="625025" y="577850"/>
            <a:ext cx="4045200" cy="4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855" name="Google Shape;855;p52"/>
          <p:cNvSpPr txBox="1"/>
          <p:nvPr/>
        </p:nvSpPr>
        <p:spPr>
          <a:xfrm>
            <a:off x="630279" y="4347049"/>
            <a:ext cx="231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383536"/>
                </a:solidFill>
                <a:effectLst/>
                <a:uLnTx/>
                <a:uFillTx/>
                <a:latin typeface="Hind Vadodara Light"/>
                <a:ea typeface="Hind Vadodara Light"/>
                <a:cs typeface="Hind Vadodara Light"/>
                <a:sym typeface="Hind Vadodara Light"/>
              </a:rPr>
              <a:t>Please keep this slide for attribution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83536"/>
              </a:solidFill>
              <a:effectLst/>
              <a:uLnTx/>
              <a:uFillTx/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41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F89CC65-454F-49FF-8067-F21A70ED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6927" y="1201723"/>
            <a:ext cx="4312461" cy="2824427"/>
          </a:xfrm>
        </p:spPr>
        <p:txBody>
          <a:bodyPr anchor="t"/>
          <a:lstStyle/>
          <a:p>
            <a:pPr marL="126997" indent="0">
              <a:buNone/>
            </a:pP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2A02DAD-DD10-4AA4-86CE-E8C40256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608"/>
            <a:ext cx="9144000" cy="630000"/>
          </a:xfrm>
        </p:spPr>
        <p:txBody>
          <a:bodyPr/>
          <a:lstStyle/>
          <a:p>
            <a:r>
              <a:rPr lang="en-US" smtClean="0"/>
              <a:t>OBSERVER PATTERN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951BDA-9BE5-4906-81F9-96CED35EA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7" y="987804"/>
            <a:ext cx="2906021" cy="35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F89CC65-454F-49FF-8067-F21A70ED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6927" y="1201723"/>
            <a:ext cx="4312461" cy="2824427"/>
          </a:xfrm>
        </p:spPr>
        <p:txBody>
          <a:bodyPr anchor="t"/>
          <a:lstStyle/>
          <a:p>
            <a:pPr marL="126997" indent="0">
              <a:buNone/>
            </a:pPr>
            <a:r>
              <a:rPr lang="en-US" b="1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dõi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gì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tâm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ký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lắng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nghe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2A02DAD-DD10-4AA4-86CE-E8C40256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608"/>
            <a:ext cx="9144000" cy="630000"/>
          </a:xfrm>
        </p:spPr>
        <p:txBody>
          <a:bodyPr/>
          <a:lstStyle/>
          <a:p>
            <a:r>
              <a:rPr lang="en-US" smtClean="0"/>
              <a:t>OBSERVER PATTERN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951BDA-9BE5-4906-81F9-96CED35EA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755" y="1516708"/>
            <a:ext cx="3831671" cy="2394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7FB6DB-86E5-44CB-825F-1E3A59D82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505" y="3383212"/>
            <a:ext cx="3357563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2A02DAD-DD10-4AA4-86CE-E8C40256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608"/>
            <a:ext cx="9144000" cy="630000"/>
          </a:xfrm>
        </p:spPr>
        <p:txBody>
          <a:bodyPr/>
          <a:lstStyle/>
          <a:p>
            <a:r>
              <a:rPr lang="en-US" smtClean="0"/>
              <a:t>ITERATOR PATTERN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1388D5-9106-4680-BC04-5CC5F1BA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8" y="1608625"/>
            <a:ext cx="3659278" cy="2287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A43E88B-9D6F-4DFB-9D60-5C6531ABD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52" y="1119931"/>
            <a:ext cx="2757658" cy="32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56C3B73-ED9B-4E84-A898-00D88980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608"/>
            <a:ext cx="9144000" cy="630000"/>
          </a:xfrm>
        </p:spPr>
        <p:txBody>
          <a:bodyPr/>
          <a:lstStyle/>
          <a:p>
            <a:r>
              <a:rPr lang="en-US" smtClean="0"/>
              <a:t>FUNCTIONAL PROGRAMMING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05E1956-AF17-478A-9F5E-15CCA547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480" y="1297750"/>
            <a:ext cx="7872720" cy="2908800"/>
          </a:xfrm>
        </p:spPr>
        <p:txBody>
          <a:bodyPr anchor="ctr"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Pure function</a:t>
            </a:r>
          </a:p>
          <a:p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giữ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(Avoid mutating objects)</a:t>
            </a:r>
          </a:p>
          <a:p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(side effects)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tới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(Declarative)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lệnh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(Imperative)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>
            <a:spLocks noGrp="1"/>
          </p:cNvSpPr>
          <p:nvPr>
            <p:ph type="title" idx="8"/>
          </p:nvPr>
        </p:nvSpPr>
        <p:spPr>
          <a:xfrm>
            <a:off x="6296025" y="283608"/>
            <a:ext cx="2847974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WHY RX? - Ubiquitous</a:t>
            </a:r>
            <a:br>
              <a:rPr lang="en-US"/>
            </a:br>
            <a:endParaRPr/>
          </a:p>
        </p:txBody>
      </p:sp>
      <p:sp>
        <p:nvSpPr>
          <p:cNvPr id="354" name="Google Shape;354;p41"/>
          <p:cNvSpPr/>
          <p:nvPr/>
        </p:nvSpPr>
        <p:spPr>
          <a:xfrm rot="10800000">
            <a:off x="4673471" y="1434619"/>
            <a:ext cx="2952600" cy="13131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8" name="Google Shape;358;p41"/>
          <p:cNvSpPr/>
          <p:nvPr/>
        </p:nvSpPr>
        <p:spPr>
          <a:xfrm rot="10800000">
            <a:off x="7235335" y="1627146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1517929" y="2864831"/>
            <a:ext cx="6108142" cy="13131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1517929" y="1434619"/>
            <a:ext cx="2952600" cy="13131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966065" y="1631479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3" name="Google Shape;363;p41"/>
          <p:cNvSpPr txBox="1">
            <a:spLocks noGrp="1"/>
          </p:cNvSpPr>
          <p:nvPr>
            <p:ph type="subTitle" idx="3"/>
          </p:nvPr>
        </p:nvSpPr>
        <p:spPr>
          <a:xfrm flipH="1">
            <a:off x="4710160" y="1517149"/>
            <a:ext cx="2453313" cy="842849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RxJava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RxKotlin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RxSwipe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Rx.Net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4" name="Google Shape;364;p41"/>
          <p:cNvSpPr txBox="1">
            <a:spLocks noGrp="1"/>
          </p:cNvSpPr>
          <p:nvPr>
            <p:ph type="subTitle" idx="5"/>
          </p:nvPr>
        </p:nvSpPr>
        <p:spPr>
          <a:xfrm flipH="1">
            <a:off x="2204166" y="1517160"/>
            <a:ext cx="2238897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Cập nhật UI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Xử lý dữ liệu từ 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Tác vụ bất đồng bộ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6" name="Google Shape;366;p41"/>
          <p:cNvSpPr txBox="1">
            <a:spLocks noGrp="1"/>
          </p:cNvSpPr>
          <p:nvPr>
            <p:ph type="ctrTitle" idx="2"/>
          </p:nvPr>
        </p:nvSpPr>
        <p:spPr>
          <a:xfrm flipH="1">
            <a:off x="5150318" y="2277494"/>
            <a:ext cx="1821000" cy="447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CROSSPLATFO</a:t>
            </a:r>
            <a:r>
              <a:rPr lang="en-US"/>
              <a:t>RM</a:t>
            </a:r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ctrTitle" idx="4"/>
          </p:nvPr>
        </p:nvSpPr>
        <p:spPr>
          <a:xfrm flipH="1">
            <a:off x="2241967" y="2277494"/>
            <a:ext cx="1793700" cy="44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368" name="Google Shape;368;p41"/>
          <p:cNvSpPr txBox="1">
            <a:spLocks noGrp="1"/>
          </p:cNvSpPr>
          <p:nvPr>
            <p:ph type="ctrTitle" idx="6"/>
          </p:nvPr>
        </p:nvSpPr>
        <p:spPr>
          <a:xfrm flipH="1">
            <a:off x="2204164" y="3689254"/>
            <a:ext cx="5345145" cy="485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369" name="Google Shape;369;p41"/>
          <p:cNvSpPr txBox="1">
            <a:spLocks noGrp="1"/>
          </p:cNvSpPr>
          <p:nvPr>
            <p:ph type="subTitle" idx="7"/>
          </p:nvPr>
        </p:nvSpPr>
        <p:spPr>
          <a:xfrm flipH="1">
            <a:off x="2204166" y="2966850"/>
            <a:ext cx="5147149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bất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ReactiveX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độc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041704" y="1692525"/>
            <a:ext cx="820500" cy="82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966065" y="3042804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1079741" y="3170625"/>
            <a:ext cx="700500" cy="70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1079741" y="175252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5" name="Google Shape;375;p41"/>
          <p:cNvSpPr/>
          <p:nvPr/>
        </p:nvSpPr>
        <p:spPr>
          <a:xfrm>
            <a:off x="7351316" y="1752525"/>
            <a:ext cx="700500" cy="70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82" name="Google Shape;382;p41"/>
          <p:cNvGrpSpPr/>
          <p:nvPr/>
        </p:nvGrpSpPr>
        <p:grpSpPr>
          <a:xfrm>
            <a:off x="1244606" y="1919396"/>
            <a:ext cx="358099" cy="358099"/>
            <a:chOff x="-57568775" y="3198925"/>
            <a:chExt cx="318225" cy="318225"/>
          </a:xfrm>
        </p:grpSpPr>
        <p:sp>
          <p:nvSpPr>
            <p:cNvPr id="383" name="Google Shape;383;p41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41"/>
          <p:cNvGrpSpPr/>
          <p:nvPr/>
        </p:nvGrpSpPr>
        <p:grpSpPr>
          <a:xfrm>
            <a:off x="7549312" y="1911671"/>
            <a:ext cx="314662" cy="358999"/>
            <a:chOff x="-55576850" y="3198125"/>
            <a:chExt cx="279625" cy="319025"/>
          </a:xfrm>
        </p:grpSpPr>
        <p:sp>
          <p:nvSpPr>
            <p:cNvPr id="390" name="Google Shape;390;p41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41"/>
          <p:cNvGrpSpPr/>
          <p:nvPr/>
        </p:nvGrpSpPr>
        <p:grpSpPr>
          <a:xfrm>
            <a:off x="1266324" y="3330284"/>
            <a:ext cx="314662" cy="358971"/>
            <a:chOff x="-56766175" y="3198925"/>
            <a:chExt cx="279625" cy="319000"/>
          </a:xfrm>
        </p:grpSpPr>
        <p:sp>
          <p:nvSpPr>
            <p:cNvPr id="395" name="Google Shape;395;p41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8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3;p41">
            <a:extLst>
              <a:ext uri="{FF2B5EF4-FFF2-40B4-BE49-F238E27FC236}">
                <a16:creationId xmlns:a16="http://schemas.microsoft.com/office/drawing/2014/main" xmlns="" id="{8701457D-AC86-4140-88E6-5A6A39425BBC}"/>
              </a:ext>
            </a:extLst>
          </p:cNvPr>
          <p:cNvSpPr txBox="1">
            <a:spLocks/>
          </p:cNvSpPr>
          <p:nvPr/>
        </p:nvSpPr>
        <p:spPr>
          <a:xfrm>
            <a:off x="5305425" y="283608"/>
            <a:ext cx="3838574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>
                <a:latin typeface="Teko Light" panose="020B0604020202020204" charset="0"/>
                <a:cs typeface="Teko Light" panose="020B0604020202020204" charset="0"/>
              </a:rPr>
              <a:t>WHY RX? – </a:t>
            </a:r>
            <a:r>
              <a:rPr lang="en-US" sz="3600">
                <a:solidFill>
                  <a:schemeClr val="dk1"/>
                </a:solidFill>
                <a:latin typeface="Teko Light"/>
                <a:cs typeface="Teko Light"/>
                <a:sym typeface="Teko Light"/>
              </a:rPr>
              <a:t>Better codebase</a:t>
            </a:r>
            <a:r>
              <a:rPr lang="en-US" sz="3600"/>
              <a:t/>
            </a:r>
            <a:br>
              <a:rPr lang="en-US" sz="3600"/>
            </a:br>
            <a:endParaRPr lang="en-US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1D3EBF-6350-4D1C-810E-3F0EC73C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771" y="913608"/>
            <a:ext cx="5668458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814</Words>
  <Application>Microsoft Macintosh PowerPoint</Application>
  <PresentationFormat>On-screen Show (16:9)</PresentationFormat>
  <Paragraphs>250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55" baseType="lpstr">
      <vt:lpstr>Nunito Light</vt:lpstr>
      <vt:lpstr>Dosis ExtraLight</vt:lpstr>
      <vt:lpstr>Roboto Medium</vt:lpstr>
      <vt:lpstr>Raleway Medium</vt:lpstr>
      <vt:lpstr>Roboto Condensed Light</vt:lpstr>
      <vt:lpstr>Calibri</vt:lpstr>
      <vt:lpstr>Hind Vadodara</vt:lpstr>
      <vt:lpstr>Felix Titling</vt:lpstr>
      <vt:lpstr>Teko Light</vt:lpstr>
      <vt:lpstr>Fira Sans Extra Condensed Medium</vt:lpstr>
      <vt:lpstr>Hind Vadodara Medium</vt:lpstr>
      <vt:lpstr>Raleway</vt:lpstr>
      <vt:lpstr>Proxima Nova</vt:lpstr>
      <vt:lpstr>Roboto</vt:lpstr>
      <vt:lpstr>Segoe UI</vt:lpstr>
      <vt:lpstr>Hind Vadodara Light</vt:lpstr>
      <vt:lpstr>Arial</vt:lpstr>
      <vt:lpstr>Proxima Nova Semibold</vt:lpstr>
      <vt:lpstr>Amatic SC</vt:lpstr>
      <vt:lpstr>Wingdings</vt:lpstr>
      <vt:lpstr>Science Fair Newsletter by Slidesgo</vt:lpstr>
      <vt:lpstr>1_Science Fair Newsletter by Slidesgo</vt:lpstr>
      <vt:lpstr>REACTIVEX</vt:lpstr>
      <vt:lpstr>REACTIVEX ?</vt:lpstr>
      <vt:lpstr>REACTIVE X ?</vt:lpstr>
      <vt:lpstr>OBSERVER PATTERN</vt:lpstr>
      <vt:lpstr>OBSERVER PATTERN</vt:lpstr>
      <vt:lpstr>ITERATOR PATTERN</vt:lpstr>
      <vt:lpstr>FUNCTIONAL PROGRAMMING</vt:lpstr>
      <vt:lpstr>WHY RX? - Ubiquitous </vt:lpstr>
      <vt:lpstr>PowerPoint Presentation</vt:lpstr>
      <vt:lpstr>HELLO REACTIVE X</vt:lpstr>
      <vt:lpstr>A SIMPLE CASE</vt:lpstr>
      <vt:lpstr>A SIMPLE CASE</vt:lpstr>
      <vt:lpstr>MARBLE DIAGRAM</vt:lpstr>
      <vt:lpstr>RX ELEMENTS</vt:lpstr>
      <vt:lpstr>OBSERVABLE</vt:lpstr>
      <vt:lpstr>OPERATION</vt:lpstr>
      <vt:lpstr>SUBJECT</vt:lpstr>
      <vt:lpstr>SUBJECT</vt:lpstr>
      <vt:lpstr>SUBJECT</vt:lpstr>
      <vt:lpstr>SUBJECT</vt:lpstr>
      <vt:lpstr>SCHEDULER</vt:lpstr>
      <vt:lpstr>USECASES</vt:lpstr>
      <vt:lpstr>DODGE RAPID CLICK WITH THROTLEFIRST </vt:lpstr>
      <vt:lpstr>DODGE RAPID CLICK WITH THROTLEFIRST </vt:lpstr>
      <vt:lpstr>SEARCH-VIEW QUERY WITH DEBOUNCE </vt:lpstr>
      <vt:lpstr>SEARCH-VIEW QUERY WITH DEBOUNCE </vt:lpstr>
      <vt:lpstr>UPLOAD PRESIGN URL </vt:lpstr>
      <vt:lpstr>UPLOAD PRESIGN URL </vt:lpstr>
      <vt:lpstr>UPLOAD PRESIGN URL </vt:lpstr>
      <vt:lpstr>OPTIMIZE LOADING MAIL'S BODY  </vt:lpstr>
      <vt:lpstr>OPTIMIZE LOADING MAIL'S BODY  </vt:lpstr>
      <vt:lpstr>ADVANCED TOPICS</vt:lpstr>
      <vt:lpstr>THANKS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FAIR NEWSLETTER</dc:title>
  <dc:creator>Huy Du Nguyễn</dc:creator>
  <cp:lastModifiedBy>Microsoft Office User</cp:lastModifiedBy>
  <cp:revision>37</cp:revision>
  <dcterms:modified xsi:type="dcterms:W3CDTF">2020-05-15T02:24:21Z</dcterms:modified>
</cp:coreProperties>
</file>