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  <p:sldMasterId id="214748387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81" r:id="rId11"/>
    <p:sldId id="269" r:id="rId12"/>
    <p:sldId id="280" r:id="rId13"/>
    <p:sldId id="270" r:id="rId14"/>
    <p:sldId id="282" r:id="rId15"/>
    <p:sldId id="271" r:id="rId16"/>
    <p:sldId id="272" r:id="rId17"/>
    <p:sldId id="273" r:id="rId18"/>
    <p:sldId id="274" r:id="rId19"/>
    <p:sldId id="263" r:id="rId20"/>
    <p:sldId id="265" r:id="rId21"/>
    <p:sldId id="266" r:id="rId22"/>
    <p:sldId id="267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8" y="434163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7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6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4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1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2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1"/>
            <a:ext cx="4040188" cy="73297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1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1"/>
            <a:ext cx="6553200" cy="582136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8" y="434164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7"/>
            <a:ext cx="3931920" cy="792163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7"/>
            <a:ext cx="3931920" cy="792163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4"/>
            <a:ext cx="4626159" cy="472440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2" y="434163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8" y="434163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1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wipe dir="d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8B9-7434-4549-BF49-B1004FC2BFE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9EA9-1C49-4E23-9831-3BB28192E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hcn_dhqgh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036" cy="1823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609602"/>
            <a:ext cx="601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KHÓA LUẬN TỐT NGHIỆP</a:t>
            </a:r>
          </a:p>
          <a:p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3200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trồng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nấm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114801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Cao Sỹ Trung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K59-CD           MSSV: 14020488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TS.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00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MQTT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209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sensor </a:t>
            </a:r>
            <a:r>
              <a:rPr lang="en-US" dirty="0" err="1" smtClean="0"/>
              <a:t>từ</a:t>
            </a:r>
            <a:r>
              <a:rPr lang="en-US" dirty="0" smtClean="0"/>
              <a:t> Gateway </a:t>
            </a:r>
            <a:r>
              <a:rPr lang="en-US" dirty="0" err="1" smtClean="0"/>
              <a:t>lên</a:t>
            </a:r>
            <a:r>
              <a:rPr lang="en-US" dirty="0" smtClean="0"/>
              <a:t> MQTT broker </a:t>
            </a:r>
            <a:r>
              <a:rPr lang="en-US" dirty="0" err="1" smtClean="0"/>
              <a:t>thông</a:t>
            </a:r>
            <a:r>
              <a:rPr lang="en-US" dirty="0" smtClean="0"/>
              <a:t> qua topic “/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sensor_data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5908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cluster_id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”: “02”,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farm_id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”:  “03”,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“temperature”: 32.33, “humidity”:  80,16,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illuminance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”:  10.00,“co2”:  80.00,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“timestamp”:  1524657060000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343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ở topic “{</a:t>
            </a:r>
            <a:r>
              <a:rPr lang="en-US" dirty="0" err="1" smtClean="0"/>
              <a:t>farm_id</a:t>
            </a:r>
            <a:r>
              <a:rPr lang="en-US" dirty="0" smtClean="0"/>
              <a:t>}/control/humidity”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343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876800"/>
            <a:ext cx="3799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relay_id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”:  “02”,“command”:  “ON”,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“duration”: 10,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off_duration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”: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128bit</a:t>
            </a:r>
          </a:p>
          <a:p>
            <a:pPr lvl="1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z="2000" dirty="0" smtClean="0">
                <a:solidFill>
                  <a:schemeClr val="tx1"/>
                </a:solidFill>
              </a:rPr>
              <a:t>Mỗi khối dữ liệu đầu vào 128bit được chia thành 16byte, có thể xếp thành 4 cột, mỗi cột 4 phần tử hay một ma trận 4x4 của các byte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128 bit, 192bit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256bit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SubBytes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ShiftRows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MixColumns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AddRoundKey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kllm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5100569" cy="408185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AES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SubBytes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4x4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hex 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S-Box</a:t>
            </a:r>
          </a:p>
          <a:p>
            <a:pPr lvl="1">
              <a:buNone/>
            </a:pPr>
            <a:endParaRPr lang="en-US" sz="1800" b="1" dirty="0" smtClean="0"/>
          </a:p>
          <a:p>
            <a:pPr lvl="1"/>
            <a:endParaRPr lang="en-US" sz="1800" b="1" dirty="0" smtClean="0"/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2.2: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-Bo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86000"/>
            <a:ext cx="4089446" cy="2706609"/>
          </a:xfrm>
          <a:prstGeom prst="rect">
            <a:avLst/>
          </a:prstGeom>
        </p:spPr>
      </p:pic>
      <p:pic>
        <p:nvPicPr>
          <p:cNvPr id="5" name="Picture 4" descr="Su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2400"/>
            <a:ext cx="3048426" cy="15051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AES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ShiftRows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hiftrow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895600"/>
            <a:ext cx="3512626" cy="12288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AES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MixColumns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AES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AddRoundKey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XOR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Rijndael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ddround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962400"/>
            <a:ext cx="4782218" cy="224821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Hardware_Diagram_Abtr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76475"/>
            <a:ext cx="6553200" cy="4095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Gateway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</a:p>
          <a:p>
            <a:endParaRPr lang="en-US" dirty="0" smtClean="0"/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MQTT Broker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server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" y="2286000"/>
            <a:ext cx="14478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22860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09600" y="3276600"/>
            <a:ext cx="14478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14400" y="4267200"/>
            <a:ext cx="14478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19200" y="5257800"/>
            <a:ext cx="14478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32766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42672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53340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Control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Gateway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pic>
        <p:nvPicPr>
          <p:cNvPr id="5" name="Picture 4" descr="Hardwa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696200" cy="428442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 descr="20180516_1016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05000"/>
            <a:ext cx="4470399" cy="2514600"/>
          </a:xfrm>
          <a:prstGeom prst="rect">
            <a:avLst/>
          </a:prstGeom>
        </p:spPr>
      </p:pic>
      <p:pic>
        <p:nvPicPr>
          <p:cNvPr id="6" name="Picture 5" descr="Gateway_re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1905000"/>
            <a:ext cx="37338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7244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72440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Gateway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Thu </a:t>
            </a:r>
            <a:r>
              <a:rPr lang="en-US" sz="2000" dirty="0" err="1" smtClean="0">
                <a:solidFill>
                  <a:schemeClr val="tx1"/>
                </a:solidFill>
              </a:rPr>
              <a:t>thập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dữ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</a:rPr>
              <a:t> sensor </a:t>
            </a:r>
            <a:r>
              <a:rPr lang="en-US" sz="2000" dirty="0" err="1" smtClean="0">
                <a:solidFill>
                  <a:schemeClr val="tx1"/>
                </a:solidFill>
              </a:rPr>
              <a:t>ổn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định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liên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tục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khiển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máy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bơm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hoàn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toàn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động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hóa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riêng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từng</a:t>
            </a:r>
            <a:r>
              <a:rPr lang="en-US" sz="2000" dirty="0" smtClean="0">
                <a:solidFill>
                  <a:schemeClr val="tx1"/>
                </a:solidFill>
              </a:rPr>
              <a:t> cluster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Đã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hóa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dữ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trong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Tiêu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năng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thấp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gateway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MQTT broker,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internet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n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</a:p>
          <a:p>
            <a:pPr lvl="1"/>
            <a:r>
              <a:rPr lang="vi-VN" sz="1800" dirty="0" smtClean="0">
                <a:solidFill>
                  <a:schemeClr val="tx1"/>
                </a:solidFill>
              </a:rPr>
              <a:t>Internet of Things (IoT) có dịch nôm na là "Vạn vật kết nối </a:t>
            </a:r>
            <a:r>
              <a:rPr lang="en-US" sz="1800" dirty="0" smtClean="0">
                <a:solidFill>
                  <a:schemeClr val="tx1"/>
                </a:solidFill>
              </a:rPr>
              <a:t>I</a:t>
            </a:r>
            <a:r>
              <a:rPr lang="vi-VN" sz="1800" dirty="0" smtClean="0">
                <a:solidFill>
                  <a:schemeClr val="tx1"/>
                </a:solidFill>
              </a:rPr>
              <a:t>nternet". Nó là một hệ thống các </a:t>
            </a:r>
            <a:r>
              <a:rPr lang="en-US" sz="1800" dirty="0" err="1" smtClean="0">
                <a:solidFill>
                  <a:schemeClr val="tx1"/>
                </a:solidFill>
              </a:rPr>
              <a:t>đối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vi-VN" sz="1800" dirty="0" smtClean="0">
                <a:solidFill>
                  <a:schemeClr val="tx1"/>
                </a:solidFill>
              </a:rPr>
              <a:t>có liên quan đến nhau,</a:t>
            </a:r>
            <a:r>
              <a:rPr lang="en-US" sz="1800" dirty="0" err="1" smtClean="0">
                <a:solidFill>
                  <a:schemeClr val="tx1"/>
                </a:solidFill>
              </a:rPr>
              <a:t>giao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tiếp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vi-VN" sz="1800" dirty="0" smtClean="0">
                <a:solidFill>
                  <a:schemeClr val="tx1"/>
                </a:solidFill>
              </a:rPr>
              <a:t> kết nối với nhau dựa trên </a:t>
            </a:r>
            <a:r>
              <a:rPr lang="en-US" sz="1800" dirty="0" err="1" smtClean="0">
                <a:solidFill>
                  <a:schemeClr val="tx1"/>
                </a:solidFill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</a:rPr>
              <a:t> Internet.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I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2" y="2895600"/>
            <a:ext cx="4903251" cy="3429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nấm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Nước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nước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nghiệp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giàu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tiềm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năng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về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lâm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nghiệp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nguồn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phế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sẵn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khắp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nơi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dồi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dào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rẻ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tiền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-&gt; </a:t>
            </a:r>
            <a:r>
              <a:rPr lang="en-US" sz="2000" dirty="0" err="1" smtClean="0">
                <a:solidFill>
                  <a:schemeClr val="tx1"/>
                </a:solidFill>
              </a:rPr>
              <a:t>Thuận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lợi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trồng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Thị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tiêu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loại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dược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ngày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càng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mở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rộng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Chất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giá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tại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trong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nước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còn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chưa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đạt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yêu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cầu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chất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ổn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định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giá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vẫn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còn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cao</a:t>
            </a:r>
            <a:r>
              <a:rPr lang="en-US" sz="2000" dirty="0" smtClean="0">
                <a:solidFill>
                  <a:schemeClr val="tx1"/>
                </a:solidFill>
              </a:rPr>
              <a:t> so </a:t>
            </a:r>
            <a:r>
              <a:rPr lang="en-US" sz="2000" dirty="0" err="1" smtClean="0">
                <a:solidFill>
                  <a:schemeClr val="tx1"/>
                </a:solidFill>
              </a:rPr>
              <a:t>với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một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loại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cao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hơn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nhập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khẩu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trồng</a:t>
            </a:r>
            <a:r>
              <a:rPr lang="en-US" dirty="0" smtClean="0"/>
              <a:t> </a:t>
            </a:r>
            <a:r>
              <a:rPr lang="en-US" dirty="0" err="1" smtClean="0"/>
              <a:t>nấm</a:t>
            </a:r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Thu </a:t>
            </a:r>
            <a:r>
              <a:rPr lang="en-US" sz="2000" dirty="0" err="1" smtClean="0">
                <a:solidFill>
                  <a:schemeClr val="tx1"/>
                </a:solidFill>
              </a:rPr>
              <a:t>thập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khiển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môi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trường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nhà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trồng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nấm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trong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kiện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phát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triển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tốt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nhất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Gia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tăng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hiệu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không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còn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thuộc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môi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Mushro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362200"/>
            <a:ext cx="4064000" cy="2286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MQTT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Gateway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Server(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nấm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2.4Ghz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32 bytes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byte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acknowledgement)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NRF_PI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09800"/>
            <a:ext cx="4234585" cy="294361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599" y="2286000"/>
          <a:ext cx="7391400" cy="3733800"/>
        </p:xfrm>
        <a:graphic>
          <a:graphicData uri="http://schemas.openxmlformats.org/drawingml/2006/table">
            <a:tbl>
              <a:tblPr/>
              <a:tblGrid>
                <a:gridCol w="3695700"/>
                <a:gridCol w="3695700"/>
              </a:tblGrid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Byte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Mô tả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Giá trị cluster Id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Giá trị farm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</a:t>
                      </a: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đến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Giá trị nhiệt độ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6</a:t>
                      </a: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đến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Giá trị độ ẩm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9</a:t>
                      </a: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đến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Giá trị nồng độ Co2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</a:t>
                      </a: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đến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</a:rPr>
                        <a:t> 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Giá trị cường độ ánh áng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</a:t>
                      </a: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đến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</a:rPr>
                        <a:t> </a:t>
                      </a:r>
                      <a:r>
                        <a:rPr lang="vi-VN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32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Không sử dụng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" name="Straight Arrow Connector 37"/>
          <p:cNvSpPr>
            <a:spLocks noChangeShapeType="1"/>
          </p:cNvSpPr>
          <p:nvPr/>
        </p:nvSpPr>
        <p:spPr bwMode="auto">
          <a:xfrm>
            <a:off x="107950" y="95250"/>
            <a:ext cx="244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Straight Arrow Connector 36"/>
          <p:cNvSpPr>
            <a:spLocks noChangeShapeType="1"/>
          </p:cNvSpPr>
          <p:nvPr/>
        </p:nvSpPr>
        <p:spPr bwMode="auto">
          <a:xfrm>
            <a:off x="107950" y="111125"/>
            <a:ext cx="244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Straight Arrow Connector 34"/>
          <p:cNvSpPr>
            <a:spLocks noChangeShapeType="1"/>
          </p:cNvSpPr>
          <p:nvPr/>
        </p:nvSpPr>
        <p:spPr bwMode="auto">
          <a:xfrm>
            <a:off x="107950" y="82550"/>
            <a:ext cx="244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Straight Arrow Connector 33"/>
          <p:cNvSpPr>
            <a:spLocks noChangeShapeType="1"/>
          </p:cNvSpPr>
          <p:nvPr/>
        </p:nvSpPr>
        <p:spPr bwMode="auto">
          <a:xfrm>
            <a:off x="179388" y="92075"/>
            <a:ext cx="244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Straight Arrow Connector 32"/>
          <p:cNvSpPr>
            <a:spLocks noChangeShapeType="1"/>
          </p:cNvSpPr>
          <p:nvPr/>
        </p:nvSpPr>
        <p:spPr bwMode="auto">
          <a:xfrm>
            <a:off x="179388" y="96838"/>
            <a:ext cx="244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524000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Sóng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vô</a:t>
            </a:r>
            <a:r>
              <a:rPr lang="en-US" sz="2400" dirty="0" smtClean="0"/>
              <a:t>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- </a:t>
            </a:r>
            <a:r>
              <a:rPr lang="en-US" sz="2400" dirty="0" err="1" smtClean="0"/>
              <a:t>Playload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MQTT 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publish/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subcribe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broker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client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Client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publisher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subcriber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Publisher publish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topic.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Subcriber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topic.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Broker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message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publisher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Q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53" y="2286000"/>
            <a:ext cx="3873194" cy="299895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953</Words>
  <Application>Microsoft Office PowerPoint</Application>
  <PresentationFormat>On-screen Show (4:3)</PresentationFormat>
  <Paragraphs>227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Aspect</vt:lpstr>
      <vt:lpstr>Civic</vt:lpstr>
      <vt:lpstr>Office Theme</vt:lpstr>
      <vt:lpstr>Slide 1</vt:lpstr>
      <vt:lpstr>Nội Dung</vt:lpstr>
      <vt:lpstr>Giới thiệu đề tài</vt:lpstr>
      <vt:lpstr>Giới thiệu đề tài</vt:lpstr>
      <vt:lpstr>Giới thiệu đề tài</vt:lpstr>
      <vt:lpstr>Giới thiệu đề tài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Triển khai hệ thống</vt:lpstr>
      <vt:lpstr>Triển khai hệ thống</vt:lpstr>
      <vt:lpstr>Kết Luận</vt:lpstr>
      <vt:lpstr>Kết Luận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Trung Cao Sỹ</dc:creator>
  <cp:lastModifiedBy>Trung Cao Sỹ</cp:lastModifiedBy>
  <cp:revision>44</cp:revision>
  <dcterms:created xsi:type="dcterms:W3CDTF">2018-05-15T16:06:04Z</dcterms:created>
  <dcterms:modified xsi:type="dcterms:W3CDTF">2018-05-16T07:51:58Z</dcterms:modified>
</cp:coreProperties>
</file>