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BF05C5-1B44-4889-B212-2546005593C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5274" autoAdjust="0"/>
  </p:normalViewPr>
  <p:slideViewPr>
    <p:cSldViewPr snapToGrid="0">
      <p:cViewPr varScale="1">
        <p:scale>
          <a:sx n="82" d="100"/>
          <a:sy n="82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A7428-3AB1-44A7-87C2-9E57A2376697}" type="datetimeFigureOut">
              <a:rPr lang="vi-VN" smtClean="0"/>
              <a:t>03/04/2022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0766A-8FB5-4F1E-94CB-CC4C8A66E2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813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0766A-8FB5-4F1E-94CB-CC4C8A66E237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4564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0766A-8FB5-4F1E-94CB-CC4C8A66E237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723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0766A-8FB5-4F1E-94CB-CC4C8A66E237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569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094-DAB7-45D3-ADAA-E78F8E12C9B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3696-721D-4E76-8CF7-2C6B18065C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60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094-DAB7-45D3-ADAA-E78F8E12C9B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3696-721D-4E76-8CF7-2C6B1806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7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094-DAB7-45D3-ADAA-E78F8E12C9B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3696-721D-4E76-8CF7-2C6B1806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094-DAB7-45D3-ADAA-E78F8E12C9B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3696-721D-4E76-8CF7-2C6B1806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2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094-DAB7-45D3-ADAA-E78F8E12C9B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3696-721D-4E76-8CF7-2C6B18065C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89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094-DAB7-45D3-ADAA-E78F8E12C9B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3696-721D-4E76-8CF7-2C6B1806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7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094-DAB7-45D3-ADAA-E78F8E12C9B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3696-721D-4E76-8CF7-2C6B1806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3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094-DAB7-45D3-ADAA-E78F8E12C9B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3696-721D-4E76-8CF7-2C6B1806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4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094-DAB7-45D3-ADAA-E78F8E12C9B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3696-721D-4E76-8CF7-2C6B1806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1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837094-DAB7-45D3-ADAA-E78F8E12C9B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893696-721D-4E76-8CF7-2C6B1806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8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094-DAB7-45D3-ADAA-E78F8E12C9B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3696-721D-4E76-8CF7-2C6B1806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837094-DAB7-45D3-ADAA-E78F8E12C9B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893696-721D-4E76-8CF7-2C6B18065C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22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63479"/>
          </a:xfrm>
        </p:spPr>
        <p:txBody>
          <a:bodyPr/>
          <a:lstStyle/>
          <a:p>
            <a:r>
              <a:rPr lang="en-US" dirty="0" smtClean="0"/>
              <a:t>APACHE KAFKA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prepared by: </a:t>
            </a:r>
            <a:r>
              <a:rPr lang="en-US" dirty="0" err="1" smtClean="0"/>
              <a:t>cAO</a:t>
            </a:r>
            <a:r>
              <a:rPr lang="en-US" dirty="0" smtClean="0"/>
              <a:t> Tat Cuong</a:t>
            </a:r>
            <a:endParaRPr lang="en-US" dirty="0"/>
          </a:p>
        </p:txBody>
      </p:sp>
      <p:pic>
        <p:nvPicPr>
          <p:cNvPr id="2052" name="Picture 4" descr="Kafka là gì? 3 ứng dụng nổi bật của Apache Kaf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10" y="182608"/>
            <a:ext cx="4246210" cy="23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5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architecture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4. </a:t>
            </a:r>
            <a:r>
              <a:rPr lang="en-US" b="1" dirty="0"/>
              <a:t>Kafka </a:t>
            </a:r>
            <a:r>
              <a:rPr lang="en-US" b="1" dirty="0" smtClean="0"/>
              <a:t>Consumer</a:t>
            </a:r>
            <a:endParaRPr lang="en-US" dirty="0" smtClean="0"/>
          </a:p>
          <a:p>
            <a:r>
              <a:rPr lang="en-US" dirty="0" smtClean="0"/>
              <a:t>Kafka </a:t>
            </a:r>
            <a:r>
              <a:rPr lang="en-US" dirty="0"/>
              <a:t>consumers are typically part of a consumer group. When multiple consumers are subscribed to a topic and belong to the same consumer group, each consumer in the group will receive messages from a different subset of the partitions in the topic.</a:t>
            </a:r>
            <a:endParaRPr lang="vi-VN" dirty="0"/>
          </a:p>
        </p:txBody>
      </p:sp>
      <p:pic>
        <p:nvPicPr>
          <p:cNvPr id="8195" name="Picture 3" descr="Architectural Patterns For IoT — Distributed Publish Subscribe using Apache  Kafka | by prashun javeri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027" y="3213096"/>
            <a:ext cx="5256508" cy="286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4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architecture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062549" cy="4023360"/>
          </a:xfrm>
        </p:spPr>
        <p:txBody>
          <a:bodyPr>
            <a:normAutofit/>
          </a:bodyPr>
          <a:lstStyle/>
          <a:p>
            <a:r>
              <a:rPr lang="en-US" b="1" dirty="0" smtClean="0"/>
              <a:t>4. </a:t>
            </a:r>
            <a:r>
              <a:rPr lang="en-US" b="1" dirty="0"/>
              <a:t>Kafka </a:t>
            </a:r>
            <a:r>
              <a:rPr lang="en-US" b="1" dirty="0" smtClean="0"/>
              <a:t>Consumer</a:t>
            </a:r>
          </a:p>
        </p:txBody>
      </p:sp>
      <p:pic>
        <p:nvPicPr>
          <p:cNvPr id="9218" name="Picture 2" descr="ktdg 04in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26" y="2665145"/>
            <a:ext cx="3648416" cy="257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ktdg 04in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682" y="2681687"/>
            <a:ext cx="3601534" cy="254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ktdg 04in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532" y="2681687"/>
            <a:ext cx="3674568" cy="30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39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architecture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062549" cy="4023360"/>
          </a:xfrm>
        </p:spPr>
        <p:txBody>
          <a:bodyPr>
            <a:normAutofit/>
          </a:bodyPr>
          <a:lstStyle/>
          <a:p>
            <a:r>
              <a:rPr lang="en-US" b="1" dirty="0" smtClean="0"/>
              <a:t>4. </a:t>
            </a:r>
            <a:r>
              <a:rPr lang="en-US" b="1" dirty="0"/>
              <a:t>Kafka </a:t>
            </a:r>
            <a:r>
              <a:rPr lang="en-US" b="1" dirty="0" smtClean="0"/>
              <a:t>Consumer</a:t>
            </a:r>
          </a:p>
        </p:txBody>
      </p:sp>
      <p:pic>
        <p:nvPicPr>
          <p:cNvPr id="7" name="Picture 8" descr="ktdg 04in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713" y="1845734"/>
            <a:ext cx="3709324" cy="431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29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architecture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6143275" cy="4023360"/>
          </a:xfrm>
        </p:spPr>
        <p:txBody>
          <a:bodyPr/>
          <a:lstStyle/>
          <a:p>
            <a:r>
              <a:rPr lang="en-US" b="1" dirty="0" smtClean="0"/>
              <a:t>5. Kafka Broker &amp; Cluster</a:t>
            </a:r>
          </a:p>
          <a:p>
            <a:r>
              <a:rPr lang="en-US" dirty="0"/>
              <a:t>Brokers are the heart of Kafka Cluster and its connector to the outer words such as consumer, producer, confluent connector. Kafka Topic consists of multiple partitions distributed across Brokers</a:t>
            </a:r>
            <a:r>
              <a:rPr lang="en-US" dirty="0" smtClean="0"/>
              <a:t>.</a:t>
            </a:r>
          </a:p>
          <a:p>
            <a:r>
              <a:rPr lang="en-US" dirty="0"/>
              <a:t>A Kafka cluster consists of one or more servers (Kafka brokers) running </a:t>
            </a:r>
            <a:r>
              <a:rPr lang="en-US" dirty="0" smtClean="0"/>
              <a:t>Kafka</a:t>
            </a:r>
          </a:p>
          <a:p>
            <a:endParaRPr lang="en-US" dirty="0" smtClean="0"/>
          </a:p>
          <a:p>
            <a:endParaRPr lang="vi-VN" dirty="0"/>
          </a:p>
        </p:txBody>
      </p:sp>
      <p:pic>
        <p:nvPicPr>
          <p:cNvPr id="10244" name="Picture 4" descr="Apache Kafka Architecture and Its Components -The A-Z Gu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229" y="2405710"/>
            <a:ext cx="4465788" cy="267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35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architecture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097279" y="1845734"/>
            <a:ext cx="5630091" cy="402336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6. Kafka Replication</a:t>
            </a:r>
          </a:p>
          <a:p>
            <a:r>
              <a:rPr lang="en-US" b="1" dirty="0"/>
              <a:t>Kafka Replication</a:t>
            </a:r>
            <a:r>
              <a:rPr lang="en-US" dirty="0"/>
              <a:t> means having multiple </a:t>
            </a:r>
            <a:r>
              <a:rPr lang="en-US" dirty="0" smtClean="0"/>
              <a:t>replicas </a:t>
            </a:r>
            <a:r>
              <a:rPr lang="en-US" dirty="0"/>
              <a:t>of the data, spread across multiple servers/brokers. This helps in maintaining high availability in case one of the brokers goes down and is unavailable to serve the requests</a:t>
            </a:r>
            <a:r>
              <a:rPr lang="en-US" dirty="0" smtClean="0"/>
              <a:t>.</a:t>
            </a:r>
          </a:p>
          <a:p>
            <a:r>
              <a:rPr lang="en-US" dirty="0"/>
              <a:t>Each partition can have many replicas. These </a:t>
            </a:r>
            <a:r>
              <a:rPr lang="en-US" dirty="0" smtClean="0"/>
              <a:t>replicas </a:t>
            </a:r>
            <a:r>
              <a:rPr lang="en-US" dirty="0"/>
              <a:t>are stored across brokers up to hundreds or thousands of </a:t>
            </a:r>
            <a:r>
              <a:rPr lang="en-US" dirty="0" smtClean="0"/>
              <a:t>copies.</a:t>
            </a:r>
          </a:p>
          <a:p>
            <a:r>
              <a:rPr lang="en-US" dirty="0"/>
              <a:t>There are two types </a:t>
            </a:r>
            <a:r>
              <a:rPr lang="en-US"/>
              <a:t>of </a:t>
            </a:r>
            <a:r>
              <a:rPr lang="en-US" b="1" smtClean="0"/>
              <a:t>replicas</a:t>
            </a:r>
            <a:r>
              <a:rPr lang="en-US" smtClean="0"/>
              <a:t>:</a:t>
            </a:r>
            <a:endParaRPr lang="en-US" dirty="0"/>
          </a:p>
          <a:p>
            <a:r>
              <a:rPr lang="en-US" b="1" dirty="0"/>
              <a:t>Leader replica</a:t>
            </a:r>
            <a:r>
              <a:rPr lang="en-US" dirty="0"/>
              <a:t>: each partition has a unique replica designated as leader. All requests go through the leader to ensure consistency</a:t>
            </a:r>
          </a:p>
          <a:p>
            <a:r>
              <a:rPr lang="en-US" b="1" dirty="0"/>
              <a:t>Follower replica</a:t>
            </a:r>
            <a:r>
              <a:rPr lang="en-US" dirty="0"/>
              <a:t>: all replicas that are not leaders are called followers. Followers only back up messages from the leader, and take over the leader position if the leader fails</a:t>
            </a:r>
          </a:p>
          <a:p>
            <a:r>
              <a:rPr lang="en-US" dirty="0" smtClean="0"/>
              <a:t> </a:t>
            </a:r>
            <a:endParaRPr lang="vi-VN" dirty="0"/>
          </a:p>
        </p:txBody>
      </p:sp>
      <p:pic>
        <p:nvPicPr>
          <p:cNvPr id="16" name="Content Placeholder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580" y="2126002"/>
            <a:ext cx="5327420" cy="346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architecture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910010" cy="4023360"/>
          </a:xfrm>
        </p:spPr>
        <p:txBody>
          <a:bodyPr/>
          <a:lstStyle/>
          <a:p>
            <a:r>
              <a:rPr lang="en-US" b="1" dirty="0" smtClean="0"/>
              <a:t>7. Zookeeper</a:t>
            </a:r>
          </a:p>
          <a:p>
            <a:r>
              <a:rPr lang="en-US" dirty="0" smtClean="0"/>
              <a:t>Zookeeper </a:t>
            </a:r>
            <a:r>
              <a:rPr lang="en-US" dirty="0"/>
              <a:t>is used in distributed systems for service synchronization and as a naming registry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Kafka, Zookeeper </a:t>
            </a:r>
            <a:r>
              <a:rPr lang="en-US" dirty="0"/>
              <a:t>is primarily </a:t>
            </a:r>
            <a:r>
              <a:rPr lang="en-US" b="1" dirty="0"/>
              <a:t>used to track the status of </a:t>
            </a:r>
            <a:r>
              <a:rPr lang="en-US" b="1" dirty="0" smtClean="0"/>
              <a:t>brokers </a:t>
            </a:r>
            <a:r>
              <a:rPr lang="en-US" b="1" dirty="0"/>
              <a:t>in the Kafka </a:t>
            </a:r>
            <a:r>
              <a:rPr lang="en-US" b="1" dirty="0"/>
              <a:t>cluster </a:t>
            </a:r>
            <a:r>
              <a:rPr lang="en-US" b="1" dirty="0" smtClean="0"/>
              <a:t>and </a:t>
            </a:r>
            <a:r>
              <a:rPr lang="en-US" b="1" dirty="0"/>
              <a:t>notify Producers and Consumers of the presence of brokers in the </a:t>
            </a:r>
            <a:r>
              <a:rPr lang="en-US" b="1" dirty="0" smtClean="0"/>
              <a:t>cluster</a:t>
            </a:r>
          </a:p>
          <a:p>
            <a:r>
              <a:rPr lang="en-US" dirty="0"/>
              <a:t>Zookeeper is also responsible for choosing </a:t>
            </a:r>
            <a:r>
              <a:rPr lang="en-US" dirty="0" smtClean="0"/>
              <a:t>a new </a:t>
            </a:r>
            <a:r>
              <a:rPr lang="en-US" dirty="0"/>
              <a:t>leader for each partition, in case of an error in the </a:t>
            </a:r>
            <a:r>
              <a:rPr lang="en-US" dirty="0" smtClean="0"/>
              <a:t>broker containing leader replica.</a:t>
            </a:r>
            <a:endParaRPr lang="en-US" dirty="0"/>
          </a:p>
        </p:txBody>
      </p:sp>
      <p:pic>
        <p:nvPicPr>
          <p:cNvPr id="4" name="Google Shape;274;p18"/>
          <p:cNvPicPr preferRelativeResize="0"/>
          <p:nvPr/>
        </p:nvPicPr>
        <p:blipFill rotWithShape="1">
          <a:blip r:embed="rId2">
            <a:alphaModFix/>
          </a:blip>
          <a:srcRect l="20748" t="5122" r="20510" b="16176"/>
          <a:stretch/>
        </p:blipFill>
        <p:spPr>
          <a:xfrm>
            <a:off x="7007290" y="2425961"/>
            <a:ext cx="4385388" cy="255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522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204" y="1845734"/>
            <a:ext cx="995847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Introduction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K</a:t>
            </a:r>
            <a:r>
              <a:rPr lang="en-US" dirty="0" smtClean="0"/>
              <a:t>afka architecture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Demo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2017987"/>
            <a:ext cx="4820044" cy="28693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 What is </a:t>
            </a:r>
            <a:r>
              <a:rPr lang="en-US" b="1" dirty="0" smtClean="0"/>
              <a:t>Apache Kafka</a:t>
            </a:r>
            <a:r>
              <a:rPr lang="en-US" b="1" dirty="0" smtClean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Apache </a:t>
            </a:r>
            <a:r>
              <a:rPr lang="en-US" dirty="0"/>
              <a:t>Kafka is a distributed event store and stream-processing platform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Kafka </a:t>
            </a:r>
            <a:r>
              <a:rPr lang="en-US" dirty="0"/>
              <a:t>is in general publish-subscribe based messaging system. 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 </a:t>
            </a:r>
            <a:r>
              <a:rPr lang="en-US" dirty="0"/>
              <a:t>The Main Functions </a:t>
            </a:r>
            <a:r>
              <a:rPr lang="en-US" dirty="0" smtClean="0"/>
              <a:t>of Kafka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Features of Kafka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2" descr="Laravel: Pub-Sub Messaging with Apache Kafka | by Anam Hossain | CAMS  Enginee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873" y="2132873"/>
            <a:ext cx="6300514" cy="321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5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17987"/>
            <a:ext cx="9474304" cy="2869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What is </a:t>
            </a:r>
            <a:r>
              <a:rPr lang="en-US" dirty="0" smtClean="0"/>
              <a:t>Apache Kafka</a:t>
            </a:r>
            <a:r>
              <a:rPr lang="en-US" dirty="0" smtClean="0"/>
              <a:t>?</a:t>
            </a:r>
            <a:r>
              <a:rPr lang="en-US" dirty="0" smtClean="0"/>
              <a:t>.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 </a:t>
            </a:r>
            <a:r>
              <a:rPr lang="en-US" b="1" dirty="0"/>
              <a:t>The Main Functions </a:t>
            </a:r>
            <a:r>
              <a:rPr lang="en-US" b="1" dirty="0" smtClean="0"/>
              <a:t>of Kafka</a:t>
            </a:r>
          </a:p>
          <a:p>
            <a:r>
              <a:rPr lang="en-US" dirty="0"/>
              <a:t>Kafka provides three main functions to its users:</a:t>
            </a:r>
          </a:p>
          <a:p>
            <a:pPr lvl="1"/>
            <a:r>
              <a:rPr lang="en-US" dirty="0"/>
              <a:t>Publish and subscribe to streams of records</a:t>
            </a:r>
          </a:p>
          <a:p>
            <a:pPr lvl="1"/>
            <a:r>
              <a:rPr lang="en-US" dirty="0"/>
              <a:t>Effectively store streams of records in the order in which records were generated</a:t>
            </a:r>
          </a:p>
          <a:p>
            <a:pPr lvl="1"/>
            <a:r>
              <a:rPr lang="en-US" dirty="0"/>
              <a:t>Process streams of records in real </a:t>
            </a:r>
            <a:r>
              <a:rPr lang="en-US" dirty="0" smtClean="0"/>
              <a:t>time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Features </a:t>
            </a:r>
            <a:r>
              <a:rPr lang="en-US" dirty="0"/>
              <a:t>of Kafka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6" name="AutoShape 4" descr="https://images.viblo.asia/41415f87-7892-4404-b50e-2b3f1b919b3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138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17987"/>
            <a:ext cx="9474304" cy="2869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What is </a:t>
            </a:r>
            <a:r>
              <a:rPr lang="en-US" dirty="0" smtClean="0"/>
              <a:t>Apache Kafka</a:t>
            </a:r>
            <a:r>
              <a:rPr lang="en-US" dirty="0" smtClean="0"/>
              <a:t>?</a:t>
            </a:r>
            <a:r>
              <a:rPr lang="en-US" dirty="0" smtClean="0"/>
              <a:t>.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 </a:t>
            </a:r>
            <a:r>
              <a:rPr lang="en-US" dirty="0"/>
              <a:t>The Main Functions </a:t>
            </a:r>
            <a:r>
              <a:rPr lang="en-US" dirty="0" smtClean="0"/>
              <a:t>of Kafka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b="1" dirty="0" smtClean="0"/>
              <a:t>Features of Kafka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3084" name="Picture 12" descr="https://images.viblo.asia/full/41415f87-7892-4404-b50e-2b3f1b919b3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417" y="3264366"/>
            <a:ext cx="785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6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architecture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The main Kafka </a:t>
            </a:r>
            <a:r>
              <a:rPr lang="vi-VN" dirty="0" smtClean="0"/>
              <a:t>components:</a:t>
            </a:r>
            <a:endParaRPr lang="en-US" dirty="0" smtClean="0"/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q"/>
            </a:pPr>
            <a:r>
              <a:rPr lang="en-US" dirty="0" smtClean="0">
                <a:latin typeface="Dosis Light"/>
                <a:ea typeface="Dosis Light"/>
                <a:cs typeface="Dosis Light"/>
                <a:sym typeface="Dosis Light"/>
              </a:rPr>
              <a:t>Producer</a:t>
            </a:r>
            <a:endParaRPr lang="en-US" dirty="0" smtClean="0"/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q"/>
            </a:pPr>
            <a:r>
              <a:rPr lang="en-US" dirty="0" smtClean="0">
                <a:latin typeface="Dosis Light"/>
                <a:ea typeface="Dosis Light"/>
                <a:cs typeface="Dosis Light"/>
                <a:sym typeface="Dosis Light"/>
              </a:rPr>
              <a:t>Message</a:t>
            </a:r>
            <a:endParaRPr lang="en-US" dirty="0"/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q"/>
            </a:pPr>
            <a:r>
              <a:rPr lang="en-US" dirty="0" smtClean="0">
                <a:latin typeface="Dosis Light"/>
                <a:ea typeface="Dosis Light"/>
                <a:cs typeface="Dosis Light"/>
                <a:sym typeface="Dosis Light"/>
              </a:rPr>
              <a:t>Topic </a:t>
            </a:r>
            <a:r>
              <a:rPr lang="en-US" dirty="0">
                <a:latin typeface="Dosis Light"/>
                <a:ea typeface="Dosis Light"/>
                <a:cs typeface="Dosis Light"/>
                <a:sym typeface="Dosis Light"/>
              </a:rPr>
              <a:t>&amp; Partition</a:t>
            </a:r>
            <a:endParaRPr lang="en-US" dirty="0"/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q"/>
            </a:pPr>
            <a:r>
              <a:rPr lang="en-US" dirty="0" smtClean="0">
                <a:latin typeface="Dosis Light"/>
                <a:ea typeface="Dosis Light"/>
                <a:cs typeface="Dosis Light"/>
                <a:sym typeface="Dosis Light"/>
              </a:rPr>
              <a:t>Consumer</a:t>
            </a:r>
            <a:endParaRPr lang="en-US" dirty="0"/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q"/>
            </a:pPr>
            <a:r>
              <a:rPr lang="en-US" dirty="0" smtClean="0">
                <a:latin typeface="Dosis Light"/>
                <a:ea typeface="Dosis Light"/>
                <a:cs typeface="Dosis Light"/>
                <a:sym typeface="Dosis Light"/>
              </a:rPr>
              <a:t>Broker </a:t>
            </a:r>
            <a:r>
              <a:rPr lang="en-US" dirty="0">
                <a:latin typeface="Dosis Light"/>
                <a:ea typeface="Dosis Light"/>
                <a:cs typeface="Dosis Light"/>
                <a:sym typeface="Dosis Light"/>
              </a:rPr>
              <a:t>&amp; </a:t>
            </a:r>
            <a:r>
              <a:rPr lang="en-US" dirty="0" smtClean="0">
                <a:latin typeface="Dosis Light"/>
                <a:ea typeface="Dosis Light"/>
                <a:cs typeface="Dosis Light"/>
                <a:sym typeface="Dosis Light"/>
              </a:rPr>
              <a:t>Cluster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q"/>
            </a:pPr>
            <a:r>
              <a:rPr lang="en-US" dirty="0">
                <a:latin typeface="Dosis Light"/>
                <a:ea typeface="Dosis Light"/>
                <a:cs typeface="Dosis Light"/>
                <a:sym typeface="Dosis Light"/>
              </a:rPr>
              <a:t>Replication</a:t>
            </a:r>
            <a:endParaRPr lang="en-US" dirty="0"/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q"/>
            </a:pPr>
            <a:r>
              <a:rPr lang="en-US" dirty="0" smtClean="0">
                <a:latin typeface="Dosis Light"/>
                <a:ea typeface="Dosis Light"/>
                <a:cs typeface="Dosis Light"/>
                <a:sym typeface="Dosis Light"/>
              </a:rPr>
              <a:t>Zookeeper</a:t>
            </a:r>
            <a:endParaRPr lang="en-US" dirty="0"/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Google Shape;204;p12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9091" y="1894453"/>
            <a:ext cx="5877056" cy="4273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91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architecture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518124" cy="4023360"/>
          </a:xfrm>
        </p:spPr>
        <p:txBody>
          <a:bodyPr>
            <a:normAutofit/>
          </a:bodyPr>
          <a:lstStyle/>
          <a:p>
            <a:r>
              <a:rPr lang="en-US" b="1" dirty="0" smtClean="0"/>
              <a:t>1. Kafka Producer</a:t>
            </a:r>
          </a:p>
          <a:p>
            <a:r>
              <a:rPr lang="en-US" dirty="0"/>
              <a:t>Event is published as </a:t>
            </a:r>
            <a:r>
              <a:rPr lang="en-US" b="1" dirty="0" err="1"/>
              <a:t>ProducerRecord</a:t>
            </a:r>
            <a:r>
              <a:rPr lang="en-US" b="1" dirty="0"/>
              <a:t> </a:t>
            </a:r>
            <a:r>
              <a:rPr lang="en-US" dirty="0"/>
              <a:t>to the topic which resides in and managed by </a:t>
            </a:r>
            <a:r>
              <a:rPr lang="en-US" dirty="0" smtClean="0"/>
              <a:t>broker. Step like:</a:t>
            </a:r>
            <a:endParaRPr lang="en-US" b="1" dirty="0" smtClean="0"/>
          </a:p>
          <a:p>
            <a:pPr lvl="1"/>
            <a:r>
              <a:rPr lang="en-US" dirty="0"/>
              <a:t>Create the </a:t>
            </a:r>
            <a:r>
              <a:rPr lang="en-US" dirty="0" err="1"/>
              <a:t>ProducerRecord</a:t>
            </a:r>
            <a:endParaRPr lang="en-US" dirty="0"/>
          </a:p>
          <a:p>
            <a:pPr lvl="1"/>
            <a:r>
              <a:rPr lang="en-US" dirty="0"/>
              <a:t>Serialization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Success and failed scenarios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vi-VN" dirty="0"/>
          </a:p>
        </p:txBody>
      </p:sp>
      <p:pic>
        <p:nvPicPr>
          <p:cNvPr id="5122" name="Picture 2" descr="Kafka — Producer. The kafka publisher view | by Narayan Kumar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554" y="1909540"/>
            <a:ext cx="4326552" cy="420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01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architecture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518124" cy="4023360"/>
          </a:xfrm>
        </p:spPr>
        <p:txBody>
          <a:bodyPr>
            <a:norm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. Kafka Message</a:t>
            </a:r>
          </a:p>
          <a:p>
            <a:r>
              <a:rPr lang="en-US" dirty="0"/>
              <a:t>The Kafka Message is the </a:t>
            </a:r>
            <a:r>
              <a:rPr lang="en-US" dirty="0" err="1"/>
              <a:t>ProducerRecord</a:t>
            </a:r>
            <a:r>
              <a:rPr lang="en-US" dirty="0"/>
              <a:t> input, which is simply an array of bytes. Messages are organized in batches to </a:t>
            </a:r>
            <a:r>
              <a:rPr lang="en-US" dirty="0" smtClean="0"/>
              <a:t>increase efficiency.</a:t>
            </a:r>
          </a:p>
          <a:p>
            <a:r>
              <a:rPr lang="en-US" dirty="0"/>
              <a:t>There are three main ways to send </a:t>
            </a:r>
            <a:r>
              <a:rPr lang="en-US" dirty="0" smtClean="0"/>
              <a:t>messages:</a:t>
            </a:r>
          </a:p>
          <a:p>
            <a:r>
              <a:rPr lang="en-US" dirty="0" smtClean="0"/>
              <a:t>Fire-and-forget: don’t care if it was successfully received or not .</a:t>
            </a:r>
          </a:p>
          <a:p>
            <a:r>
              <a:rPr lang="en-US" dirty="0"/>
              <a:t>S</a:t>
            </a:r>
            <a:r>
              <a:rPr lang="en-US" dirty="0" smtClean="0"/>
              <a:t>ynchronous</a:t>
            </a:r>
            <a:r>
              <a:rPr lang="en-US" dirty="0"/>
              <a:t>: wait for a response from Kafka before sending the next </a:t>
            </a:r>
            <a:r>
              <a:rPr lang="en-US" dirty="0" smtClean="0"/>
              <a:t>message.</a:t>
            </a:r>
            <a:endParaRPr lang="en-US" dirty="0"/>
          </a:p>
          <a:p>
            <a:r>
              <a:rPr lang="en-US" dirty="0" smtClean="0"/>
              <a:t>Asynchronous: send </a:t>
            </a:r>
            <a:r>
              <a:rPr lang="en-US" dirty="0"/>
              <a:t>a message and provide a call back function to receive </a:t>
            </a:r>
            <a:r>
              <a:rPr lang="en-US" dirty="0" smtClean="0"/>
              <a:t>acknowledgment.</a:t>
            </a:r>
            <a:endParaRPr lang="vi-VN" dirty="0"/>
          </a:p>
        </p:txBody>
      </p:sp>
      <p:pic>
        <p:nvPicPr>
          <p:cNvPr id="5122" name="Picture 2" descr="Kafka — Producer. The kafka publisher view | by Narayan Kumar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554" y="1909540"/>
            <a:ext cx="4326552" cy="420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47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architecture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67405" cy="4023360"/>
          </a:xfrm>
        </p:spPr>
        <p:txBody>
          <a:bodyPr/>
          <a:lstStyle/>
          <a:p>
            <a:r>
              <a:rPr lang="en-US" b="1" dirty="0" smtClean="0"/>
              <a:t>3. Kafka Topic &amp; Partition</a:t>
            </a:r>
          </a:p>
          <a:p>
            <a:r>
              <a:rPr lang="en-US" dirty="0"/>
              <a:t>Messages in Kafka will be categorized into </a:t>
            </a:r>
            <a:r>
              <a:rPr lang="en-US" dirty="0" smtClean="0"/>
              <a:t>topics.</a:t>
            </a:r>
          </a:p>
          <a:p>
            <a:r>
              <a:rPr lang="en-US" dirty="0" smtClean="0"/>
              <a:t>Kafka’s </a:t>
            </a:r>
            <a:r>
              <a:rPr lang="en-US" dirty="0"/>
              <a:t>topics are divided into several </a:t>
            </a:r>
            <a:r>
              <a:rPr lang="en-US" b="1" dirty="0"/>
              <a:t>partitions</a:t>
            </a:r>
            <a:r>
              <a:rPr lang="en-US" dirty="0"/>
              <a:t>. 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partition is a single log file where records are written to it in an append-only fashion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146" name="Picture 2" descr="Kafka Topics and Partitions. Kafka Topic is format of multiple… | by  Pubudhi Witharan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553" y="3465448"/>
            <a:ext cx="5545854" cy="285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3365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1799</TotalTime>
  <Words>635</Words>
  <Application>Microsoft Office PowerPoint</Application>
  <PresentationFormat>Widescreen</PresentationFormat>
  <Paragraphs>85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Dosis Light</vt:lpstr>
      <vt:lpstr>Times New Roman</vt:lpstr>
      <vt:lpstr>Wingdings</vt:lpstr>
      <vt:lpstr>Retrospect</vt:lpstr>
      <vt:lpstr>APACHE KAFKA</vt:lpstr>
      <vt:lpstr>Main content</vt:lpstr>
      <vt:lpstr>Introduction</vt:lpstr>
      <vt:lpstr>Introduction</vt:lpstr>
      <vt:lpstr>Introduction</vt:lpstr>
      <vt:lpstr>Kafka architecture</vt:lpstr>
      <vt:lpstr>Kafka architecture</vt:lpstr>
      <vt:lpstr>Kafka architecture</vt:lpstr>
      <vt:lpstr>Kafka architecture</vt:lpstr>
      <vt:lpstr>Kafka architecture</vt:lpstr>
      <vt:lpstr>Kafka architecture</vt:lpstr>
      <vt:lpstr>Kafka architecture</vt:lpstr>
      <vt:lpstr>Kafka architecture</vt:lpstr>
      <vt:lpstr>Kafka architecture</vt:lpstr>
      <vt:lpstr>Kafka architecture</vt:lpstr>
    </vt:vector>
  </TitlesOfParts>
  <Company>TMA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Cuong Cao Tat</dc:creator>
  <cp:lastModifiedBy>Admin</cp:lastModifiedBy>
  <cp:revision>77</cp:revision>
  <dcterms:created xsi:type="dcterms:W3CDTF">2022-03-23T09:42:04Z</dcterms:created>
  <dcterms:modified xsi:type="dcterms:W3CDTF">2022-04-03T13:23:42Z</dcterms:modified>
</cp:coreProperties>
</file>