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9" r:id="rId4"/>
    <p:sldId id="260" r:id="rId5"/>
    <p:sldId id="261" r:id="rId6"/>
    <p:sldId id="262" r:id="rId7"/>
    <p:sldId id="263" r:id="rId8"/>
    <p:sldId id="264" r:id="rId9"/>
    <p:sldId id="296" r:id="rId10"/>
    <p:sldId id="297" r:id="rId11"/>
    <p:sldId id="298" r:id="rId12"/>
    <p:sldId id="265" r:id="rId13"/>
    <p:sldId id="299" r:id="rId14"/>
    <p:sldId id="300" r:id="rId15"/>
    <p:sldId id="301" r:id="rId16"/>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12/25/2020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12/25/2020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tx1"/>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12/25/2020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12/25/2020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12/25/2020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64007" y="70103"/>
            <a:ext cx="9013190" cy="6693534"/>
          </a:xfrm>
          <a:custGeom>
            <a:avLst/>
            <a:gdLst/>
            <a:ahLst/>
            <a:cxnLst/>
            <a:rect l="l" t="t" r="r" b="b"/>
            <a:pathLst>
              <a:path w="9013190" h="6693534">
                <a:moveTo>
                  <a:pt x="0" y="329946"/>
                </a:moveTo>
                <a:lnTo>
                  <a:pt x="3577" y="281184"/>
                </a:lnTo>
                <a:lnTo>
                  <a:pt x="13968" y="234645"/>
                </a:lnTo>
                <a:lnTo>
                  <a:pt x="30664" y="190840"/>
                </a:lnTo>
                <a:lnTo>
                  <a:pt x="53153" y="150277"/>
                </a:lnTo>
                <a:lnTo>
                  <a:pt x="80925" y="113468"/>
                </a:lnTo>
                <a:lnTo>
                  <a:pt x="113469" y="80923"/>
                </a:lnTo>
                <a:lnTo>
                  <a:pt x="150276" y="53151"/>
                </a:lnTo>
                <a:lnTo>
                  <a:pt x="190835" y="30662"/>
                </a:lnTo>
                <a:lnTo>
                  <a:pt x="234636" y="13967"/>
                </a:lnTo>
                <a:lnTo>
                  <a:pt x="281168" y="3576"/>
                </a:lnTo>
                <a:lnTo>
                  <a:pt x="329920" y="0"/>
                </a:lnTo>
                <a:lnTo>
                  <a:pt x="8682990" y="0"/>
                </a:lnTo>
                <a:lnTo>
                  <a:pt x="8731751" y="3576"/>
                </a:lnTo>
                <a:lnTo>
                  <a:pt x="8778290" y="13967"/>
                </a:lnTo>
                <a:lnTo>
                  <a:pt x="8822095" y="30662"/>
                </a:lnTo>
                <a:lnTo>
                  <a:pt x="8862658" y="53151"/>
                </a:lnTo>
                <a:lnTo>
                  <a:pt x="8899467" y="80923"/>
                </a:lnTo>
                <a:lnTo>
                  <a:pt x="8932012" y="113468"/>
                </a:lnTo>
                <a:lnTo>
                  <a:pt x="8959784" y="150277"/>
                </a:lnTo>
                <a:lnTo>
                  <a:pt x="8982273" y="190840"/>
                </a:lnTo>
                <a:lnTo>
                  <a:pt x="8998968" y="234645"/>
                </a:lnTo>
                <a:lnTo>
                  <a:pt x="9009359" y="281184"/>
                </a:lnTo>
                <a:lnTo>
                  <a:pt x="9012936" y="329946"/>
                </a:lnTo>
                <a:lnTo>
                  <a:pt x="9012936" y="6363487"/>
                </a:lnTo>
                <a:lnTo>
                  <a:pt x="9009359" y="6412239"/>
                </a:lnTo>
                <a:lnTo>
                  <a:pt x="8998968" y="6458771"/>
                </a:lnTo>
                <a:lnTo>
                  <a:pt x="8982273" y="6502572"/>
                </a:lnTo>
                <a:lnTo>
                  <a:pt x="8959784" y="6543131"/>
                </a:lnTo>
                <a:lnTo>
                  <a:pt x="8932012" y="6579938"/>
                </a:lnTo>
                <a:lnTo>
                  <a:pt x="8899467" y="6612482"/>
                </a:lnTo>
                <a:lnTo>
                  <a:pt x="8862658" y="6640254"/>
                </a:lnTo>
                <a:lnTo>
                  <a:pt x="8822095" y="6662743"/>
                </a:lnTo>
                <a:lnTo>
                  <a:pt x="8778290" y="6679439"/>
                </a:lnTo>
                <a:lnTo>
                  <a:pt x="8731751" y="6689830"/>
                </a:lnTo>
                <a:lnTo>
                  <a:pt x="8682990" y="6693408"/>
                </a:lnTo>
                <a:lnTo>
                  <a:pt x="329920" y="6693408"/>
                </a:lnTo>
                <a:lnTo>
                  <a:pt x="281168" y="6689830"/>
                </a:lnTo>
                <a:lnTo>
                  <a:pt x="234636" y="6679439"/>
                </a:lnTo>
                <a:lnTo>
                  <a:pt x="190835" y="6662743"/>
                </a:lnTo>
                <a:lnTo>
                  <a:pt x="150276" y="6640254"/>
                </a:lnTo>
                <a:lnTo>
                  <a:pt x="113469" y="6612482"/>
                </a:lnTo>
                <a:lnTo>
                  <a:pt x="80925" y="6579938"/>
                </a:lnTo>
                <a:lnTo>
                  <a:pt x="53153" y="6543131"/>
                </a:lnTo>
                <a:lnTo>
                  <a:pt x="30664" y="6502572"/>
                </a:lnTo>
                <a:lnTo>
                  <a:pt x="13968" y="6458771"/>
                </a:lnTo>
                <a:lnTo>
                  <a:pt x="3577" y="6412239"/>
                </a:lnTo>
                <a:lnTo>
                  <a:pt x="0" y="6363487"/>
                </a:lnTo>
                <a:lnTo>
                  <a:pt x="0" y="329946"/>
                </a:lnTo>
                <a:close/>
              </a:path>
            </a:pathLst>
          </a:custGeom>
          <a:ln w="6095">
            <a:solidFill>
              <a:srgbClr val="000000"/>
            </a:solidFill>
          </a:ln>
        </p:spPr>
        <p:txBody>
          <a:bodyPr wrap="square" lIns="0" tIns="0" rIns="0" bIns="0" rtlCol="0"/>
          <a:lstStyle/>
          <a:p>
            <a:endParaRPr/>
          </a:p>
        </p:txBody>
      </p:sp>
      <p:sp>
        <p:nvSpPr>
          <p:cNvPr id="2" name="Holder 2"/>
          <p:cNvSpPr>
            <a:spLocks noGrp="1"/>
          </p:cNvSpPr>
          <p:nvPr>
            <p:ph type="title"/>
          </p:nvPr>
        </p:nvSpPr>
        <p:spPr>
          <a:xfrm>
            <a:off x="307340" y="405129"/>
            <a:ext cx="3641090" cy="452119"/>
          </a:xfrm>
          <a:prstGeom prst="rect">
            <a:avLst/>
          </a:prstGeom>
        </p:spPr>
        <p:txBody>
          <a:bodyPr wrap="square" lIns="0" tIns="0" rIns="0" bIns="0">
            <a:spAutoFit/>
          </a:bodyPr>
          <a:lstStyle>
            <a:lvl1pPr>
              <a:defRPr sz="2800" b="1" i="0">
                <a:solidFill>
                  <a:schemeClr val="tx1"/>
                </a:solidFill>
                <a:latin typeface="Arial"/>
                <a:cs typeface="Arial"/>
              </a:defRPr>
            </a:lvl1pPr>
          </a:lstStyle>
          <a:p>
            <a:endParaRPr/>
          </a:p>
        </p:txBody>
      </p:sp>
      <p:sp>
        <p:nvSpPr>
          <p:cNvPr id="3" name="Holder 3"/>
          <p:cNvSpPr>
            <a:spLocks noGrp="1"/>
          </p:cNvSpPr>
          <p:nvPr>
            <p:ph type="body" idx="1"/>
          </p:nvPr>
        </p:nvSpPr>
        <p:spPr>
          <a:xfrm>
            <a:off x="374650" y="1365250"/>
            <a:ext cx="8401050" cy="139446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12/25/2020</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p:nvPr/>
        </p:nvSpPr>
        <p:spPr>
          <a:xfrm>
            <a:off x="4572000" y="3581400"/>
            <a:ext cx="4044315" cy="3213700"/>
          </a:xfrm>
          <a:prstGeom prst="rect">
            <a:avLst/>
          </a:prstGeom>
        </p:spPr>
        <p:txBody>
          <a:bodyPr vert="horz" wrap="square" lIns="0" tIns="12700" rIns="0" bIns="0" rtlCol="0">
            <a:spAutoFit/>
          </a:bodyPr>
          <a:lstStyle/>
          <a:p>
            <a:pPr algn="just">
              <a:spcBef>
                <a:spcPts val="600"/>
              </a:spcBef>
            </a:pPr>
            <a:r>
              <a:rPr lang="en-US" b="1" spc="-95" dirty="0" smtClean="0">
                <a:solidFill>
                  <a:srgbClr val="696363"/>
                </a:solidFill>
                <a:latin typeface="Arial"/>
                <a:cs typeface="Arial"/>
              </a:rPr>
              <a:t>NHÓM 2</a:t>
            </a:r>
            <a:endParaRPr lang="en-US" b="1" dirty="0" smtClean="0">
              <a:solidFill>
                <a:srgbClr val="696363"/>
              </a:solidFill>
              <a:latin typeface="Arial"/>
              <a:cs typeface="Arial"/>
            </a:endParaRPr>
          </a:p>
          <a:p>
            <a:pPr lvl="1" algn="just">
              <a:spcBef>
                <a:spcPts val="600"/>
              </a:spcBef>
            </a:pPr>
            <a:r>
              <a:rPr lang="en-US" sz="1400" b="1" dirty="0" smtClean="0">
                <a:solidFill>
                  <a:srgbClr val="696363"/>
                </a:solidFill>
                <a:latin typeface="Arial"/>
                <a:cs typeface="Arial"/>
              </a:rPr>
              <a:t>NGYỄN MINH TRUNG</a:t>
            </a:r>
          </a:p>
          <a:p>
            <a:pPr lvl="1" algn="just">
              <a:spcBef>
                <a:spcPts val="600"/>
              </a:spcBef>
            </a:pPr>
            <a:r>
              <a:rPr lang="en-US" sz="1400" b="1" dirty="0" smtClean="0">
                <a:solidFill>
                  <a:srgbClr val="696363"/>
                </a:solidFill>
                <a:latin typeface="Arial"/>
                <a:cs typeface="Arial"/>
              </a:rPr>
              <a:t>TRẦN VĂN HOÀN</a:t>
            </a:r>
          </a:p>
          <a:p>
            <a:pPr lvl="1" algn="just">
              <a:spcBef>
                <a:spcPts val="600"/>
              </a:spcBef>
            </a:pPr>
            <a:r>
              <a:rPr lang="en-US" sz="1400" b="1" dirty="0" smtClean="0">
                <a:solidFill>
                  <a:srgbClr val="696363"/>
                </a:solidFill>
                <a:latin typeface="Arial"/>
                <a:cs typeface="Arial"/>
              </a:rPr>
              <a:t>ĐÀM DUY ĐAN</a:t>
            </a:r>
          </a:p>
          <a:p>
            <a:pPr lvl="1" algn="just">
              <a:spcBef>
                <a:spcPts val="600"/>
              </a:spcBef>
            </a:pPr>
            <a:r>
              <a:rPr lang="en-US" sz="1400" b="1" dirty="0" smtClean="0">
                <a:solidFill>
                  <a:srgbClr val="696363"/>
                </a:solidFill>
                <a:latin typeface="Arial"/>
                <a:cs typeface="Arial"/>
              </a:rPr>
              <a:t>NGUYỄN HUỲNH MINH THÀNH</a:t>
            </a:r>
            <a:endParaRPr lang="en-US" sz="1400" b="1" dirty="0">
              <a:latin typeface="Arial"/>
              <a:cs typeface="Arial"/>
            </a:endParaRPr>
          </a:p>
          <a:p>
            <a:pPr lvl="1" algn="just">
              <a:spcBef>
                <a:spcPts val="600"/>
              </a:spcBef>
            </a:pPr>
            <a:r>
              <a:rPr lang="en-US" sz="1400" b="1" dirty="0" smtClean="0">
                <a:solidFill>
                  <a:srgbClr val="696363"/>
                </a:solidFill>
                <a:latin typeface="Arial"/>
                <a:cs typeface="Arial"/>
              </a:rPr>
              <a:t>NGÔ VĂN HIỀN</a:t>
            </a:r>
          </a:p>
          <a:p>
            <a:pPr lvl="1" algn="just">
              <a:spcBef>
                <a:spcPts val="600"/>
              </a:spcBef>
            </a:pPr>
            <a:r>
              <a:rPr lang="en-US" sz="1400" b="1" dirty="0" smtClean="0">
                <a:solidFill>
                  <a:srgbClr val="696363"/>
                </a:solidFill>
                <a:latin typeface="Arial"/>
                <a:cs typeface="Arial"/>
              </a:rPr>
              <a:t>CAO </a:t>
            </a:r>
            <a:r>
              <a:rPr lang="en-US" sz="1400" b="1" smtClean="0">
                <a:solidFill>
                  <a:srgbClr val="696363"/>
                </a:solidFill>
                <a:latin typeface="Arial"/>
                <a:cs typeface="Arial"/>
              </a:rPr>
              <a:t>XUÂN </a:t>
            </a:r>
            <a:r>
              <a:rPr lang="en-US" sz="1400" b="1" smtClean="0">
                <a:solidFill>
                  <a:srgbClr val="696363"/>
                </a:solidFill>
                <a:latin typeface="Arial"/>
                <a:cs typeface="Arial"/>
              </a:rPr>
              <a:t>THÀNH(NHÓM TRƯỞNG)</a:t>
            </a:r>
            <a:endParaRPr lang="en-US" sz="1400" b="1" dirty="0" smtClean="0">
              <a:solidFill>
                <a:srgbClr val="696363"/>
              </a:solidFill>
              <a:latin typeface="Arial"/>
              <a:cs typeface="Arial"/>
            </a:endParaRPr>
          </a:p>
          <a:p>
            <a:pPr lvl="1" algn="just">
              <a:spcBef>
                <a:spcPts val="600"/>
              </a:spcBef>
            </a:pPr>
            <a:r>
              <a:rPr lang="en-US" sz="1400" b="1" dirty="0" smtClean="0">
                <a:solidFill>
                  <a:srgbClr val="696363"/>
                </a:solidFill>
                <a:latin typeface="Arial"/>
                <a:cs typeface="Arial"/>
              </a:rPr>
              <a:t>NGUYỄN NHẬT DUY</a:t>
            </a:r>
          </a:p>
          <a:p>
            <a:pPr lvl="1" algn="just">
              <a:spcBef>
                <a:spcPts val="600"/>
              </a:spcBef>
            </a:pPr>
            <a:r>
              <a:rPr lang="en-US" sz="1400" b="1" dirty="0" smtClean="0">
                <a:solidFill>
                  <a:srgbClr val="696363"/>
                </a:solidFill>
                <a:latin typeface="Arial"/>
                <a:cs typeface="Arial"/>
              </a:rPr>
              <a:t>DƯƠNG THỊ THANH</a:t>
            </a:r>
          </a:p>
          <a:p>
            <a:pPr lvl="1" algn="just">
              <a:spcBef>
                <a:spcPts val="600"/>
              </a:spcBef>
            </a:pPr>
            <a:r>
              <a:rPr lang="en-US" sz="1400" b="1" dirty="0" smtClean="0">
                <a:solidFill>
                  <a:srgbClr val="696363"/>
                </a:solidFill>
                <a:latin typeface="Arial"/>
                <a:cs typeface="Arial"/>
              </a:rPr>
              <a:t>PHAN THÀNH </a:t>
            </a:r>
            <a:r>
              <a:rPr lang="en-US" sz="1400" b="1" dirty="0" smtClean="0">
                <a:solidFill>
                  <a:srgbClr val="696363"/>
                </a:solidFill>
                <a:latin typeface="Arial"/>
                <a:cs typeface="Arial"/>
              </a:rPr>
              <a:t>NAM</a:t>
            </a:r>
          </a:p>
          <a:p>
            <a:pPr lvl="1" algn="just">
              <a:spcBef>
                <a:spcPts val="600"/>
              </a:spcBef>
            </a:pPr>
            <a:r>
              <a:rPr lang="en-US" sz="1400" b="1" dirty="0" smtClean="0">
                <a:solidFill>
                  <a:srgbClr val="696363"/>
                </a:solidFill>
                <a:latin typeface="Arial"/>
                <a:cs typeface="Arial"/>
              </a:rPr>
              <a:t>TRẦN HUỲNH NHƯ Ý</a:t>
            </a:r>
            <a:endParaRPr lang="en-US" sz="1400" b="1" dirty="0" smtClean="0">
              <a:solidFill>
                <a:srgbClr val="696363"/>
              </a:solidFill>
              <a:latin typeface="Arial"/>
              <a:cs typeface="Arial"/>
            </a:endParaRPr>
          </a:p>
        </p:txBody>
      </p:sp>
      <p:sp>
        <p:nvSpPr>
          <p:cNvPr id="8" name="object 8"/>
          <p:cNvSpPr txBox="1">
            <a:spLocks noGrp="1"/>
          </p:cNvSpPr>
          <p:nvPr>
            <p:ph type="title"/>
          </p:nvPr>
        </p:nvSpPr>
        <p:spPr>
          <a:xfrm>
            <a:off x="62484" y="1517903"/>
            <a:ext cx="9022080" cy="1308692"/>
          </a:xfrm>
          <a:prstGeom prst="rect">
            <a:avLst/>
          </a:prstGeom>
          <a:solidFill>
            <a:srgbClr val="D24717"/>
          </a:solidFill>
        </p:spPr>
        <p:txBody>
          <a:bodyPr vert="horz" wrap="square" lIns="0" tIns="76835" rIns="0" bIns="0" rtlCol="0">
            <a:spAutoFit/>
          </a:bodyPr>
          <a:lstStyle/>
          <a:p>
            <a:pPr algn="ctr"/>
            <a:r>
              <a:rPr lang="vi-VN" sz="4000" dirty="0"/>
              <a:t>Phân tích hình ảnh khuôn mặt để phân loại tuổi, giới </a:t>
            </a:r>
            <a:r>
              <a:rPr lang="vi-VN" sz="4000" dirty="0" smtClean="0"/>
              <a:t>tính</a:t>
            </a:r>
            <a:endParaRPr lang="vi-VN" sz="4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762000" y="1219200"/>
            <a:ext cx="7696200" cy="4706417"/>
          </a:xfrm>
          <a:prstGeom prst="rect">
            <a:avLst/>
          </a:prstGeom>
        </p:spPr>
        <p:txBody>
          <a:bodyPr vert="horz" wrap="square" lIns="0" tIns="12700" rIns="0" bIns="0" rtlCol="0">
            <a:spAutoFit/>
          </a:bodyPr>
          <a:lstStyle/>
          <a:p>
            <a:pPr marL="12065">
              <a:lnSpc>
                <a:spcPct val="100000"/>
              </a:lnSpc>
              <a:spcBef>
                <a:spcPts val="100"/>
              </a:spcBef>
              <a:tabLst>
                <a:tab pos="171450" algn="l"/>
              </a:tabLst>
            </a:pPr>
            <a:r>
              <a:rPr lang="en-US" sz="2000" dirty="0"/>
              <a:t>8</a:t>
            </a:r>
            <a:r>
              <a:rPr lang="en-US" sz="2000" dirty="0" smtClean="0"/>
              <a:t>. </a:t>
            </a:r>
            <a:r>
              <a:rPr lang="vi-VN" sz="2000" dirty="0" smtClean="0">
                <a:latin typeface="Times" pitchFamily="34" charset="0"/>
                <a:ea typeface="Times" pitchFamily="34" charset="0"/>
                <a:cs typeface="Times" pitchFamily="34" charset="0"/>
              </a:rPr>
              <a:t>Hãy gọi hàm highlightFace () với các tham số faceNet và frame, và những gì nó trả về, chúng ta sẽ lưu trữ trong tên resultImg và faceBoxes. Và nếu chúng tôi nhận được 0 faceBox, có nghĩa là không có khuôn mặt nào để phát hiện.</a:t>
            </a:r>
          </a:p>
          <a:p>
            <a:pPr marL="12065">
              <a:lnSpc>
                <a:spcPct val="100000"/>
              </a:lnSpc>
              <a:spcBef>
                <a:spcPts val="100"/>
              </a:spcBef>
              <a:tabLst>
                <a:tab pos="171450" algn="l"/>
              </a:tabLst>
            </a:pPr>
            <a:r>
              <a:rPr lang="vi-VN" sz="2000" dirty="0" smtClean="0">
                <a:latin typeface="Times" pitchFamily="34" charset="0"/>
                <a:ea typeface="Times" pitchFamily="34" charset="0"/>
                <a:cs typeface="Times" pitchFamily="34" charset="0"/>
              </a:rPr>
              <a:t>Ở đây, net là faceNet- mô hình này là Máy dò khuôn mặt DNN và chỉ chứa khoảng 2,7MB trên đĩa.</a:t>
            </a:r>
          </a:p>
          <a:p>
            <a:pPr marL="12065">
              <a:lnSpc>
                <a:spcPct val="100000"/>
              </a:lnSpc>
              <a:spcBef>
                <a:spcPts val="100"/>
              </a:spcBef>
              <a:tabLst>
                <a:tab pos="171450" algn="l"/>
              </a:tabLst>
            </a:pPr>
            <a:r>
              <a:rPr lang="vi-VN" sz="2000" dirty="0" smtClean="0">
                <a:latin typeface="Times" pitchFamily="34" charset="0"/>
                <a:ea typeface="Times" pitchFamily="34" charset="0"/>
                <a:cs typeface="Times" pitchFamily="34" charset="0"/>
              </a:rPr>
              <a:t>Tạo một bản sao nông của khung và lấy chiều cao và chiều rộng của nó.</a:t>
            </a:r>
          </a:p>
          <a:p>
            <a:pPr marL="12065">
              <a:lnSpc>
                <a:spcPct val="100000"/>
              </a:lnSpc>
              <a:spcBef>
                <a:spcPts val="100"/>
              </a:spcBef>
              <a:tabLst>
                <a:tab pos="171450" algn="l"/>
              </a:tabLst>
            </a:pPr>
            <a:r>
              <a:rPr lang="vi-VN" sz="2000" dirty="0" smtClean="0">
                <a:latin typeface="Times" pitchFamily="34" charset="0"/>
                <a:ea typeface="Times" pitchFamily="34" charset="0"/>
                <a:cs typeface="Times" pitchFamily="34" charset="0"/>
              </a:rPr>
              <a:t>Tạo một đốm màu từ bản sao nông.</a:t>
            </a:r>
          </a:p>
          <a:p>
            <a:pPr marL="12065">
              <a:lnSpc>
                <a:spcPct val="100000"/>
              </a:lnSpc>
              <a:spcBef>
                <a:spcPts val="100"/>
              </a:spcBef>
              <a:tabLst>
                <a:tab pos="171450" algn="l"/>
              </a:tabLst>
            </a:pPr>
            <a:r>
              <a:rPr lang="vi-VN" sz="2000" dirty="0" smtClean="0">
                <a:latin typeface="Times" pitchFamily="34" charset="0"/>
                <a:ea typeface="Times" pitchFamily="34" charset="0"/>
                <a:cs typeface="Times" pitchFamily="34" charset="0"/>
              </a:rPr>
              <a:t>Đặt đầu vào và thực hiện chuyển tiếp tới mạng.</a:t>
            </a:r>
          </a:p>
          <a:p>
            <a:pPr marL="12065">
              <a:lnSpc>
                <a:spcPct val="100000"/>
              </a:lnSpc>
              <a:spcBef>
                <a:spcPts val="100"/>
              </a:spcBef>
              <a:tabLst>
                <a:tab pos="171450" algn="l"/>
              </a:tabLst>
            </a:pPr>
            <a:r>
              <a:rPr lang="vi-VN" sz="2000" dirty="0" smtClean="0">
                <a:latin typeface="Times" pitchFamily="34" charset="0"/>
                <a:ea typeface="Times" pitchFamily="34" charset="0"/>
                <a:cs typeface="Times" pitchFamily="34" charset="0"/>
              </a:rPr>
              <a:t>faceBoxes bây giờ là một danh sách trống. cho mỗi giá trị từ 0 đến 127, hãy xác định độ tin cậy (từ 0 đến 1). Bất cứ nơi nào chúng tôi tìm thấy độ tin cậy lớn hơn ngưỡng tin cậy, là 0,7, chúng tôi nhận được tọa độ x1, y1, x2 và y2 và thêm một danh sách các tọa độ đó vào faceBox.</a:t>
            </a:r>
          </a:p>
          <a:p>
            <a:pPr marL="12065">
              <a:lnSpc>
                <a:spcPct val="100000"/>
              </a:lnSpc>
              <a:spcBef>
                <a:spcPts val="100"/>
              </a:spcBef>
              <a:tabLst>
                <a:tab pos="171450" algn="l"/>
              </a:tabLst>
            </a:pPr>
            <a:r>
              <a:rPr lang="vi-VN" sz="2000" dirty="0" smtClean="0">
                <a:latin typeface="Times" pitchFamily="34" charset="0"/>
                <a:ea typeface="Times" pitchFamily="34" charset="0"/>
                <a:cs typeface="Times" pitchFamily="34" charset="0"/>
              </a:rPr>
              <a:t>Sau đó, chúng tôi đặt các hình chữ nhật trên hình ảnh cho mỗi danh sách tọa độ như vậy và trả về hai thứ: bản sao nông và danh sách các faceBox.</a:t>
            </a:r>
            <a:endParaRPr lang="en-US" sz="2000" dirty="0" smtClean="0">
              <a:latin typeface="Times" pitchFamily="34" charset="0"/>
              <a:ea typeface="Times" pitchFamily="34" charset="0"/>
              <a:cs typeface="Times" pitchFamily="34" charset="0"/>
            </a:endParaRPr>
          </a:p>
        </p:txBody>
      </p:sp>
      <p:sp>
        <p:nvSpPr>
          <p:cNvPr id="11" name="object 8"/>
          <p:cNvSpPr txBox="1">
            <a:spLocks noGrp="1"/>
          </p:cNvSpPr>
          <p:nvPr>
            <p:ph type="title"/>
          </p:nvPr>
        </p:nvSpPr>
        <p:spPr>
          <a:xfrm>
            <a:off x="307340" y="405129"/>
            <a:ext cx="8684260" cy="873957"/>
          </a:xfrm>
          <a:prstGeom prst="rect">
            <a:avLst/>
          </a:prstGeom>
        </p:spPr>
        <p:txBody>
          <a:bodyPr vert="horz" wrap="square" lIns="0" tIns="12065" rIns="0" bIns="0" rtlCol="0">
            <a:spAutoFit/>
          </a:bodyPr>
          <a:lstStyle/>
          <a:p>
            <a:pPr algn="ctr" fontAlgn="base"/>
            <a:r>
              <a:rPr lang="vi-VN" dirty="0"/>
              <a:t>Các bước thực hành dự án python phát hiện giới tính và tuổi</a:t>
            </a:r>
          </a:p>
        </p:txBody>
      </p:sp>
    </p:spTree>
    <p:extLst>
      <p:ext uri="{BB962C8B-B14F-4D97-AF65-F5344CB8AC3E}">
        <p14:creationId xmlns:p14="http://schemas.microsoft.com/office/powerpoint/2010/main" val="3538400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762000" y="1219200"/>
            <a:ext cx="7696200" cy="3129062"/>
          </a:xfrm>
          <a:prstGeom prst="rect">
            <a:avLst/>
          </a:prstGeom>
        </p:spPr>
        <p:txBody>
          <a:bodyPr vert="horz" wrap="square" lIns="0" tIns="12700" rIns="0" bIns="0" rtlCol="0">
            <a:spAutoFit/>
          </a:bodyPr>
          <a:lstStyle/>
          <a:p>
            <a:pPr marL="12065">
              <a:lnSpc>
                <a:spcPct val="100000"/>
              </a:lnSpc>
              <a:spcBef>
                <a:spcPts val="100"/>
              </a:spcBef>
              <a:tabLst>
                <a:tab pos="171450" algn="l"/>
              </a:tabLst>
            </a:pPr>
            <a:r>
              <a:rPr lang="vi-VN" sz="2000" dirty="0" smtClean="0">
                <a:latin typeface="+mj-lt"/>
              </a:rPr>
              <a:t>9. Nhưng nếu thực sự có faceBox, với mỗi ô trong số đó, chúng tôi xác định khuôn mặt, tạo ra một đốm màu 4 chiều từ hình ảnh. Khi làm điều này, chúng tôi chia tỷ lệ, thay đổi kích thước và chuyển các giá trị trung bình vào.</a:t>
            </a:r>
          </a:p>
          <a:p>
            <a:pPr marL="12065">
              <a:lnSpc>
                <a:spcPct val="100000"/>
              </a:lnSpc>
              <a:spcBef>
                <a:spcPts val="100"/>
              </a:spcBef>
              <a:tabLst>
                <a:tab pos="171450" algn="l"/>
              </a:tabLst>
            </a:pPr>
            <a:r>
              <a:rPr lang="vi-VN" sz="2000" dirty="0" smtClean="0">
                <a:latin typeface="+mj-lt"/>
              </a:rPr>
              <a:t>10. Chúng tôi cung cấp đầu vào và cung cấp cho mạng chuyển tiếp để có được sự tin cậy của hai lớp. Giá trị nào cao hơn thì đó là giới tính của người trong ảnh.</a:t>
            </a:r>
          </a:p>
          <a:p>
            <a:pPr marL="12065">
              <a:lnSpc>
                <a:spcPct val="100000"/>
              </a:lnSpc>
              <a:spcBef>
                <a:spcPts val="100"/>
              </a:spcBef>
              <a:tabLst>
                <a:tab pos="171450" algn="l"/>
              </a:tabLst>
            </a:pPr>
            <a:r>
              <a:rPr lang="vi-VN" sz="2000" dirty="0" smtClean="0">
                <a:latin typeface="+mj-lt"/>
              </a:rPr>
              <a:t>11. Sau đó, chúng tôi làm điều tương tự đối với độ tuổi.</a:t>
            </a:r>
          </a:p>
          <a:p>
            <a:pPr marL="12065">
              <a:lnSpc>
                <a:spcPct val="100000"/>
              </a:lnSpc>
              <a:spcBef>
                <a:spcPts val="100"/>
              </a:spcBef>
              <a:tabLst>
                <a:tab pos="171450" algn="l"/>
              </a:tabLst>
            </a:pPr>
            <a:r>
              <a:rPr lang="vi-VN" sz="2000" dirty="0" smtClean="0">
                <a:latin typeface="+mj-lt"/>
              </a:rPr>
              <a:t>12. Chúng tôi sẽ thêm văn bản giới tính và tuổi vào hình ảnh kết quả và hiển thị nó bằng imshow ().</a:t>
            </a:r>
            <a:endParaRPr lang="en-US" sz="2000" dirty="0" smtClean="0">
              <a:latin typeface="+mj-lt"/>
              <a:ea typeface="Times" pitchFamily="34" charset="0"/>
              <a:cs typeface="Times" pitchFamily="34" charset="0"/>
            </a:endParaRPr>
          </a:p>
        </p:txBody>
      </p:sp>
      <p:sp>
        <p:nvSpPr>
          <p:cNvPr id="11" name="object 8"/>
          <p:cNvSpPr txBox="1">
            <a:spLocks noGrp="1"/>
          </p:cNvSpPr>
          <p:nvPr>
            <p:ph type="title"/>
          </p:nvPr>
        </p:nvSpPr>
        <p:spPr>
          <a:xfrm>
            <a:off x="307340" y="405129"/>
            <a:ext cx="8684260" cy="873957"/>
          </a:xfrm>
          <a:prstGeom prst="rect">
            <a:avLst/>
          </a:prstGeom>
        </p:spPr>
        <p:txBody>
          <a:bodyPr vert="horz" wrap="square" lIns="0" tIns="12065" rIns="0" bIns="0" rtlCol="0">
            <a:spAutoFit/>
          </a:bodyPr>
          <a:lstStyle/>
          <a:p>
            <a:pPr algn="ctr" fontAlgn="base"/>
            <a:r>
              <a:rPr lang="vi-VN" dirty="0"/>
              <a:t>Các bước thực hành dự án python phát hiện giới tính và tuổi</a:t>
            </a:r>
          </a:p>
        </p:txBody>
      </p:sp>
    </p:spTree>
    <p:extLst>
      <p:ext uri="{BB962C8B-B14F-4D97-AF65-F5344CB8AC3E}">
        <p14:creationId xmlns:p14="http://schemas.microsoft.com/office/powerpoint/2010/main" val="1786533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5626" y="481329"/>
            <a:ext cx="8284973" cy="873957"/>
          </a:xfrm>
          <a:prstGeom prst="rect">
            <a:avLst/>
          </a:prstGeom>
        </p:spPr>
        <p:txBody>
          <a:bodyPr vert="horz" wrap="square" lIns="0" tIns="12065" rIns="0" bIns="0" rtlCol="0">
            <a:spAutoFit/>
          </a:bodyPr>
          <a:lstStyle/>
          <a:p>
            <a:pPr marL="12700" algn="ctr">
              <a:lnSpc>
                <a:spcPct val="100000"/>
              </a:lnSpc>
              <a:spcBef>
                <a:spcPts val="95"/>
              </a:spcBef>
            </a:pPr>
            <a:r>
              <a:rPr lang="vi-VN" spc="-5" dirty="0"/>
              <a:t>Ví dụ về dự án Python để phát hiện giới tính và độ tuổi</a:t>
            </a:r>
            <a:endParaRPr spc="-5" dirty="0"/>
          </a:p>
        </p:txBody>
      </p:sp>
      <p:sp>
        <p:nvSpPr>
          <p:cNvPr id="3" name="object 3"/>
          <p:cNvSpPr txBox="1"/>
          <p:nvPr/>
        </p:nvSpPr>
        <p:spPr>
          <a:xfrm>
            <a:off x="343372" y="1371600"/>
            <a:ext cx="7706359" cy="2254463"/>
          </a:xfrm>
          <a:prstGeom prst="rect">
            <a:avLst/>
          </a:prstGeom>
        </p:spPr>
        <p:txBody>
          <a:bodyPr vert="horz" wrap="square" lIns="0" tIns="12700" rIns="0" bIns="0" rtlCol="0">
            <a:spAutoFit/>
          </a:bodyPr>
          <a:lstStyle/>
          <a:p>
            <a:pPr marL="12700" marR="5080">
              <a:lnSpc>
                <a:spcPct val="100000"/>
              </a:lnSpc>
              <a:spcBef>
                <a:spcPts val="100"/>
              </a:spcBef>
            </a:pPr>
            <a:r>
              <a:rPr lang="vi-VN" sz="2400" spc="-5" dirty="0">
                <a:cs typeface="Arial"/>
              </a:rPr>
              <a:t>Bây giờ chúng ta hãy thử phân loại giới tính và độ tuổi này trên một số hình ảnh của chính chúng ta</a:t>
            </a:r>
            <a:r>
              <a:rPr lang="vi-VN" sz="2400" spc="-5" dirty="0" smtClean="0">
                <a:cs typeface="Arial"/>
              </a:rPr>
              <a:t>.</a:t>
            </a:r>
            <a:endParaRPr lang="vi-VN" sz="2400" spc="-5" dirty="0">
              <a:cs typeface="Arial"/>
            </a:endParaRPr>
          </a:p>
          <a:p>
            <a:pPr marL="12700" marR="5080">
              <a:lnSpc>
                <a:spcPct val="100000"/>
              </a:lnSpc>
              <a:spcBef>
                <a:spcPts val="100"/>
              </a:spcBef>
            </a:pPr>
            <a:r>
              <a:rPr lang="vi-VN" sz="2400" spc="-5" dirty="0">
                <a:cs typeface="Arial"/>
              </a:rPr>
              <a:t>Chúng tôi sẽ đến dấu nhắc lệnh, chạy tập lệnh của chúng tôi với tùy chọn hình ảnh và chỉ định một hình ảnh để phân loại</a:t>
            </a:r>
            <a:r>
              <a:rPr lang="vi-VN" sz="2400" spc="-5" dirty="0" smtClean="0">
                <a:cs typeface="Arial"/>
              </a:rPr>
              <a:t>:</a:t>
            </a:r>
            <a:endParaRPr lang="en-US" sz="2400" spc="-5" dirty="0" smtClean="0">
              <a:cs typeface="Arial"/>
            </a:endParaRPr>
          </a:p>
          <a:p>
            <a:pPr marL="12700" marR="5080">
              <a:lnSpc>
                <a:spcPct val="100000"/>
              </a:lnSpc>
              <a:spcBef>
                <a:spcPts val="100"/>
              </a:spcBef>
            </a:pPr>
            <a:r>
              <a:rPr lang="en-US" sz="2400" dirty="0" err="1" smtClean="0">
                <a:latin typeface="Arial"/>
                <a:cs typeface="Arial"/>
              </a:rPr>
              <a:t>Ví</a:t>
            </a:r>
            <a:r>
              <a:rPr lang="en-US" sz="2400" dirty="0" smtClean="0">
                <a:latin typeface="Arial"/>
                <a:cs typeface="Arial"/>
              </a:rPr>
              <a:t> </a:t>
            </a:r>
            <a:r>
              <a:rPr lang="en-US" sz="2400" dirty="0" err="1" smtClean="0">
                <a:latin typeface="Arial"/>
                <a:cs typeface="Arial"/>
              </a:rPr>
              <a:t>dụ</a:t>
            </a:r>
            <a:r>
              <a:rPr lang="en-US" sz="2400" dirty="0" smtClean="0">
                <a:latin typeface="Arial"/>
                <a:cs typeface="Arial"/>
              </a:rPr>
              <a:t> 1 </a:t>
            </a:r>
            <a:r>
              <a:rPr lang="en-US" sz="2400" dirty="0" err="1" smtClean="0">
                <a:latin typeface="Arial"/>
                <a:cs typeface="Arial"/>
              </a:rPr>
              <a:t>về</a:t>
            </a:r>
            <a:r>
              <a:rPr lang="en-US" sz="2400" dirty="0" smtClean="0">
                <a:latin typeface="Arial"/>
                <a:cs typeface="Arial"/>
              </a:rPr>
              <a:t> </a:t>
            </a:r>
            <a:r>
              <a:rPr lang="en-US" sz="2400" dirty="0" err="1" smtClean="0">
                <a:latin typeface="Arial"/>
                <a:cs typeface="Arial"/>
              </a:rPr>
              <a:t>dự</a:t>
            </a:r>
            <a:r>
              <a:rPr lang="en-US" sz="2400" dirty="0" smtClean="0">
                <a:latin typeface="Arial"/>
                <a:cs typeface="Arial"/>
              </a:rPr>
              <a:t> </a:t>
            </a:r>
            <a:r>
              <a:rPr lang="en-US" sz="2400" dirty="0" err="1" smtClean="0">
                <a:latin typeface="Arial"/>
                <a:cs typeface="Arial"/>
              </a:rPr>
              <a:t>án</a:t>
            </a:r>
            <a:r>
              <a:rPr lang="en-US" sz="2400" dirty="0" smtClean="0">
                <a:latin typeface="Arial"/>
                <a:cs typeface="Arial"/>
              </a:rPr>
              <a:t> Python :</a:t>
            </a:r>
            <a:endParaRPr sz="2400" dirty="0">
              <a:latin typeface="Arial"/>
              <a:cs typeface="Arial"/>
            </a:endParaRPr>
          </a:p>
        </p:txBody>
      </p:sp>
      <p:pic>
        <p:nvPicPr>
          <p:cNvPr id="2050" name="Picture 2" descr="ý tưởng dự án pyth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1978" y="3886200"/>
            <a:ext cx="7657364" cy="217326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5626" y="481329"/>
            <a:ext cx="8284973" cy="873957"/>
          </a:xfrm>
          <a:prstGeom prst="rect">
            <a:avLst/>
          </a:prstGeom>
        </p:spPr>
        <p:txBody>
          <a:bodyPr vert="horz" wrap="square" lIns="0" tIns="12065" rIns="0" bIns="0" rtlCol="0">
            <a:spAutoFit/>
          </a:bodyPr>
          <a:lstStyle/>
          <a:p>
            <a:pPr marL="12700" algn="ctr">
              <a:lnSpc>
                <a:spcPct val="100000"/>
              </a:lnSpc>
              <a:spcBef>
                <a:spcPts val="95"/>
              </a:spcBef>
            </a:pPr>
            <a:r>
              <a:rPr lang="vi-VN" spc="-5" dirty="0"/>
              <a:t>Ví dụ về dự án Python để phát hiện giới tính và độ tuổi</a:t>
            </a:r>
            <a:endParaRPr spc="-5" dirty="0"/>
          </a:p>
        </p:txBody>
      </p:sp>
      <p:sp>
        <p:nvSpPr>
          <p:cNvPr id="3" name="object 3"/>
          <p:cNvSpPr txBox="1"/>
          <p:nvPr/>
        </p:nvSpPr>
        <p:spPr>
          <a:xfrm>
            <a:off x="343372" y="1371600"/>
            <a:ext cx="7706359" cy="382156"/>
          </a:xfrm>
          <a:prstGeom prst="rect">
            <a:avLst/>
          </a:prstGeom>
        </p:spPr>
        <p:txBody>
          <a:bodyPr vert="horz" wrap="square" lIns="0" tIns="12700" rIns="0" bIns="0" rtlCol="0">
            <a:spAutoFit/>
          </a:bodyPr>
          <a:lstStyle/>
          <a:p>
            <a:pPr marL="12700" marR="5080">
              <a:lnSpc>
                <a:spcPct val="100000"/>
              </a:lnSpc>
              <a:spcBef>
                <a:spcPts val="100"/>
              </a:spcBef>
            </a:pPr>
            <a:r>
              <a:rPr lang="en-US" sz="2400" spc="-5" dirty="0" err="1" smtClean="0">
                <a:cs typeface="Arial"/>
              </a:rPr>
              <a:t>Đầu</a:t>
            </a:r>
            <a:r>
              <a:rPr lang="en-US" sz="2400" spc="-5" dirty="0" smtClean="0">
                <a:cs typeface="Arial"/>
              </a:rPr>
              <a:t> </a:t>
            </a:r>
            <a:r>
              <a:rPr lang="en-US" sz="2400" spc="-5" dirty="0" err="1" smtClean="0">
                <a:cs typeface="Arial"/>
              </a:rPr>
              <a:t>ra</a:t>
            </a:r>
            <a:r>
              <a:rPr lang="en-US" sz="2400" spc="-5" dirty="0" smtClean="0">
                <a:cs typeface="Arial"/>
              </a:rPr>
              <a:t> :</a:t>
            </a:r>
          </a:p>
        </p:txBody>
      </p:sp>
      <p:pic>
        <p:nvPicPr>
          <p:cNvPr id="3074" name="Picture 2" descr="dự án mã nguồn mở pyth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753756"/>
            <a:ext cx="2892208" cy="4392768"/>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4" descr="dự án python cho thực hành"/>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3560753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5626" y="481329"/>
            <a:ext cx="8284973" cy="873957"/>
          </a:xfrm>
          <a:prstGeom prst="rect">
            <a:avLst/>
          </a:prstGeom>
        </p:spPr>
        <p:txBody>
          <a:bodyPr vert="horz" wrap="square" lIns="0" tIns="12065" rIns="0" bIns="0" rtlCol="0">
            <a:spAutoFit/>
          </a:bodyPr>
          <a:lstStyle/>
          <a:p>
            <a:pPr marL="12700" algn="ctr">
              <a:lnSpc>
                <a:spcPct val="100000"/>
              </a:lnSpc>
              <a:spcBef>
                <a:spcPts val="95"/>
              </a:spcBef>
            </a:pPr>
            <a:r>
              <a:rPr lang="vi-VN" spc="-5" dirty="0"/>
              <a:t>Ví dụ về dự án Python để phát hiện giới tính và độ tuổi</a:t>
            </a:r>
            <a:endParaRPr spc="-5" dirty="0"/>
          </a:p>
        </p:txBody>
      </p:sp>
      <p:sp>
        <p:nvSpPr>
          <p:cNvPr id="3" name="object 3"/>
          <p:cNvSpPr txBox="1"/>
          <p:nvPr/>
        </p:nvSpPr>
        <p:spPr>
          <a:xfrm>
            <a:off x="343372" y="1371600"/>
            <a:ext cx="7706359" cy="382156"/>
          </a:xfrm>
          <a:prstGeom prst="rect">
            <a:avLst/>
          </a:prstGeom>
        </p:spPr>
        <p:txBody>
          <a:bodyPr vert="horz" wrap="square" lIns="0" tIns="12700" rIns="0" bIns="0" rtlCol="0">
            <a:spAutoFit/>
          </a:bodyPr>
          <a:lstStyle/>
          <a:p>
            <a:pPr marL="12700" marR="5080">
              <a:lnSpc>
                <a:spcPct val="100000"/>
              </a:lnSpc>
              <a:spcBef>
                <a:spcPts val="100"/>
              </a:spcBef>
            </a:pPr>
            <a:r>
              <a:rPr lang="en-US" sz="2400" dirty="0" err="1" smtClean="0">
                <a:latin typeface="Arial"/>
                <a:cs typeface="Arial"/>
              </a:rPr>
              <a:t>Ví</a:t>
            </a:r>
            <a:r>
              <a:rPr lang="en-US" sz="2400" dirty="0" smtClean="0">
                <a:latin typeface="Arial"/>
                <a:cs typeface="Arial"/>
              </a:rPr>
              <a:t> </a:t>
            </a:r>
            <a:r>
              <a:rPr lang="en-US" sz="2400" dirty="0" err="1" smtClean="0">
                <a:latin typeface="Arial"/>
                <a:cs typeface="Arial"/>
              </a:rPr>
              <a:t>dụ</a:t>
            </a:r>
            <a:r>
              <a:rPr lang="en-US" sz="2400" dirty="0" smtClean="0">
                <a:latin typeface="Arial"/>
                <a:cs typeface="Arial"/>
              </a:rPr>
              <a:t> 2 </a:t>
            </a:r>
            <a:r>
              <a:rPr lang="en-US" sz="2400" dirty="0" err="1" smtClean="0">
                <a:latin typeface="Arial"/>
                <a:cs typeface="Arial"/>
              </a:rPr>
              <a:t>về</a:t>
            </a:r>
            <a:r>
              <a:rPr lang="en-US" sz="2400" dirty="0" smtClean="0">
                <a:latin typeface="Arial"/>
                <a:cs typeface="Arial"/>
              </a:rPr>
              <a:t> </a:t>
            </a:r>
            <a:r>
              <a:rPr lang="en-US" sz="2400" dirty="0" err="1" smtClean="0">
                <a:latin typeface="Arial"/>
                <a:cs typeface="Arial"/>
              </a:rPr>
              <a:t>dự</a:t>
            </a:r>
            <a:r>
              <a:rPr lang="en-US" sz="2400" dirty="0" smtClean="0">
                <a:latin typeface="Arial"/>
                <a:cs typeface="Arial"/>
              </a:rPr>
              <a:t> </a:t>
            </a:r>
            <a:r>
              <a:rPr lang="en-US" sz="2400" dirty="0" err="1" smtClean="0">
                <a:latin typeface="Arial"/>
                <a:cs typeface="Arial"/>
              </a:rPr>
              <a:t>án</a:t>
            </a:r>
            <a:r>
              <a:rPr lang="en-US" sz="2400" dirty="0" smtClean="0">
                <a:latin typeface="Arial"/>
                <a:cs typeface="Arial"/>
              </a:rPr>
              <a:t> Python :</a:t>
            </a:r>
            <a:endParaRPr sz="2400" dirty="0">
              <a:latin typeface="Arial"/>
              <a:cs typeface="Arial"/>
            </a:endParaRPr>
          </a:p>
        </p:txBody>
      </p:sp>
      <p:pic>
        <p:nvPicPr>
          <p:cNvPr id="5122" name="Picture 2" descr="Dự án trong pyth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934" y="1926815"/>
            <a:ext cx="5378934" cy="963171"/>
          </a:xfrm>
          <a:prstGeom prst="rect">
            <a:avLst/>
          </a:prstGeom>
          <a:noFill/>
          <a:extLst>
            <a:ext uri="{909E8E84-426E-40DD-AFC4-6F175D3DCCD1}">
              <a14:hiddenFill xmlns:a14="http://schemas.microsoft.com/office/drawing/2010/main">
                <a:solidFill>
                  <a:srgbClr val="FFFFFF"/>
                </a:solidFill>
              </a14:hiddenFill>
            </a:ext>
          </a:extLst>
        </p:spPr>
      </p:pic>
      <p:sp>
        <p:nvSpPr>
          <p:cNvPr id="6" name="object 3"/>
          <p:cNvSpPr txBox="1"/>
          <p:nvPr/>
        </p:nvSpPr>
        <p:spPr>
          <a:xfrm>
            <a:off x="378863" y="3124200"/>
            <a:ext cx="4497937" cy="382156"/>
          </a:xfrm>
          <a:prstGeom prst="rect">
            <a:avLst/>
          </a:prstGeom>
        </p:spPr>
        <p:txBody>
          <a:bodyPr vert="horz" wrap="square" lIns="0" tIns="12700" rIns="0" bIns="0" rtlCol="0">
            <a:spAutoFit/>
          </a:bodyPr>
          <a:lstStyle/>
          <a:p>
            <a:pPr marL="12700" marR="5080">
              <a:lnSpc>
                <a:spcPct val="100000"/>
              </a:lnSpc>
              <a:spcBef>
                <a:spcPts val="100"/>
              </a:spcBef>
            </a:pPr>
            <a:r>
              <a:rPr lang="en-US" sz="2400" dirty="0" err="1" smtClean="0">
                <a:latin typeface="Arial"/>
                <a:cs typeface="Arial"/>
              </a:rPr>
              <a:t>Đầu</a:t>
            </a:r>
            <a:r>
              <a:rPr lang="en-US" sz="2400" dirty="0" smtClean="0">
                <a:latin typeface="Arial"/>
                <a:cs typeface="Arial"/>
              </a:rPr>
              <a:t> </a:t>
            </a:r>
            <a:r>
              <a:rPr lang="en-US" sz="2400" dirty="0" err="1" smtClean="0">
                <a:latin typeface="Arial"/>
                <a:cs typeface="Arial"/>
              </a:rPr>
              <a:t>ra</a:t>
            </a:r>
            <a:r>
              <a:rPr lang="en-US" sz="2400" dirty="0" smtClean="0">
                <a:latin typeface="Arial"/>
                <a:cs typeface="Arial"/>
              </a:rPr>
              <a:t>:</a:t>
            </a:r>
            <a:endParaRPr sz="2400" dirty="0">
              <a:latin typeface="Arial"/>
              <a:cs typeface="Arial"/>
            </a:endParaRPr>
          </a:p>
        </p:txBody>
      </p:sp>
      <p:sp>
        <p:nvSpPr>
          <p:cNvPr id="4" name="AutoShape 4" descr="dự án python cho thực hành"/>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6" descr="dự án python cho thực hành"/>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8" descr="dự án python cho thực hành"/>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0" descr="dự án python cho thực hành"/>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131" name="Picture 11" descr="C:\Users\ADMIN\Desktop\advanced-python-project-example-520x36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3109586"/>
            <a:ext cx="4953000" cy="3486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648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79372" y="2362200"/>
            <a:ext cx="8284973" cy="1243289"/>
          </a:xfrm>
          <a:prstGeom prst="rect">
            <a:avLst/>
          </a:prstGeom>
        </p:spPr>
        <p:txBody>
          <a:bodyPr vert="horz" wrap="square" lIns="0" tIns="12065" rIns="0" bIns="0" rtlCol="0">
            <a:spAutoFit/>
          </a:bodyPr>
          <a:lstStyle/>
          <a:p>
            <a:pPr marL="12700" algn="ctr">
              <a:lnSpc>
                <a:spcPct val="100000"/>
              </a:lnSpc>
              <a:spcBef>
                <a:spcPts val="95"/>
              </a:spcBef>
            </a:pPr>
            <a:r>
              <a:rPr lang="en-US" sz="4000" spc="-5" dirty="0" err="1" smtClean="0"/>
              <a:t>Cảm</a:t>
            </a:r>
            <a:r>
              <a:rPr lang="en-US" sz="4000" spc="-5" dirty="0" smtClean="0"/>
              <a:t> </a:t>
            </a:r>
            <a:r>
              <a:rPr lang="en-US" sz="4000" spc="-5" dirty="0" err="1" smtClean="0"/>
              <a:t>ơn</a:t>
            </a:r>
            <a:r>
              <a:rPr lang="en-US" sz="4000" spc="-5" dirty="0" smtClean="0"/>
              <a:t> </a:t>
            </a:r>
            <a:r>
              <a:rPr lang="en-US" sz="4000" spc="-5" dirty="0" err="1" smtClean="0"/>
              <a:t>thầy</a:t>
            </a:r>
            <a:r>
              <a:rPr lang="en-US" sz="4000" spc="-5" dirty="0" smtClean="0"/>
              <a:t> </a:t>
            </a:r>
            <a:r>
              <a:rPr lang="en-US" sz="4000" spc="-5" dirty="0" err="1" smtClean="0"/>
              <a:t>và</a:t>
            </a:r>
            <a:r>
              <a:rPr lang="en-US" sz="4000" spc="-5" dirty="0" smtClean="0"/>
              <a:t> </a:t>
            </a:r>
            <a:r>
              <a:rPr lang="en-US" sz="4000" spc="-5" dirty="0" err="1" smtClean="0"/>
              <a:t>các</a:t>
            </a:r>
            <a:r>
              <a:rPr lang="en-US" sz="4000" spc="-5" dirty="0" smtClean="0"/>
              <a:t> </a:t>
            </a:r>
            <a:r>
              <a:rPr lang="en-US" sz="4000" spc="-5" dirty="0" err="1" smtClean="0"/>
              <a:t>bạn</a:t>
            </a:r>
            <a:r>
              <a:rPr lang="en-US" sz="4000" spc="-5" dirty="0" smtClean="0"/>
              <a:t> </a:t>
            </a:r>
            <a:r>
              <a:rPr lang="en-US" sz="4000" spc="-5" dirty="0" err="1" smtClean="0"/>
              <a:t>đã</a:t>
            </a:r>
            <a:r>
              <a:rPr lang="en-US" sz="4000" spc="-5" dirty="0" smtClean="0"/>
              <a:t> </a:t>
            </a:r>
            <a:r>
              <a:rPr lang="en-US" sz="4000" spc="-5" dirty="0" err="1" smtClean="0"/>
              <a:t>lắng</a:t>
            </a:r>
            <a:r>
              <a:rPr lang="en-US" sz="4000" spc="-5" dirty="0" smtClean="0"/>
              <a:t> </a:t>
            </a:r>
            <a:r>
              <a:rPr lang="en-US" sz="4000" spc="-5" dirty="0" err="1" smtClean="0"/>
              <a:t>nghe</a:t>
            </a:r>
            <a:endParaRPr sz="4000" spc="-5" dirty="0"/>
          </a:p>
        </p:txBody>
      </p:sp>
    </p:spTree>
    <p:extLst>
      <p:ext uri="{BB962C8B-B14F-4D97-AF65-F5344CB8AC3E}">
        <p14:creationId xmlns:p14="http://schemas.microsoft.com/office/powerpoint/2010/main" val="4085700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340" y="706882"/>
            <a:ext cx="7998460" cy="505908"/>
          </a:xfrm>
          <a:prstGeom prst="rect">
            <a:avLst/>
          </a:prstGeom>
        </p:spPr>
        <p:txBody>
          <a:bodyPr vert="horz" wrap="square" lIns="0" tIns="13335" rIns="0" bIns="0" rtlCol="0">
            <a:spAutoFit/>
          </a:bodyPr>
          <a:lstStyle/>
          <a:p>
            <a:pPr marL="12700">
              <a:lnSpc>
                <a:spcPct val="100000"/>
              </a:lnSpc>
              <a:spcBef>
                <a:spcPts val="105"/>
              </a:spcBef>
            </a:pPr>
            <a:r>
              <a:rPr lang="en-US" sz="3200" dirty="0" err="1" smtClean="0"/>
              <a:t>Các</a:t>
            </a:r>
            <a:r>
              <a:rPr lang="en-US" sz="3200" dirty="0" smtClean="0"/>
              <a:t> </a:t>
            </a:r>
            <a:r>
              <a:rPr lang="en-US" sz="3200" dirty="0" err="1" smtClean="0"/>
              <a:t>thư</a:t>
            </a:r>
            <a:r>
              <a:rPr lang="en-US" sz="3200" dirty="0" smtClean="0"/>
              <a:t> </a:t>
            </a:r>
            <a:r>
              <a:rPr lang="en-US" sz="3200" dirty="0" err="1" smtClean="0"/>
              <a:t>viện</a:t>
            </a:r>
            <a:r>
              <a:rPr lang="en-US" sz="3200" dirty="0" smtClean="0"/>
              <a:t> </a:t>
            </a:r>
            <a:r>
              <a:rPr lang="en-US" sz="3200" dirty="0" err="1" smtClean="0"/>
              <a:t>cần</a:t>
            </a:r>
            <a:r>
              <a:rPr lang="en-US" sz="3200" dirty="0" smtClean="0"/>
              <a:t> </a:t>
            </a:r>
            <a:r>
              <a:rPr lang="en-US" sz="3200" dirty="0" err="1" smtClean="0"/>
              <a:t>cài</a:t>
            </a:r>
            <a:r>
              <a:rPr lang="en-US" sz="3200" dirty="0" smtClean="0"/>
              <a:t> </a:t>
            </a:r>
            <a:r>
              <a:rPr lang="en-US" sz="3200" dirty="0" err="1" smtClean="0"/>
              <a:t>đặt</a:t>
            </a:r>
            <a:endParaRPr sz="3200" dirty="0"/>
          </a:p>
        </p:txBody>
      </p:sp>
      <p:sp>
        <p:nvSpPr>
          <p:cNvPr id="3" name="object 3"/>
          <p:cNvSpPr txBox="1"/>
          <p:nvPr/>
        </p:nvSpPr>
        <p:spPr>
          <a:xfrm>
            <a:off x="1298194" y="1624329"/>
            <a:ext cx="2327910" cy="873957"/>
          </a:xfrm>
          <a:prstGeom prst="rect">
            <a:avLst/>
          </a:prstGeom>
        </p:spPr>
        <p:txBody>
          <a:bodyPr vert="horz" wrap="square" lIns="0" tIns="12065" rIns="0" bIns="0" rtlCol="0">
            <a:spAutoFit/>
          </a:bodyPr>
          <a:lstStyle/>
          <a:p>
            <a:pPr>
              <a:buFont typeface="Arial"/>
              <a:buChar char="•"/>
            </a:pPr>
            <a:r>
              <a:rPr lang="en-US" sz="2800" b="0" i="0" dirty="0" err="1" smtClean="0">
                <a:solidFill>
                  <a:srgbClr val="24292E"/>
                </a:solidFill>
                <a:effectLst/>
                <a:latin typeface="-apple-system"/>
              </a:rPr>
              <a:t>OpenCV</a:t>
            </a:r>
            <a:endParaRPr sz="2800" dirty="0" smtClean="0">
              <a:latin typeface="Arial"/>
              <a:cs typeface="Arial"/>
            </a:endParaRPr>
          </a:p>
          <a:p>
            <a:pPr>
              <a:buFont typeface="Arial"/>
              <a:buChar char="•"/>
            </a:pPr>
            <a:r>
              <a:rPr lang="en-US" sz="2800" b="0" i="0" dirty="0" err="1" smtClean="0">
                <a:solidFill>
                  <a:srgbClr val="24292E"/>
                </a:solidFill>
                <a:effectLst/>
                <a:latin typeface="-apple-system"/>
              </a:rPr>
              <a:t>Argparse</a:t>
            </a:r>
            <a:endParaRPr lang="en-US" sz="2800" b="0" i="0" dirty="0" smtClean="0">
              <a:solidFill>
                <a:srgbClr val="24292E"/>
              </a:solidFill>
              <a:effectLst/>
              <a:latin typeface="-apple-system"/>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4540" y="783082"/>
            <a:ext cx="4264660" cy="505908"/>
          </a:xfrm>
          <a:prstGeom prst="rect">
            <a:avLst/>
          </a:prstGeom>
        </p:spPr>
        <p:txBody>
          <a:bodyPr vert="horz" wrap="square" lIns="0" tIns="13335" rIns="0" bIns="0" rtlCol="0">
            <a:spAutoFit/>
          </a:bodyPr>
          <a:lstStyle/>
          <a:p>
            <a:pPr fontAlgn="base"/>
            <a:r>
              <a:rPr lang="en-US" sz="3200" b="0" dirty="0" err="1"/>
              <a:t>Thị</a:t>
            </a:r>
            <a:r>
              <a:rPr lang="en-US" sz="3200" b="0" dirty="0"/>
              <a:t> </a:t>
            </a:r>
            <a:r>
              <a:rPr lang="en-US" sz="3200" b="0" dirty="0" err="1"/>
              <a:t>giác</a:t>
            </a:r>
            <a:r>
              <a:rPr lang="en-US" sz="3200" b="0" dirty="0"/>
              <a:t> </a:t>
            </a:r>
            <a:r>
              <a:rPr lang="en-US" sz="3200" b="0" dirty="0" err="1"/>
              <a:t>máy</a:t>
            </a:r>
            <a:r>
              <a:rPr lang="en-US" sz="3200" b="0" dirty="0"/>
              <a:t> </a:t>
            </a:r>
            <a:r>
              <a:rPr lang="en-US" sz="3200" b="0" dirty="0" err="1"/>
              <a:t>tính</a:t>
            </a:r>
            <a:r>
              <a:rPr lang="en-US" sz="3200" b="0" dirty="0"/>
              <a:t> </a:t>
            </a:r>
            <a:r>
              <a:rPr lang="en-US" sz="3200" b="0" dirty="0" err="1"/>
              <a:t>là</a:t>
            </a:r>
            <a:r>
              <a:rPr lang="en-US" sz="3200" b="0" dirty="0"/>
              <a:t> </a:t>
            </a:r>
            <a:r>
              <a:rPr lang="en-US" sz="3200" b="0" dirty="0" err="1"/>
              <a:t>gì</a:t>
            </a:r>
            <a:r>
              <a:rPr lang="en-US" sz="3200" b="0" dirty="0"/>
              <a:t>?</a:t>
            </a:r>
          </a:p>
        </p:txBody>
      </p:sp>
      <p:sp>
        <p:nvSpPr>
          <p:cNvPr id="27" name="object 16"/>
          <p:cNvSpPr txBox="1"/>
          <p:nvPr/>
        </p:nvSpPr>
        <p:spPr>
          <a:xfrm>
            <a:off x="457200" y="1549653"/>
            <a:ext cx="7746086" cy="4457631"/>
          </a:xfrm>
          <a:prstGeom prst="rect">
            <a:avLst/>
          </a:prstGeom>
        </p:spPr>
        <p:txBody>
          <a:bodyPr vert="horz" wrap="square" lIns="0" tIns="12700" rIns="0" bIns="0" rtlCol="0">
            <a:spAutoFit/>
          </a:bodyPr>
          <a:lstStyle/>
          <a:p>
            <a:pPr marL="141605" marR="1186815">
              <a:lnSpc>
                <a:spcPct val="100000"/>
              </a:lnSpc>
              <a:spcBef>
                <a:spcPts val="100"/>
              </a:spcBef>
            </a:pPr>
            <a:r>
              <a:rPr lang="vi-VN" sz="2400" b="1" dirty="0"/>
              <a:t>Thị giác máy tính</a:t>
            </a:r>
            <a:r>
              <a:rPr lang="vi-VN" sz="2400" dirty="0"/>
              <a:t> là lĩnh vực nghiên cứu cho phép máy tính nhìn và nhận dạng các hình ảnh và video kỹ thuật số như con người</a:t>
            </a:r>
            <a:r>
              <a:rPr lang="vi-VN" sz="2400" dirty="0" smtClean="0"/>
              <a:t>. </a:t>
            </a:r>
            <a:endParaRPr lang="en-US" sz="2400" dirty="0" smtClean="0"/>
          </a:p>
          <a:p>
            <a:pPr marL="141605" marR="1186815">
              <a:lnSpc>
                <a:spcPct val="100000"/>
              </a:lnSpc>
              <a:spcBef>
                <a:spcPts val="100"/>
              </a:spcBef>
            </a:pPr>
            <a:r>
              <a:rPr lang="vi-VN" sz="2400" dirty="0" smtClean="0"/>
              <a:t>Computer </a:t>
            </a:r>
            <a:r>
              <a:rPr lang="vi-VN" sz="2400" dirty="0"/>
              <a:t>Vision bao gồm việc thu thập, xử lý, phân tích và hiểu các hình ảnh kỹ thuật số để trích xuất dữ liệu chiều cao từ thế giới thực nhằm tạo ra thông tin tượng trưng hoặc số sau đó có thể được sử dụng để đưa ra quyết định. Quá trình này thường bao gồm các thực hành như nhận dạng đối tượng, theo dõi video, ước tính chuyển động và khôi phục hình ảnh.</a:t>
            </a:r>
            <a:r>
              <a:rPr sz="1800" spc="-5" dirty="0" smtClean="0">
                <a:solidFill>
                  <a:srgbClr val="FFFFFF"/>
                </a:solidFill>
                <a:latin typeface="Arial"/>
                <a:cs typeface="Arial"/>
              </a:rPr>
              <a:t>Gender</a:t>
            </a:r>
            <a:r>
              <a:rPr sz="1800" spc="-5" dirty="0">
                <a:solidFill>
                  <a:srgbClr val="FFFFFF"/>
                </a:solidFill>
                <a:latin typeface="Arial"/>
                <a:cs typeface="Arial"/>
              </a:rPr>
              <a:t>	Ethnicity	Age</a:t>
            </a:r>
            <a:endParaRPr sz="1800" dirty="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4540" y="554482"/>
            <a:ext cx="3497896" cy="505908"/>
          </a:xfrm>
          <a:prstGeom prst="rect">
            <a:avLst/>
          </a:prstGeom>
        </p:spPr>
        <p:txBody>
          <a:bodyPr vert="horz" wrap="square" lIns="0" tIns="13335" rIns="0" bIns="0" rtlCol="0">
            <a:spAutoFit/>
          </a:bodyPr>
          <a:lstStyle/>
          <a:p>
            <a:pPr marL="12700">
              <a:spcBef>
                <a:spcPts val="105"/>
              </a:spcBef>
            </a:pPr>
            <a:r>
              <a:rPr lang="en-US" sz="3200" b="0" dirty="0" err="1"/>
              <a:t>OpenCV</a:t>
            </a:r>
            <a:r>
              <a:rPr lang="en-US" sz="3200" b="0" dirty="0"/>
              <a:t> </a:t>
            </a:r>
            <a:r>
              <a:rPr lang="en-US" sz="3200" b="0" dirty="0" err="1"/>
              <a:t>là</a:t>
            </a:r>
            <a:r>
              <a:rPr lang="en-US" sz="3200" b="0" dirty="0"/>
              <a:t> </a:t>
            </a:r>
            <a:r>
              <a:rPr lang="en-US" sz="3200" b="0" dirty="0" err="1"/>
              <a:t>gì</a:t>
            </a:r>
            <a:r>
              <a:rPr lang="en-US" sz="3200" b="0" dirty="0" smtClean="0"/>
              <a:t>?</a:t>
            </a:r>
            <a:endParaRPr sz="3200" dirty="0"/>
          </a:p>
        </p:txBody>
      </p:sp>
      <p:sp>
        <p:nvSpPr>
          <p:cNvPr id="10" name="TextBox 9"/>
          <p:cNvSpPr txBox="1"/>
          <p:nvPr/>
        </p:nvSpPr>
        <p:spPr>
          <a:xfrm>
            <a:off x="762000" y="1752600"/>
            <a:ext cx="7696200" cy="3416320"/>
          </a:xfrm>
          <a:prstGeom prst="rect">
            <a:avLst/>
          </a:prstGeom>
          <a:noFill/>
        </p:spPr>
        <p:txBody>
          <a:bodyPr wrap="square" rtlCol="0">
            <a:spAutoFit/>
          </a:bodyPr>
          <a:lstStyle/>
          <a:p>
            <a:r>
              <a:rPr lang="vi-VN" sz="2400" dirty="0">
                <a:latin typeface="+mj-lt"/>
              </a:rPr>
              <a:t>OpenCV (Open Computer Vision) là một thư viện mã nguồn mở hàng đầu cho xử lý về thị giác máy tính, machine learning, xử lý ảnh. OpenCV đươc viết bằng C/C++, vì vậy có tốc độ tính toán rất nhanh, có thể sử dụng với các ứng dụng liên quan đến thời gian thực. Opencv có các interface cho C/C++, Python Java vì vậy hỗ trợ được cho Window, Linux, MacOs lẫn Android, iOS OpenCV có cộng đồng hơn 47 nghìn người dùng và số lượng download vượt quá 6 triệu lần</a:t>
            </a:r>
            <a:endParaRPr lang="en-US" sz="2400" dirty="0">
              <a:latin typeface="+mj-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381000" y="1219200"/>
            <a:ext cx="8629650" cy="1490152"/>
          </a:xfrm>
          <a:prstGeom prst="rect">
            <a:avLst/>
          </a:prstGeom>
        </p:spPr>
        <p:txBody>
          <a:bodyPr vert="horz" wrap="square" lIns="0" tIns="12700" rIns="0" bIns="0" rtlCol="0">
            <a:spAutoFit/>
          </a:bodyPr>
          <a:lstStyle/>
          <a:p>
            <a:pPr fontAlgn="base"/>
            <a:r>
              <a:rPr lang="vi-VN" sz="2400" dirty="0"/>
              <a:t>Phát hiện khuôn mặt</a:t>
            </a:r>
          </a:p>
          <a:p>
            <a:pPr fontAlgn="base"/>
            <a:r>
              <a:rPr lang="vi-VN" sz="2400" dirty="0"/>
              <a:t>Phân loại thành Nam / Nữ</a:t>
            </a:r>
          </a:p>
          <a:p>
            <a:pPr fontAlgn="base"/>
            <a:r>
              <a:rPr lang="vi-VN" sz="2400" dirty="0"/>
              <a:t>Phân loại vào một trong 8 độ tuổi</a:t>
            </a:r>
          </a:p>
          <a:p>
            <a:pPr fontAlgn="base"/>
            <a:r>
              <a:rPr lang="vi-VN" sz="2400" dirty="0"/>
              <a:t>Đưa kết quả lên hình ảnh và hiển thị</a:t>
            </a:r>
          </a:p>
        </p:txBody>
      </p:sp>
      <p:sp>
        <p:nvSpPr>
          <p:cNvPr id="14" name="object 14"/>
          <p:cNvSpPr txBox="1">
            <a:spLocks noGrp="1"/>
          </p:cNvSpPr>
          <p:nvPr>
            <p:ph type="title"/>
          </p:nvPr>
        </p:nvSpPr>
        <p:spPr>
          <a:xfrm>
            <a:off x="383540" y="557529"/>
            <a:ext cx="5039995" cy="452120"/>
          </a:xfrm>
          <a:prstGeom prst="rect">
            <a:avLst/>
          </a:prstGeom>
        </p:spPr>
        <p:txBody>
          <a:bodyPr vert="horz" wrap="square" lIns="0" tIns="12065" rIns="0" bIns="0" rtlCol="0">
            <a:spAutoFit/>
          </a:bodyPr>
          <a:lstStyle/>
          <a:p>
            <a:pPr marL="12700">
              <a:lnSpc>
                <a:spcPct val="100000"/>
              </a:lnSpc>
              <a:spcBef>
                <a:spcPts val="95"/>
              </a:spcBef>
            </a:pPr>
            <a:r>
              <a:rPr lang="en-US" dirty="0" err="1" smtClean="0"/>
              <a:t>Về</a:t>
            </a:r>
            <a:r>
              <a:rPr lang="en-US" dirty="0" smtClean="0"/>
              <a:t> </a:t>
            </a:r>
            <a:r>
              <a:rPr lang="en-US" dirty="0" err="1" smtClean="0"/>
              <a:t>dự</a:t>
            </a:r>
            <a:r>
              <a:rPr lang="en-US" dirty="0" smtClean="0"/>
              <a:t> </a:t>
            </a:r>
            <a:r>
              <a:rPr lang="en-US" dirty="0" err="1" smtClean="0"/>
              <a:t>án</a:t>
            </a:r>
            <a:r>
              <a:rPr lang="en-US" dirty="0" smtClean="0"/>
              <a:t> </a:t>
            </a:r>
            <a:r>
              <a:rPr lang="en-US" dirty="0" err="1" smtClean="0"/>
              <a:t>chúng</a:t>
            </a:r>
            <a:r>
              <a:rPr lang="en-US" dirty="0" smtClean="0"/>
              <a:t> </a:t>
            </a:r>
            <a:r>
              <a:rPr lang="en-US" dirty="0" err="1" smtClean="0"/>
              <a:t>em</a:t>
            </a:r>
            <a:r>
              <a:rPr lang="en-US" dirty="0" smtClean="0"/>
              <a:t> </a:t>
            </a:r>
            <a:r>
              <a:rPr lang="en-US" dirty="0" err="1" smtClean="0"/>
              <a:t>sẽ</a:t>
            </a:r>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object 3"/>
          <p:cNvSpPr txBox="1"/>
          <p:nvPr/>
        </p:nvSpPr>
        <p:spPr>
          <a:xfrm>
            <a:off x="383540" y="1593850"/>
            <a:ext cx="8856345" cy="751488"/>
          </a:xfrm>
          <a:prstGeom prst="rect">
            <a:avLst/>
          </a:prstGeom>
        </p:spPr>
        <p:txBody>
          <a:bodyPr vert="horz" wrap="square" lIns="0" tIns="12700" rIns="0" bIns="0" rtlCol="0">
            <a:spAutoFit/>
          </a:bodyPr>
          <a:lstStyle/>
          <a:p>
            <a:pPr marL="12700">
              <a:lnSpc>
                <a:spcPct val="100000"/>
              </a:lnSpc>
              <a:spcBef>
                <a:spcPts val="100"/>
              </a:spcBef>
            </a:pPr>
            <a:r>
              <a:rPr lang="en-US" sz="2400" dirty="0"/>
              <a:t>C</a:t>
            </a:r>
            <a:r>
              <a:rPr lang="vi-VN" sz="2400" dirty="0" smtClean="0"/>
              <a:t>ần </a:t>
            </a:r>
            <a:r>
              <a:rPr lang="vi-VN" sz="2400" dirty="0"/>
              <a:t>cài đặt OpenCV (cv2) để có thể chạy dự án này. Bạn có thể làm điều này với </a:t>
            </a:r>
            <a:r>
              <a:rPr lang="vi-VN" sz="2400" dirty="0" smtClean="0"/>
              <a:t>pip-</a:t>
            </a:r>
            <a:endParaRPr sz="2400" dirty="0">
              <a:latin typeface="Arial"/>
              <a:cs typeface="Arial"/>
            </a:endParaRPr>
          </a:p>
        </p:txBody>
      </p:sp>
      <p:sp>
        <p:nvSpPr>
          <p:cNvPr id="8" name="object 8"/>
          <p:cNvSpPr txBox="1">
            <a:spLocks noGrp="1"/>
          </p:cNvSpPr>
          <p:nvPr>
            <p:ph type="title"/>
          </p:nvPr>
        </p:nvSpPr>
        <p:spPr>
          <a:xfrm>
            <a:off x="383540" y="557529"/>
            <a:ext cx="5039995" cy="452120"/>
          </a:xfrm>
          <a:prstGeom prst="rect">
            <a:avLst/>
          </a:prstGeom>
        </p:spPr>
        <p:txBody>
          <a:bodyPr vert="horz" wrap="square" lIns="0" tIns="12065" rIns="0" bIns="0" rtlCol="0">
            <a:spAutoFit/>
          </a:bodyPr>
          <a:lstStyle/>
          <a:p>
            <a:pPr marL="12700">
              <a:lnSpc>
                <a:spcPct val="100000"/>
              </a:lnSpc>
              <a:spcBef>
                <a:spcPts val="95"/>
              </a:spcBef>
            </a:pPr>
            <a:r>
              <a:rPr lang="en-US" spc="-5" dirty="0" err="1" smtClean="0"/>
              <a:t>Dầu</a:t>
            </a:r>
            <a:r>
              <a:rPr lang="en-US" spc="-5" dirty="0" smtClean="0"/>
              <a:t> </a:t>
            </a:r>
            <a:r>
              <a:rPr lang="en-US" spc="-5" dirty="0" err="1" smtClean="0"/>
              <a:t>tiên</a:t>
            </a:r>
            <a:endParaRPr spc="-10" dirty="0"/>
          </a:p>
        </p:txBody>
      </p:sp>
      <p:sp>
        <p:nvSpPr>
          <p:cNvPr id="9" name="Rectangle 2"/>
          <p:cNvSpPr>
            <a:spLocks noChangeArrowheads="1"/>
          </p:cNvSpPr>
          <p:nvPr/>
        </p:nvSpPr>
        <p:spPr bwMode="auto">
          <a:xfrm>
            <a:off x="762000" y="2333878"/>
            <a:ext cx="6161088" cy="818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68203" rIns="0" bIns="268203"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44444"/>
                </a:solidFill>
                <a:effectLst/>
                <a:latin typeface="Monaco"/>
                <a:cs typeface="Arial" pitchFamily="34" charset="0"/>
              </a:rPr>
              <a:t>pip </a:t>
            </a:r>
            <a:r>
              <a:rPr kumimoji="0" lang="en-US" b="0" i="0" u="none" strike="noStrike" cap="none" normalizeH="0" baseline="0" dirty="0" err="1" smtClean="0">
                <a:ln>
                  <a:noFill/>
                </a:ln>
                <a:solidFill>
                  <a:srgbClr val="444444"/>
                </a:solidFill>
                <a:effectLst/>
                <a:latin typeface="Monaco"/>
                <a:cs typeface="Arial" pitchFamily="34" charset="0"/>
              </a:rPr>
              <a:t>cài</a:t>
            </a:r>
            <a:r>
              <a:rPr kumimoji="0" lang="en-US" b="0" i="0" u="none" strike="noStrike" cap="none" normalizeH="0" baseline="0" dirty="0" smtClean="0">
                <a:ln>
                  <a:noFill/>
                </a:ln>
                <a:solidFill>
                  <a:srgbClr val="444444"/>
                </a:solidFill>
                <a:effectLst/>
                <a:latin typeface="Monaco"/>
                <a:cs typeface="Arial" pitchFamily="34" charset="0"/>
              </a:rPr>
              <a:t> </a:t>
            </a:r>
            <a:r>
              <a:rPr kumimoji="0" lang="en-US" b="0" i="0" u="none" strike="noStrike" cap="none" normalizeH="0" baseline="0" dirty="0" err="1" smtClean="0">
                <a:ln>
                  <a:noFill/>
                </a:ln>
                <a:solidFill>
                  <a:srgbClr val="444444"/>
                </a:solidFill>
                <a:effectLst/>
                <a:latin typeface="Monaco"/>
                <a:cs typeface="Arial" pitchFamily="34" charset="0"/>
              </a:rPr>
              <a:t>đặt</a:t>
            </a:r>
            <a:r>
              <a:rPr kumimoji="0" lang="en-US" b="0" i="0" u="none" strike="noStrike" cap="none" normalizeH="0" baseline="0" dirty="0" smtClean="0">
                <a:ln>
                  <a:noFill/>
                </a:ln>
                <a:solidFill>
                  <a:srgbClr val="444444"/>
                </a:solidFill>
                <a:effectLst/>
                <a:latin typeface="Monaco"/>
                <a:cs typeface="Arial" pitchFamily="34" charset="0"/>
              </a:rPr>
              <a:t> </a:t>
            </a:r>
            <a:r>
              <a:rPr kumimoji="0" lang="en-US" b="0" i="0" u="none" strike="noStrike" cap="none" normalizeH="0" baseline="0" dirty="0" err="1" smtClean="0">
                <a:ln>
                  <a:noFill/>
                </a:ln>
                <a:solidFill>
                  <a:srgbClr val="444444"/>
                </a:solidFill>
                <a:effectLst/>
                <a:latin typeface="Monaco"/>
                <a:cs typeface="Arial" pitchFamily="34" charset="0"/>
              </a:rPr>
              <a:t>opencv</a:t>
            </a:r>
            <a:r>
              <a:rPr kumimoji="0" lang="en-US" b="0" i="0" u="none" strike="noStrike" cap="none" normalizeH="0" baseline="0" dirty="0" smtClean="0">
                <a:ln>
                  <a:noFill/>
                </a:ln>
                <a:solidFill>
                  <a:srgbClr val="444444"/>
                </a:solidFill>
                <a:effectLst/>
                <a:latin typeface="Monaco"/>
                <a:cs typeface="Arial" pitchFamily="34" charset="0"/>
              </a:rPr>
              <a:t>-python</a:t>
            </a:r>
            <a:r>
              <a:rPr kumimoji="0" lang="en-US" sz="800" b="0" i="0" u="none" strike="noStrike" cap="none" normalizeH="0" baseline="0" dirty="0" smtClean="0">
                <a:ln>
                  <a:noFill/>
                </a:ln>
                <a:solidFill>
                  <a:schemeClr val="tx1"/>
                </a:solidFill>
                <a:effectLst/>
                <a:latin typeface="Arial"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a:spLocks noGrp="1"/>
          </p:cNvSpPr>
          <p:nvPr>
            <p:ph type="title"/>
          </p:nvPr>
        </p:nvSpPr>
        <p:spPr>
          <a:xfrm>
            <a:off x="307340" y="405129"/>
            <a:ext cx="8684260" cy="873957"/>
          </a:xfrm>
          <a:prstGeom prst="rect">
            <a:avLst/>
          </a:prstGeom>
        </p:spPr>
        <p:txBody>
          <a:bodyPr vert="horz" wrap="square" lIns="0" tIns="12065" rIns="0" bIns="0" rtlCol="0">
            <a:spAutoFit/>
          </a:bodyPr>
          <a:lstStyle/>
          <a:p>
            <a:pPr algn="ctr" fontAlgn="base"/>
            <a:r>
              <a:rPr lang="vi-VN" dirty="0"/>
              <a:t>Các bước thực hành dự án python phát hiện giới tính và tuổi</a:t>
            </a:r>
          </a:p>
        </p:txBody>
      </p:sp>
      <p:sp>
        <p:nvSpPr>
          <p:cNvPr id="11" name="TextBox 10"/>
          <p:cNvSpPr txBox="1"/>
          <p:nvPr/>
        </p:nvSpPr>
        <p:spPr>
          <a:xfrm>
            <a:off x="533400" y="1676400"/>
            <a:ext cx="8229600" cy="4708981"/>
          </a:xfrm>
          <a:prstGeom prst="rect">
            <a:avLst/>
          </a:prstGeom>
          <a:noFill/>
        </p:spPr>
        <p:txBody>
          <a:bodyPr wrap="square" rtlCol="0">
            <a:spAutoFit/>
          </a:bodyPr>
          <a:lstStyle/>
          <a:p>
            <a:r>
              <a:rPr lang="en-US" sz="2000" dirty="0" smtClean="0">
                <a:latin typeface="+mj-lt"/>
              </a:rPr>
              <a:t>1. </a:t>
            </a:r>
            <a:r>
              <a:rPr lang="vi-VN" sz="2000" dirty="0" smtClean="0">
                <a:latin typeface="+mj-lt"/>
              </a:rPr>
              <a:t>Để </a:t>
            </a:r>
            <a:r>
              <a:rPr lang="vi-VN" sz="2000" dirty="0">
                <a:latin typeface="+mj-lt"/>
              </a:rPr>
              <a:t>nhận diện khuôn </a:t>
            </a:r>
            <a:r>
              <a:rPr lang="vi-VN" sz="2000" dirty="0" smtClean="0">
                <a:latin typeface="+mj-lt"/>
              </a:rPr>
              <a:t>mặt</a:t>
            </a:r>
            <a:r>
              <a:rPr lang="en-US" sz="2000" dirty="0">
                <a:latin typeface="+mj-lt"/>
              </a:rPr>
              <a:t> </a:t>
            </a:r>
            <a:r>
              <a:rPr lang="en-US" sz="2000" dirty="0" err="1" smtClean="0">
                <a:latin typeface="+mj-lt"/>
              </a:rPr>
              <a:t>chúng</a:t>
            </a:r>
            <a:r>
              <a:rPr lang="en-US" sz="2000" dirty="0" smtClean="0">
                <a:latin typeface="+mj-lt"/>
              </a:rPr>
              <a:t> </a:t>
            </a:r>
            <a:r>
              <a:rPr lang="en-US" sz="2000" dirty="0" err="1" smtClean="0">
                <a:latin typeface="+mj-lt"/>
              </a:rPr>
              <a:t>em</a:t>
            </a:r>
            <a:r>
              <a:rPr lang="en-US" sz="2000" dirty="0" smtClean="0">
                <a:latin typeface="+mj-lt"/>
              </a:rPr>
              <a:t> </a:t>
            </a:r>
            <a:r>
              <a:rPr lang="en-US" sz="2000" dirty="0" err="1" smtClean="0">
                <a:latin typeface="+mj-lt"/>
              </a:rPr>
              <a:t>có</a:t>
            </a:r>
            <a:r>
              <a:rPr lang="en-US" sz="2000" dirty="0" smtClean="0">
                <a:latin typeface="+mj-lt"/>
              </a:rPr>
              <a:t> </a:t>
            </a:r>
            <a:r>
              <a:rPr lang="en-US" sz="2000" dirty="0" err="1" smtClean="0">
                <a:latin typeface="+mj-lt"/>
              </a:rPr>
              <a:t>các</a:t>
            </a:r>
            <a:r>
              <a:rPr lang="en-US" sz="2000" dirty="0" smtClean="0">
                <a:latin typeface="+mj-lt"/>
              </a:rPr>
              <a:t> </a:t>
            </a:r>
            <a:r>
              <a:rPr lang="en-US" sz="2000" dirty="0" err="1" smtClean="0">
                <a:latin typeface="+mj-lt"/>
              </a:rPr>
              <a:t>tệp</a:t>
            </a:r>
            <a:endParaRPr lang="en-US" sz="2000" dirty="0" smtClean="0">
              <a:latin typeface="+mj-lt"/>
            </a:endParaRPr>
          </a:p>
          <a:p>
            <a:pPr marL="342900" indent="-342900" fontAlgn="base">
              <a:buFont typeface="Arial" pitchFamily="34" charset="0"/>
              <a:buChar char="•"/>
            </a:pPr>
            <a:r>
              <a:rPr lang="vi-VN" sz="2000" dirty="0">
                <a:latin typeface="+mj-lt"/>
              </a:rPr>
              <a:t>opencv_face_detector.pbtxt</a:t>
            </a:r>
          </a:p>
          <a:p>
            <a:pPr marL="342900" indent="-342900" fontAlgn="base">
              <a:buFont typeface="Arial" pitchFamily="34" charset="0"/>
              <a:buChar char="•"/>
            </a:pPr>
            <a:r>
              <a:rPr lang="vi-VN" sz="2000" dirty="0">
                <a:latin typeface="+mj-lt"/>
              </a:rPr>
              <a:t>opencv_face_detector_uint8.pb</a:t>
            </a:r>
          </a:p>
          <a:p>
            <a:pPr marL="342900" indent="-342900" fontAlgn="base">
              <a:buFont typeface="Arial" pitchFamily="34" charset="0"/>
              <a:buChar char="•"/>
            </a:pPr>
            <a:r>
              <a:rPr lang="vi-VN" sz="2000" dirty="0">
                <a:latin typeface="+mj-lt"/>
              </a:rPr>
              <a:t>age_deploy.prototxt</a:t>
            </a:r>
          </a:p>
          <a:p>
            <a:pPr marL="342900" indent="-342900" fontAlgn="base">
              <a:buFont typeface="Arial" pitchFamily="34" charset="0"/>
              <a:buChar char="•"/>
            </a:pPr>
            <a:r>
              <a:rPr lang="vi-VN" sz="2000" dirty="0">
                <a:latin typeface="+mj-lt"/>
              </a:rPr>
              <a:t>age_net.caffemodel</a:t>
            </a:r>
          </a:p>
          <a:p>
            <a:pPr marL="342900" indent="-342900" fontAlgn="base">
              <a:buFont typeface="Arial" pitchFamily="34" charset="0"/>
              <a:buChar char="•"/>
            </a:pPr>
            <a:r>
              <a:rPr lang="vi-VN" sz="2000" dirty="0">
                <a:latin typeface="+mj-lt"/>
              </a:rPr>
              <a:t>world_deploy.prototxt</a:t>
            </a:r>
          </a:p>
          <a:p>
            <a:pPr marL="342900" indent="-342900" fontAlgn="base">
              <a:buFont typeface="Arial" pitchFamily="34" charset="0"/>
              <a:buChar char="•"/>
            </a:pPr>
            <a:r>
              <a:rPr lang="vi-VN" sz="2000" dirty="0">
                <a:latin typeface="+mj-lt"/>
              </a:rPr>
              <a:t>world_net.caffemodel</a:t>
            </a:r>
          </a:p>
          <a:p>
            <a:pPr marL="342900" indent="-342900" fontAlgn="base">
              <a:buFont typeface="Arial" pitchFamily="34" charset="0"/>
              <a:buChar char="•"/>
            </a:pPr>
            <a:r>
              <a:rPr lang="vi-VN" sz="2000" dirty="0">
                <a:latin typeface="+mj-lt"/>
              </a:rPr>
              <a:t>một vài hình ảnh để thử dự án</a:t>
            </a:r>
          </a:p>
          <a:p>
            <a:endParaRPr lang="en-US" sz="2000" dirty="0">
              <a:latin typeface="+mj-lt"/>
            </a:endParaRPr>
          </a:p>
          <a:p>
            <a:r>
              <a:rPr lang="vi-VN" sz="2000" dirty="0" smtClean="0">
                <a:latin typeface="+mj-lt"/>
              </a:rPr>
              <a:t>tệp </a:t>
            </a:r>
            <a:r>
              <a:rPr lang="vi-VN" sz="2000" dirty="0">
                <a:latin typeface="+mj-lt"/>
              </a:rPr>
              <a:t>.pb- đây là tệp protobuf (bộ đệm giao thức); nó nắm giữ định nghĩa đồ thị và các trọng số được đào tạo của mô hình. </a:t>
            </a:r>
            <a:r>
              <a:rPr lang="vi-VN" sz="2000" dirty="0" smtClean="0">
                <a:latin typeface="+mj-lt"/>
              </a:rPr>
              <a:t>Có </a:t>
            </a:r>
            <a:r>
              <a:rPr lang="vi-VN" sz="2000" dirty="0">
                <a:latin typeface="+mj-lt"/>
              </a:rPr>
              <a:t>thể sử dụng điều này để chạy mô hình được đào tạo. Và trong khi tệp .pb giữ protobuf ở định dạng nhị phân, một tệp có phần mở rộng .pbtxt giữ tệp ở định dạng văn bản. Đây là các tệp TensorFlow. Đối với độ tuổi và giới tính, tệp .prototxt mô tả cấu hình mạng và tệp .caffemodel xác định trạng thái bên trong của các tham số của các lớp.</a:t>
            </a:r>
            <a:endParaRPr lang="en-US" sz="2000" dirty="0">
              <a:latin typeface="+mj-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762000" y="1219200"/>
            <a:ext cx="7696200" cy="4865434"/>
          </a:xfrm>
          <a:prstGeom prst="rect">
            <a:avLst/>
          </a:prstGeom>
        </p:spPr>
        <p:txBody>
          <a:bodyPr vert="horz" wrap="square" lIns="0" tIns="12700" rIns="0" bIns="0" rtlCol="0">
            <a:spAutoFit/>
          </a:bodyPr>
          <a:lstStyle/>
          <a:p>
            <a:pPr marL="12065">
              <a:lnSpc>
                <a:spcPct val="100000"/>
              </a:lnSpc>
              <a:spcBef>
                <a:spcPts val="100"/>
              </a:spcBef>
              <a:tabLst>
                <a:tab pos="171450" algn="l"/>
              </a:tabLst>
            </a:pPr>
            <a:r>
              <a:rPr lang="en-US" sz="2400" dirty="0" smtClean="0">
                <a:latin typeface="Times" pitchFamily="34" charset="0"/>
                <a:ea typeface="Times" pitchFamily="34" charset="0"/>
                <a:cs typeface="Times" pitchFamily="34" charset="0"/>
              </a:rPr>
              <a:t>2. </a:t>
            </a:r>
            <a:r>
              <a:rPr lang="vi-VN" sz="2400" dirty="0" smtClean="0">
                <a:latin typeface="Times" pitchFamily="34" charset="0"/>
                <a:ea typeface="Times" pitchFamily="34" charset="0"/>
                <a:cs typeface="Times" pitchFamily="34" charset="0"/>
              </a:rPr>
              <a:t>Chúng </a:t>
            </a:r>
            <a:r>
              <a:rPr lang="vi-VN" sz="2400" dirty="0">
                <a:latin typeface="Times" pitchFamily="34" charset="0"/>
                <a:ea typeface="Times" pitchFamily="34" charset="0"/>
                <a:cs typeface="Times" pitchFamily="34" charset="0"/>
              </a:rPr>
              <a:t>ta sử dụng thư viện argparse để tạo một trình phân tích cú pháp đối số để chúng ta có thể lấy đối số hình ảnh từ dấu nhắc lệnh. Chúng tôi làm cho nó phân tích cú pháp đối số giữ đường dẫn đến hình ảnh để phân loại giới tính và độ tuổi</a:t>
            </a:r>
            <a:r>
              <a:rPr lang="vi-VN" sz="2400" dirty="0" smtClean="0">
                <a:latin typeface="Times" pitchFamily="34" charset="0"/>
                <a:ea typeface="Times" pitchFamily="34" charset="0"/>
                <a:cs typeface="Times" pitchFamily="34" charset="0"/>
              </a:rPr>
              <a:t>.</a:t>
            </a:r>
            <a:endParaRPr lang="en-US" sz="2400" dirty="0" smtClean="0">
              <a:latin typeface="Times" pitchFamily="34" charset="0"/>
              <a:ea typeface="Times" pitchFamily="34" charset="0"/>
              <a:cs typeface="Times" pitchFamily="34" charset="0"/>
            </a:endParaRPr>
          </a:p>
          <a:p>
            <a:pPr marL="12065">
              <a:lnSpc>
                <a:spcPct val="100000"/>
              </a:lnSpc>
              <a:spcBef>
                <a:spcPts val="100"/>
              </a:spcBef>
              <a:tabLst>
                <a:tab pos="171450" algn="l"/>
              </a:tabLst>
            </a:pPr>
            <a:r>
              <a:rPr lang="en-US" sz="2400" dirty="0" smtClean="0">
                <a:latin typeface="Times" pitchFamily="34" charset="0"/>
                <a:ea typeface="Times" pitchFamily="34" charset="0"/>
                <a:cs typeface="Times" pitchFamily="34" charset="0"/>
              </a:rPr>
              <a:t>3. </a:t>
            </a:r>
            <a:r>
              <a:rPr lang="vi-VN" sz="2400" b="0" i="0" dirty="0" smtClean="0">
                <a:effectLst/>
                <a:latin typeface="Times" pitchFamily="34" charset="0"/>
                <a:ea typeface="Times" pitchFamily="34" charset="0"/>
                <a:cs typeface="Times" pitchFamily="34" charset="0"/>
              </a:rPr>
              <a:t> Đối với khuôn mặt, tuổi tác và giới tính, khởi tạo bộ đệm và mô hình giao thức.</a:t>
            </a:r>
            <a:endParaRPr lang="en-US" sz="2400" b="0" i="0" dirty="0" smtClean="0">
              <a:effectLst/>
              <a:latin typeface="Times" pitchFamily="34" charset="0"/>
              <a:ea typeface="Times" pitchFamily="34" charset="0"/>
              <a:cs typeface="Times" pitchFamily="34" charset="0"/>
            </a:endParaRPr>
          </a:p>
          <a:p>
            <a:pPr marL="12065">
              <a:lnSpc>
                <a:spcPct val="100000"/>
              </a:lnSpc>
              <a:spcBef>
                <a:spcPts val="100"/>
              </a:spcBef>
              <a:tabLst>
                <a:tab pos="171450" algn="l"/>
              </a:tabLst>
            </a:pPr>
            <a:r>
              <a:rPr lang="en-US" sz="2400" dirty="0" smtClean="0">
                <a:latin typeface="Times" pitchFamily="34" charset="0"/>
                <a:ea typeface="Times" pitchFamily="34" charset="0"/>
                <a:cs typeface="Times" pitchFamily="34" charset="0"/>
              </a:rPr>
              <a:t>4. </a:t>
            </a:r>
            <a:r>
              <a:rPr lang="vi-VN" sz="2400" dirty="0" smtClean="0">
                <a:latin typeface="Times" pitchFamily="34" charset="0"/>
                <a:ea typeface="Times" pitchFamily="34" charset="0"/>
                <a:cs typeface="Times" pitchFamily="34" charset="0"/>
              </a:rPr>
              <a:t>Khởi tạo các giá trị trung bình cho mô hình và danh sách các độ tuổi và giới tính để phân loại.</a:t>
            </a:r>
            <a:endParaRPr lang="en-US" sz="2400" dirty="0" smtClean="0">
              <a:latin typeface="Times" pitchFamily="34" charset="0"/>
              <a:ea typeface="Times" pitchFamily="34" charset="0"/>
              <a:cs typeface="Times" pitchFamily="34" charset="0"/>
            </a:endParaRPr>
          </a:p>
          <a:p>
            <a:pPr marL="12065">
              <a:lnSpc>
                <a:spcPct val="100000"/>
              </a:lnSpc>
              <a:spcBef>
                <a:spcPts val="100"/>
              </a:spcBef>
              <a:tabLst>
                <a:tab pos="171450" algn="l"/>
              </a:tabLst>
            </a:pPr>
            <a:r>
              <a:rPr lang="en-US" sz="2400" dirty="0" smtClean="0">
                <a:latin typeface="Times" pitchFamily="34" charset="0"/>
                <a:ea typeface="Times" pitchFamily="34" charset="0"/>
                <a:cs typeface="Times" pitchFamily="34" charset="0"/>
              </a:rPr>
              <a:t>5. </a:t>
            </a:r>
            <a:r>
              <a:rPr lang="vi-VN" sz="2400" dirty="0" smtClean="0">
                <a:latin typeface="Times" pitchFamily="34" charset="0"/>
                <a:ea typeface="Times" pitchFamily="34" charset="0"/>
                <a:cs typeface="Times" pitchFamily="34" charset="0"/>
              </a:rPr>
              <a:t>Bây giờ, sử dụng phương thức readNet () để tải các mạng. Tham số đầu tiên chứa các trọng số được huấn luyện và tham số thứ hai mang cấu hình mạng.</a:t>
            </a:r>
            <a:endParaRPr lang="en-US" sz="2400" dirty="0" smtClean="0">
              <a:latin typeface="Times" pitchFamily="34" charset="0"/>
              <a:ea typeface="Times" pitchFamily="34" charset="0"/>
              <a:cs typeface="Times" pitchFamily="34" charset="0"/>
            </a:endParaRPr>
          </a:p>
          <a:p>
            <a:pPr marL="12065">
              <a:lnSpc>
                <a:spcPct val="100000"/>
              </a:lnSpc>
              <a:spcBef>
                <a:spcPts val="100"/>
              </a:spcBef>
              <a:tabLst>
                <a:tab pos="171450" algn="l"/>
              </a:tabLst>
            </a:pPr>
            <a:r>
              <a:rPr lang="en-US" sz="2400" dirty="0" smtClean="0">
                <a:latin typeface="Times" pitchFamily="34" charset="0"/>
                <a:ea typeface="Times" pitchFamily="34" charset="0"/>
                <a:cs typeface="Times" pitchFamily="34" charset="0"/>
              </a:rPr>
              <a:t>6. </a:t>
            </a:r>
            <a:r>
              <a:rPr lang="vi-VN" sz="2400" dirty="0" smtClean="0">
                <a:latin typeface="Times" pitchFamily="34" charset="0"/>
                <a:ea typeface="Times" pitchFamily="34" charset="0"/>
                <a:cs typeface="Times" pitchFamily="34" charset="0"/>
              </a:rPr>
              <a:t>ghi lại luồng video trong trường hợp bạn muốn phân loại trên luồng của webcam. Đặt vùng đệm thành 20.</a:t>
            </a:r>
            <a:endParaRPr sz="2400" dirty="0">
              <a:latin typeface="Times" pitchFamily="34" charset="0"/>
              <a:ea typeface="Times" pitchFamily="34" charset="0"/>
              <a:cs typeface="Times" pitchFamily="34" charset="0"/>
            </a:endParaRPr>
          </a:p>
        </p:txBody>
      </p:sp>
      <p:sp>
        <p:nvSpPr>
          <p:cNvPr id="11" name="object 8"/>
          <p:cNvSpPr txBox="1">
            <a:spLocks noGrp="1"/>
          </p:cNvSpPr>
          <p:nvPr>
            <p:ph type="title"/>
          </p:nvPr>
        </p:nvSpPr>
        <p:spPr>
          <a:xfrm>
            <a:off x="307340" y="405129"/>
            <a:ext cx="8684260" cy="873957"/>
          </a:xfrm>
          <a:prstGeom prst="rect">
            <a:avLst/>
          </a:prstGeom>
        </p:spPr>
        <p:txBody>
          <a:bodyPr vert="horz" wrap="square" lIns="0" tIns="12065" rIns="0" bIns="0" rtlCol="0">
            <a:spAutoFit/>
          </a:bodyPr>
          <a:lstStyle/>
          <a:p>
            <a:pPr algn="ctr" fontAlgn="base"/>
            <a:r>
              <a:rPr lang="vi-VN" dirty="0"/>
              <a:t>Các bước thực hành dự án python phát hiện giới tính và tuổi</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762000" y="1219200"/>
            <a:ext cx="7696200" cy="1490152"/>
          </a:xfrm>
          <a:prstGeom prst="rect">
            <a:avLst/>
          </a:prstGeom>
        </p:spPr>
        <p:txBody>
          <a:bodyPr vert="horz" wrap="square" lIns="0" tIns="12700" rIns="0" bIns="0" rtlCol="0">
            <a:spAutoFit/>
          </a:bodyPr>
          <a:lstStyle/>
          <a:p>
            <a:pPr marL="12065">
              <a:lnSpc>
                <a:spcPct val="100000"/>
              </a:lnSpc>
              <a:spcBef>
                <a:spcPts val="100"/>
              </a:spcBef>
              <a:tabLst>
                <a:tab pos="171450" algn="l"/>
              </a:tabLst>
            </a:pPr>
            <a:r>
              <a:rPr lang="en-US" sz="2400" dirty="0">
                <a:latin typeface="Times" pitchFamily="34" charset="0"/>
                <a:ea typeface="Times" pitchFamily="34" charset="0"/>
                <a:cs typeface="Times" pitchFamily="34" charset="0"/>
              </a:rPr>
              <a:t>7</a:t>
            </a:r>
            <a:r>
              <a:rPr lang="en-US" sz="2400" dirty="0" smtClean="0">
                <a:latin typeface="Times" pitchFamily="34" charset="0"/>
                <a:ea typeface="Times" pitchFamily="34" charset="0"/>
                <a:cs typeface="Times" pitchFamily="34" charset="0"/>
              </a:rPr>
              <a:t>. </a:t>
            </a:r>
            <a:r>
              <a:rPr lang="vi-VN" sz="2400" dirty="0" smtClean="0">
                <a:latin typeface="Times" pitchFamily="34" charset="0"/>
                <a:ea typeface="Times" pitchFamily="34" charset="0"/>
                <a:cs typeface="Times" pitchFamily="34" charset="0"/>
              </a:rPr>
              <a:t>Bây giờ cho đến khi bất kỳ phím nào được nhấn, chúng ta đọc luồng và lưu trữ nội dung vào các tên hasFrame và frame. Nếu nó không phải là video, nó phải đợi và vì vậy chúng tôi gọi waitKey () từ cv2, sau đó ngắt.</a:t>
            </a:r>
            <a:endParaRPr lang="en-US" sz="2400" dirty="0" smtClean="0">
              <a:latin typeface="Times" pitchFamily="34" charset="0"/>
              <a:ea typeface="Times" pitchFamily="34" charset="0"/>
              <a:cs typeface="Times" pitchFamily="34" charset="0"/>
            </a:endParaRPr>
          </a:p>
        </p:txBody>
      </p:sp>
      <p:sp>
        <p:nvSpPr>
          <p:cNvPr id="11" name="object 8"/>
          <p:cNvSpPr txBox="1">
            <a:spLocks noGrp="1"/>
          </p:cNvSpPr>
          <p:nvPr>
            <p:ph type="title"/>
          </p:nvPr>
        </p:nvSpPr>
        <p:spPr>
          <a:xfrm>
            <a:off x="307340" y="405129"/>
            <a:ext cx="8684260" cy="873957"/>
          </a:xfrm>
          <a:prstGeom prst="rect">
            <a:avLst/>
          </a:prstGeom>
        </p:spPr>
        <p:txBody>
          <a:bodyPr vert="horz" wrap="square" lIns="0" tIns="12065" rIns="0" bIns="0" rtlCol="0">
            <a:spAutoFit/>
          </a:bodyPr>
          <a:lstStyle/>
          <a:p>
            <a:pPr algn="ctr" fontAlgn="base"/>
            <a:r>
              <a:rPr lang="vi-VN" dirty="0"/>
              <a:t>Các bước thực hành dự án python phát hiện giới tính và tuổi</a:t>
            </a:r>
          </a:p>
        </p:txBody>
      </p:sp>
    </p:spTree>
    <p:extLst>
      <p:ext uri="{BB962C8B-B14F-4D97-AF65-F5344CB8AC3E}">
        <p14:creationId xmlns:p14="http://schemas.microsoft.com/office/powerpoint/2010/main" val="25473931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TotalTime>
  <Words>913</Words>
  <Application>Microsoft Office PowerPoint</Application>
  <PresentationFormat>On-screen Show (4:3)</PresentationFormat>
  <Paragraphs>70</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-apple-system</vt:lpstr>
      <vt:lpstr>Monaco</vt:lpstr>
      <vt:lpstr>Arial</vt:lpstr>
      <vt:lpstr>Calibri</vt:lpstr>
      <vt:lpstr>Times</vt:lpstr>
      <vt:lpstr>Times New Roman</vt:lpstr>
      <vt:lpstr>Office Theme</vt:lpstr>
      <vt:lpstr>Phân tích hình ảnh khuôn mặt để phân loại tuổi, giới tính</vt:lpstr>
      <vt:lpstr>Các thư viện cần cài đặt</vt:lpstr>
      <vt:lpstr>Thị giác máy tính là gì?</vt:lpstr>
      <vt:lpstr>OpenCV là gì?</vt:lpstr>
      <vt:lpstr>Về dự án chúng em sẽ</vt:lpstr>
      <vt:lpstr>Dầu tiên</vt:lpstr>
      <vt:lpstr>Các bước thực hành dự án python phát hiện giới tính và tuổi</vt:lpstr>
      <vt:lpstr>Các bước thực hành dự án python phát hiện giới tính và tuổi</vt:lpstr>
      <vt:lpstr>Các bước thực hành dự án python phát hiện giới tính và tuổi</vt:lpstr>
      <vt:lpstr>Các bước thực hành dự án python phát hiện giới tính và tuổi</vt:lpstr>
      <vt:lpstr>Các bước thực hành dự án python phát hiện giới tính và tuổi</vt:lpstr>
      <vt:lpstr>Ví dụ về dự án Python để phát hiện giới tính và độ tuổi</vt:lpstr>
      <vt:lpstr>Ví dụ về dự án Python để phát hiện giới tính và độ tuổi</vt:lpstr>
      <vt:lpstr>Ví dụ về dự án Python để phát hiện giới tính và độ tuổi</vt:lpstr>
      <vt:lpstr>Cảm ơn thầy và các bạn đã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Phân tích hình ảnh khuôn mặt để phân loại tuổi, giới tính và dân tộc</dc:title>
  <cp:lastModifiedBy>kim anh</cp:lastModifiedBy>
  <cp:revision>7</cp:revision>
  <dcterms:created xsi:type="dcterms:W3CDTF">2020-12-25T06:58:30Z</dcterms:created>
  <dcterms:modified xsi:type="dcterms:W3CDTF">2020-12-25T08:44:38Z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2016-10-24T00:00:00Z</vt:filetime>
  </property>
  <property fmtid="{D5CDD505-2E9C-101B-9397-08002B2CF9AE}" pid="3" name="Creator">
    <vt:lpwstr>Microsoft® PowerPoint® 2013</vt:lpwstr>
  </property>
  <property fmtid="{D5CDD505-2E9C-101B-9397-08002B2CF9AE}" pid="4" name="LastSaved">
    <vt:filetime>2020-12-25T00:00:00Z</vt:filetime>
  </property>
</Properties>
</file>