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93" r:id="rId7"/>
    <p:sldId id="294" r:id="rId8"/>
    <p:sldId id="295" r:id="rId9"/>
    <p:sldId id="261" r:id="rId10"/>
    <p:sldId id="262" r:id="rId11"/>
    <p:sldId id="263" r:id="rId12"/>
    <p:sldId id="264" r:id="rId13"/>
    <p:sldId id="265" r:id="rId14"/>
    <p:sldId id="297" r:id="rId15"/>
    <p:sldId id="298" r:id="rId16"/>
    <p:sldId id="299" r:id="rId17"/>
    <p:sldId id="300" r:id="rId18"/>
    <p:sldId id="266" r:id="rId19"/>
    <p:sldId id="267" r:id="rId20"/>
    <p:sldId id="268" r:id="rId21"/>
    <p:sldId id="269" r:id="rId22"/>
    <p:sldId id="270" r:id="rId23"/>
    <p:sldId id="271" r:id="rId24"/>
    <p:sldId id="272" r:id="rId25"/>
    <p:sldId id="273" r:id="rId26"/>
    <p:sldId id="276" r:id="rId27"/>
    <p:sldId id="274" r:id="rId28"/>
    <p:sldId id="275" r:id="rId29"/>
    <p:sldId id="277" r:id="rId30"/>
    <p:sldId id="280" r:id="rId31"/>
    <p:sldId id="278" r:id="rId32"/>
    <p:sldId id="281" r:id="rId33"/>
    <p:sldId id="289" r:id="rId34"/>
    <p:sldId id="279" r:id="rId35"/>
    <p:sldId id="284" r:id="rId36"/>
    <p:sldId id="285" r:id="rId37"/>
    <p:sldId id="283" r:id="rId38"/>
    <p:sldId id="282" r:id="rId39"/>
    <p:sldId id="286" r:id="rId40"/>
    <p:sldId id="290" r:id="rId41"/>
    <p:sldId id="287" r:id="rId42"/>
    <p:sldId id="291" r:id="rId43"/>
    <p:sldId id="288" r:id="rId44"/>
    <p:sldId id="29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AC636E6-2066-4FE1-9EF0-6068A4D70F14}" type="doc">
      <dgm:prSet loTypeId="urn:microsoft.com/office/officeart/2005/8/layout/orgChart1#4" loCatId="hierarchy" qsTypeId="urn:microsoft.com/office/officeart/2005/8/quickstyle/simple2#4" qsCatId="simple" csTypeId="urn:microsoft.com/office/officeart/2005/8/colors/accent1_2#4" csCatId="accent1" phldr="1"/>
      <dgm:spPr/>
      <dgm:t>
        <a:bodyPr/>
        <a:lstStyle/>
        <a:p>
          <a:endParaRPr lang="en-US"/>
        </a:p>
      </dgm:t>
    </dgm:pt>
    <dgm:pt modelId="{D553D096-D069-42D6-B264-37A34AC4C914}">
      <dgm:prSet phldrT="[Text]"/>
      <dgm:spPr>
        <a:solidFill>
          <a:schemeClr val="accent6">
            <a:lumMod val="75000"/>
          </a:schemeClr>
        </a:solidFill>
      </dgm:spPr>
      <dgm:t>
        <a:bodyPr/>
        <a:lstStyle/>
        <a:p>
          <a:r>
            <a:rPr lang="en-US"/>
            <a:t>Chủ Quán</a:t>
          </a:r>
        </a:p>
      </dgm:t>
    </dgm:pt>
    <dgm:pt modelId="{570C1504-5807-4293-8007-A899FEACF8FA}" type="parTrans" cxnId="{BB704B00-6655-473B-BC42-77279FF0ECCB}">
      <dgm:prSet/>
      <dgm:spPr/>
      <dgm:t>
        <a:bodyPr/>
        <a:lstStyle/>
        <a:p>
          <a:endParaRPr lang="en-US"/>
        </a:p>
      </dgm:t>
    </dgm:pt>
    <dgm:pt modelId="{CEA38980-B47E-49FD-AB51-0B54DA053138}" type="sibTrans" cxnId="{BB704B00-6655-473B-BC42-77279FF0ECCB}">
      <dgm:prSet/>
      <dgm:spPr/>
      <dgm:t>
        <a:bodyPr/>
        <a:lstStyle/>
        <a:p>
          <a:endParaRPr lang="en-US"/>
        </a:p>
      </dgm:t>
    </dgm:pt>
    <dgm:pt modelId="{2014C00E-F5F9-4D9D-B563-3872EE1A7A43}">
      <dgm:prSet phldrT="[Text]"/>
      <dgm:spPr>
        <a:solidFill>
          <a:schemeClr val="accent6">
            <a:lumMod val="75000"/>
          </a:schemeClr>
        </a:solidFill>
      </dgm:spPr>
      <dgm:t>
        <a:bodyPr/>
        <a:lstStyle/>
        <a:p>
          <a:r>
            <a:rPr lang="en-US"/>
            <a:t>Quản lý</a:t>
          </a:r>
        </a:p>
      </dgm:t>
    </dgm:pt>
    <dgm:pt modelId="{132282FC-9237-4503-AB65-FA639AE4EF6B}" type="parTrans" cxnId="{19637563-1367-4779-BDD6-FE76AA266140}">
      <dgm:prSet/>
      <dgm:spPr/>
      <dgm:t>
        <a:bodyPr/>
        <a:lstStyle/>
        <a:p>
          <a:endParaRPr lang="en-US"/>
        </a:p>
      </dgm:t>
    </dgm:pt>
    <dgm:pt modelId="{F6A70D69-1883-407F-A387-68123E62979C}" type="sibTrans" cxnId="{19637563-1367-4779-BDD6-FE76AA266140}">
      <dgm:prSet/>
      <dgm:spPr/>
      <dgm:t>
        <a:bodyPr/>
        <a:lstStyle/>
        <a:p>
          <a:endParaRPr lang="en-US"/>
        </a:p>
      </dgm:t>
    </dgm:pt>
    <dgm:pt modelId="{2E294CE2-A120-47DA-A8BC-3409F75B8E15}">
      <dgm:prSet phldrT="[Text]"/>
      <dgm:spPr>
        <a:solidFill>
          <a:schemeClr val="accent6">
            <a:lumMod val="75000"/>
          </a:schemeClr>
        </a:solidFill>
      </dgm:spPr>
      <dgm:t>
        <a:bodyPr/>
        <a:lstStyle/>
        <a:p>
          <a:r>
            <a:rPr lang="en-US"/>
            <a:t>Nhân viên kho</a:t>
          </a:r>
        </a:p>
      </dgm:t>
    </dgm:pt>
    <dgm:pt modelId="{1EDCB11A-1E51-4BCA-BCD8-CE2A4ADFAEB6}" type="parTrans" cxnId="{CE15C4BF-58E6-40DB-A013-6A9B8A7C7AD7}">
      <dgm:prSet/>
      <dgm:spPr/>
      <dgm:t>
        <a:bodyPr/>
        <a:lstStyle/>
        <a:p>
          <a:endParaRPr lang="en-US"/>
        </a:p>
      </dgm:t>
    </dgm:pt>
    <dgm:pt modelId="{F5F8AA1E-1A5E-4815-83C0-245EDB4116DB}" type="sibTrans" cxnId="{CE15C4BF-58E6-40DB-A013-6A9B8A7C7AD7}">
      <dgm:prSet/>
      <dgm:spPr/>
      <dgm:t>
        <a:bodyPr/>
        <a:lstStyle/>
        <a:p>
          <a:endParaRPr lang="en-US"/>
        </a:p>
      </dgm:t>
    </dgm:pt>
    <dgm:pt modelId="{5EC7790E-52BB-48B0-BFC3-B9374035F0C5}">
      <dgm:prSet phldrT="[Text]"/>
      <dgm:spPr>
        <a:solidFill>
          <a:schemeClr val="accent6">
            <a:lumMod val="75000"/>
          </a:schemeClr>
        </a:solidFill>
      </dgm:spPr>
      <dgm:t>
        <a:bodyPr/>
        <a:lstStyle/>
        <a:p>
          <a:r>
            <a:rPr lang="en-US"/>
            <a:t>Nhân viên thu ngân</a:t>
          </a:r>
        </a:p>
      </dgm:t>
    </dgm:pt>
    <dgm:pt modelId="{92D84379-A002-40BD-893D-01892FD94DF8}" type="parTrans" cxnId="{7DA75E62-BA96-406C-99EC-9833590CCCF5}">
      <dgm:prSet/>
      <dgm:spPr/>
      <dgm:t>
        <a:bodyPr/>
        <a:lstStyle/>
        <a:p>
          <a:endParaRPr lang="en-US"/>
        </a:p>
      </dgm:t>
    </dgm:pt>
    <dgm:pt modelId="{C02CC3BB-4717-453E-A0E0-A3D4F8834BD4}" type="sibTrans" cxnId="{7DA75E62-BA96-406C-99EC-9833590CCCF5}">
      <dgm:prSet/>
      <dgm:spPr/>
      <dgm:t>
        <a:bodyPr/>
        <a:lstStyle/>
        <a:p>
          <a:endParaRPr lang="en-US"/>
        </a:p>
      </dgm:t>
    </dgm:pt>
    <dgm:pt modelId="{085E5D73-AE9E-48FF-AF9A-92CD14DECE11}">
      <dgm:prSet phldr="0" custT="0"/>
      <dgm:spPr>
        <a:solidFill>
          <a:schemeClr val="accent6">
            <a:lumMod val="75000"/>
          </a:schemeClr>
        </a:solidFill>
      </dgm:spPr>
      <dgm:t>
        <a:bodyPr vert="horz" wrap="square"/>
        <a:lstStyle/>
        <a:p>
          <a:pPr>
            <a:lnSpc>
              <a:spcPct val="100000"/>
            </a:lnSpc>
            <a:spcBef>
              <a:spcPct val="0"/>
            </a:spcBef>
            <a:spcAft>
              <a:spcPct val="35000"/>
            </a:spcAft>
          </a:pPr>
          <a:r>
            <a:rPr lang="en-US"/>
            <a:t>Nhân viên phục vụ</a:t>
          </a:r>
        </a:p>
      </dgm:t>
    </dgm:pt>
    <dgm:pt modelId="{3B09FE4A-72FB-42C9-B565-02C01B1AFB5F}" type="parTrans" cxnId="{41CC67F4-68DA-40A5-ABA2-EEC4AD4AF91E}">
      <dgm:prSet/>
      <dgm:spPr/>
      <dgm:t>
        <a:bodyPr/>
        <a:lstStyle/>
        <a:p>
          <a:endParaRPr lang="en-US"/>
        </a:p>
      </dgm:t>
    </dgm:pt>
    <dgm:pt modelId="{018E65D5-E322-43BE-9516-A5DEB1831023}" type="sibTrans" cxnId="{41CC67F4-68DA-40A5-ABA2-EEC4AD4AF91E}">
      <dgm:prSet/>
      <dgm:spPr/>
      <dgm:t>
        <a:bodyPr/>
        <a:lstStyle/>
        <a:p>
          <a:endParaRPr lang="en-US"/>
        </a:p>
      </dgm:t>
    </dgm:pt>
    <dgm:pt modelId="{D0D9B1B5-C1F8-464C-A027-4F7FAC598E2B}" type="pres">
      <dgm:prSet presAssocID="{5AC636E6-2066-4FE1-9EF0-6068A4D70F14}" presName="hierChild1" presStyleCnt="0">
        <dgm:presLayoutVars>
          <dgm:orgChart val="1"/>
          <dgm:chPref val="1"/>
          <dgm:dir/>
          <dgm:animOne val="branch"/>
          <dgm:animLvl val="lvl"/>
          <dgm:resizeHandles/>
        </dgm:presLayoutVars>
      </dgm:prSet>
      <dgm:spPr/>
    </dgm:pt>
    <dgm:pt modelId="{55389FC5-B447-4475-ACDC-707D781008BB}" type="pres">
      <dgm:prSet presAssocID="{D553D096-D069-42D6-B264-37A34AC4C914}" presName="hierRoot1" presStyleCnt="0">
        <dgm:presLayoutVars>
          <dgm:hierBranch val="init"/>
        </dgm:presLayoutVars>
      </dgm:prSet>
      <dgm:spPr/>
    </dgm:pt>
    <dgm:pt modelId="{C3BAF4AE-1B04-4C37-AB34-A225E1875F7E}" type="pres">
      <dgm:prSet presAssocID="{D553D096-D069-42D6-B264-37A34AC4C914}" presName="rootComposite1" presStyleCnt="0"/>
      <dgm:spPr/>
    </dgm:pt>
    <dgm:pt modelId="{1E226D0C-B35C-478F-9E15-E760B62611AE}" type="pres">
      <dgm:prSet presAssocID="{D553D096-D069-42D6-B264-37A34AC4C914}" presName="rootText1" presStyleLbl="node0" presStyleIdx="0" presStyleCnt="1" custLinFactNeighborX="3495" custLinFactNeighborY="-5243">
        <dgm:presLayoutVars>
          <dgm:chPref val="3"/>
        </dgm:presLayoutVars>
      </dgm:prSet>
      <dgm:spPr/>
    </dgm:pt>
    <dgm:pt modelId="{FF2C2FE7-66B3-4668-A459-ABD96769FFB9}" type="pres">
      <dgm:prSet presAssocID="{D553D096-D069-42D6-B264-37A34AC4C914}" presName="rootConnector1" presStyleLbl="node1" presStyleIdx="0" presStyleCnt="0"/>
      <dgm:spPr/>
    </dgm:pt>
    <dgm:pt modelId="{3F6C0ECB-3E48-41A0-9A0E-93A73D901D07}" type="pres">
      <dgm:prSet presAssocID="{D553D096-D069-42D6-B264-37A34AC4C914}" presName="hierChild2" presStyleCnt="0"/>
      <dgm:spPr/>
    </dgm:pt>
    <dgm:pt modelId="{72365B46-A052-496F-93ED-C26FAD6159F1}" type="pres">
      <dgm:prSet presAssocID="{132282FC-9237-4503-AB65-FA639AE4EF6B}" presName="Name37" presStyleLbl="parChTrans1D2" presStyleIdx="0" presStyleCnt="4"/>
      <dgm:spPr/>
    </dgm:pt>
    <dgm:pt modelId="{300EDAC4-EB57-4491-BB61-B05638A1CD9B}" type="pres">
      <dgm:prSet presAssocID="{2014C00E-F5F9-4D9D-B563-3872EE1A7A43}" presName="hierRoot2" presStyleCnt="0">
        <dgm:presLayoutVars>
          <dgm:hierBranch val="init"/>
        </dgm:presLayoutVars>
      </dgm:prSet>
      <dgm:spPr/>
    </dgm:pt>
    <dgm:pt modelId="{9E91E0FF-C15D-46A5-B93A-FC65F3823C43}" type="pres">
      <dgm:prSet presAssocID="{2014C00E-F5F9-4D9D-B563-3872EE1A7A43}" presName="rootComposite" presStyleCnt="0"/>
      <dgm:spPr/>
    </dgm:pt>
    <dgm:pt modelId="{40726C99-C342-4CAF-929A-1161C38BFB90}" type="pres">
      <dgm:prSet presAssocID="{2014C00E-F5F9-4D9D-B563-3872EE1A7A43}" presName="rootText" presStyleLbl="node2" presStyleIdx="0" presStyleCnt="4">
        <dgm:presLayoutVars>
          <dgm:chPref val="3"/>
        </dgm:presLayoutVars>
      </dgm:prSet>
      <dgm:spPr/>
    </dgm:pt>
    <dgm:pt modelId="{E8435DC6-5D9F-4248-AF9B-3B399F236558}" type="pres">
      <dgm:prSet presAssocID="{2014C00E-F5F9-4D9D-B563-3872EE1A7A43}" presName="rootConnector" presStyleLbl="node2" presStyleIdx="0" presStyleCnt="4"/>
      <dgm:spPr/>
    </dgm:pt>
    <dgm:pt modelId="{D01B3248-DCFE-4343-9CE2-1EA3678FDDC4}" type="pres">
      <dgm:prSet presAssocID="{2014C00E-F5F9-4D9D-B563-3872EE1A7A43}" presName="hierChild4" presStyleCnt="0"/>
      <dgm:spPr/>
    </dgm:pt>
    <dgm:pt modelId="{7A1290A6-F922-43D9-A458-18EDDEDEB60B}" type="pres">
      <dgm:prSet presAssocID="{2014C00E-F5F9-4D9D-B563-3872EE1A7A43}" presName="hierChild5" presStyleCnt="0"/>
      <dgm:spPr/>
    </dgm:pt>
    <dgm:pt modelId="{D59FF0E6-70B8-4A75-929A-D14408221BF9}" type="pres">
      <dgm:prSet presAssocID="{1EDCB11A-1E51-4BCA-BCD8-CE2A4ADFAEB6}" presName="Name37" presStyleLbl="parChTrans1D2" presStyleIdx="1" presStyleCnt="4"/>
      <dgm:spPr/>
    </dgm:pt>
    <dgm:pt modelId="{8FA1921C-1259-4029-B39B-79D5C257902D}" type="pres">
      <dgm:prSet presAssocID="{2E294CE2-A120-47DA-A8BC-3409F75B8E15}" presName="hierRoot2" presStyleCnt="0">
        <dgm:presLayoutVars>
          <dgm:hierBranch val="init"/>
        </dgm:presLayoutVars>
      </dgm:prSet>
      <dgm:spPr/>
    </dgm:pt>
    <dgm:pt modelId="{899E2B5B-3A5C-4AD6-B20D-1ED88C9C30F6}" type="pres">
      <dgm:prSet presAssocID="{2E294CE2-A120-47DA-A8BC-3409F75B8E15}" presName="rootComposite" presStyleCnt="0"/>
      <dgm:spPr/>
    </dgm:pt>
    <dgm:pt modelId="{C09E031E-19AE-4E9F-85E1-8B3F37FDEB18}" type="pres">
      <dgm:prSet presAssocID="{2E294CE2-A120-47DA-A8BC-3409F75B8E15}" presName="rootText" presStyleLbl="node2" presStyleIdx="1" presStyleCnt="4">
        <dgm:presLayoutVars>
          <dgm:chPref val="3"/>
        </dgm:presLayoutVars>
      </dgm:prSet>
      <dgm:spPr/>
    </dgm:pt>
    <dgm:pt modelId="{564EA266-8410-4048-9DF6-70E939BE7007}" type="pres">
      <dgm:prSet presAssocID="{2E294CE2-A120-47DA-A8BC-3409F75B8E15}" presName="rootConnector" presStyleLbl="node2" presStyleIdx="1" presStyleCnt="4"/>
      <dgm:spPr/>
    </dgm:pt>
    <dgm:pt modelId="{2D1C309C-058A-45D4-902A-A34B726629FA}" type="pres">
      <dgm:prSet presAssocID="{2E294CE2-A120-47DA-A8BC-3409F75B8E15}" presName="hierChild4" presStyleCnt="0"/>
      <dgm:spPr/>
    </dgm:pt>
    <dgm:pt modelId="{C4F22110-2DBC-46CA-B12F-410D62B59715}" type="pres">
      <dgm:prSet presAssocID="{2E294CE2-A120-47DA-A8BC-3409F75B8E15}" presName="hierChild5" presStyleCnt="0"/>
      <dgm:spPr/>
    </dgm:pt>
    <dgm:pt modelId="{2A9EC776-8D05-4728-A149-0A4F46950F03}" type="pres">
      <dgm:prSet presAssocID="{92D84379-A002-40BD-893D-01892FD94DF8}" presName="Name37" presStyleLbl="parChTrans1D2" presStyleIdx="2" presStyleCnt="4"/>
      <dgm:spPr/>
    </dgm:pt>
    <dgm:pt modelId="{9D34E40B-BAD3-4E7F-B381-55501EB73BCE}" type="pres">
      <dgm:prSet presAssocID="{5EC7790E-52BB-48B0-BFC3-B9374035F0C5}" presName="hierRoot2" presStyleCnt="0">
        <dgm:presLayoutVars>
          <dgm:hierBranch val="init"/>
        </dgm:presLayoutVars>
      </dgm:prSet>
      <dgm:spPr/>
    </dgm:pt>
    <dgm:pt modelId="{6B515C3A-A96B-4494-A99C-31CA614D1FF3}" type="pres">
      <dgm:prSet presAssocID="{5EC7790E-52BB-48B0-BFC3-B9374035F0C5}" presName="rootComposite" presStyleCnt="0"/>
      <dgm:spPr/>
    </dgm:pt>
    <dgm:pt modelId="{F950CBB8-1435-4B64-9E4B-7806F798DBC9}" type="pres">
      <dgm:prSet presAssocID="{5EC7790E-52BB-48B0-BFC3-B9374035F0C5}" presName="rootText" presStyleLbl="node2" presStyleIdx="2" presStyleCnt="4">
        <dgm:presLayoutVars>
          <dgm:chPref val="3"/>
        </dgm:presLayoutVars>
      </dgm:prSet>
      <dgm:spPr/>
    </dgm:pt>
    <dgm:pt modelId="{3F20602C-F79C-4644-AEA3-D1029FF17D56}" type="pres">
      <dgm:prSet presAssocID="{5EC7790E-52BB-48B0-BFC3-B9374035F0C5}" presName="rootConnector" presStyleLbl="node2" presStyleIdx="2" presStyleCnt="4"/>
      <dgm:spPr/>
    </dgm:pt>
    <dgm:pt modelId="{83D36588-2536-434F-95E5-CFA366C374EC}" type="pres">
      <dgm:prSet presAssocID="{5EC7790E-52BB-48B0-BFC3-B9374035F0C5}" presName="hierChild4" presStyleCnt="0"/>
      <dgm:spPr/>
    </dgm:pt>
    <dgm:pt modelId="{BD174150-017D-4508-A67C-A948767094C9}" type="pres">
      <dgm:prSet presAssocID="{5EC7790E-52BB-48B0-BFC3-B9374035F0C5}" presName="hierChild5" presStyleCnt="0"/>
      <dgm:spPr/>
    </dgm:pt>
    <dgm:pt modelId="{38E54E03-C50C-42A3-B3EF-3F88AC812089}" type="pres">
      <dgm:prSet presAssocID="{3B09FE4A-72FB-42C9-B565-02C01B1AFB5F}" presName="Name37" presStyleLbl="parChTrans1D2" presStyleIdx="3" presStyleCnt="4"/>
      <dgm:spPr/>
    </dgm:pt>
    <dgm:pt modelId="{ECF48874-5C06-429D-8A5A-756C4076860C}" type="pres">
      <dgm:prSet presAssocID="{085E5D73-AE9E-48FF-AF9A-92CD14DECE11}" presName="hierRoot2" presStyleCnt="0">
        <dgm:presLayoutVars>
          <dgm:hierBranch val="init"/>
        </dgm:presLayoutVars>
      </dgm:prSet>
      <dgm:spPr/>
    </dgm:pt>
    <dgm:pt modelId="{9669D9ED-E43C-4BEA-BA6D-358D61605FFE}" type="pres">
      <dgm:prSet presAssocID="{085E5D73-AE9E-48FF-AF9A-92CD14DECE11}" presName="rootComposite" presStyleCnt="0"/>
      <dgm:spPr/>
    </dgm:pt>
    <dgm:pt modelId="{507BDC8E-91A1-40F0-A105-501F12C04DAB}" type="pres">
      <dgm:prSet presAssocID="{085E5D73-AE9E-48FF-AF9A-92CD14DECE11}" presName="rootText" presStyleLbl="node2" presStyleIdx="3" presStyleCnt="4">
        <dgm:presLayoutVars>
          <dgm:chPref val="3"/>
        </dgm:presLayoutVars>
      </dgm:prSet>
      <dgm:spPr/>
    </dgm:pt>
    <dgm:pt modelId="{5A0BC080-C2C8-45A0-9796-A8BD8D62AB52}" type="pres">
      <dgm:prSet presAssocID="{085E5D73-AE9E-48FF-AF9A-92CD14DECE11}" presName="rootConnector" presStyleLbl="node2" presStyleIdx="3" presStyleCnt="4"/>
      <dgm:spPr/>
    </dgm:pt>
    <dgm:pt modelId="{A4346211-02F0-45D6-9066-E39874A3D67A}" type="pres">
      <dgm:prSet presAssocID="{085E5D73-AE9E-48FF-AF9A-92CD14DECE11}" presName="hierChild4" presStyleCnt="0"/>
      <dgm:spPr/>
    </dgm:pt>
    <dgm:pt modelId="{6B28A628-21E1-4747-8460-F9779F78DB52}" type="pres">
      <dgm:prSet presAssocID="{085E5D73-AE9E-48FF-AF9A-92CD14DECE11}" presName="hierChild5" presStyleCnt="0"/>
      <dgm:spPr/>
    </dgm:pt>
    <dgm:pt modelId="{5B43D6F7-CD04-4A7D-8EEA-ED047610C69A}" type="pres">
      <dgm:prSet presAssocID="{D553D096-D069-42D6-B264-37A34AC4C914}" presName="hierChild3" presStyleCnt="0"/>
      <dgm:spPr/>
    </dgm:pt>
  </dgm:ptLst>
  <dgm:cxnLst>
    <dgm:cxn modelId="{BB704B00-6655-473B-BC42-77279FF0ECCB}" srcId="{5AC636E6-2066-4FE1-9EF0-6068A4D70F14}" destId="{D553D096-D069-42D6-B264-37A34AC4C914}" srcOrd="0" destOrd="0" parTransId="{570C1504-5807-4293-8007-A899FEACF8FA}" sibTransId="{CEA38980-B47E-49FD-AB51-0B54DA053138}"/>
    <dgm:cxn modelId="{01A21A0F-2D08-47D7-9E97-078B5E31CBB4}" type="presOf" srcId="{5EC7790E-52BB-48B0-BFC3-B9374035F0C5}" destId="{3F20602C-F79C-4644-AEA3-D1029FF17D56}" srcOrd="1" destOrd="0" presId="urn:microsoft.com/office/officeart/2005/8/layout/orgChart1#4"/>
    <dgm:cxn modelId="{A6DAE721-8349-4616-A003-208BB2E09E9D}" type="presOf" srcId="{085E5D73-AE9E-48FF-AF9A-92CD14DECE11}" destId="{507BDC8E-91A1-40F0-A105-501F12C04DAB}" srcOrd="0" destOrd="0" presId="urn:microsoft.com/office/officeart/2005/8/layout/orgChart1#4"/>
    <dgm:cxn modelId="{82FEB53C-87EB-4626-A281-8144A2B7CC99}" type="presOf" srcId="{1EDCB11A-1E51-4BCA-BCD8-CE2A4ADFAEB6}" destId="{D59FF0E6-70B8-4A75-929A-D14408221BF9}" srcOrd="0" destOrd="0" presId="urn:microsoft.com/office/officeart/2005/8/layout/orgChart1#4"/>
    <dgm:cxn modelId="{52F1E73E-CAD2-4C45-9D79-730CBA4EF292}" type="presOf" srcId="{132282FC-9237-4503-AB65-FA639AE4EF6B}" destId="{72365B46-A052-496F-93ED-C26FAD6159F1}" srcOrd="0" destOrd="0" presId="urn:microsoft.com/office/officeart/2005/8/layout/orgChart1#4"/>
    <dgm:cxn modelId="{7DA75E62-BA96-406C-99EC-9833590CCCF5}" srcId="{D553D096-D069-42D6-B264-37A34AC4C914}" destId="{5EC7790E-52BB-48B0-BFC3-B9374035F0C5}" srcOrd="2" destOrd="0" parTransId="{92D84379-A002-40BD-893D-01892FD94DF8}" sibTransId="{C02CC3BB-4717-453E-A0E0-A3D4F8834BD4}"/>
    <dgm:cxn modelId="{19637563-1367-4779-BDD6-FE76AA266140}" srcId="{D553D096-D069-42D6-B264-37A34AC4C914}" destId="{2014C00E-F5F9-4D9D-B563-3872EE1A7A43}" srcOrd="0" destOrd="0" parTransId="{132282FC-9237-4503-AB65-FA639AE4EF6B}" sibTransId="{F6A70D69-1883-407F-A387-68123E62979C}"/>
    <dgm:cxn modelId="{82ED9879-C373-4176-B8C0-A33C6615EC98}" type="presOf" srcId="{D553D096-D069-42D6-B264-37A34AC4C914}" destId="{FF2C2FE7-66B3-4668-A459-ABD96769FFB9}" srcOrd="1" destOrd="0" presId="urn:microsoft.com/office/officeart/2005/8/layout/orgChart1#4"/>
    <dgm:cxn modelId="{C54D7983-948B-4575-B929-355759C2DD75}" type="presOf" srcId="{2E294CE2-A120-47DA-A8BC-3409F75B8E15}" destId="{C09E031E-19AE-4E9F-85E1-8B3F37FDEB18}" srcOrd="0" destOrd="0" presId="urn:microsoft.com/office/officeart/2005/8/layout/orgChart1#4"/>
    <dgm:cxn modelId="{D9468798-747E-4C5D-B00E-74CF66F35006}" type="presOf" srcId="{085E5D73-AE9E-48FF-AF9A-92CD14DECE11}" destId="{5A0BC080-C2C8-45A0-9796-A8BD8D62AB52}" srcOrd="1" destOrd="0" presId="urn:microsoft.com/office/officeart/2005/8/layout/orgChart1#4"/>
    <dgm:cxn modelId="{7A6D979B-874E-4E1E-ADE8-CFAE2DA775F5}" type="presOf" srcId="{2E294CE2-A120-47DA-A8BC-3409F75B8E15}" destId="{564EA266-8410-4048-9DF6-70E939BE7007}" srcOrd="1" destOrd="0" presId="urn:microsoft.com/office/officeart/2005/8/layout/orgChart1#4"/>
    <dgm:cxn modelId="{9548079F-B898-41C0-B607-719F7B804F02}" type="presOf" srcId="{5AC636E6-2066-4FE1-9EF0-6068A4D70F14}" destId="{D0D9B1B5-C1F8-464C-A027-4F7FAC598E2B}" srcOrd="0" destOrd="0" presId="urn:microsoft.com/office/officeart/2005/8/layout/orgChart1#4"/>
    <dgm:cxn modelId="{D2C590A2-6186-416B-83A0-14B3ECF48409}" type="presOf" srcId="{2014C00E-F5F9-4D9D-B563-3872EE1A7A43}" destId="{E8435DC6-5D9F-4248-AF9B-3B399F236558}" srcOrd="1" destOrd="0" presId="urn:microsoft.com/office/officeart/2005/8/layout/orgChart1#4"/>
    <dgm:cxn modelId="{CE15C4BF-58E6-40DB-A013-6A9B8A7C7AD7}" srcId="{D553D096-D069-42D6-B264-37A34AC4C914}" destId="{2E294CE2-A120-47DA-A8BC-3409F75B8E15}" srcOrd="1" destOrd="0" parTransId="{1EDCB11A-1E51-4BCA-BCD8-CE2A4ADFAEB6}" sibTransId="{F5F8AA1E-1A5E-4815-83C0-245EDB4116DB}"/>
    <dgm:cxn modelId="{7F19D0D2-7531-4ACD-B5B5-0B348D70F161}" type="presOf" srcId="{3B09FE4A-72FB-42C9-B565-02C01B1AFB5F}" destId="{38E54E03-C50C-42A3-B3EF-3F88AC812089}" srcOrd="0" destOrd="0" presId="urn:microsoft.com/office/officeart/2005/8/layout/orgChart1#4"/>
    <dgm:cxn modelId="{43C193E8-3E82-4357-91F5-5F66D054FFC9}" type="presOf" srcId="{5EC7790E-52BB-48B0-BFC3-B9374035F0C5}" destId="{F950CBB8-1435-4B64-9E4B-7806F798DBC9}" srcOrd="0" destOrd="0" presId="urn:microsoft.com/office/officeart/2005/8/layout/orgChart1#4"/>
    <dgm:cxn modelId="{2BF3FCED-F43B-48E3-9053-38CDF109B181}" type="presOf" srcId="{D553D096-D069-42D6-B264-37A34AC4C914}" destId="{1E226D0C-B35C-478F-9E15-E760B62611AE}" srcOrd="0" destOrd="0" presId="urn:microsoft.com/office/officeart/2005/8/layout/orgChart1#4"/>
    <dgm:cxn modelId="{05943EF3-6AE6-481B-903F-2789CADE5C05}" type="presOf" srcId="{2014C00E-F5F9-4D9D-B563-3872EE1A7A43}" destId="{40726C99-C342-4CAF-929A-1161C38BFB90}" srcOrd="0" destOrd="0" presId="urn:microsoft.com/office/officeart/2005/8/layout/orgChart1#4"/>
    <dgm:cxn modelId="{41CC67F4-68DA-40A5-ABA2-EEC4AD4AF91E}" srcId="{D553D096-D069-42D6-B264-37A34AC4C914}" destId="{085E5D73-AE9E-48FF-AF9A-92CD14DECE11}" srcOrd="3" destOrd="0" parTransId="{3B09FE4A-72FB-42C9-B565-02C01B1AFB5F}" sibTransId="{018E65D5-E322-43BE-9516-A5DEB1831023}"/>
    <dgm:cxn modelId="{6C0188FD-D5AA-47D6-A1FD-D8C44601FC70}" type="presOf" srcId="{92D84379-A002-40BD-893D-01892FD94DF8}" destId="{2A9EC776-8D05-4728-A149-0A4F46950F03}" srcOrd="0" destOrd="0" presId="urn:microsoft.com/office/officeart/2005/8/layout/orgChart1#4"/>
    <dgm:cxn modelId="{C0C3FAF2-EC12-430F-927A-EC7B0276B809}" type="presParOf" srcId="{D0D9B1B5-C1F8-464C-A027-4F7FAC598E2B}" destId="{55389FC5-B447-4475-ACDC-707D781008BB}" srcOrd="0" destOrd="0" presId="urn:microsoft.com/office/officeart/2005/8/layout/orgChart1#4"/>
    <dgm:cxn modelId="{0B5899E5-134B-4946-9EC9-5F0BCFDC483D}" type="presParOf" srcId="{55389FC5-B447-4475-ACDC-707D781008BB}" destId="{C3BAF4AE-1B04-4C37-AB34-A225E1875F7E}" srcOrd="0" destOrd="0" presId="urn:microsoft.com/office/officeart/2005/8/layout/orgChart1#4"/>
    <dgm:cxn modelId="{8E49509C-FD62-494E-BD66-3B7163C3D127}" type="presParOf" srcId="{C3BAF4AE-1B04-4C37-AB34-A225E1875F7E}" destId="{1E226D0C-B35C-478F-9E15-E760B62611AE}" srcOrd="0" destOrd="0" presId="urn:microsoft.com/office/officeart/2005/8/layout/orgChart1#4"/>
    <dgm:cxn modelId="{41F87F06-F4A4-4202-9D0D-5F97B4F8D4B2}" type="presParOf" srcId="{C3BAF4AE-1B04-4C37-AB34-A225E1875F7E}" destId="{FF2C2FE7-66B3-4668-A459-ABD96769FFB9}" srcOrd="1" destOrd="0" presId="urn:microsoft.com/office/officeart/2005/8/layout/orgChart1#4"/>
    <dgm:cxn modelId="{A319F672-6CF8-4EA0-BDE1-7B89585F73E2}" type="presParOf" srcId="{55389FC5-B447-4475-ACDC-707D781008BB}" destId="{3F6C0ECB-3E48-41A0-9A0E-93A73D901D07}" srcOrd="1" destOrd="0" presId="urn:microsoft.com/office/officeart/2005/8/layout/orgChart1#4"/>
    <dgm:cxn modelId="{223FB589-A69E-457C-8F1A-895B02D866BF}" type="presParOf" srcId="{3F6C0ECB-3E48-41A0-9A0E-93A73D901D07}" destId="{72365B46-A052-496F-93ED-C26FAD6159F1}" srcOrd="0" destOrd="0" presId="urn:microsoft.com/office/officeart/2005/8/layout/orgChart1#4"/>
    <dgm:cxn modelId="{F11B8365-8CA0-40BF-9599-8885ED03F525}" type="presParOf" srcId="{3F6C0ECB-3E48-41A0-9A0E-93A73D901D07}" destId="{300EDAC4-EB57-4491-BB61-B05638A1CD9B}" srcOrd="1" destOrd="0" presId="urn:microsoft.com/office/officeart/2005/8/layout/orgChart1#4"/>
    <dgm:cxn modelId="{BC8E61D4-FF7B-46FB-8F93-E2B1DA1F1877}" type="presParOf" srcId="{300EDAC4-EB57-4491-BB61-B05638A1CD9B}" destId="{9E91E0FF-C15D-46A5-B93A-FC65F3823C43}" srcOrd="0" destOrd="0" presId="urn:microsoft.com/office/officeart/2005/8/layout/orgChart1#4"/>
    <dgm:cxn modelId="{314EBF8E-F592-46F0-8422-FA5014E6B88B}" type="presParOf" srcId="{9E91E0FF-C15D-46A5-B93A-FC65F3823C43}" destId="{40726C99-C342-4CAF-929A-1161C38BFB90}" srcOrd="0" destOrd="0" presId="urn:microsoft.com/office/officeart/2005/8/layout/orgChart1#4"/>
    <dgm:cxn modelId="{03D9D284-013B-48A1-8872-EF40BA50360C}" type="presParOf" srcId="{9E91E0FF-C15D-46A5-B93A-FC65F3823C43}" destId="{E8435DC6-5D9F-4248-AF9B-3B399F236558}" srcOrd="1" destOrd="0" presId="urn:microsoft.com/office/officeart/2005/8/layout/orgChart1#4"/>
    <dgm:cxn modelId="{4C93F803-7431-45CF-89EB-25344051BBDF}" type="presParOf" srcId="{300EDAC4-EB57-4491-BB61-B05638A1CD9B}" destId="{D01B3248-DCFE-4343-9CE2-1EA3678FDDC4}" srcOrd="1" destOrd="0" presId="urn:microsoft.com/office/officeart/2005/8/layout/orgChart1#4"/>
    <dgm:cxn modelId="{2D0C4376-81E5-40B0-83EF-B0397FBAFCED}" type="presParOf" srcId="{300EDAC4-EB57-4491-BB61-B05638A1CD9B}" destId="{7A1290A6-F922-43D9-A458-18EDDEDEB60B}" srcOrd="2" destOrd="0" presId="urn:microsoft.com/office/officeart/2005/8/layout/orgChart1#4"/>
    <dgm:cxn modelId="{323EE9CE-9817-41ED-998B-0E1312E49B96}" type="presParOf" srcId="{3F6C0ECB-3E48-41A0-9A0E-93A73D901D07}" destId="{D59FF0E6-70B8-4A75-929A-D14408221BF9}" srcOrd="2" destOrd="0" presId="urn:microsoft.com/office/officeart/2005/8/layout/orgChart1#4"/>
    <dgm:cxn modelId="{D5DF845D-F4CD-4B9B-951D-FC75F3031B65}" type="presParOf" srcId="{3F6C0ECB-3E48-41A0-9A0E-93A73D901D07}" destId="{8FA1921C-1259-4029-B39B-79D5C257902D}" srcOrd="3" destOrd="0" presId="urn:microsoft.com/office/officeart/2005/8/layout/orgChart1#4"/>
    <dgm:cxn modelId="{98C6DE87-092C-4698-BA78-0206AF19D3A2}" type="presParOf" srcId="{8FA1921C-1259-4029-B39B-79D5C257902D}" destId="{899E2B5B-3A5C-4AD6-B20D-1ED88C9C30F6}" srcOrd="0" destOrd="0" presId="urn:microsoft.com/office/officeart/2005/8/layout/orgChart1#4"/>
    <dgm:cxn modelId="{E1101C02-B475-4F43-9CDA-9E4059BD091D}" type="presParOf" srcId="{899E2B5B-3A5C-4AD6-B20D-1ED88C9C30F6}" destId="{C09E031E-19AE-4E9F-85E1-8B3F37FDEB18}" srcOrd="0" destOrd="0" presId="urn:microsoft.com/office/officeart/2005/8/layout/orgChart1#4"/>
    <dgm:cxn modelId="{43147288-C14F-44F8-B077-5213E91AF1C6}" type="presParOf" srcId="{899E2B5B-3A5C-4AD6-B20D-1ED88C9C30F6}" destId="{564EA266-8410-4048-9DF6-70E939BE7007}" srcOrd="1" destOrd="0" presId="urn:microsoft.com/office/officeart/2005/8/layout/orgChart1#4"/>
    <dgm:cxn modelId="{63E6D2C9-4B51-4116-B7D2-1D97C5616AC0}" type="presParOf" srcId="{8FA1921C-1259-4029-B39B-79D5C257902D}" destId="{2D1C309C-058A-45D4-902A-A34B726629FA}" srcOrd="1" destOrd="0" presId="urn:microsoft.com/office/officeart/2005/8/layout/orgChart1#4"/>
    <dgm:cxn modelId="{6DA970A3-02AC-41C2-A6E4-3200FD656B92}" type="presParOf" srcId="{8FA1921C-1259-4029-B39B-79D5C257902D}" destId="{C4F22110-2DBC-46CA-B12F-410D62B59715}" srcOrd="2" destOrd="0" presId="urn:microsoft.com/office/officeart/2005/8/layout/orgChart1#4"/>
    <dgm:cxn modelId="{A9A6E6E3-5F21-4673-8FC8-F920D10B1B62}" type="presParOf" srcId="{3F6C0ECB-3E48-41A0-9A0E-93A73D901D07}" destId="{2A9EC776-8D05-4728-A149-0A4F46950F03}" srcOrd="4" destOrd="0" presId="urn:microsoft.com/office/officeart/2005/8/layout/orgChart1#4"/>
    <dgm:cxn modelId="{6C565C6A-4863-41EA-8E0C-BA14629EBCE8}" type="presParOf" srcId="{3F6C0ECB-3E48-41A0-9A0E-93A73D901D07}" destId="{9D34E40B-BAD3-4E7F-B381-55501EB73BCE}" srcOrd="5" destOrd="0" presId="urn:microsoft.com/office/officeart/2005/8/layout/orgChart1#4"/>
    <dgm:cxn modelId="{0BE46A70-98CE-41C0-A245-D85483A15A00}" type="presParOf" srcId="{9D34E40B-BAD3-4E7F-B381-55501EB73BCE}" destId="{6B515C3A-A96B-4494-A99C-31CA614D1FF3}" srcOrd="0" destOrd="0" presId="urn:microsoft.com/office/officeart/2005/8/layout/orgChart1#4"/>
    <dgm:cxn modelId="{58521A27-9F15-4220-BC62-D1F61D45C1FD}" type="presParOf" srcId="{6B515C3A-A96B-4494-A99C-31CA614D1FF3}" destId="{F950CBB8-1435-4B64-9E4B-7806F798DBC9}" srcOrd="0" destOrd="0" presId="urn:microsoft.com/office/officeart/2005/8/layout/orgChart1#4"/>
    <dgm:cxn modelId="{4E5EA650-C3D1-49E4-B5B0-96F103E7D9AF}" type="presParOf" srcId="{6B515C3A-A96B-4494-A99C-31CA614D1FF3}" destId="{3F20602C-F79C-4644-AEA3-D1029FF17D56}" srcOrd="1" destOrd="0" presId="urn:microsoft.com/office/officeart/2005/8/layout/orgChart1#4"/>
    <dgm:cxn modelId="{A20CCE60-3AC3-4FF9-B8DB-6A2F2E189D8A}" type="presParOf" srcId="{9D34E40B-BAD3-4E7F-B381-55501EB73BCE}" destId="{83D36588-2536-434F-95E5-CFA366C374EC}" srcOrd="1" destOrd="0" presId="urn:microsoft.com/office/officeart/2005/8/layout/orgChart1#4"/>
    <dgm:cxn modelId="{9E4AF7FA-5808-490F-B6BA-AC808B20781D}" type="presParOf" srcId="{9D34E40B-BAD3-4E7F-B381-55501EB73BCE}" destId="{BD174150-017D-4508-A67C-A948767094C9}" srcOrd="2" destOrd="0" presId="urn:microsoft.com/office/officeart/2005/8/layout/orgChart1#4"/>
    <dgm:cxn modelId="{954491FC-681F-46BA-874B-13102CADD449}" type="presParOf" srcId="{3F6C0ECB-3E48-41A0-9A0E-93A73D901D07}" destId="{38E54E03-C50C-42A3-B3EF-3F88AC812089}" srcOrd="6" destOrd="0" presId="urn:microsoft.com/office/officeart/2005/8/layout/orgChart1#4"/>
    <dgm:cxn modelId="{9FAEB4CB-0CE3-4616-B5D2-7EBD6FFFC960}" type="presParOf" srcId="{3F6C0ECB-3E48-41A0-9A0E-93A73D901D07}" destId="{ECF48874-5C06-429D-8A5A-756C4076860C}" srcOrd="7" destOrd="0" presId="urn:microsoft.com/office/officeart/2005/8/layout/orgChart1#4"/>
    <dgm:cxn modelId="{EFB776D4-0450-404A-A8BF-A662CA35712E}" type="presParOf" srcId="{ECF48874-5C06-429D-8A5A-756C4076860C}" destId="{9669D9ED-E43C-4BEA-BA6D-358D61605FFE}" srcOrd="0" destOrd="0" presId="urn:microsoft.com/office/officeart/2005/8/layout/orgChart1#4"/>
    <dgm:cxn modelId="{97AD5592-D76A-4C37-BCD3-1714619FDAE1}" type="presParOf" srcId="{9669D9ED-E43C-4BEA-BA6D-358D61605FFE}" destId="{507BDC8E-91A1-40F0-A105-501F12C04DAB}" srcOrd="0" destOrd="0" presId="urn:microsoft.com/office/officeart/2005/8/layout/orgChart1#4"/>
    <dgm:cxn modelId="{04922175-9775-49CF-B119-0A007B6F1312}" type="presParOf" srcId="{9669D9ED-E43C-4BEA-BA6D-358D61605FFE}" destId="{5A0BC080-C2C8-45A0-9796-A8BD8D62AB52}" srcOrd="1" destOrd="0" presId="urn:microsoft.com/office/officeart/2005/8/layout/orgChart1#4"/>
    <dgm:cxn modelId="{E051A3B9-6752-452F-9236-804776268501}" type="presParOf" srcId="{ECF48874-5C06-429D-8A5A-756C4076860C}" destId="{A4346211-02F0-45D6-9066-E39874A3D67A}" srcOrd="1" destOrd="0" presId="urn:microsoft.com/office/officeart/2005/8/layout/orgChart1#4"/>
    <dgm:cxn modelId="{6BD17F68-8877-49E9-8EC2-12A0142672B6}" type="presParOf" srcId="{ECF48874-5C06-429D-8A5A-756C4076860C}" destId="{6B28A628-21E1-4747-8460-F9779F78DB52}" srcOrd="2" destOrd="0" presId="urn:microsoft.com/office/officeart/2005/8/layout/orgChart1#4"/>
    <dgm:cxn modelId="{58979834-9368-4E33-B25B-43E543D65852}" type="presParOf" srcId="{55389FC5-B447-4475-ACDC-707D781008BB}" destId="{5B43D6F7-CD04-4A7D-8EEA-ED047610C69A}" srcOrd="2" destOrd="0" presId="urn:microsoft.com/office/officeart/2005/8/layout/orgChart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54E03-C50C-42A3-B3EF-3F88AC812089}">
      <dsp:nvSpPr>
        <dsp:cNvPr id="0" name=""/>
        <dsp:cNvSpPr/>
      </dsp:nvSpPr>
      <dsp:spPr>
        <a:xfrm>
          <a:off x="4639019" y="1330194"/>
          <a:ext cx="3510402" cy="465835"/>
        </a:xfrm>
        <a:custGeom>
          <a:avLst/>
          <a:gdLst/>
          <a:ahLst/>
          <a:cxnLst/>
          <a:rect l="0" t="0" r="0" b="0"/>
          <a:pathLst>
            <a:path>
              <a:moveTo>
                <a:pt x="0" y="0"/>
              </a:moveTo>
              <a:lnTo>
                <a:pt x="0" y="258766"/>
              </a:lnTo>
              <a:lnTo>
                <a:pt x="3510402" y="258766"/>
              </a:lnTo>
              <a:lnTo>
                <a:pt x="3510402" y="4658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9EC776-8D05-4728-A149-0A4F46950F03}">
      <dsp:nvSpPr>
        <dsp:cNvPr id="0" name=""/>
        <dsp:cNvSpPr/>
      </dsp:nvSpPr>
      <dsp:spPr>
        <a:xfrm>
          <a:off x="4639019" y="1330194"/>
          <a:ext cx="1124184" cy="465835"/>
        </a:xfrm>
        <a:custGeom>
          <a:avLst/>
          <a:gdLst/>
          <a:ahLst/>
          <a:cxnLst/>
          <a:rect l="0" t="0" r="0" b="0"/>
          <a:pathLst>
            <a:path>
              <a:moveTo>
                <a:pt x="0" y="0"/>
              </a:moveTo>
              <a:lnTo>
                <a:pt x="0" y="258766"/>
              </a:lnTo>
              <a:lnTo>
                <a:pt x="1124184" y="258766"/>
              </a:lnTo>
              <a:lnTo>
                <a:pt x="1124184" y="4658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9FF0E6-70B8-4A75-929A-D14408221BF9}">
      <dsp:nvSpPr>
        <dsp:cNvPr id="0" name=""/>
        <dsp:cNvSpPr/>
      </dsp:nvSpPr>
      <dsp:spPr>
        <a:xfrm>
          <a:off x="3376986" y="1330194"/>
          <a:ext cx="1262033" cy="465835"/>
        </a:xfrm>
        <a:custGeom>
          <a:avLst/>
          <a:gdLst/>
          <a:ahLst/>
          <a:cxnLst/>
          <a:rect l="0" t="0" r="0" b="0"/>
          <a:pathLst>
            <a:path>
              <a:moveTo>
                <a:pt x="1262033" y="0"/>
              </a:moveTo>
              <a:lnTo>
                <a:pt x="1262033" y="258766"/>
              </a:lnTo>
              <a:lnTo>
                <a:pt x="0" y="258766"/>
              </a:lnTo>
              <a:lnTo>
                <a:pt x="0" y="4658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365B46-A052-496F-93ED-C26FAD6159F1}">
      <dsp:nvSpPr>
        <dsp:cNvPr id="0" name=""/>
        <dsp:cNvSpPr/>
      </dsp:nvSpPr>
      <dsp:spPr>
        <a:xfrm>
          <a:off x="990768" y="1330194"/>
          <a:ext cx="3648250" cy="465835"/>
        </a:xfrm>
        <a:custGeom>
          <a:avLst/>
          <a:gdLst/>
          <a:ahLst/>
          <a:cxnLst/>
          <a:rect l="0" t="0" r="0" b="0"/>
          <a:pathLst>
            <a:path>
              <a:moveTo>
                <a:pt x="3648250" y="0"/>
              </a:moveTo>
              <a:lnTo>
                <a:pt x="3648250" y="258766"/>
              </a:lnTo>
              <a:lnTo>
                <a:pt x="0" y="258766"/>
              </a:lnTo>
              <a:lnTo>
                <a:pt x="0" y="4658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226D0C-B35C-478F-9E15-E760B62611AE}">
      <dsp:nvSpPr>
        <dsp:cNvPr id="0" name=""/>
        <dsp:cNvSpPr/>
      </dsp:nvSpPr>
      <dsp:spPr>
        <a:xfrm>
          <a:off x="3652978" y="344154"/>
          <a:ext cx="1972080" cy="986040"/>
        </a:xfrm>
        <a:prstGeom prst="rect">
          <a:avLst/>
        </a:prstGeom>
        <a:solidFill>
          <a:schemeClr val="accent6">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Chủ Quán</a:t>
          </a:r>
        </a:p>
      </dsp:txBody>
      <dsp:txXfrm>
        <a:off x="3652978" y="344154"/>
        <a:ext cx="1972080" cy="986040"/>
      </dsp:txXfrm>
    </dsp:sp>
    <dsp:sp modelId="{40726C99-C342-4CAF-929A-1161C38BFB90}">
      <dsp:nvSpPr>
        <dsp:cNvPr id="0" name=""/>
        <dsp:cNvSpPr/>
      </dsp:nvSpPr>
      <dsp:spPr>
        <a:xfrm>
          <a:off x="4727" y="1796029"/>
          <a:ext cx="1972080" cy="986040"/>
        </a:xfrm>
        <a:prstGeom prst="rect">
          <a:avLst/>
        </a:prstGeom>
        <a:solidFill>
          <a:schemeClr val="accent6">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Quản lý</a:t>
          </a:r>
        </a:p>
      </dsp:txBody>
      <dsp:txXfrm>
        <a:off x="4727" y="1796029"/>
        <a:ext cx="1972080" cy="986040"/>
      </dsp:txXfrm>
    </dsp:sp>
    <dsp:sp modelId="{C09E031E-19AE-4E9F-85E1-8B3F37FDEB18}">
      <dsp:nvSpPr>
        <dsp:cNvPr id="0" name=""/>
        <dsp:cNvSpPr/>
      </dsp:nvSpPr>
      <dsp:spPr>
        <a:xfrm>
          <a:off x="2390945" y="1796029"/>
          <a:ext cx="1972080" cy="986040"/>
        </a:xfrm>
        <a:prstGeom prst="rect">
          <a:avLst/>
        </a:prstGeom>
        <a:solidFill>
          <a:schemeClr val="accent6">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Nhân viên kho</a:t>
          </a:r>
        </a:p>
      </dsp:txBody>
      <dsp:txXfrm>
        <a:off x="2390945" y="1796029"/>
        <a:ext cx="1972080" cy="986040"/>
      </dsp:txXfrm>
    </dsp:sp>
    <dsp:sp modelId="{F950CBB8-1435-4B64-9E4B-7806F798DBC9}">
      <dsp:nvSpPr>
        <dsp:cNvPr id="0" name=""/>
        <dsp:cNvSpPr/>
      </dsp:nvSpPr>
      <dsp:spPr>
        <a:xfrm>
          <a:off x="4777163" y="1796029"/>
          <a:ext cx="1972080" cy="986040"/>
        </a:xfrm>
        <a:prstGeom prst="rect">
          <a:avLst/>
        </a:prstGeom>
        <a:solidFill>
          <a:schemeClr val="accent6">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Nhân viên thu ngân</a:t>
          </a:r>
        </a:p>
      </dsp:txBody>
      <dsp:txXfrm>
        <a:off x="4777163" y="1796029"/>
        <a:ext cx="1972080" cy="986040"/>
      </dsp:txXfrm>
    </dsp:sp>
    <dsp:sp modelId="{507BDC8E-91A1-40F0-A105-501F12C04DAB}">
      <dsp:nvSpPr>
        <dsp:cNvPr id="0" name=""/>
        <dsp:cNvSpPr/>
      </dsp:nvSpPr>
      <dsp:spPr>
        <a:xfrm>
          <a:off x="7163381" y="1796029"/>
          <a:ext cx="1972080" cy="986040"/>
        </a:xfrm>
        <a:prstGeom prst="rect">
          <a:avLst/>
        </a:prstGeom>
        <a:solidFill>
          <a:schemeClr val="accent6">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100000"/>
            </a:lnSpc>
            <a:spcBef>
              <a:spcPct val="0"/>
            </a:spcBef>
            <a:spcAft>
              <a:spcPct val="35000"/>
            </a:spcAft>
            <a:buNone/>
          </a:pPr>
          <a:r>
            <a:rPr lang="en-US" sz="3000" kern="1200"/>
            <a:t>Nhân viên phục vụ</a:t>
          </a:r>
        </a:p>
      </dsp:txBody>
      <dsp:txXfrm>
        <a:off x="7163381" y="1796029"/>
        <a:ext cx="1972080" cy="98604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4">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4">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40734905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14E1EF-28CD-44E8-989B-616841AA2E7B}"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41416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131791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963229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1548728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1020827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3372422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861036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2918183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165671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14E1EF-28CD-44E8-989B-616841AA2E7B}"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35626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14E1EF-28CD-44E8-989B-616841AA2E7B}"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371499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14E1EF-28CD-44E8-989B-616841AA2E7B}"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212785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14E1EF-28CD-44E8-989B-616841AA2E7B}"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176081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214E1EF-28CD-44E8-989B-616841AA2E7B}"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37479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14E1EF-28CD-44E8-989B-616841AA2E7B}"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316916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14E1EF-28CD-44E8-989B-616841AA2E7B}"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D2EC7-CA3C-48AE-9AC9-907F2F777A5E}" type="slidenum">
              <a:rPr lang="en-US" smtClean="0"/>
              <a:t>‹#›</a:t>
            </a:fld>
            <a:endParaRPr lang="en-US"/>
          </a:p>
        </p:txBody>
      </p:sp>
    </p:spTree>
    <p:extLst>
      <p:ext uri="{BB962C8B-B14F-4D97-AF65-F5344CB8AC3E}">
        <p14:creationId xmlns:p14="http://schemas.microsoft.com/office/powerpoint/2010/main" val="88150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14E1EF-28CD-44E8-989B-616841AA2E7B}" type="datetimeFigureOut">
              <a:rPr lang="en-US" smtClean="0"/>
              <a:t>6/2/2022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ED2EC7-CA3C-48AE-9AC9-907F2F777A5E}" type="slidenum">
              <a:rPr lang="en-US" smtClean="0"/>
              <a:t>‹#›</a:t>
            </a:fld>
            <a:endParaRPr lang="en-US"/>
          </a:p>
        </p:txBody>
      </p:sp>
    </p:spTree>
    <p:extLst>
      <p:ext uri="{BB962C8B-B14F-4D97-AF65-F5344CB8AC3E}">
        <p14:creationId xmlns:p14="http://schemas.microsoft.com/office/powerpoint/2010/main" val="1297331076"/>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9FC165-6EA9-442D-A6A5-A5714184B6CE}"/>
              </a:ext>
            </a:extLst>
          </p:cNvPr>
          <p:cNvSpPr/>
          <p:nvPr/>
        </p:nvSpPr>
        <p:spPr>
          <a:xfrm>
            <a:off x="7235301" y="315549"/>
            <a:ext cx="3417902" cy="843379"/>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a:solidFill>
                  <a:schemeClr val="tx1"/>
                </a:solidFill>
              </a:rPr>
              <a:t>BÁO CÁO ĐỒ ÁN</a:t>
            </a:r>
            <a:endParaRPr lang="vi-VN" sz="2800" b="1">
              <a:solidFill>
                <a:schemeClr val="tx1"/>
              </a:solidFill>
            </a:endParaRPr>
          </a:p>
        </p:txBody>
      </p:sp>
      <p:sp>
        <p:nvSpPr>
          <p:cNvPr id="6" name="Rectangle 5">
            <a:extLst>
              <a:ext uri="{FF2B5EF4-FFF2-40B4-BE49-F238E27FC236}">
                <a16:creationId xmlns:a16="http://schemas.microsoft.com/office/drawing/2014/main" id="{58489C54-3612-4789-9712-B2154C8397EB}"/>
              </a:ext>
            </a:extLst>
          </p:cNvPr>
          <p:cNvSpPr/>
          <p:nvPr/>
        </p:nvSpPr>
        <p:spPr>
          <a:xfrm>
            <a:off x="4092607" y="1506922"/>
            <a:ext cx="5477522" cy="843379"/>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a:solidFill>
                  <a:schemeClr val="tx1"/>
                </a:solidFill>
                <a:latin typeface="Times New Roman" panose="02020603050405020304" pitchFamily="18" charset="0"/>
                <a:cs typeface="Times New Roman" panose="02020603050405020304" pitchFamily="18" charset="0"/>
              </a:rPr>
              <a:t>CÔNG NGHỆ PHẦN MỀM</a:t>
            </a:r>
            <a:endParaRPr lang="vi-VN" sz="2800" b="1">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311AFCC-0F3E-43ED-836A-1F460D084C30}"/>
              </a:ext>
            </a:extLst>
          </p:cNvPr>
          <p:cNvSpPr txBox="1"/>
          <p:nvPr/>
        </p:nvSpPr>
        <p:spPr>
          <a:xfrm>
            <a:off x="3347396" y="1085232"/>
            <a:ext cx="745211" cy="369332"/>
          </a:xfrm>
          <a:prstGeom prst="rect">
            <a:avLst/>
          </a:prstGeom>
          <a:noFill/>
        </p:spPr>
        <p:txBody>
          <a:bodyPr wrap="square" rtlCol="0">
            <a:spAutoFit/>
          </a:bodyPr>
          <a:lstStyle/>
          <a:p>
            <a:r>
              <a:rPr lang="en-US" err="1"/>
              <a:t>Môn</a:t>
            </a:r>
            <a:r>
              <a:rPr lang="en-US"/>
              <a:t>:</a:t>
            </a:r>
            <a:endParaRPr lang="vi-VN"/>
          </a:p>
        </p:txBody>
      </p:sp>
      <p:sp>
        <p:nvSpPr>
          <p:cNvPr id="8" name="Rectangle 7">
            <a:extLst>
              <a:ext uri="{FF2B5EF4-FFF2-40B4-BE49-F238E27FC236}">
                <a16:creationId xmlns:a16="http://schemas.microsoft.com/office/drawing/2014/main" id="{D040FCF7-E39C-4856-A0C8-6CFD94CF8BB3}"/>
              </a:ext>
            </a:extLst>
          </p:cNvPr>
          <p:cNvSpPr/>
          <p:nvPr/>
        </p:nvSpPr>
        <p:spPr>
          <a:xfrm>
            <a:off x="2164135" y="2709452"/>
            <a:ext cx="6718608" cy="843379"/>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a:solidFill>
                  <a:schemeClr val="tx1"/>
                </a:solidFill>
                <a:latin typeface="Times New Roman" panose="02020603050405020304" pitchFamily="18" charset="0"/>
                <a:cs typeface="Times New Roman" panose="02020603050405020304" pitchFamily="18" charset="0"/>
              </a:rPr>
              <a:t>QUẢN LÍ QUÁN CÀ PHÊ VĂN PHÒNG</a:t>
            </a:r>
            <a:endParaRPr lang="vi-VN" sz="2800" b="1">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8FB95A3-821C-4746-9122-C64A216ECE7A}"/>
              </a:ext>
            </a:extLst>
          </p:cNvPr>
          <p:cNvSpPr txBox="1"/>
          <p:nvPr/>
        </p:nvSpPr>
        <p:spPr>
          <a:xfrm>
            <a:off x="1706399" y="2165635"/>
            <a:ext cx="915472" cy="369332"/>
          </a:xfrm>
          <a:prstGeom prst="rect">
            <a:avLst/>
          </a:prstGeom>
          <a:noFill/>
        </p:spPr>
        <p:txBody>
          <a:bodyPr wrap="square" rtlCol="0">
            <a:spAutoFit/>
          </a:bodyPr>
          <a:lstStyle/>
          <a:p>
            <a:r>
              <a:rPr lang="en-US" err="1"/>
              <a:t>Đề</a:t>
            </a:r>
            <a:r>
              <a:rPr lang="en-US"/>
              <a:t> </a:t>
            </a:r>
            <a:r>
              <a:rPr lang="en-US" err="1"/>
              <a:t>tài</a:t>
            </a:r>
            <a:r>
              <a:rPr lang="en-US"/>
              <a:t>:</a:t>
            </a:r>
            <a:endParaRPr lang="vi-VN"/>
          </a:p>
        </p:txBody>
      </p:sp>
      <p:sp>
        <p:nvSpPr>
          <p:cNvPr id="10" name="TextBox 9">
            <a:extLst>
              <a:ext uri="{FF2B5EF4-FFF2-40B4-BE49-F238E27FC236}">
                <a16:creationId xmlns:a16="http://schemas.microsoft.com/office/drawing/2014/main" id="{EA4195A7-B914-427E-A75B-2FE3AC5B5146}"/>
              </a:ext>
            </a:extLst>
          </p:cNvPr>
          <p:cNvSpPr txBox="1"/>
          <p:nvPr/>
        </p:nvSpPr>
        <p:spPr>
          <a:xfrm>
            <a:off x="365334" y="3702331"/>
            <a:ext cx="3247494" cy="461665"/>
          </a:xfrm>
          <a:prstGeom prst="rect">
            <a:avLst/>
          </a:prstGeom>
          <a:noFill/>
        </p:spPr>
        <p:txBody>
          <a:bodyPr wrap="square" rtlCol="0">
            <a:spAutoFit/>
          </a:bodyPr>
          <a:lstStyle/>
          <a:p>
            <a:r>
              <a:rPr lang="en-US" sz="2400" err="1">
                <a:latin typeface="Times New Roman" panose="02020603050405020304" pitchFamily="18" charset="0"/>
                <a:cs typeface="Times New Roman" panose="02020603050405020304" pitchFamily="18" charset="0"/>
              </a:rPr>
              <a:t>Giáo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hướng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dẫn</a:t>
            </a:r>
            <a:r>
              <a:rPr lang="en-US" sz="2400">
                <a:latin typeface="Times New Roman" panose="02020603050405020304" pitchFamily="18" charset="0"/>
                <a:cs typeface="Times New Roman" panose="02020603050405020304" pitchFamily="18" charset="0"/>
              </a:rPr>
              <a:t>: </a:t>
            </a:r>
            <a:endParaRPr lang="vi-VN"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48ECA5E-B408-4699-9A5B-69BDD71BE657}"/>
              </a:ext>
            </a:extLst>
          </p:cNvPr>
          <p:cNvSpPr txBox="1"/>
          <p:nvPr/>
        </p:nvSpPr>
        <p:spPr>
          <a:xfrm>
            <a:off x="3847238" y="3727316"/>
            <a:ext cx="2920865"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Trần Anh Dũng</a:t>
            </a:r>
            <a:endParaRPr lang="vi-V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8D19BA5-59D2-4AD2-8741-ACB2B840B0FD}"/>
              </a:ext>
            </a:extLst>
          </p:cNvPr>
          <p:cNvSpPr txBox="1"/>
          <p:nvPr/>
        </p:nvSpPr>
        <p:spPr>
          <a:xfrm>
            <a:off x="332552" y="4618587"/>
            <a:ext cx="2920865" cy="461665"/>
          </a:xfrm>
          <a:prstGeom prst="rect">
            <a:avLst/>
          </a:prstGeom>
          <a:noFill/>
        </p:spPr>
        <p:txBody>
          <a:bodyPr wrap="square" rtlCol="0">
            <a:spAutoFit/>
          </a:bodyPr>
          <a:lstStyle/>
          <a:p>
            <a:r>
              <a:rPr lang="en-US" sz="2400" err="1">
                <a:latin typeface="Times New Roman" panose="02020603050405020304" pitchFamily="18" charset="0"/>
                <a:cs typeface="Times New Roman" panose="02020603050405020304" pitchFamily="18" charset="0"/>
              </a:rPr>
              <a:t>Nhóm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A53F841-A338-4C75-B75D-035E0D4DCC99}"/>
              </a:ext>
            </a:extLst>
          </p:cNvPr>
          <p:cNvPicPr>
            <a:picLocks noChangeAspect="1"/>
          </p:cNvPicPr>
          <p:nvPr/>
        </p:nvPicPr>
        <p:blipFill>
          <a:blip r:embed="rId2"/>
          <a:stretch>
            <a:fillRect/>
          </a:stretch>
        </p:blipFill>
        <p:spPr>
          <a:xfrm>
            <a:off x="1415021" y="2934718"/>
            <a:ext cx="360000" cy="336592"/>
          </a:xfrm>
          <a:prstGeom prst="rect">
            <a:avLst/>
          </a:prstGeom>
        </p:spPr>
      </p:pic>
      <p:pic>
        <p:nvPicPr>
          <p:cNvPr id="15" name="Picture 14">
            <a:extLst>
              <a:ext uri="{FF2B5EF4-FFF2-40B4-BE49-F238E27FC236}">
                <a16:creationId xmlns:a16="http://schemas.microsoft.com/office/drawing/2014/main" id="{B6D94BF0-E966-4A90-AFD2-2739DE2290DE}"/>
              </a:ext>
            </a:extLst>
          </p:cNvPr>
          <p:cNvPicPr>
            <a:picLocks noChangeAspect="1"/>
          </p:cNvPicPr>
          <p:nvPr/>
        </p:nvPicPr>
        <p:blipFill>
          <a:blip r:embed="rId3"/>
          <a:stretch>
            <a:fillRect/>
          </a:stretch>
        </p:blipFill>
        <p:spPr>
          <a:xfrm>
            <a:off x="3347396" y="3796315"/>
            <a:ext cx="235210" cy="212748"/>
          </a:xfrm>
          <a:prstGeom prst="rect">
            <a:avLst/>
          </a:prstGeom>
        </p:spPr>
      </p:pic>
      <p:pic>
        <p:nvPicPr>
          <p:cNvPr id="16" name="Picture 15">
            <a:extLst>
              <a:ext uri="{FF2B5EF4-FFF2-40B4-BE49-F238E27FC236}">
                <a16:creationId xmlns:a16="http://schemas.microsoft.com/office/drawing/2014/main" id="{F83037A9-9294-4B5B-BA41-D2482A004A25}"/>
              </a:ext>
            </a:extLst>
          </p:cNvPr>
          <p:cNvPicPr>
            <a:picLocks noChangeAspect="1"/>
          </p:cNvPicPr>
          <p:nvPr/>
        </p:nvPicPr>
        <p:blipFill>
          <a:blip r:embed="rId4"/>
          <a:stretch>
            <a:fillRect/>
          </a:stretch>
        </p:blipFill>
        <p:spPr>
          <a:xfrm>
            <a:off x="3354784" y="4696879"/>
            <a:ext cx="156817" cy="212748"/>
          </a:xfrm>
          <a:prstGeom prst="rect">
            <a:avLst/>
          </a:prstGeom>
        </p:spPr>
      </p:pic>
      <p:pic>
        <p:nvPicPr>
          <p:cNvPr id="18" name="Picture 17">
            <a:extLst>
              <a:ext uri="{FF2B5EF4-FFF2-40B4-BE49-F238E27FC236}">
                <a16:creationId xmlns:a16="http://schemas.microsoft.com/office/drawing/2014/main" id="{A395E693-27A7-476E-92A8-AE4F5D09657C}"/>
              </a:ext>
            </a:extLst>
          </p:cNvPr>
          <p:cNvPicPr>
            <a:picLocks noChangeAspect="1"/>
          </p:cNvPicPr>
          <p:nvPr/>
        </p:nvPicPr>
        <p:blipFill>
          <a:blip r:embed="rId4"/>
          <a:stretch>
            <a:fillRect/>
          </a:stretch>
        </p:blipFill>
        <p:spPr>
          <a:xfrm>
            <a:off x="3347396" y="5209421"/>
            <a:ext cx="156817" cy="212748"/>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5663" y="118619"/>
            <a:ext cx="2156151" cy="2129199"/>
          </a:xfrm>
          <a:prstGeom prst="rect">
            <a:avLst/>
          </a:prstGeom>
        </p:spPr>
      </p:pic>
      <p:sp>
        <p:nvSpPr>
          <p:cNvPr id="20" name="TextBox 19">
            <a:extLst>
              <a:ext uri="{FF2B5EF4-FFF2-40B4-BE49-F238E27FC236}">
                <a16:creationId xmlns:a16="http://schemas.microsoft.com/office/drawing/2014/main" id="{1CF01E2E-0E28-46CF-ACDA-FB8A48EB9D60}"/>
              </a:ext>
            </a:extLst>
          </p:cNvPr>
          <p:cNvSpPr txBox="1"/>
          <p:nvPr/>
        </p:nvSpPr>
        <p:spPr>
          <a:xfrm>
            <a:off x="3784592" y="4618587"/>
            <a:ext cx="459826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2001190126 - Tống Đăng Khoa</a:t>
            </a:r>
          </a:p>
        </p:txBody>
      </p:sp>
      <p:sp>
        <p:nvSpPr>
          <p:cNvPr id="21" name="TextBox 20">
            <a:extLst>
              <a:ext uri="{FF2B5EF4-FFF2-40B4-BE49-F238E27FC236}">
                <a16:creationId xmlns:a16="http://schemas.microsoft.com/office/drawing/2014/main" id="{1CF01E2E-0E28-46CF-ACDA-FB8A48EB9D60}"/>
              </a:ext>
            </a:extLst>
          </p:cNvPr>
          <p:cNvSpPr txBox="1"/>
          <p:nvPr/>
        </p:nvSpPr>
        <p:spPr>
          <a:xfrm>
            <a:off x="3784593" y="5541917"/>
            <a:ext cx="4474975" cy="461665"/>
          </a:xfrm>
          <a:prstGeom prst="rect">
            <a:avLst/>
          </a:prstGeom>
          <a:noFill/>
        </p:spPr>
        <p:txBody>
          <a:bodyPr wrap="square" rtlCol="0">
            <a:spAutoFit/>
          </a:bodyPr>
          <a:lstStyle/>
          <a:p>
            <a:pPr fontAlgn="t"/>
            <a:r>
              <a:rPr lang="vi-VN" sz="2400">
                <a:latin typeface="Times New Roman" panose="02020603050405020304" pitchFamily="18" charset="0"/>
                <a:cs typeface="Times New Roman" panose="02020603050405020304" pitchFamily="18" charset="0"/>
              </a:rPr>
              <a:t>2001190737</a:t>
            </a:r>
            <a:r>
              <a:rPr lang="en-US" sz="2400">
                <a:latin typeface="Times New Roman" panose="02020603050405020304" pitchFamily="18" charset="0"/>
                <a:cs typeface="Times New Roman" panose="02020603050405020304" pitchFamily="18" charset="0"/>
              </a:rPr>
              <a:t> - </a:t>
            </a:r>
            <a:r>
              <a:rPr lang="vi-VN" sz="2400">
                <a:latin typeface="Times New Roman" panose="02020603050405020304" pitchFamily="18" charset="0"/>
                <a:cs typeface="Times New Roman" panose="02020603050405020304" pitchFamily="18" charset="0"/>
              </a:rPr>
              <a:t>Nguyễn Ngọc Phú</a:t>
            </a:r>
            <a:endParaRPr lang="en-US" sz="24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CF01E2E-0E28-46CF-ACDA-FB8A48EB9D60}"/>
              </a:ext>
            </a:extLst>
          </p:cNvPr>
          <p:cNvSpPr txBox="1"/>
          <p:nvPr/>
        </p:nvSpPr>
        <p:spPr>
          <a:xfrm>
            <a:off x="3814457" y="5080252"/>
            <a:ext cx="4442453"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2001190924 - Trần Cao Tùng</a:t>
            </a:r>
            <a:endParaRPr lang="vi-VN" sz="240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A395E693-27A7-476E-92A8-AE4F5D09657C}"/>
              </a:ext>
            </a:extLst>
          </p:cNvPr>
          <p:cNvPicPr>
            <a:picLocks noChangeAspect="1"/>
          </p:cNvPicPr>
          <p:nvPr/>
        </p:nvPicPr>
        <p:blipFill>
          <a:blip r:embed="rId4"/>
          <a:stretch>
            <a:fillRect/>
          </a:stretch>
        </p:blipFill>
        <p:spPr>
          <a:xfrm>
            <a:off x="3347396" y="5698501"/>
            <a:ext cx="156817" cy="212748"/>
          </a:xfrm>
          <a:prstGeom prst="rect">
            <a:avLst/>
          </a:prstGeom>
        </p:spPr>
      </p:pic>
    </p:spTree>
    <p:extLst>
      <p:ext uri="{BB962C8B-B14F-4D97-AF65-F5344CB8AC3E}">
        <p14:creationId xmlns:p14="http://schemas.microsoft.com/office/powerpoint/2010/main" val="3987956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DDA76-CE82-4A77-A921-2643BCB363A5}"/>
              </a:ext>
            </a:extLst>
          </p:cNvPr>
          <p:cNvSpPr/>
          <p:nvPr/>
        </p:nvSpPr>
        <p:spPr>
          <a:xfrm>
            <a:off x="264132" y="297987"/>
            <a:ext cx="10148805" cy="769441"/>
          </a:xfrm>
          <a:prstGeom prst="rect">
            <a:avLst/>
          </a:prstGeom>
          <a:noFill/>
        </p:spPr>
        <p:txBody>
          <a:bodyPr wrap="none" lIns="91440" tIns="45720" rIns="91440" bIns="45720">
            <a:spAutoFit/>
          </a:bodyPr>
          <a:lstStyle/>
          <a:p>
            <a:pPr marL="857250" indent="-857250" algn="ctr">
              <a:buFont typeface="+mj-lt"/>
              <a:buAutoNum type="romanUcPeriod" startAt="2"/>
            </a:pPr>
            <a:r>
              <a:rPr lang="en-US" sz="4400" b="1">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PHÂN TÍCH VÀ ĐẶC TẢ YÊU CẦU</a:t>
            </a:r>
            <a:endParaRPr lang="en-US" sz="4400" b="1" cap="none" spc="0">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3" name="Rectangle: Rounded Corners 3">
            <a:extLst>
              <a:ext uri="{FF2B5EF4-FFF2-40B4-BE49-F238E27FC236}">
                <a16:creationId xmlns:a16="http://schemas.microsoft.com/office/drawing/2014/main" id="{FE332024-2796-4BEB-AA42-C09C2279BDA8}"/>
              </a:ext>
            </a:extLst>
          </p:cNvPr>
          <p:cNvSpPr/>
          <p:nvPr/>
        </p:nvSpPr>
        <p:spPr>
          <a:xfrm>
            <a:off x="2391173" y="1067428"/>
            <a:ext cx="7126051" cy="1164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sz="32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04673" y="1307032"/>
            <a:ext cx="3553097" cy="523220"/>
          </a:xfrm>
          <a:prstGeom prst="rect">
            <a:avLst/>
          </a:prstGeom>
          <a:noFill/>
        </p:spPr>
        <p:txBody>
          <a:bodyPr wrap="square" rtlCol="0">
            <a:spAutoFit/>
          </a:bodyPr>
          <a:lstStyle/>
          <a:p>
            <a:pPr marL="514350" indent="-514350">
              <a:buFont typeface="+mj-lt"/>
              <a:buAutoNum type="arabicPeriod" startAt="2"/>
            </a:pPr>
            <a:r>
              <a:rPr lang="en-US" sz="2800" b="1">
                <a:latin typeface="Times New Roman" panose="02020603050405020304" pitchFamily="18" charset="0"/>
              </a:rPr>
              <a:t>Đặc tả yêu cầu:</a:t>
            </a:r>
          </a:p>
        </p:txBody>
      </p:sp>
      <p:sp>
        <p:nvSpPr>
          <p:cNvPr id="8" name="TextBox 7"/>
          <p:cNvSpPr txBox="1"/>
          <p:nvPr/>
        </p:nvSpPr>
        <p:spPr>
          <a:xfrm>
            <a:off x="685801" y="2307600"/>
            <a:ext cx="10816046" cy="3120854"/>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USECASE NGHIỆP VỤ: ĐĂNG KÝ THÀNH VIÊN</a:t>
            </a:r>
          </a:p>
          <a:p>
            <a:pPr algn="just"/>
            <a:r>
              <a:rPr lang="en-US" sz="24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cơ bản:</a:t>
            </a:r>
          </a:p>
          <a:p>
            <a:pPr marL="800100" lvl="1" indent="-342900" algn="just">
              <a:lnSpc>
                <a:spcPct val="130000"/>
              </a:lnSpc>
              <a:buFont typeface="+mj-lt"/>
              <a:buAutoNum type="arabicPeriod"/>
            </a:pPr>
            <a:r>
              <a:rPr lang="en-US" sz="2400">
                <a:latin typeface="Times New Roman" panose="02020603050405020304" pitchFamily="18" charset="0"/>
                <a:cs typeface="Times New Roman" panose="02020603050405020304" pitchFamily="18" charset="0"/>
              </a:rPr>
              <a:t>Khách hàng đến quán gọi nước uống. Sau khi scan hết hàng của khách vô máy post. Nhân viên gợi ý khách hàng đăng ký thẻ thành viên.</a:t>
            </a:r>
          </a:p>
          <a:p>
            <a:pPr marL="800100" lvl="1" indent="-342900" algn="just">
              <a:lnSpc>
                <a:spcPct val="130000"/>
              </a:lnSpc>
              <a:buFont typeface="+mj-lt"/>
              <a:buAutoNum type="arabicPeriod"/>
            </a:pPr>
            <a:r>
              <a:rPr lang="en-US" sz="2400">
                <a:latin typeface="Times New Roman" panose="02020603050405020304" pitchFamily="18" charset="0"/>
                <a:cs typeface="Times New Roman" panose="02020603050405020304" pitchFamily="18" charset="0"/>
              </a:rPr>
              <a:t>Nhân viên yêu cầu khách hàng cung cấp thông tin cá nhân cần thiết để tiến hành thủ tục đăng ký thành viên.</a:t>
            </a:r>
          </a:p>
        </p:txBody>
      </p:sp>
    </p:spTree>
    <p:extLst>
      <p:ext uri="{BB962C8B-B14F-4D97-AF65-F5344CB8AC3E}">
        <p14:creationId xmlns:p14="http://schemas.microsoft.com/office/powerpoint/2010/main" val="127485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DDA76-CE82-4A77-A921-2643BCB363A5}"/>
              </a:ext>
            </a:extLst>
          </p:cNvPr>
          <p:cNvSpPr/>
          <p:nvPr/>
        </p:nvSpPr>
        <p:spPr>
          <a:xfrm>
            <a:off x="264132" y="297987"/>
            <a:ext cx="10148805" cy="769441"/>
          </a:xfrm>
          <a:prstGeom prst="rect">
            <a:avLst/>
          </a:prstGeom>
          <a:noFill/>
        </p:spPr>
        <p:txBody>
          <a:bodyPr wrap="none" lIns="91440" tIns="45720" rIns="91440" bIns="45720">
            <a:spAutoFit/>
          </a:bodyPr>
          <a:lstStyle/>
          <a:p>
            <a:pPr marL="857250" indent="-857250" algn="ctr">
              <a:buFont typeface="+mj-lt"/>
              <a:buAutoNum type="romanUcPeriod" startAt="2"/>
            </a:pPr>
            <a:r>
              <a:rPr lang="en-US" sz="4400" b="1">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PHÂN TÍCH VÀ ĐẶC TẢ YÊU CẦU</a:t>
            </a:r>
            <a:endParaRPr lang="en-US" sz="4400" b="1" cap="none" spc="0">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3" name="Rectangle: Rounded Corners 3">
            <a:extLst>
              <a:ext uri="{FF2B5EF4-FFF2-40B4-BE49-F238E27FC236}">
                <a16:creationId xmlns:a16="http://schemas.microsoft.com/office/drawing/2014/main" id="{FE332024-2796-4BEB-AA42-C09C2279BDA8}"/>
              </a:ext>
            </a:extLst>
          </p:cNvPr>
          <p:cNvSpPr/>
          <p:nvPr/>
        </p:nvSpPr>
        <p:spPr>
          <a:xfrm>
            <a:off x="2391173" y="1067428"/>
            <a:ext cx="7126051" cy="1164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sz="32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04673" y="1307032"/>
            <a:ext cx="3553097" cy="523220"/>
          </a:xfrm>
          <a:prstGeom prst="rect">
            <a:avLst/>
          </a:prstGeom>
          <a:noFill/>
        </p:spPr>
        <p:txBody>
          <a:bodyPr wrap="square" rtlCol="0">
            <a:spAutoFit/>
          </a:bodyPr>
          <a:lstStyle/>
          <a:p>
            <a:pPr marL="514350" indent="-514350">
              <a:buFont typeface="+mj-lt"/>
              <a:buAutoNum type="arabicPeriod" startAt="2"/>
            </a:pPr>
            <a:r>
              <a:rPr lang="en-US" sz="2800" b="1">
                <a:latin typeface="Times New Roman" panose="02020603050405020304" pitchFamily="18" charset="0"/>
              </a:rPr>
              <a:t>Đặc tả yêu cầu:</a:t>
            </a:r>
          </a:p>
        </p:txBody>
      </p:sp>
      <p:sp>
        <p:nvSpPr>
          <p:cNvPr id="8" name="TextBox 7"/>
          <p:cNvSpPr txBox="1"/>
          <p:nvPr/>
        </p:nvSpPr>
        <p:spPr>
          <a:xfrm>
            <a:off x="804673" y="2298456"/>
            <a:ext cx="10816046" cy="3010055"/>
          </a:xfrm>
          <a:prstGeom prst="rect">
            <a:avLst/>
          </a:prstGeom>
          <a:noFill/>
        </p:spPr>
        <p:txBody>
          <a:bodyPr wrap="square" rtlCol="0">
            <a:spAutoFit/>
          </a:bodyPr>
          <a:lstStyle/>
          <a:p>
            <a:pPr marL="914400" lvl="1" indent="-457200" algn="just">
              <a:lnSpc>
                <a:spcPct val="130000"/>
              </a:lnSpc>
              <a:buFont typeface="+mj-lt"/>
              <a:buAutoNum type="arabicPeriod" startAt="3"/>
            </a:pPr>
            <a:r>
              <a:rPr lang="en-US" sz="2400">
                <a:latin typeface="Times New Roman" panose="02020603050405020304" pitchFamily="18" charset="0"/>
                <a:cs typeface="Times New Roman" panose="02020603050405020304" pitchFamily="18" charset="0"/>
              </a:rPr>
              <a:t>Nhân viên ghi nhận thông tin khách hàng. </a:t>
            </a:r>
          </a:p>
          <a:p>
            <a:pPr marL="914400" lvl="1" indent="-457200" algn="just">
              <a:lnSpc>
                <a:spcPct val="130000"/>
              </a:lnSpc>
              <a:buFont typeface="+mj-lt"/>
              <a:buAutoNum type="arabicPeriod" startAt="3"/>
            </a:pPr>
            <a:r>
              <a:rPr lang="en-US" sz="2400">
                <a:latin typeface="Times New Roman" panose="02020603050405020304" pitchFamily="18" charset="0"/>
                <a:cs typeface="Times New Roman" panose="02020603050405020304" pitchFamily="18" charset="0"/>
              </a:rPr>
              <a:t>Sau đó lập và đưa thẻ thành viên cho khách hàng.</a:t>
            </a:r>
          </a:p>
          <a:p>
            <a:pPr marL="914400" lvl="1" indent="-457200" algn="just">
              <a:lnSpc>
                <a:spcPct val="130000"/>
              </a:lnSpc>
              <a:buFont typeface="+mj-lt"/>
              <a:buAutoNum type="arabicPeriod" startAt="3"/>
            </a:pPr>
            <a:r>
              <a:rPr lang="en-US" sz="2400">
                <a:latin typeface="Times New Roman" panose="02020603050405020304" pitchFamily="18" charset="0"/>
                <a:cs typeface="Times New Roman" panose="02020603050405020304" pitchFamily="18" charset="0"/>
              </a:rPr>
              <a:t>Nhân viên thu ngân phải có trách nhiệm lưu trữ thông tin khách hàng.</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b="1">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thay thế:</a:t>
            </a:r>
          </a:p>
          <a:p>
            <a:pPr lvl="1" algn="just"/>
            <a:r>
              <a:rPr lang="en-US" sz="2400">
                <a:latin typeface="Times New Roman" panose="02020603050405020304" pitchFamily="18" charset="0"/>
                <a:cs typeface="Times New Roman" panose="02020603050405020304" pitchFamily="18" charset="0"/>
              </a:rPr>
              <a:t>Xử lý tại bước 1: Nếu khách hàng đã có thẻ thành viên hoặc khách hàng không có nhu cầu làm thẻ thành viên thì kết thúc quy trình.</a:t>
            </a:r>
            <a:endParaRPr lang="en-US" sz="24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024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7745" y="241056"/>
            <a:ext cx="10816046" cy="6001643"/>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USECASE NGHIỆP VỤ: KIỂM TRA THẺ THÀNH VIÊN</a:t>
            </a:r>
          </a:p>
          <a:p>
            <a:pPr algn="just"/>
            <a:r>
              <a:rPr lang="en-US" sz="24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cơ bản: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Thực hiện Usecase order nước của quán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Nhân viên thu ngân yêu cầu khách hàng xuất trình thẻ thành viên để kiểm tra.</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Nhân viên thu ngân kiểm tra thẻ thành viên của khách hàng.</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Thực hiện use case Thanh Toán</a:t>
            </a:r>
            <a:r>
              <a:rPr lang="en-US" sz="2400">
                <a:latin typeface="Times New Roman" panose="02020603050405020304" pitchFamily="18" charset="0"/>
                <a:cs typeface="Times New Roman" panose="02020603050405020304" pitchFamily="18" charset="0"/>
              </a:rPr>
              <a:t>.</a:t>
            </a:r>
          </a:p>
          <a:p>
            <a:pPr marL="342900" indent="-342900" algn="just">
              <a:lnSpc>
                <a:spcPct val="130000"/>
              </a:lnSpc>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thay thế:</a:t>
            </a:r>
          </a:p>
          <a:p>
            <a:pPr lvl="1" algn="just">
              <a:lnSpc>
                <a:spcPct val="130000"/>
              </a:lnSpc>
            </a:pPr>
            <a:r>
              <a:rPr lang="vi-VN" sz="2400">
                <a:latin typeface="Times New Roman" panose="02020603050405020304" pitchFamily="18" charset="0"/>
                <a:cs typeface="Times New Roman" panose="02020603050405020304" pitchFamily="18" charset="0"/>
              </a:rPr>
              <a:t>Xử lý tại bước 2: Khách hàng không có thẻ thành viên, nhân viên thu ngân gợi ý khách hàng đăng ký thành viên.</a:t>
            </a:r>
          </a:p>
          <a:p>
            <a:pPr lvl="1" algn="just">
              <a:lnSpc>
                <a:spcPct val="130000"/>
              </a:lnSpc>
            </a:pPr>
            <a:r>
              <a:rPr lang="vi-VN" sz="2400">
                <a:latin typeface="Times New Roman" panose="02020603050405020304" pitchFamily="18" charset="0"/>
                <a:cs typeface="Times New Roman" panose="02020603050405020304" pitchFamily="18" charset="0"/>
              </a:rPr>
              <a:t> - Nếu khách hàng đồng ý: thực hiện Usecase Đăng ký thành viên.</a:t>
            </a:r>
          </a:p>
          <a:p>
            <a:pPr lvl="1" algn="just">
              <a:lnSpc>
                <a:spcPct val="130000"/>
              </a:lnSpc>
            </a:pPr>
            <a:r>
              <a:rPr lang="vi-VN" sz="2400">
                <a:latin typeface="Times New Roman" panose="02020603050405020304" pitchFamily="18" charset="0"/>
                <a:cs typeface="Times New Roman" panose="02020603050405020304" pitchFamily="18" charset="0"/>
              </a:rPr>
              <a:t> - Nếu khách hàng không đồng ý: thực hiện Usecase thanh toán mà không có thẻ thành viên.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47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7745" y="241056"/>
            <a:ext cx="10816046" cy="6001643"/>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USECASE NGHIỆP VỤ: GỌI ĐỒ UỐNG</a:t>
            </a:r>
          </a:p>
          <a:p>
            <a:pPr algn="just"/>
            <a:r>
              <a:rPr lang="en-US" sz="24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cơ bản: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Tiếp nhận yêu cầu của khách hàng khi tới quầy thanh toán.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Kiểm tra lại đơn hàng của khách: Mã hàng, đơn giá, số lượng, tổng thành tiền của đơn hàng.</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Xác nhận và scan mặt hàng vào máy pos.</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Tiến hành thực hiên use case thanh toán.</a:t>
            </a:r>
            <a:endParaRPr lang="en-US" sz="2400">
              <a:latin typeface="Times New Roman" panose="02020603050405020304" pitchFamily="18" charset="0"/>
              <a:cs typeface="Times New Roman" panose="02020603050405020304" pitchFamily="18" charset="0"/>
            </a:endParaRPr>
          </a:p>
          <a:p>
            <a:pPr marL="342900" indent="-342900" algn="just">
              <a:lnSpc>
                <a:spcPct val="130000"/>
              </a:lnSpc>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thay thế:</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Xử lý tại bước 2: nếu tình trạng đồ uống bị hư hại thì phải chọn lại món khác cùng loại hoặc khác loạI.</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Xử lý tại bước 3: Trong khi gọi món khách hàng có thể hủy món mình vừa gọi và chọn lại món khác hoặc không.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71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7745" y="241056"/>
            <a:ext cx="10816046" cy="6001643"/>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USECASE NGHIỆP VỤ: THANH TOÁN</a:t>
            </a:r>
          </a:p>
          <a:p>
            <a:pPr algn="just"/>
            <a:r>
              <a:rPr lang="en-US" sz="24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cơ bản: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Thực hiện use case gọi đồ uống.</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Thực hiện use case kiểm tra thẻ thành viên.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Nếu có thẻ thành viên thì sẽ giảm giá nước uống cho khách đó.</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Nhân viên thu ngân sẽ lập hóa đơn. </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Nhân viên thu ngân thanh toán cho khách hàng.</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Thanh toán hóa đơn cho khách hàng và đồng thời lưu trữ lại thông tin hóa đơn để sau này thống kê.</a:t>
            </a:r>
            <a:endParaRPr lang="en-US" sz="2400">
              <a:latin typeface="Times New Roman" panose="02020603050405020304" pitchFamily="18" charset="0"/>
              <a:cs typeface="Times New Roman" panose="02020603050405020304" pitchFamily="18" charset="0"/>
            </a:endParaRPr>
          </a:p>
          <a:p>
            <a:pPr marL="457200" indent="-457200" algn="just">
              <a:lnSpc>
                <a:spcPct val="130000"/>
              </a:lnSpc>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thay thế:</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Xử lý tại bước 2: Nếu khách hàng chưa thẻ thành viên thì thực use case đăng ký thẻ thành viên còn nếu khách hàng có thẻ rồi chuyển sang bước 3</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79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6889" y="0"/>
            <a:ext cx="10816046" cy="6961906"/>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USECASE NGHIỆP VỤ: THANH TOÁN TIỀN MẶT</a:t>
            </a:r>
            <a:r>
              <a:rPr lang="en-US" sz="24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cơ bản: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Thực hiện use case gọi đồ uống.</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Thực hiện use case kiểm tra thẻ thành viên.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Nếu có thẻ thành viên thì sẽ giảm giá nước uống cho khách đó.</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Nhân viên thu ngân sẽ lập hóa đơn.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Tiến hành thu tiền mặt và thanh toán cho khách hàng.</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Nhân viên thu ngân đưa hóa đơn cho khách và cập nhật hệ thống.</a:t>
            </a:r>
            <a:endParaRPr lang="en-US" sz="2400">
              <a:latin typeface="Times New Roman" panose="02020603050405020304" pitchFamily="18" charset="0"/>
              <a:cs typeface="Times New Roman" panose="02020603050405020304" pitchFamily="18" charset="0"/>
            </a:endParaRPr>
          </a:p>
          <a:p>
            <a:pPr marL="342900" indent="-342900" algn="just">
              <a:lnSpc>
                <a:spcPct val="130000"/>
              </a:lnSpc>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thay thế:</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Xử lý tại bước 2: Nếu khách hàng chưa thẻ thành viên thì thực use case đăng  ký thẻ thành viên còn nếu khách hàng có thẻ rồi chuyển sang bước 3.</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Xử lý tại bước 5: Khi tiến hành thu tiền khách, nếu khách đưa đủ số tiền thì chuyển sang bước 6. Còn nếu tính tiền mà dư tiền thì nhân viên thu ngân phải trả tiền thừa lại cho khách hàng.</a:t>
            </a:r>
          </a:p>
        </p:txBody>
      </p:sp>
    </p:spTree>
    <p:extLst>
      <p:ext uri="{BB962C8B-B14F-4D97-AF65-F5344CB8AC3E}">
        <p14:creationId xmlns:p14="http://schemas.microsoft.com/office/powerpoint/2010/main" val="363566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5489" y="643392"/>
            <a:ext cx="10816046" cy="5521512"/>
          </a:xfrm>
          <a:prstGeom prst="rect">
            <a:avLst/>
          </a:prstGeom>
          <a:noFill/>
        </p:spPr>
        <p:txBody>
          <a:bodyPr wrap="square" rtlCol="0">
            <a:spAutoFit/>
          </a:bodyPr>
          <a:lstStyle/>
          <a:p>
            <a:pPr marL="342900" indent="-342900" algn="just">
              <a:buFont typeface="Wingdings" panose="05000000000000000000" pitchFamily="2" charset="2"/>
              <a:buChar char="Ø"/>
            </a:pPr>
            <a:r>
              <a:rPr lang="vi-VN" sz="2400" b="1">
                <a:latin typeface="Times New Roman" panose="02020603050405020304" pitchFamily="18" charset="0"/>
                <a:cs typeface="Times New Roman" panose="02020603050405020304" pitchFamily="18" charset="0"/>
              </a:rPr>
              <a:t>USECASE NGHIỆP VỤ: CUNG CẤP HÀNG HOÁ TỪ NHÀ CUNG CẤP</a:t>
            </a:r>
            <a:endParaRPr lang="en-US" sz="2400" b="1">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cơ bản:</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 Quản lý gửi thông báo nhập cho nhà cung cấp.</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Nhà cung cấp đến giao hàng.</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Nhân viên kho tiếp nhận đơn hàng.</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Kiểm tra hàng so với danh sách đặt hàng trước đó: Mặt hàng, số lượng, chất lượng sản phẩm, tình trạng sản phẩm, đơn giá sản phẩm…</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Sau khi kiểm tra xong xuôi sẽ lập phiếu nhập để lưu trữ lại quá trình nhập hàng từ nhà cung cấp.</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Tiếp theo là sẽ thanh toán tiền cho nhà cung cấp.</a:t>
            </a:r>
          </a:p>
          <a:p>
            <a:pPr marL="800100" lvl="1" indent="-342900" algn="just">
              <a:lnSpc>
                <a:spcPct val="130000"/>
              </a:lnSpc>
              <a:buFont typeface="+mj-lt"/>
              <a:buAutoNum type="arabicPeriod"/>
            </a:pPr>
            <a:r>
              <a:rPr lang="vi-VN" sz="2400">
                <a:latin typeface="Times New Roman" panose="02020603050405020304" pitchFamily="18" charset="0"/>
                <a:cs typeface="Times New Roman" panose="02020603050405020304" pitchFamily="18" charset="0"/>
              </a:rPr>
              <a:t>Cập nhật lại số lượng hàng hóa vừa nhập về vào hệ thống.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26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9769" y="981720"/>
            <a:ext cx="10816046" cy="4845750"/>
          </a:xfrm>
          <a:prstGeom prst="rect">
            <a:avLst/>
          </a:prstGeom>
          <a:noFill/>
        </p:spPr>
        <p:txBody>
          <a:bodyPr wrap="square" rtlCol="0">
            <a:spAutoFit/>
          </a:bodyPr>
          <a:lstStyle/>
          <a:p>
            <a:pPr marL="342900" indent="-342900" algn="just">
              <a:lnSpc>
                <a:spcPct val="130000"/>
              </a:lnSpc>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Các dòng thay thế:</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Xử lý bước 2: Liên hệ với nhà cung cấp nếu hàng chưa giao đúng hẹn hoặc có bất kì chỉnh sửa lịch giao hàng.</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Xử lý bước 4: Xảy ra lỗi trong quá trình kiểm hàng:</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 - Số lượng mặt hàng không đủ =&gt; Nhận những mặt hàng được giao, yêu cầu giao đủ mặt hàng thì mới ký xác nhận.</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 - Hàng lỗi, không đảm bảo chất lượng, tình trạng sản phẩm không tốt =&gt; Trả hàng yêu cầu giao lại hàng không lỗi.</a:t>
            </a:r>
          </a:p>
          <a:p>
            <a:pPr marL="800100" lvl="1" indent="-342900" algn="just">
              <a:lnSpc>
                <a:spcPct val="13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 - Đơn giá không đúng với đơn giá được cung cấp =&gt; Không nhận hàng, chờ quyết định của chủ quán.</a:t>
            </a:r>
          </a:p>
        </p:txBody>
      </p:sp>
    </p:spTree>
    <p:extLst>
      <p:ext uri="{BB962C8B-B14F-4D97-AF65-F5344CB8AC3E}">
        <p14:creationId xmlns:p14="http://schemas.microsoft.com/office/powerpoint/2010/main" val="103816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0665" y="237777"/>
            <a:ext cx="9966959" cy="523220"/>
          </a:xfrm>
          <a:prstGeom prst="rect">
            <a:avLst/>
          </a:prstGeom>
          <a:noFill/>
        </p:spPr>
        <p:txBody>
          <a:bodyPr wrap="square" rtlCol="0">
            <a:spAutoFit/>
          </a:bodyPr>
          <a:lstStyle/>
          <a:p>
            <a:pPr marL="514350" indent="-514350">
              <a:buFont typeface="+mj-lt"/>
              <a:buAutoNum type="arabicPeriod" startAt="3"/>
            </a:pPr>
            <a:r>
              <a:rPr lang="en-US" sz="2800" b="1">
                <a:latin typeface="Times New Roman" panose="02020603050405020304" pitchFamily="18" charset="0"/>
              </a:rPr>
              <a:t>Sơ đồ đối tượng nghiệp vụ:</a:t>
            </a:r>
          </a:p>
        </p:txBody>
      </p:sp>
      <p:sp>
        <p:nvSpPr>
          <p:cNvPr id="6" name="Rectangle 5"/>
          <p:cNvSpPr/>
          <p:nvPr/>
        </p:nvSpPr>
        <p:spPr>
          <a:xfrm>
            <a:off x="3282475" y="6032304"/>
            <a:ext cx="4960845"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2.2. Sơ đồ đối tượng nghiệp vự</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59146" y="1139547"/>
            <a:ext cx="8481550" cy="4721757"/>
          </a:xfrm>
          <a:prstGeom prst="rect">
            <a:avLst/>
          </a:prstGeom>
          <a:noFill/>
          <a:ln>
            <a:noFill/>
          </a:ln>
        </p:spPr>
      </p:pic>
    </p:spTree>
    <p:extLst>
      <p:ext uri="{BB962C8B-B14F-4D97-AF65-F5344CB8AC3E}">
        <p14:creationId xmlns:p14="http://schemas.microsoft.com/office/powerpoint/2010/main" val="2939864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8953" y="294091"/>
            <a:ext cx="7498079" cy="523220"/>
          </a:xfrm>
          <a:prstGeom prst="rect">
            <a:avLst/>
          </a:prstGeom>
          <a:noFill/>
        </p:spPr>
        <p:txBody>
          <a:bodyPr wrap="square" rtlCol="0">
            <a:spAutoFit/>
          </a:bodyPr>
          <a:lstStyle/>
          <a:p>
            <a:pPr marL="514350" indent="-514350">
              <a:buFont typeface="+mj-lt"/>
              <a:buAutoNum type="arabicPeriod" startAt="4"/>
            </a:pPr>
            <a:r>
              <a:rPr lang="en-US" sz="2800" b="1">
                <a:latin typeface="Times New Roman" panose="02020603050405020304" pitchFamily="18" charset="0"/>
              </a:rPr>
              <a:t>Sơ đồ hoạt động:</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522493" y="935323"/>
            <a:ext cx="9422875" cy="5641838"/>
          </a:xfrm>
          <a:prstGeom prst="rect">
            <a:avLst/>
          </a:prstGeom>
          <a:noFill/>
          <a:ln>
            <a:noFill/>
          </a:ln>
        </p:spPr>
      </p:pic>
      <p:sp>
        <p:nvSpPr>
          <p:cNvPr id="9" name="Rectangle 8"/>
          <p:cNvSpPr/>
          <p:nvPr/>
        </p:nvSpPr>
        <p:spPr>
          <a:xfrm>
            <a:off x="4650461" y="265717"/>
            <a:ext cx="4725974"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2.3  Sơ đồ hoạt động gọi món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145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DDA76-CE82-4A77-A921-2643BCB363A5}"/>
              </a:ext>
            </a:extLst>
          </p:cNvPr>
          <p:cNvSpPr/>
          <p:nvPr/>
        </p:nvSpPr>
        <p:spPr>
          <a:xfrm>
            <a:off x="103062" y="144098"/>
            <a:ext cx="8642109"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effectLst>
                  <a:outerShdw dist="38100" dir="2640000" algn="bl" rotWithShape="0">
                    <a:schemeClr val="tx2">
                      <a:lumMod val="75000"/>
                    </a:schemeClr>
                  </a:outerShdw>
                </a:effectLst>
              </a:rPr>
              <a:t>PHÂN CÔNG </a:t>
            </a:r>
            <a:r>
              <a:rPr lang="en-US" sz="5400" b="1" cap="none" spc="0" err="1">
                <a:ln w="12700">
                  <a:solidFill>
                    <a:schemeClr val="tx2">
                      <a:lumMod val="75000"/>
                    </a:schemeClr>
                  </a:solidFill>
                  <a:prstDash val="solid"/>
                </a:ln>
                <a:effectLst>
                  <a:outerShdw dist="38100" dir="2640000" algn="bl" rotWithShape="0">
                    <a:schemeClr val="tx2">
                      <a:lumMod val="75000"/>
                    </a:schemeClr>
                  </a:outerShdw>
                </a:effectLst>
              </a:rPr>
              <a:t>CÔNG</a:t>
            </a:r>
            <a:r>
              <a:rPr lang="en-US" sz="5400" b="1" cap="none" spc="0">
                <a:ln w="12700">
                  <a:solidFill>
                    <a:schemeClr val="tx2">
                      <a:lumMod val="75000"/>
                    </a:schemeClr>
                  </a:solidFill>
                  <a:prstDash val="solid"/>
                </a:ln>
                <a:effectLst>
                  <a:outerShdw dist="38100" dir="2640000" algn="bl" rotWithShape="0">
                    <a:schemeClr val="tx2">
                      <a:lumMod val="75000"/>
                    </a:schemeClr>
                  </a:outerShdw>
                </a:effectLst>
              </a:rPr>
              <a:t> VIỆC</a:t>
            </a:r>
          </a:p>
        </p:txBody>
      </p:sp>
      <p:sp>
        <p:nvSpPr>
          <p:cNvPr id="3" name="Rectangle: Rounded Corners 3">
            <a:extLst>
              <a:ext uri="{FF2B5EF4-FFF2-40B4-BE49-F238E27FC236}">
                <a16:creationId xmlns:a16="http://schemas.microsoft.com/office/drawing/2014/main" id="{FE332024-2796-4BEB-AA42-C09C2279BDA8}"/>
              </a:ext>
            </a:extLst>
          </p:cNvPr>
          <p:cNvSpPr/>
          <p:nvPr/>
        </p:nvSpPr>
        <p:spPr>
          <a:xfrm>
            <a:off x="2391173" y="1067428"/>
            <a:ext cx="7126051" cy="1164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solidFill>
                <a:schemeClr val="tx1"/>
              </a:solidFill>
            </a:endParaRPr>
          </a:p>
        </p:txBody>
      </p:sp>
      <p:graphicFrame>
        <p:nvGraphicFramePr>
          <p:cNvPr id="4" name="Table 6">
            <a:extLst>
              <a:ext uri="{FF2B5EF4-FFF2-40B4-BE49-F238E27FC236}">
                <a16:creationId xmlns:a16="http://schemas.microsoft.com/office/drawing/2014/main" id="{3CD55828-48C6-4769-B6BE-2320F4A46150}"/>
              </a:ext>
            </a:extLst>
          </p:cNvPr>
          <p:cNvGraphicFramePr>
            <a:graphicFrameLocks noGrp="1"/>
          </p:cNvGraphicFramePr>
          <p:nvPr>
            <p:extLst>
              <p:ext uri="{D42A27DB-BD31-4B8C-83A1-F6EECF244321}">
                <p14:modId xmlns:p14="http://schemas.microsoft.com/office/powerpoint/2010/main" val="66328168"/>
              </p:ext>
            </p:extLst>
          </p:nvPr>
        </p:nvGraphicFramePr>
        <p:xfrm>
          <a:off x="1979876" y="2576457"/>
          <a:ext cx="7948644" cy="2834640"/>
        </p:xfrm>
        <a:graphic>
          <a:graphicData uri="http://schemas.openxmlformats.org/drawingml/2006/table">
            <a:tbl>
              <a:tblPr firstRow="1" bandRow="1">
                <a:tableStyleId>{5940675A-B579-460E-94D1-54222C63F5DA}</a:tableStyleId>
              </a:tblPr>
              <a:tblGrid>
                <a:gridCol w="1184988">
                  <a:extLst>
                    <a:ext uri="{9D8B030D-6E8A-4147-A177-3AD203B41FA5}">
                      <a16:colId xmlns:a16="http://schemas.microsoft.com/office/drawing/2014/main" val="1239033860"/>
                    </a:ext>
                  </a:extLst>
                </a:gridCol>
                <a:gridCol w="2015412">
                  <a:extLst>
                    <a:ext uri="{9D8B030D-6E8A-4147-A177-3AD203B41FA5}">
                      <a16:colId xmlns:a16="http://schemas.microsoft.com/office/drawing/2014/main" val="654681250"/>
                    </a:ext>
                  </a:extLst>
                </a:gridCol>
                <a:gridCol w="2761083">
                  <a:extLst>
                    <a:ext uri="{9D8B030D-6E8A-4147-A177-3AD203B41FA5}">
                      <a16:colId xmlns:a16="http://schemas.microsoft.com/office/drawing/2014/main" val="3538147609"/>
                    </a:ext>
                  </a:extLst>
                </a:gridCol>
                <a:gridCol w="1987161">
                  <a:extLst>
                    <a:ext uri="{9D8B030D-6E8A-4147-A177-3AD203B41FA5}">
                      <a16:colId xmlns:a16="http://schemas.microsoft.com/office/drawing/2014/main" val="1149649506"/>
                    </a:ext>
                  </a:extLst>
                </a:gridCol>
              </a:tblGrid>
              <a:tr h="370840">
                <a:tc>
                  <a:txBody>
                    <a:bodyPr/>
                    <a:lstStyle/>
                    <a:p>
                      <a:pPr algn="ctr"/>
                      <a:r>
                        <a:rPr lang="en-US" sz="2400">
                          <a:solidFill>
                            <a:schemeClr val="tx1"/>
                          </a:solidFill>
                          <a:latin typeface="Times New Roman" panose="02020603050405020304" pitchFamily="18" charset="0"/>
                          <a:cs typeface="Times New Roman" panose="02020603050405020304" pitchFamily="18" charset="0"/>
                        </a:rPr>
                        <a:t>STT</a:t>
                      </a:r>
                      <a:endParaRPr lang="vi-VN" sz="24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a:solidFill>
                            <a:schemeClr val="tx1"/>
                          </a:solidFill>
                          <a:latin typeface="Times New Roman" panose="02020603050405020304" pitchFamily="18" charset="0"/>
                          <a:cs typeface="Times New Roman" panose="02020603050405020304" pitchFamily="18" charset="0"/>
                        </a:rPr>
                        <a:t>MSSV</a:t>
                      </a:r>
                      <a:endParaRPr lang="vi-VN" sz="24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err="1">
                          <a:solidFill>
                            <a:schemeClr val="tx1"/>
                          </a:solidFill>
                          <a:latin typeface="Times New Roman" panose="02020603050405020304" pitchFamily="18" charset="0"/>
                          <a:cs typeface="Times New Roman" panose="02020603050405020304" pitchFamily="18" charset="0"/>
                        </a:rPr>
                        <a:t>Họ</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Tên</a:t>
                      </a:r>
                      <a:endParaRPr lang="vi-VN" sz="24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err="1">
                          <a:solidFill>
                            <a:schemeClr val="tx1"/>
                          </a:solidFill>
                          <a:latin typeface="Times New Roman" panose="02020603050405020304" pitchFamily="18" charset="0"/>
                          <a:cs typeface="Times New Roman" panose="02020603050405020304" pitchFamily="18" charset="0"/>
                        </a:rPr>
                        <a:t>Công</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việc</a:t>
                      </a:r>
                      <a:endParaRPr lang="vi-VN" sz="24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5652535"/>
                  </a:ext>
                </a:extLst>
              </a:tr>
              <a:tr h="845616">
                <a:tc>
                  <a:txBody>
                    <a:bodyPr/>
                    <a:lstStyle/>
                    <a:p>
                      <a:pPr algn="ctr"/>
                      <a:r>
                        <a:rPr lang="en-US" sz="2400">
                          <a:solidFill>
                            <a:schemeClr val="tx1"/>
                          </a:solidFill>
                          <a:latin typeface="Times New Roman" panose="02020603050405020304" pitchFamily="18" charset="0"/>
                          <a:cs typeface="Times New Roman" panose="02020603050405020304" pitchFamily="18" charset="0"/>
                        </a:rPr>
                        <a:t>1</a:t>
                      </a:r>
                      <a:endParaRPr lang="vi-VN" sz="24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a:solidFill>
                            <a:schemeClr val="tx1"/>
                          </a:solidFill>
                          <a:latin typeface="Times New Roman" panose="02020603050405020304" pitchFamily="18" charset="0"/>
                          <a:cs typeface="Times New Roman" panose="02020603050405020304" pitchFamily="18" charset="0"/>
                        </a:rPr>
                        <a:t>2001190126</a:t>
                      </a:r>
                    </a:p>
                  </a:txBody>
                  <a:tcPr/>
                </a:tc>
                <a:tc>
                  <a:txBody>
                    <a:bodyPr/>
                    <a:lstStyle/>
                    <a:p>
                      <a:r>
                        <a:rPr lang="en-US" sz="2400" err="1">
                          <a:solidFill>
                            <a:schemeClr val="tx1"/>
                          </a:solidFill>
                          <a:latin typeface="Times New Roman" panose="02020603050405020304" pitchFamily="18" charset="0"/>
                          <a:cs typeface="Times New Roman" panose="02020603050405020304" pitchFamily="18" charset="0"/>
                        </a:rPr>
                        <a:t>Tống</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Đăng</a:t>
                      </a:r>
                      <a:r>
                        <a:rPr lang="en-US" sz="2400">
                          <a:solidFill>
                            <a:schemeClr val="tx1"/>
                          </a:solidFill>
                          <a:latin typeface="Times New Roman" panose="02020603050405020304" pitchFamily="18" charset="0"/>
                          <a:cs typeface="Times New Roman" panose="02020603050405020304" pitchFamily="18" charset="0"/>
                        </a:rPr>
                        <a:t> </a:t>
                      </a:r>
                      <a:r>
                        <a:rPr lang="en-US" sz="2400" err="1">
                          <a:solidFill>
                            <a:schemeClr val="tx1"/>
                          </a:solidFill>
                          <a:latin typeface="Times New Roman" panose="02020603050405020304" pitchFamily="18" charset="0"/>
                          <a:cs typeface="Times New Roman" panose="02020603050405020304" pitchFamily="18" charset="0"/>
                        </a:rPr>
                        <a:t>Khoa</a:t>
                      </a:r>
                      <a:endParaRPr lang="en-US" sz="2400">
                        <a:solidFill>
                          <a:schemeClr val="tx1"/>
                        </a:solidFill>
                        <a:latin typeface="Times New Roman" panose="02020603050405020304" pitchFamily="18" charset="0"/>
                        <a:cs typeface="Times New Roman" panose="02020603050405020304" pitchFamily="18" charset="0"/>
                      </a:endParaRPr>
                    </a:p>
                  </a:txBody>
                  <a:tcPr/>
                </a:tc>
                <a:tc rowSpan="2">
                  <a:txBody>
                    <a:bodyPr/>
                    <a:lstStyle/>
                    <a:p>
                      <a:pPr algn="ctr"/>
                      <a:r>
                        <a:rPr lang="en-US" sz="2400">
                          <a:solidFill>
                            <a:schemeClr val="tx1"/>
                          </a:solidFill>
                          <a:latin typeface="Times New Roman" panose="02020603050405020304" pitchFamily="18" charset="0"/>
                          <a:cs typeface="Times New Roman" panose="02020603050405020304" pitchFamily="18" charset="0"/>
                        </a:rPr>
                        <a:t>CSDL + Phân tích đặc tả yêu cầu + Thiết kế phần mềm</a:t>
                      </a:r>
                      <a:endParaRPr lang="vi-VN" sz="24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1102298"/>
                  </a:ext>
                </a:extLst>
              </a:tr>
              <a:tr h="370840">
                <a:tc>
                  <a:txBody>
                    <a:bodyPr/>
                    <a:lstStyle/>
                    <a:p>
                      <a:pPr algn="ctr"/>
                      <a:r>
                        <a:rPr lang="en-US" sz="2400">
                          <a:solidFill>
                            <a:schemeClr val="tx1"/>
                          </a:solidFill>
                          <a:latin typeface="Times New Roman" panose="02020603050405020304" pitchFamily="18" charset="0"/>
                          <a:cs typeface="Times New Roman" panose="02020603050405020304" pitchFamily="18" charset="0"/>
                        </a:rPr>
                        <a:t>2</a:t>
                      </a:r>
                      <a:endParaRPr lang="vi-VN" sz="24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400">
                          <a:solidFill>
                            <a:schemeClr val="tx1"/>
                          </a:solidFill>
                          <a:latin typeface="Times New Roman" panose="02020603050405020304" pitchFamily="18" charset="0"/>
                          <a:cs typeface="Times New Roman" panose="02020603050405020304" pitchFamily="18" charset="0"/>
                        </a:rPr>
                        <a:t>2001190924</a:t>
                      </a:r>
                      <a:endParaRPr lang="vi-VN" sz="240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a:solidFill>
                            <a:schemeClr val="tx1"/>
                          </a:solidFill>
                          <a:latin typeface="Times New Roman" panose="02020603050405020304" pitchFamily="18" charset="0"/>
                          <a:cs typeface="Times New Roman" panose="02020603050405020304" pitchFamily="18" charset="0"/>
                        </a:rPr>
                        <a:t>Trần Cao Tùng</a:t>
                      </a:r>
                      <a:endParaRPr lang="vi-VN" sz="2400">
                        <a:solidFill>
                          <a:schemeClr val="tx1"/>
                        </a:solidFill>
                        <a:latin typeface="Times New Roman" panose="02020603050405020304" pitchFamily="18" charset="0"/>
                        <a:cs typeface="Times New Roman" panose="02020603050405020304" pitchFamily="18" charset="0"/>
                      </a:endParaRPr>
                    </a:p>
                  </a:txBody>
                  <a:tcPr/>
                </a:tc>
                <a:tc vMerge="1">
                  <a:txBody>
                    <a:bodyPr/>
                    <a:lstStyle/>
                    <a:p>
                      <a:endParaRPr lang="en-US" sz="24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8167935"/>
                  </a:ext>
                </a:extLst>
              </a:tr>
              <a:tr h="370840">
                <a:tc>
                  <a:txBody>
                    <a:bodyPr/>
                    <a:lstStyle/>
                    <a:p>
                      <a:pPr algn="ctr"/>
                      <a:r>
                        <a:rPr lang="en-US" sz="2400">
                          <a:solidFill>
                            <a:schemeClr val="tx1"/>
                          </a:solidFill>
                          <a:latin typeface="Times New Roman" panose="02020603050405020304" pitchFamily="18" charset="0"/>
                          <a:cs typeface="Times New Roman" panose="02020603050405020304" pitchFamily="18" charset="0"/>
                        </a:rPr>
                        <a:t>3</a:t>
                      </a:r>
                      <a:endParaRPr lang="vi-VN" sz="24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vi-VN" sz="2400">
                          <a:solidFill>
                            <a:schemeClr val="tx1"/>
                          </a:solidFill>
                          <a:latin typeface="Times New Roman" panose="02020603050405020304" pitchFamily="18" charset="0"/>
                          <a:cs typeface="Times New Roman" panose="02020603050405020304" pitchFamily="18" charset="0"/>
                        </a:rPr>
                        <a:t>2001190737</a:t>
                      </a:r>
                    </a:p>
                  </a:txBody>
                  <a:tcPr/>
                </a:tc>
                <a:tc>
                  <a:txBody>
                    <a:bodyPr/>
                    <a:lstStyle/>
                    <a:p>
                      <a:r>
                        <a:rPr lang="vi-VN" sz="2400">
                          <a:solidFill>
                            <a:schemeClr val="tx1"/>
                          </a:solidFill>
                          <a:latin typeface="Times New Roman" panose="02020603050405020304" pitchFamily="18" charset="0"/>
                          <a:cs typeface="Times New Roman" panose="02020603050405020304" pitchFamily="18" charset="0"/>
                        </a:rPr>
                        <a:t>Nguyễn Ngọc Phú</a:t>
                      </a:r>
                    </a:p>
                  </a:txBody>
                  <a:tcPr/>
                </a:tc>
                <a:tc>
                  <a:txBody>
                    <a:bodyPr/>
                    <a:lstStyle/>
                    <a:p>
                      <a:pPr algn="ctr"/>
                      <a:r>
                        <a:rPr lang="en-US" sz="2400">
                          <a:solidFill>
                            <a:schemeClr val="tx1"/>
                          </a:solidFill>
                          <a:latin typeface="Times New Roman" panose="02020603050405020304" pitchFamily="18" charset="0"/>
                          <a:cs typeface="Times New Roman" panose="02020603050405020304" pitchFamily="18" charset="0"/>
                        </a:rPr>
                        <a:t>Word + Powerpoint</a:t>
                      </a:r>
                      <a:endParaRPr lang="vi-VN" sz="24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3437495"/>
                  </a:ext>
                </a:extLst>
              </a:tr>
            </a:tbl>
          </a:graphicData>
        </a:graphic>
      </p:graphicFrame>
    </p:spTree>
    <p:extLst>
      <p:ext uri="{BB962C8B-B14F-4D97-AF65-F5344CB8AC3E}">
        <p14:creationId xmlns:p14="http://schemas.microsoft.com/office/powerpoint/2010/main" val="242480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73673" y="174277"/>
            <a:ext cx="6609503"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2.4 Sơ đồ hoạt động đăng ký thẻ thành viên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699577" y="950214"/>
            <a:ext cx="8846503" cy="5587746"/>
          </a:xfrm>
          <a:prstGeom prst="rect">
            <a:avLst/>
          </a:prstGeom>
          <a:noFill/>
          <a:ln>
            <a:noFill/>
          </a:ln>
        </p:spPr>
      </p:pic>
    </p:spTree>
    <p:extLst>
      <p:ext uri="{BB962C8B-B14F-4D97-AF65-F5344CB8AC3E}">
        <p14:creationId xmlns:p14="http://schemas.microsoft.com/office/powerpoint/2010/main" val="52168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40812" y="174277"/>
            <a:ext cx="6675225"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2.5 Sơ đồ hoạt động kiểm tra thẻ thành viên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03096" y="1094232"/>
            <a:ext cx="9304528" cy="5516880"/>
          </a:xfrm>
          <a:prstGeom prst="rect">
            <a:avLst/>
          </a:prstGeom>
          <a:noFill/>
          <a:ln>
            <a:noFill/>
          </a:ln>
        </p:spPr>
      </p:pic>
    </p:spTree>
    <p:extLst>
      <p:ext uri="{BB962C8B-B14F-4D97-AF65-F5344CB8AC3E}">
        <p14:creationId xmlns:p14="http://schemas.microsoft.com/office/powerpoint/2010/main" val="227781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4756" y="174277"/>
            <a:ext cx="5027337"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2.6 Sơ đồ hoạt động thanh toán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24318" y="1090676"/>
            <a:ext cx="9774746" cy="5383276"/>
          </a:xfrm>
          <a:prstGeom prst="rect">
            <a:avLst/>
          </a:prstGeom>
          <a:noFill/>
          <a:ln>
            <a:noFill/>
          </a:ln>
        </p:spPr>
      </p:pic>
    </p:spTree>
    <p:extLst>
      <p:ext uri="{BB962C8B-B14F-4D97-AF65-F5344CB8AC3E}">
        <p14:creationId xmlns:p14="http://schemas.microsoft.com/office/powerpoint/2010/main" val="426159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83667" y="174277"/>
            <a:ext cx="6189516"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2.7 Sơ đồ hoạt động thanh toán tiền mặt</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78838" y="1088961"/>
            <a:ext cx="9246489" cy="5448999"/>
          </a:xfrm>
          <a:prstGeom prst="rect">
            <a:avLst/>
          </a:prstGeom>
          <a:noFill/>
          <a:ln>
            <a:noFill/>
          </a:ln>
        </p:spPr>
      </p:pic>
    </p:spTree>
    <p:extLst>
      <p:ext uri="{BB962C8B-B14F-4D97-AF65-F5344CB8AC3E}">
        <p14:creationId xmlns:p14="http://schemas.microsoft.com/office/powerpoint/2010/main" val="6844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82627" y="174277"/>
            <a:ext cx="5591595"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2.8  Sơ đồ hoạt động thanh toán thẻ</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53744" y="1117282"/>
            <a:ext cx="9591040" cy="5548694"/>
          </a:xfrm>
          <a:prstGeom prst="rect">
            <a:avLst/>
          </a:prstGeom>
          <a:noFill/>
          <a:ln>
            <a:noFill/>
          </a:ln>
        </p:spPr>
      </p:pic>
    </p:spTree>
    <p:extLst>
      <p:ext uri="{BB962C8B-B14F-4D97-AF65-F5344CB8AC3E}">
        <p14:creationId xmlns:p14="http://schemas.microsoft.com/office/powerpoint/2010/main" val="3825784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91443" y="174277"/>
            <a:ext cx="5573963"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2.9  Sơ đồ hoạt động cung cấp hàng</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24482" y="1121282"/>
            <a:ext cx="9520302" cy="5517261"/>
          </a:xfrm>
          <a:prstGeom prst="rect">
            <a:avLst/>
          </a:prstGeom>
          <a:noFill/>
          <a:ln>
            <a:noFill/>
          </a:ln>
        </p:spPr>
      </p:pic>
    </p:spTree>
    <p:extLst>
      <p:ext uri="{BB962C8B-B14F-4D97-AF65-F5344CB8AC3E}">
        <p14:creationId xmlns:p14="http://schemas.microsoft.com/office/powerpoint/2010/main" val="3251703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8953" y="294091"/>
            <a:ext cx="7498079" cy="523220"/>
          </a:xfrm>
          <a:prstGeom prst="rect">
            <a:avLst/>
          </a:prstGeom>
          <a:noFill/>
        </p:spPr>
        <p:txBody>
          <a:bodyPr wrap="square" rtlCol="0">
            <a:spAutoFit/>
          </a:bodyPr>
          <a:lstStyle/>
          <a:p>
            <a:pPr marL="514350" indent="-514350">
              <a:buFont typeface="+mj-lt"/>
              <a:buAutoNum type="arabicPeriod" startAt="5"/>
            </a:pPr>
            <a:r>
              <a:rPr lang="en-US" sz="2800" b="1">
                <a:latin typeface="Times New Roman" panose="02020603050405020304" pitchFamily="18" charset="0"/>
              </a:rPr>
              <a:t>Sơ đồ tuần tự:</a:t>
            </a:r>
          </a:p>
        </p:txBody>
      </p:sp>
      <p:sp>
        <p:nvSpPr>
          <p:cNvPr id="9" name="Rectangle 8"/>
          <p:cNvSpPr/>
          <p:nvPr/>
        </p:nvSpPr>
        <p:spPr>
          <a:xfrm>
            <a:off x="4785113" y="265717"/>
            <a:ext cx="4456669"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2.10 Sơ đồ tuần tự gọi món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75397" y="1234694"/>
            <a:ext cx="9368219" cy="5330698"/>
          </a:xfrm>
          <a:prstGeom prst="rect">
            <a:avLst/>
          </a:prstGeom>
          <a:noFill/>
          <a:ln>
            <a:noFill/>
          </a:ln>
        </p:spPr>
      </p:pic>
    </p:spTree>
    <p:extLst>
      <p:ext uri="{BB962C8B-B14F-4D97-AF65-F5344CB8AC3E}">
        <p14:creationId xmlns:p14="http://schemas.microsoft.com/office/powerpoint/2010/main" val="315749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78350" y="174277"/>
            <a:ext cx="6400150"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2.11 Sơ đồ tuần tự đắng ký thẻ thành viên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77175" y="1125474"/>
            <a:ext cx="9247569" cy="5330190"/>
          </a:xfrm>
          <a:prstGeom prst="rect">
            <a:avLst/>
          </a:prstGeom>
          <a:noFill/>
          <a:ln>
            <a:noFill/>
          </a:ln>
        </p:spPr>
      </p:pic>
    </p:spTree>
    <p:extLst>
      <p:ext uri="{BB962C8B-B14F-4D97-AF65-F5344CB8AC3E}">
        <p14:creationId xmlns:p14="http://schemas.microsoft.com/office/powerpoint/2010/main" val="2650702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98520" y="174277"/>
            <a:ext cx="6559809"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2.12  Sơ đồ tuần tự kiểm tra thẻ thành viên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589976" y="959738"/>
            <a:ext cx="9300528" cy="5276469"/>
          </a:xfrm>
          <a:prstGeom prst="rect">
            <a:avLst/>
          </a:prstGeom>
          <a:noFill/>
          <a:ln>
            <a:noFill/>
          </a:ln>
        </p:spPr>
      </p:pic>
    </p:spTree>
    <p:extLst>
      <p:ext uri="{BB962C8B-B14F-4D97-AF65-F5344CB8AC3E}">
        <p14:creationId xmlns:p14="http://schemas.microsoft.com/office/powerpoint/2010/main" val="3773598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4756" y="174277"/>
            <a:ext cx="5027337"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2.13 Sơ đồ tuần tự thanh toán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290066" y="1184846"/>
            <a:ext cx="9188958" cy="5371402"/>
          </a:xfrm>
          <a:prstGeom prst="rect">
            <a:avLst/>
          </a:prstGeom>
          <a:noFill/>
          <a:ln>
            <a:noFill/>
          </a:ln>
        </p:spPr>
      </p:pic>
    </p:spTree>
    <p:extLst>
      <p:ext uri="{BB962C8B-B14F-4D97-AF65-F5344CB8AC3E}">
        <p14:creationId xmlns:p14="http://schemas.microsoft.com/office/powerpoint/2010/main" val="413881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Notched Right 3">
            <a:extLst>
              <a:ext uri="{FF2B5EF4-FFF2-40B4-BE49-F238E27FC236}">
                <a16:creationId xmlns:a16="http://schemas.microsoft.com/office/drawing/2014/main" id="{1219F6BD-FAC5-4A75-971C-D4C7673B4A35}"/>
              </a:ext>
            </a:extLst>
          </p:cNvPr>
          <p:cNvSpPr/>
          <p:nvPr/>
        </p:nvSpPr>
        <p:spPr>
          <a:xfrm rot="10800000" flipV="1">
            <a:off x="2034525" y="1246758"/>
            <a:ext cx="6498455" cy="972105"/>
          </a:xfrm>
          <a:prstGeom prst="notchedRightArrow">
            <a:avLst>
              <a:gd name="adj1" fmla="val 73762"/>
              <a:gd name="adj2" fmla="val 50869"/>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romanUcPeriod"/>
            </a:pPr>
            <a:r>
              <a:rPr lang="en-US" sz="2000" b="1">
                <a:solidFill>
                  <a:srgbClr val="002060"/>
                </a:solidFill>
              </a:rPr>
              <a:t>GIỚI THIỆU VÀ XÁC ĐỊNH CÁC YÊU CẦU</a:t>
            </a:r>
            <a:endParaRPr lang="vi-VN" sz="2000" b="1" dirty="0">
              <a:solidFill>
                <a:srgbClr val="002060"/>
              </a:solidFill>
            </a:endParaRPr>
          </a:p>
        </p:txBody>
      </p:sp>
      <p:sp>
        <p:nvSpPr>
          <p:cNvPr id="3" name="Arrow: Notched Right 4">
            <a:extLst>
              <a:ext uri="{FF2B5EF4-FFF2-40B4-BE49-F238E27FC236}">
                <a16:creationId xmlns:a16="http://schemas.microsoft.com/office/drawing/2014/main" id="{2C8F5F8B-732C-4FF8-AE09-3CF936E51916}"/>
              </a:ext>
            </a:extLst>
          </p:cNvPr>
          <p:cNvSpPr/>
          <p:nvPr/>
        </p:nvSpPr>
        <p:spPr>
          <a:xfrm rot="10800000" flipV="1">
            <a:off x="2500544" y="2206100"/>
            <a:ext cx="6498455" cy="1020932"/>
          </a:xfrm>
          <a:prstGeom prst="notchedRightArrow">
            <a:avLst>
              <a:gd name="adj1" fmla="val 69458"/>
              <a:gd name="adj2" fmla="val 50869"/>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romanUcPeriod" startAt="2"/>
            </a:pPr>
            <a:r>
              <a:rPr lang="en-US" sz="2000" b="1" dirty="0" err="1">
                <a:solidFill>
                  <a:srgbClr val="002060"/>
                </a:solidFill>
              </a:rPr>
              <a:t>Câu</a:t>
            </a:r>
            <a:r>
              <a:rPr lang="en-US" sz="2000" b="1" dirty="0">
                <a:solidFill>
                  <a:srgbClr val="002060"/>
                </a:solidFill>
              </a:rPr>
              <a:t> </a:t>
            </a:r>
            <a:r>
              <a:rPr lang="en-US" sz="2000" b="1" dirty="0" err="1">
                <a:solidFill>
                  <a:srgbClr val="002060"/>
                </a:solidFill>
              </a:rPr>
              <a:t>truy</a:t>
            </a:r>
            <a:r>
              <a:rPr lang="en-US" sz="2000" b="1" dirty="0">
                <a:solidFill>
                  <a:srgbClr val="002060"/>
                </a:solidFill>
              </a:rPr>
              <a:t> </a:t>
            </a:r>
            <a:r>
              <a:rPr lang="en-US" sz="2000" b="1" dirty="0" err="1">
                <a:solidFill>
                  <a:srgbClr val="002060"/>
                </a:solidFill>
              </a:rPr>
              <a:t>vấn</a:t>
            </a:r>
            <a:endParaRPr lang="vi-VN" sz="2000" b="1" dirty="0">
              <a:solidFill>
                <a:srgbClr val="002060"/>
              </a:solidFill>
            </a:endParaRPr>
          </a:p>
        </p:txBody>
      </p:sp>
      <p:sp>
        <p:nvSpPr>
          <p:cNvPr id="4" name="Arrow: Notched Right 5">
            <a:extLst>
              <a:ext uri="{FF2B5EF4-FFF2-40B4-BE49-F238E27FC236}">
                <a16:creationId xmlns:a16="http://schemas.microsoft.com/office/drawing/2014/main" id="{4B2ABB25-C978-45BF-9116-05B1799C279C}"/>
              </a:ext>
            </a:extLst>
          </p:cNvPr>
          <p:cNvSpPr/>
          <p:nvPr/>
        </p:nvSpPr>
        <p:spPr>
          <a:xfrm rot="10800000" flipV="1">
            <a:off x="3032899" y="3216760"/>
            <a:ext cx="6498455" cy="1020932"/>
          </a:xfrm>
          <a:prstGeom prst="notchedRightArrow">
            <a:avLst>
              <a:gd name="adj1" fmla="val 73762"/>
              <a:gd name="adj2" fmla="val 50869"/>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romanUcPeriod" startAt="3"/>
            </a:pPr>
            <a:r>
              <a:rPr lang="en-US" sz="2000" b="1" dirty="0" err="1">
                <a:solidFill>
                  <a:srgbClr val="002060"/>
                </a:solidFill>
              </a:rPr>
              <a:t>Ràn</a:t>
            </a:r>
            <a:r>
              <a:rPr lang="en-US" sz="2000" b="1" dirty="0">
                <a:solidFill>
                  <a:srgbClr val="002060"/>
                </a:solidFill>
              </a:rPr>
              <a:t> </a:t>
            </a:r>
            <a:r>
              <a:rPr lang="en-US" sz="2000" b="1" dirty="0" err="1">
                <a:solidFill>
                  <a:srgbClr val="002060"/>
                </a:solidFill>
              </a:rPr>
              <a:t>buộc</a:t>
            </a:r>
            <a:r>
              <a:rPr lang="en-US" sz="2000" b="1" dirty="0">
                <a:solidFill>
                  <a:srgbClr val="002060"/>
                </a:solidFill>
              </a:rPr>
              <a:t> </a:t>
            </a:r>
            <a:r>
              <a:rPr lang="en-US" sz="2000" b="1" dirty="0" err="1">
                <a:solidFill>
                  <a:srgbClr val="002060"/>
                </a:solidFill>
              </a:rPr>
              <a:t>toàn</a:t>
            </a:r>
            <a:r>
              <a:rPr lang="en-US" sz="2000" b="1" dirty="0">
                <a:solidFill>
                  <a:srgbClr val="002060"/>
                </a:solidFill>
              </a:rPr>
              <a:t> </a:t>
            </a:r>
            <a:r>
              <a:rPr lang="en-US" sz="2000" b="1" dirty="0" err="1">
                <a:solidFill>
                  <a:srgbClr val="002060"/>
                </a:solidFill>
              </a:rPr>
              <a:t>vẹn</a:t>
            </a:r>
            <a:endParaRPr lang="vi-VN" sz="2000" b="1" dirty="0">
              <a:solidFill>
                <a:srgbClr val="002060"/>
              </a:solidFill>
            </a:endParaRPr>
          </a:p>
        </p:txBody>
      </p:sp>
      <p:sp>
        <p:nvSpPr>
          <p:cNvPr id="5" name="Arrow: Notched Right 6">
            <a:extLst>
              <a:ext uri="{FF2B5EF4-FFF2-40B4-BE49-F238E27FC236}">
                <a16:creationId xmlns:a16="http://schemas.microsoft.com/office/drawing/2014/main" id="{C36B5BF4-CC20-4782-93E6-7AA87274D675}"/>
              </a:ext>
            </a:extLst>
          </p:cNvPr>
          <p:cNvSpPr/>
          <p:nvPr/>
        </p:nvSpPr>
        <p:spPr>
          <a:xfrm rot="10800000" flipV="1">
            <a:off x="3546083" y="4300534"/>
            <a:ext cx="6498455" cy="1020932"/>
          </a:xfrm>
          <a:prstGeom prst="notchedRightArrow">
            <a:avLst>
              <a:gd name="adj1" fmla="val 70106"/>
              <a:gd name="adj2" fmla="val 50869"/>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romanUcPeriod" startAt="4"/>
            </a:pPr>
            <a:r>
              <a:rPr lang="en-US" sz="2000" b="1" dirty="0" err="1">
                <a:solidFill>
                  <a:srgbClr val="002060"/>
                </a:solidFill>
              </a:rPr>
              <a:t>Hàm</a:t>
            </a:r>
            <a:r>
              <a:rPr lang="en-US" sz="2000" b="1" dirty="0">
                <a:solidFill>
                  <a:srgbClr val="002060"/>
                </a:solidFill>
              </a:rPr>
              <a:t> </a:t>
            </a:r>
            <a:r>
              <a:rPr lang="en-US" sz="2000" b="1" dirty="0" err="1">
                <a:solidFill>
                  <a:srgbClr val="002060"/>
                </a:solidFill>
              </a:rPr>
              <a:t>và</a:t>
            </a:r>
            <a:r>
              <a:rPr lang="en-US" sz="2000" b="1" dirty="0">
                <a:solidFill>
                  <a:srgbClr val="002060"/>
                </a:solidFill>
              </a:rPr>
              <a:t> </a:t>
            </a:r>
            <a:r>
              <a:rPr lang="en-US" sz="2000" b="1" dirty="0" err="1">
                <a:solidFill>
                  <a:srgbClr val="002060"/>
                </a:solidFill>
              </a:rPr>
              <a:t>thủ</a:t>
            </a:r>
            <a:r>
              <a:rPr lang="en-US" sz="2000" b="1" dirty="0">
                <a:solidFill>
                  <a:srgbClr val="002060"/>
                </a:solidFill>
              </a:rPr>
              <a:t> </a:t>
            </a:r>
            <a:r>
              <a:rPr lang="en-US" sz="2000" b="1" dirty="0" err="1">
                <a:solidFill>
                  <a:srgbClr val="002060"/>
                </a:solidFill>
              </a:rPr>
              <a:t>tục</a:t>
            </a:r>
            <a:endParaRPr lang="vi-VN" sz="2000" b="1" dirty="0">
              <a:solidFill>
                <a:srgbClr val="002060"/>
              </a:solidFill>
            </a:endParaRPr>
          </a:p>
        </p:txBody>
      </p:sp>
      <p:sp>
        <p:nvSpPr>
          <p:cNvPr id="6" name="Arrow: Notched Right 7">
            <a:extLst>
              <a:ext uri="{FF2B5EF4-FFF2-40B4-BE49-F238E27FC236}">
                <a16:creationId xmlns:a16="http://schemas.microsoft.com/office/drawing/2014/main" id="{66068888-A849-4D23-A487-3824A02B3186}"/>
              </a:ext>
            </a:extLst>
          </p:cNvPr>
          <p:cNvSpPr/>
          <p:nvPr/>
        </p:nvSpPr>
        <p:spPr>
          <a:xfrm rot="10800000" flipV="1">
            <a:off x="4184660" y="5321467"/>
            <a:ext cx="6498455" cy="1020932"/>
          </a:xfrm>
          <a:prstGeom prst="notchedRightArrow">
            <a:avLst>
              <a:gd name="adj1" fmla="val 70107"/>
              <a:gd name="adj2" fmla="val 50869"/>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romanUcPeriod" startAt="5"/>
            </a:pPr>
            <a:r>
              <a:rPr lang="en-US" sz="2000" b="1" dirty="0">
                <a:solidFill>
                  <a:srgbClr val="002060"/>
                </a:solidFill>
              </a:rPr>
              <a:t>Sao </a:t>
            </a:r>
            <a:r>
              <a:rPr lang="en-US" sz="2000" b="1" dirty="0" err="1">
                <a:solidFill>
                  <a:srgbClr val="002060"/>
                </a:solidFill>
              </a:rPr>
              <a:t>lưu</a:t>
            </a:r>
            <a:r>
              <a:rPr lang="en-US" sz="2000" b="1" dirty="0">
                <a:solidFill>
                  <a:srgbClr val="002060"/>
                </a:solidFill>
              </a:rPr>
              <a:t> </a:t>
            </a:r>
            <a:r>
              <a:rPr lang="en-US" sz="2000" b="1" dirty="0" err="1">
                <a:solidFill>
                  <a:srgbClr val="002060"/>
                </a:solidFill>
              </a:rPr>
              <a:t>và</a:t>
            </a:r>
            <a:r>
              <a:rPr lang="en-US" sz="2000" b="1" dirty="0">
                <a:solidFill>
                  <a:srgbClr val="002060"/>
                </a:solidFill>
              </a:rPr>
              <a:t> </a:t>
            </a:r>
            <a:r>
              <a:rPr lang="en-US" sz="2000" b="1" dirty="0" err="1">
                <a:solidFill>
                  <a:srgbClr val="002060"/>
                </a:solidFill>
              </a:rPr>
              <a:t>phục</a:t>
            </a:r>
            <a:r>
              <a:rPr lang="en-US" sz="2000" b="1" dirty="0">
                <a:solidFill>
                  <a:srgbClr val="002060"/>
                </a:solidFill>
              </a:rPr>
              <a:t> </a:t>
            </a:r>
            <a:r>
              <a:rPr lang="en-US" sz="2000" b="1" dirty="0" err="1">
                <a:solidFill>
                  <a:srgbClr val="002060"/>
                </a:solidFill>
              </a:rPr>
              <a:t>hồi</a:t>
            </a:r>
            <a:endParaRPr lang="vi-VN" sz="2000" b="1" dirty="0">
              <a:solidFill>
                <a:srgbClr val="002060"/>
              </a:solidFill>
            </a:endParaRPr>
          </a:p>
        </p:txBody>
      </p:sp>
      <p:sp>
        <p:nvSpPr>
          <p:cNvPr id="7" name="Rectangle 6">
            <a:extLst>
              <a:ext uri="{FF2B5EF4-FFF2-40B4-BE49-F238E27FC236}">
                <a16:creationId xmlns:a16="http://schemas.microsoft.com/office/drawing/2014/main" id="{D147ED99-4345-401C-8768-BE8DBAAA3A6C}"/>
              </a:ext>
            </a:extLst>
          </p:cNvPr>
          <p:cNvSpPr/>
          <p:nvPr/>
        </p:nvSpPr>
        <p:spPr>
          <a:xfrm>
            <a:off x="655329" y="151978"/>
            <a:ext cx="3690434" cy="923330"/>
          </a:xfrm>
          <a:prstGeom prst="rect">
            <a:avLst/>
          </a:prstGeom>
          <a:noFill/>
        </p:spPr>
        <p:txBody>
          <a:bodyPr wrap="none" lIns="91440" tIns="45720" rIns="91440" bIns="45720">
            <a:spAutoFit/>
          </a:bodyPr>
          <a:lstStyle/>
          <a:p>
            <a:pPr algn="ctr"/>
            <a:r>
              <a:rPr lang="en-US" sz="5400" b="1">
                <a:ln w="12700">
                  <a:solidFill>
                    <a:schemeClr val="tx2">
                      <a:lumMod val="75000"/>
                    </a:schemeClr>
                  </a:solidFill>
                  <a:prstDash val="solid"/>
                </a:ln>
                <a:effectLst>
                  <a:outerShdw dist="38100" dir="2640000" algn="bl" rotWithShape="0">
                    <a:schemeClr val="tx2">
                      <a:lumMod val="75000"/>
                    </a:schemeClr>
                  </a:outerShdw>
                </a:effectLst>
              </a:rPr>
              <a:t>NÔI DUNG</a:t>
            </a:r>
            <a:endParaRPr lang="en-US" sz="5400" b="1" cap="none" spc="0" dirty="0">
              <a:ln w="12700">
                <a:solidFill>
                  <a:schemeClr val="tx2">
                    <a:lumMod val="75000"/>
                  </a:schemeClr>
                </a:solidFill>
                <a:prstDash val="solid"/>
              </a:ln>
              <a:effectLst>
                <a:outerShdw dist="38100" dir="2640000" algn="bl" rotWithShape="0">
                  <a:schemeClr val="tx2">
                    <a:lumMod val="75000"/>
                  </a:schemeClr>
                </a:outerShdw>
              </a:effectLst>
            </a:endParaRPr>
          </a:p>
        </p:txBody>
      </p:sp>
      <p:sp>
        <p:nvSpPr>
          <p:cNvPr id="8" name="Rectangle: Rounded Corners 12">
            <a:extLst>
              <a:ext uri="{FF2B5EF4-FFF2-40B4-BE49-F238E27FC236}">
                <a16:creationId xmlns:a16="http://schemas.microsoft.com/office/drawing/2014/main" id="{E705529F-EF2D-44FA-851E-E032823425E2}"/>
              </a:ext>
            </a:extLst>
          </p:cNvPr>
          <p:cNvSpPr/>
          <p:nvPr/>
        </p:nvSpPr>
        <p:spPr>
          <a:xfrm>
            <a:off x="1109709" y="986505"/>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1690762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79847" y="174277"/>
            <a:ext cx="5997156"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2.14 Sơ đồ tuần tự thanh toán tiền mặt</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42834" y="1122680"/>
            <a:ext cx="9309926" cy="5387848"/>
          </a:xfrm>
          <a:prstGeom prst="rect">
            <a:avLst/>
          </a:prstGeom>
          <a:noFill/>
          <a:ln>
            <a:noFill/>
          </a:ln>
        </p:spPr>
      </p:pic>
    </p:spTree>
    <p:extLst>
      <p:ext uri="{BB962C8B-B14F-4D97-AF65-F5344CB8AC3E}">
        <p14:creationId xmlns:p14="http://schemas.microsoft.com/office/powerpoint/2010/main" val="3817758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17279" y="174277"/>
            <a:ext cx="5322291"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2.15 Sơ đồ tuần tự thanh toán thẻ</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82998" y="1189672"/>
            <a:ext cx="9059450" cy="5302568"/>
          </a:xfrm>
          <a:prstGeom prst="rect">
            <a:avLst/>
          </a:prstGeom>
          <a:noFill/>
          <a:ln>
            <a:noFill/>
          </a:ln>
        </p:spPr>
      </p:pic>
    </p:spTree>
    <p:extLst>
      <p:ext uri="{BB962C8B-B14F-4D97-AF65-F5344CB8AC3E}">
        <p14:creationId xmlns:p14="http://schemas.microsoft.com/office/powerpoint/2010/main" val="1333381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26096" y="174277"/>
            <a:ext cx="5304658"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2.16 Sơ đồ tuần tự cung cấp hàng</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256156" y="1215580"/>
            <a:ext cx="9076563" cy="5249228"/>
          </a:xfrm>
          <a:prstGeom prst="rect">
            <a:avLst/>
          </a:prstGeom>
          <a:noFill/>
          <a:ln>
            <a:noFill/>
          </a:ln>
        </p:spPr>
      </p:pic>
    </p:spTree>
    <p:extLst>
      <p:ext uri="{BB962C8B-B14F-4D97-AF65-F5344CB8AC3E}">
        <p14:creationId xmlns:p14="http://schemas.microsoft.com/office/powerpoint/2010/main" val="420522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8953" y="294091"/>
            <a:ext cx="7498079" cy="523220"/>
          </a:xfrm>
          <a:prstGeom prst="rect">
            <a:avLst/>
          </a:prstGeom>
          <a:noFill/>
        </p:spPr>
        <p:txBody>
          <a:bodyPr wrap="square" rtlCol="0">
            <a:spAutoFit/>
          </a:bodyPr>
          <a:lstStyle/>
          <a:p>
            <a:pPr marL="514350" indent="-514350">
              <a:buFont typeface="+mj-lt"/>
              <a:buAutoNum type="arabicPeriod" startAt="6"/>
            </a:pPr>
            <a:r>
              <a:rPr lang="en-US" sz="2800" b="1">
                <a:latin typeface="Times New Roman" panose="02020603050405020304" pitchFamily="18" charset="0"/>
              </a:rPr>
              <a:t>Sơ đồ cộng tác:</a:t>
            </a:r>
          </a:p>
        </p:txBody>
      </p:sp>
      <p:sp>
        <p:nvSpPr>
          <p:cNvPr id="9" name="Rectangle 8"/>
          <p:cNvSpPr/>
          <p:nvPr/>
        </p:nvSpPr>
        <p:spPr>
          <a:xfrm>
            <a:off x="4724199" y="265717"/>
            <a:ext cx="4578497"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2.17 Sơ đồ cộng tác gọi món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960244" y="1194625"/>
            <a:ext cx="8271891" cy="5242751"/>
          </a:xfrm>
          <a:prstGeom prst="rect">
            <a:avLst/>
          </a:prstGeom>
          <a:noFill/>
          <a:ln>
            <a:noFill/>
          </a:ln>
        </p:spPr>
      </p:pic>
    </p:spTree>
    <p:extLst>
      <p:ext uri="{BB962C8B-B14F-4D97-AF65-F5344CB8AC3E}">
        <p14:creationId xmlns:p14="http://schemas.microsoft.com/office/powerpoint/2010/main" val="2273160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2596" y="174277"/>
            <a:ext cx="6051657"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2.18 Sơ đồ công tác đăng ký thành viên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792224" y="1024762"/>
            <a:ext cx="8321040" cy="5504053"/>
          </a:xfrm>
          <a:prstGeom prst="rect">
            <a:avLst/>
          </a:prstGeom>
          <a:noFill/>
          <a:ln>
            <a:noFill/>
          </a:ln>
        </p:spPr>
      </p:pic>
    </p:spTree>
    <p:extLst>
      <p:ext uri="{BB962C8B-B14F-4D97-AF65-F5344CB8AC3E}">
        <p14:creationId xmlns:p14="http://schemas.microsoft.com/office/powerpoint/2010/main" val="233977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76078" y="174277"/>
            <a:ext cx="6604693"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2.19 Sơ đồ công tác kiểm tra thẻ thành viên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756600" y="1103502"/>
            <a:ext cx="8987600" cy="5370449"/>
          </a:xfrm>
          <a:prstGeom prst="rect">
            <a:avLst/>
          </a:prstGeom>
          <a:noFill/>
          <a:ln>
            <a:noFill/>
          </a:ln>
        </p:spPr>
      </p:pic>
    </p:spTree>
    <p:extLst>
      <p:ext uri="{BB962C8B-B14F-4D97-AF65-F5344CB8AC3E}">
        <p14:creationId xmlns:p14="http://schemas.microsoft.com/office/powerpoint/2010/main" val="3849996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4756" y="174277"/>
            <a:ext cx="5027337"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2.20 Sơ đồ công tác thanh toán</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490472" y="969010"/>
            <a:ext cx="9290304" cy="5431790"/>
          </a:xfrm>
          <a:prstGeom prst="rect">
            <a:avLst/>
          </a:prstGeom>
          <a:noFill/>
          <a:ln>
            <a:noFill/>
          </a:ln>
        </p:spPr>
      </p:pic>
    </p:spTree>
    <p:extLst>
      <p:ext uri="{BB962C8B-B14F-4D97-AF65-F5344CB8AC3E}">
        <p14:creationId xmlns:p14="http://schemas.microsoft.com/office/powerpoint/2010/main" val="3907878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18933" y="174277"/>
            <a:ext cx="6118984"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2.21 Sơ đồ công tác thanh toán tiền mặt</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524508" y="1048575"/>
            <a:ext cx="9237980" cy="5269929"/>
          </a:xfrm>
          <a:prstGeom prst="rect">
            <a:avLst/>
          </a:prstGeom>
          <a:noFill/>
          <a:ln>
            <a:noFill/>
          </a:ln>
        </p:spPr>
      </p:pic>
    </p:spTree>
    <p:extLst>
      <p:ext uri="{BB962C8B-B14F-4D97-AF65-F5344CB8AC3E}">
        <p14:creationId xmlns:p14="http://schemas.microsoft.com/office/powerpoint/2010/main" val="399416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17893" y="174277"/>
            <a:ext cx="5521063"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2.22. Sơ đồ công tác thanh toán thẻ</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53349" y="1086866"/>
            <a:ext cx="9401747" cy="5277358"/>
          </a:xfrm>
          <a:prstGeom prst="rect">
            <a:avLst/>
          </a:prstGeom>
          <a:noFill/>
          <a:ln>
            <a:noFill/>
          </a:ln>
        </p:spPr>
      </p:pic>
    </p:spTree>
    <p:extLst>
      <p:ext uri="{BB962C8B-B14F-4D97-AF65-F5344CB8AC3E}">
        <p14:creationId xmlns:p14="http://schemas.microsoft.com/office/powerpoint/2010/main" val="2754022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65181" y="174277"/>
            <a:ext cx="5426487"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2.23 Sơ đồ công tác cung cấp hàng</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585340" y="898334"/>
            <a:ext cx="9103995" cy="5749354"/>
          </a:xfrm>
          <a:prstGeom prst="rect">
            <a:avLst/>
          </a:prstGeom>
          <a:noFill/>
          <a:ln>
            <a:noFill/>
          </a:ln>
        </p:spPr>
      </p:pic>
    </p:spTree>
    <p:extLst>
      <p:ext uri="{BB962C8B-B14F-4D97-AF65-F5344CB8AC3E}">
        <p14:creationId xmlns:p14="http://schemas.microsoft.com/office/powerpoint/2010/main" val="132821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DDA76-CE82-4A77-A921-2643BCB363A5}"/>
              </a:ext>
            </a:extLst>
          </p:cNvPr>
          <p:cNvSpPr/>
          <p:nvPr/>
        </p:nvSpPr>
        <p:spPr>
          <a:xfrm>
            <a:off x="-34286" y="297987"/>
            <a:ext cx="12125307" cy="769441"/>
          </a:xfrm>
          <a:prstGeom prst="rect">
            <a:avLst/>
          </a:prstGeom>
          <a:noFill/>
        </p:spPr>
        <p:txBody>
          <a:bodyPr wrap="none" lIns="91440" tIns="45720" rIns="91440" bIns="45720">
            <a:spAutoFit/>
          </a:bodyPr>
          <a:lstStyle/>
          <a:p>
            <a:pPr marL="1028700" indent="-1028700" algn="ctr">
              <a:buFont typeface="+mj-lt"/>
              <a:buAutoNum type="romanUcPeriod"/>
            </a:pPr>
            <a:r>
              <a:rPr lang="vi-VN" sz="4400" b="1">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GIỚI THIỆU </a:t>
            </a:r>
            <a:r>
              <a:rPr lang="en-US" sz="4400" b="1">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&amp;</a:t>
            </a:r>
            <a:r>
              <a:rPr lang="vi-VN" sz="4400" b="1">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XÁC ĐỊNH CÁC YÊU CẦU</a:t>
            </a:r>
            <a:endParaRPr lang="en-US" sz="4400" b="1" cap="none" spc="0">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3" name="Rectangle: Rounded Corners 3">
            <a:extLst>
              <a:ext uri="{FF2B5EF4-FFF2-40B4-BE49-F238E27FC236}">
                <a16:creationId xmlns:a16="http://schemas.microsoft.com/office/drawing/2014/main" id="{FE332024-2796-4BEB-AA42-C09C2279BDA8}"/>
              </a:ext>
            </a:extLst>
          </p:cNvPr>
          <p:cNvSpPr/>
          <p:nvPr/>
        </p:nvSpPr>
        <p:spPr>
          <a:xfrm>
            <a:off x="2391173" y="1067428"/>
            <a:ext cx="7126051" cy="1164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sz="32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68097" y="1313649"/>
            <a:ext cx="3553097" cy="523220"/>
          </a:xfrm>
          <a:prstGeom prst="rect">
            <a:avLst/>
          </a:prstGeom>
          <a:noFill/>
        </p:spPr>
        <p:txBody>
          <a:bodyPr wrap="square" rtlCol="0">
            <a:spAutoFit/>
          </a:bodyPr>
          <a:lstStyle/>
          <a:p>
            <a:pPr marL="457200" indent="-457200">
              <a:buFont typeface="+mj-lt"/>
              <a:buAutoNum type="arabicPeriod"/>
            </a:pPr>
            <a:r>
              <a:rPr lang="en-US" sz="2800" b="1">
                <a:latin typeface="Times New Roman" panose="02020603050405020304" pitchFamily="18" charset="0"/>
              </a:rPr>
              <a:t>Giới thiệu</a:t>
            </a:r>
          </a:p>
        </p:txBody>
      </p:sp>
      <p:sp>
        <p:nvSpPr>
          <p:cNvPr id="5" name="TextBox 4"/>
          <p:cNvSpPr txBox="1"/>
          <p:nvPr/>
        </p:nvSpPr>
        <p:spPr>
          <a:xfrm>
            <a:off x="1216152" y="2366146"/>
            <a:ext cx="10305288" cy="2677656"/>
          </a:xfrm>
          <a:prstGeom prst="rect">
            <a:avLst/>
          </a:prstGeom>
          <a:noFill/>
        </p:spPr>
        <p:txBody>
          <a:bodyPr wrap="square" rtlCol="0">
            <a:spAutoFit/>
          </a:bodyPr>
          <a:lstStyle/>
          <a:p>
            <a:pPr algn="just">
              <a:spcBef>
                <a:spcPts val="600"/>
              </a:spcBef>
              <a:spcAft>
                <a:spcPts val="600"/>
              </a:spcAft>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Hiện nay, các quán cà phê bắt đầu nhiều lên</a:t>
            </a:r>
            <a:r>
              <a:rPr lang="en-US" sz="2400">
                <a:latin typeface="Times New Roman" panose="02020603050405020304" pitchFamily="18" charset="0"/>
                <a:cs typeface="Times New Roman" panose="02020603050405020304" pitchFamily="18" charset="0"/>
              </a:rPr>
              <a:t> đi cùng với s</a:t>
            </a:r>
            <a:r>
              <a:rPr lang="vi-VN" sz="2400">
                <a:latin typeface="Times New Roman" panose="02020603050405020304" pitchFamily="18" charset="0"/>
                <a:cs typeface="Times New Roman" panose="02020603050405020304" pitchFamily="18" charset="0"/>
              </a:rPr>
              <a:t>ố lượng nước uống trong </a:t>
            </a:r>
            <a:r>
              <a:rPr lang="en-US" sz="2400">
                <a:latin typeface="Times New Roman" panose="02020603050405020304" pitchFamily="18" charset="0"/>
                <a:cs typeface="Times New Roman" panose="02020603050405020304" pitchFamily="18" charset="0"/>
              </a:rPr>
              <a:t>hàng</a:t>
            </a:r>
            <a:r>
              <a:rPr lang="vi-VN" sz="2400">
                <a:latin typeface="Times New Roman" panose="02020603050405020304" pitchFamily="18" charset="0"/>
                <a:cs typeface="Times New Roman" panose="02020603050405020304" pitchFamily="18" charset="0"/>
              </a:rPr>
              <a:t> ngày đến quán ngày càng tăng cao.Với việc quản lý thủ công chủ quán cà phê phải bỏ ra một khoản chi phí không nhỏ cho việc tính toán sao kê giấy tờ sổ sách. Vì lý do trên, nhóm em đã chọn đề tài "Công Nghệ Phần Mềm Quản Lý Quán Cà Phê Văn Phòng". Nhằm mục đích giúp quán xoá bỏ những phương pháp thủ công, lạc hậu thay vào đó là dùng công cụ quản lý để mang lại hiệu quả cao trong việc quản lí cũng như giảm bớt chi phí</a:t>
            </a:r>
            <a:r>
              <a:rPr lang="en-US" sz="2400">
                <a:latin typeface="Times New Roman" panose="02020603050405020304" pitchFamily="18" charset="0"/>
                <a:cs typeface="Times New Roman" panose="02020603050405020304" pitchFamily="18" charset="0"/>
              </a:rPr>
              <a:t> và thời gian</a:t>
            </a:r>
            <a:r>
              <a:rPr lang="vi-VN" sz="2400">
                <a:latin typeface="Times New Roman" panose="02020603050405020304" pitchFamily="18" charset="0"/>
                <a:cs typeface="Times New Roman" panose="02020603050405020304" pitchFamily="18" charset="0"/>
              </a:rPr>
              <a:t> cho quán.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243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8953" y="294091"/>
            <a:ext cx="7498079" cy="523220"/>
          </a:xfrm>
          <a:prstGeom prst="rect">
            <a:avLst/>
          </a:prstGeom>
          <a:noFill/>
        </p:spPr>
        <p:txBody>
          <a:bodyPr wrap="square" rtlCol="0">
            <a:spAutoFit/>
          </a:bodyPr>
          <a:lstStyle/>
          <a:p>
            <a:pPr marL="514350" indent="-514350">
              <a:buFont typeface="+mj-lt"/>
              <a:buAutoNum type="arabicPeriod" startAt="7"/>
            </a:pPr>
            <a:r>
              <a:rPr lang="en-US" sz="2800" b="1">
                <a:latin typeface="Times New Roman" panose="02020603050405020304" pitchFamily="18" charset="0"/>
              </a:rPr>
              <a:t>Sơ đồ hệ thống:</a:t>
            </a:r>
          </a:p>
        </p:txBody>
      </p:sp>
      <p:sp>
        <p:nvSpPr>
          <p:cNvPr id="9" name="Rectangle 8"/>
          <p:cNvSpPr/>
          <p:nvPr/>
        </p:nvSpPr>
        <p:spPr>
          <a:xfrm>
            <a:off x="4697749" y="265717"/>
            <a:ext cx="4631397"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2.24. Sơ đồ usecase hệ thống</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82077" y="1064069"/>
            <a:ext cx="8703755" cy="5638483"/>
          </a:xfrm>
          <a:prstGeom prst="rect">
            <a:avLst/>
          </a:prstGeom>
        </p:spPr>
      </p:pic>
    </p:spTree>
    <p:extLst>
      <p:ext uri="{BB962C8B-B14F-4D97-AF65-F5344CB8AC3E}">
        <p14:creationId xmlns:p14="http://schemas.microsoft.com/office/powerpoint/2010/main" val="958937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4756" y="174277"/>
            <a:ext cx="5027337" cy="579967"/>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 25 Sơ đồ lớp mức phân tích</a:t>
            </a:r>
            <a:endParaRPr lang="en-US" sz="2400" b="1">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538858" y="1234058"/>
            <a:ext cx="8967597" cy="5084445"/>
          </a:xfrm>
          <a:prstGeom prst="rect">
            <a:avLst/>
          </a:prstGeom>
        </p:spPr>
      </p:pic>
    </p:spTree>
    <p:extLst>
      <p:ext uri="{BB962C8B-B14F-4D97-AF65-F5344CB8AC3E}">
        <p14:creationId xmlns:p14="http://schemas.microsoft.com/office/powerpoint/2010/main" val="2898161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8953" y="294091"/>
            <a:ext cx="7498079" cy="523220"/>
          </a:xfrm>
          <a:prstGeom prst="rect">
            <a:avLst/>
          </a:prstGeom>
          <a:noFill/>
        </p:spPr>
        <p:txBody>
          <a:bodyPr wrap="square" rtlCol="0">
            <a:spAutoFit/>
          </a:bodyPr>
          <a:lstStyle/>
          <a:p>
            <a:pPr marL="514350" indent="-514350">
              <a:buFont typeface="+mj-lt"/>
              <a:buAutoNum type="arabicPeriod" startAt="7"/>
            </a:pPr>
            <a:r>
              <a:rPr lang="en-US" sz="2800" b="1">
                <a:latin typeface="Times New Roman" panose="02020603050405020304" pitchFamily="18" charset="0"/>
              </a:rPr>
              <a:t>Sơ đồ hệ thống:</a:t>
            </a:r>
          </a:p>
        </p:txBody>
      </p:sp>
      <p:sp>
        <p:nvSpPr>
          <p:cNvPr id="9" name="Rectangle 8"/>
          <p:cNvSpPr/>
          <p:nvPr/>
        </p:nvSpPr>
        <p:spPr>
          <a:xfrm>
            <a:off x="5237162" y="265717"/>
            <a:ext cx="3552576" cy="646331"/>
          </a:xfrm>
          <a:prstGeom prst="rect">
            <a:avLst/>
          </a:prstGeom>
        </p:spPr>
        <p:txBody>
          <a:bodyPr wrap="none">
            <a:spAutoFit/>
          </a:bodyPr>
          <a:lstStyle/>
          <a:p>
            <a:pPr algn="ctr">
              <a:lnSpc>
                <a:spcPct val="150000"/>
              </a:lnSpc>
              <a:spcAft>
                <a:spcPts val="1000"/>
              </a:spcAft>
            </a:pPr>
            <a:r>
              <a:rPr lang="vi-VN" sz="2400" b="1">
                <a:latin typeface="Times New Roman" panose="02020603050405020304" pitchFamily="18" charset="0"/>
                <a:ea typeface="Calibri" panose="020F0502020204030204" pitchFamily="34" charset="0"/>
                <a:cs typeface="Times New Roman" panose="02020603050405020304" pitchFamily="18" charset="0"/>
              </a:rPr>
              <a:t>Hình 2.2</a:t>
            </a:r>
            <a:r>
              <a:rPr lang="en-US" sz="2400" b="1">
                <a:latin typeface="Times New Roman" panose="02020603050405020304" pitchFamily="18" charset="0"/>
                <a:ea typeface="Calibri" panose="020F0502020204030204" pitchFamily="34" charset="0"/>
                <a:cs typeface="Times New Roman" panose="02020603050405020304" pitchFamily="18" charset="0"/>
              </a:rPr>
              <a:t>6</a:t>
            </a:r>
            <a:r>
              <a:rPr lang="vi-VN" sz="2400" b="1">
                <a:latin typeface="Times New Roman" panose="02020603050405020304" pitchFamily="18" charset="0"/>
                <a:ea typeface="Calibri" panose="020F0502020204030204" pitchFamily="34" charset="0"/>
                <a:cs typeface="Times New Roman" panose="02020603050405020304" pitchFamily="18" charset="0"/>
              </a:rPr>
              <a:t>. Sơ đồ </a:t>
            </a:r>
            <a:r>
              <a:rPr lang="en-US" sz="2400" b="1">
                <a:latin typeface="Times New Roman" panose="02020603050405020304" pitchFamily="18" charset="0"/>
                <a:ea typeface="Calibri" panose="020F0502020204030204" pitchFamily="34" charset="0"/>
                <a:cs typeface="Times New Roman" panose="02020603050405020304" pitchFamily="18" charset="0"/>
              </a:rPr>
              <a:t>diagram</a:t>
            </a:r>
          </a:p>
        </p:txBody>
      </p:sp>
      <p:pic>
        <p:nvPicPr>
          <p:cNvPr id="6" name="Picture 5"/>
          <p:cNvPicPr/>
          <p:nvPr/>
        </p:nvPicPr>
        <p:blipFill>
          <a:blip r:embed="rId2"/>
          <a:stretch>
            <a:fillRect/>
          </a:stretch>
        </p:blipFill>
        <p:spPr>
          <a:xfrm>
            <a:off x="1275968" y="977455"/>
            <a:ext cx="9404223" cy="5560505"/>
          </a:xfrm>
          <a:prstGeom prst="rect">
            <a:avLst/>
          </a:prstGeom>
          <a:noFill/>
          <a:ln>
            <a:noFill/>
          </a:ln>
        </p:spPr>
      </p:pic>
    </p:spTree>
    <p:extLst>
      <p:ext uri="{BB962C8B-B14F-4D97-AF65-F5344CB8AC3E}">
        <p14:creationId xmlns:p14="http://schemas.microsoft.com/office/powerpoint/2010/main" val="647645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EDDA76-CE82-4A77-A921-2643BCB363A5}"/>
              </a:ext>
            </a:extLst>
          </p:cNvPr>
          <p:cNvSpPr/>
          <p:nvPr/>
        </p:nvSpPr>
        <p:spPr>
          <a:xfrm>
            <a:off x="1803773" y="188259"/>
            <a:ext cx="2863284" cy="769441"/>
          </a:xfrm>
          <a:prstGeom prst="rect">
            <a:avLst/>
          </a:prstGeom>
          <a:noFill/>
        </p:spPr>
        <p:txBody>
          <a:bodyPr wrap="none" lIns="91440" tIns="45720" rIns="91440" bIns="45720">
            <a:spAutoFit/>
          </a:bodyPr>
          <a:lstStyle/>
          <a:p>
            <a:pPr marL="914400" indent="-914400" algn="ctr">
              <a:buFont typeface="+mj-lt"/>
              <a:buAutoNum type="romanUcPeriod" startAt="3"/>
            </a:pPr>
            <a:r>
              <a:rPr lang="en-US" sz="4400" b="1">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DEMO</a:t>
            </a:r>
            <a:endParaRPr lang="en-US" sz="4400" b="1" cap="none" spc="0">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E332024-2796-4BEB-AA42-C09C2279BDA8}"/>
              </a:ext>
            </a:extLst>
          </p:cNvPr>
          <p:cNvSpPr/>
          <p:nvPr/>
        </p:nvSpPr>
        <p:spPr>
          <a:xfrm>
            <a:off x="2391173" y="1060704"/>
            <a:ext cx="4064491" cy="12321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sz="3200">
              <a:solidFill>
                <a:schemeClr val="tx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995804" y="1462849"/>
            <a:ext cx="6965315" cy="4727639"/>
          </a:xfrm>
          <a:prstGeom prst="rect">
            <a:avLst/>
          </a:prstGeom>
        </p:spPr>
      </p:pic>
    </p:spTree>
    <p:extLst>
      <p:ext uri="{BB962C8B-B14F-4D97-AF65-F5344CB8AC3E}">
        <p14:creationId xmlns:p14="http://schemas.microsoft.com/office/powerpoint/2010/main" val="814569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98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DDA76-CE82-4A77-A921-2643BCB363A5}"/>
              </a:ext>
            </a:extLst>
          </p:cNvPr>
          <p:cNvSpPr/>
          <p:nvPr/>
        </p:nvSpPr>
        <p:spPr>
          <a:xfrm>
            <a:off x="498984" y="297987"/>
            <a:ext cx="6561413" cy="769441"/>
          </a:xfrm>
          <a:prstGeom prst="rect">
            <a:avLst/>
          </a:prstGeom>
          <a:noFill/>
        </p:spPr>
        <p:txBody>
          <a:bodyPr wrap="none" lIns="91440" tIns="45720" rIns="91440" bIns="45720">
            <a:spAutoFit/>
          </a:bodyPr>
          <a:lstStyle/>
          <a:p>
            <a:pPr marL="1028700" indent="-1028700" algn="ctr">
              <a:buFont typeface="+mj-lt"/>
              <a:buAutoNum type="romanUcPeriod"/>
            </a:pPr>
            <a:r>
              <a:rPr lang="en-US" sz="4400" b="1" cap="none" spc="0">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GIỚI THIỆU ĐỀ TÀI</a:t>
            </a:r>
          </a:p>
        </p:txBody>
      </p:sp>
      <p:sp>
        <p:nvSpPr>
          <p:cNvPr id="3" name="Rectangle: Rounded Corners 3">
            <a:extLst>
              <a:ext uri="{FF2B5EF4-FFF2-40B4-BE49-F238E27FC236}">
                <a16:creationId xmlns:a16="http://schemas.microsoft.com/office/drawing/2014/main" id="{FE332024-2796-4BEB-AA42-C09C2279BDA8}"/>
              </a:ext>
            </a:extLst>
          </p:cNvPr>
          <p:cNvSpPr/>
          <p:nvPr/>
        </p:nvSpPr>
        <p:spPr>
          <a:xfrm>
            <a:off x="2391173" y="1067428"/>
            <a:ext cx="7126051" cy="1164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sz="32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97281" y="1368588"/>
            <a:ext cx="6099047" cy="523220"/>
          </a:xfrm>
          <a:prstGeom prst="rect">
            <a:avLst/>
          </a:prstGeom>
          <a:noFill/>
        </p:spPr>
        <p:txBody>
          <a:bodyPr wrap="square" rtlCol="0">
            <a:spAutoFit/>
          </a:bodyPr>
          <a:lstStyle/>
          <a:p>
            <a:pPr marL="514350" indent="-514350">
              <a:buFont typeface="+mj-lt"/>
              <a:buAutoNum type="arabicPeriod" startAt="2"/>
            </a:pPr>
            <a:r>
              <a:rPr lang="en-US" sz="2800" b="1">
                <a:latin typeface="Times New Roman" panose="02020603050405020304" pitchFamily="18" charset="0"/>
              </a:rPr>
              <a:t>Khảo sát quy trình nghiệp vụ:</a:t>
            </a:r>
          </a:p>
        </p:txBody>
      </p:sp>
      <p:sp>
        <p:nvSpPr>
          <p:cNvPr id="5" name="Rounded Rectangle 4"/>
          <p:cNvSpPr/>
          <p:nvPr/>
        </p:nvSpPr>
        <p:spPr>
          <a:xfrm>
            <a:off x="826195" y="2926080"/>
            <a:ext cx="2953495" cy="1371600"/>
          </a:xfrm>
          <a:prstGeom prst="roundRect">
            <a:avLst/>
          </a:prstGeom>
          <a:solidFill>
            <a:schemeClr val="accent4">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a:latin typeface="Times New Roman" panose="02020603050405020304" pitchFamily="18" charset="0"/>
                <a:cs typeface="Times New Roman" panose="02020603050405020304" pitchFamily="18" charset="0"/>
              </a:rPr>
              <a:t>Quy trình gọi đồ uống</a:t>
            </a:r>
            <a:endParaRPr lang="en-US" sz="3200">
              <a:latin typeface="Times New Roman" panose="02020603050405020304" pitchFamily="18" charset="0"/>
              <a:cs typeface="Times New Roman" panose="02020603050405020304" pitchFamily="18" charset="0"/>
            </a:endParaRPr>
          </a:p>
        </p:txBody>
      </p:sp>
      <p:sp>
        <p:nvSpPr>
          <p:cNvPr id="6" name="Rounded Rectangle 5"/>
          <p:cNvSpPr/>
          <p:nvPr/>
        </p:nvSpPr>
        <p:spPr>
          <a:xfrm>
            <a:off x="4657531" y="2926080"/>
            <a:ext cx="2953495" cy="1371600"/>
          </a:xfrm>
          <a:prstGeom prst="roundRect">
            <a:avLst/>
          </a:prstGeom>
          <a:solidFill>
            <a:schemeClr val="accent4">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a:latin typeface="Times New Roman" panose="02020603050405020304" pitchFamily="18" charset="0"/>
                <a:cs typeface="Times New Roman" panose="02020603050405020304" pitchFamily="18" charset="0"/>
              </a:rPr>
              <a:t>Quy trình thanh toán</a:t>
            </a:r>
            <a:endParaRPr lang="en-US" sz="3200">
              <a:latin typeface="Times New Roman" panose="02020603050405020304" pitchFamily="18" charset="0"/>
              <a:cs typeface="Times New Roman" panose="02020603050405020304" pitchFamily="18" charset="0"/>
            </a:endParaRPr>
          </a:p>
        </p:txBody>
      </p:sp>
      <p:sp>
        <p:nvSpPr>
          <p:cNvPr id="7" name="Rounded Rectangle 6"/>
          <p:cNvSpPr/>
          <p:nvPr/>
        </p:nvSpPr>
        <p:spPr>
          <a:xfrm>
            <a:off x="8488867" y="2907792"/>
            <a:ext cx="2953495" cy="1371600"/>
          </a:xfrm>
          <a:prstGeom prst="roundRect">
            <a:avLst/>
          </a:prstGeom>
          <a:solidFill>
            <a:schemeClr val="accent4">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a:latin typeface="Times New Roman" panose="02020603050405020304" pitchFamily="18" charset="0"/>
                <a:cs typeface="Times New Roman" panose="02020603050405020304" pitchFamily="18" charset="0"/>
              </a:rPr>
              <a:t>Quy trình đăng ký thành viên</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76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DDA76-CE82-4A77-A921-2643BCB363A5}"/>
              </a:ext>
            </a:extLst>
          </p:cNvPr>
          <p:cNvSpPr/>
          <p:nvPr/>
        </p:nvSpPr>
        <p:spPr>
          <a:xfrm>
            <a:off x="498984" y="297987"/>
            <a:ext cx="6561413" cy="769441"/>
          </a:xfrm>
          <a:prstGeom prst="rect">
            <a:avLst/>
          </a:prstGeom>
          <a:noFill/>
        </p:spPr>
        <p:txBody>
          <a:bodyPr wrap="none" lIns="91440" tIns="45720" rIns="91440" bIns="45720">
            <a:spAutoFit/>
          </a:bodyPr>
          <a:lstStyle/>
          <a:p>
            <a:pPr marL="1028700" indent="-1028700" algn="ctr">
              <a:buFont typeface="+mj-lt"/>
              <a:buAutoNum type="romanUcPeriod"/>
            </a:pPr>
            <a:r>
              <a:rPr lang="en-US" sz="4400" b="1" cap="none" spc="0">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GIỚI THIỆU ĐỀ TÀI</a:t>
            </a:r>
          </a:p>
        </p:txBody>
      </p:sp>
      <p:sp>
        <p:nvSpPr>
          <p:cNvPr id="3" name="Rectangle: Rounded Corners 3">
            <a:extLst>
              <a:ext uri="{FF2B5EF4-FFF2-40B4-BE49-F238E27FC236}">
                <a16:creationId xmlns:a16="http://schemas.microsoft.com/office/drawing/2014/main" id="{FE332024-2796-4BEB-AA42-C09C2279BDA8}"/>
              </a:ext>
            </a:extLst>
          </p:cNvPr>
          <p:cNvSpPr/>
          <p:nvPr/>
        </p:nvSpPr>
        <p:spPr>
          <a:xfrm>
            <a:off x="2391173" y="1067428"/>
            <a:ext cx="7126051" cy="1164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sz="32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97281" y="1368588"/>
            <a:ext cx="6099047" cy="523220"/>
          </a:xfrm>
          <a:prstGeom prst="rect">
            <a:avLst/>
          </a:prstGeom>
          <a:noFill/>
        </p:spPr>
        <p:txBody>
          <a:bodyPr wrap="square" rtlCol="0">
            <a:spAutoFit/>
          </a:bodyPr>
          <a:lstStyle/>
          <a:p>
            <a:pPr marL="514350" indent="-514350">
              <a:buFont typeface="+mj-lt"/>
              <a:buAutoNum type="arabicPeriod" startAt="2"/>
            </a:pPr>
            <a:r>
              <a:rPr lang="en-US" sz="2800" b="1">
                <a:latin typeface="Times New Roman" panose="02020603050405020304" pitchFamily="18" charset="0"/>
              </a:rPr>
              <a:t>Khảo sát quy trình nghiệp vụ:</a:t>
            </a:r>
          </a:p>
        </p:txBody>
      </p:sp>
      <p:graphicFrame>
        <p:nvGraphicFramePr>
          <p:cNvPr id="8" name="Diagram 7"/>
          <p:cNvGraphicFramePr/>
          <p:nvPr>
            <p:extLst>
              <p:ext uri="{D42A27DB-BD31-4B8C-83A1-F6EECF244321}">
                <p14:modId xmlns:p14="http://schemas.microsoft.com/office/powerpoint/2010/main" val="1141690197"/>
              </p:ext>
            </p:extLst>
          </p:nvPr>
        </p:nvGraphicFramePr>
        <p:xfrm>
          <a:off x="1357122" y="2427350"/>
          <a:ext cx="9140190" cy="3177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46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84656190"/>
              </p:ext>
            </p:extLst>
          </p:nvPr>
        </p:nvGraphicFramePr>
        <p:xfrm>
          <a:off x="971951" y="1381150"/>
          <a:ext cx="10741512" cy="4644710"/>
        </p:xfrm>
        <a:graphic>
          <a:graphicData uri="http://schemas.openxmlformats.org/drawingml/2006/table">
            <a:tbl>
              <a:tblPr firstRow="1" firstCol="1" bandRow="1">
                <a:tableStyleId>{5C22544A-7EE6-4342-B048-85BDC9FD1C3A}</a:tableStyleId>
              </a:tblPr>
              <a:tblGrid>
                <a:gridCol w="796733">
                  <a:extLst>
                    <a:ext uri="{9D8B030D-6E8A-4147-A177-3AD203B41FA5}">
                      <a16:colId xmlns:a16="http://schemas.microsoft.com/office/drawing/2014/main" val="1187236332"/>
                    </a:ext>
                  </a:extLst>
                </a:gridCol>
                <a:gridCol w="2090427">
                  <a:extLst>
                    <a:ext uri="{9D8B030D-6E8A-4147-A177-3AD203B41FA5}">
                      <a16:colId xmlns:a16="http://schemas.microsoft.com/office/drawing/2014/main" val="2468057383"/>
                    </a:ext>
                  </a:extLst>
                </a:gridCol>
                <a:gridCol w="1945927">
                  <a:extLst>
                    <a:ext uri="{9D8B030D-6E8A-4147-A177-3AD203B41FA5}">
                      <a16:colId xmlns:a16="http://schemas.microsoft.com/office/drawing/2014/main" val="2181826639"/>
                    </a:ext>
                  </a:extLst>
                </a:gridCol>
                <a:gridCol w="5908425">
                  <a:extLst>
                    <a:ext uri="{9D8B030D-6E8A-4147-A177-3AD203B41FA5}">
                      <a16:colId xmlns:a16="http://schemas.microsoft.com/office/drawing/2014/main" val="1864163486"/>
                    </a:ext>
                  </a:extLst>
                </a:gridCol>
              </a:tblGrid>
              <a:tr h="290830">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STT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Bộ phận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Số lượng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Nhiệm vụ</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697812"/>
                  </a:ext>
                </a:extLst>
              </a:tr>
              <a:tr h="267970">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Quản lý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 Quản lý chi thu của quán theo ngày, tuần quý và năm.</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606617"/>
                  </a:ext>
                </a:extLst>
              </a:tr>
              <a:tr h="0">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Thu ngân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 Trực tiếp tính chi phí và thu tiền khách hàng.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9191073"/>
                  </a:ext>
                </a:extLst>
              </a:tr>
              <a:tr h="0">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Phục vụ</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8</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 Nhận oder từ khách hàng, Bưng đồ ăn thức uống cho khách, lao dọn bàn cho khách.</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657837"/>
                  </a:ext>
                </a:extLst>
              </a:tr>
              <a:tr h="0">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Nhân viên kho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 Kiểm tra số lượng tồn kho, để kịp thời nhập nguyên liệu.</a:t>
                      </a:r>
                    </a:p>
                    <a:p>
                      <a:pPr marL="0" marR="0" algn="just">
                        <a:lnSpc>
                          <a:spcPct val="130000"/>
                        </a:lnSpc>
                        <a:spcBef>
                          <a:spcPts val="0"/>
                        </a:spcBef>
                        <a:spcAft>
                          <a:spcPts val="1000"/>
                        </a:spcAft>
                      </a:pPr>
                      <a:r>
                        <a:rPr lang="en-US" sz="2400">
                          <a:effectLst/>
                          <a:latin typeface="Times New Roman" panose="02020603050405020304" pitchFamily="18" charset="0"/>
                          <a:cs typeface="Times New Roman" panose="02020603050405020304" pitchFamily="18" charset="0"/>
                        </a:rPr>
                        <a:t>- Thống kê nguyên liệu nhập về quán từ nhà cung cấp.</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0355208"/>
                  </a:ext>
                </a:extLst>
              </a:tr>
            </a:tbl>
          </a:graphicData>
        </a:graphic>
      </p:graphicFrame>
      <p:sp>
        <p:nvSpPr>
          <p:cNvPr id="6" name="Rectangle 1"/>
          <p:cNvSpPr>
            <a:spLocks noChangeArrowheads="1"/>
          </p:cNvSpPr>
          <p:nvPr/>
        </p:nvSpPr>
        <p:spPr bwMode="auto">
          <a:xfrm>
            <a:off x="352042" y="572113"/>
            <a:ext cx="85999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400" b="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Bảng</a:t>
            </a:r>
            <a:r>
              <a:rPr kumimoji="0" lang="en-US" altLang="en-US" sz="2400" b="1" u="none" strike="noStrike" cap="none" normalizeH="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b="1">
                <a:latin typeface="Times New Roman" panose="02020603050405020304" pitchFamily="18" charset="0"/>
                <a:ea typeface="Calibri" panose="020F0502020204030204" pitchFamily="34" charset="0"/>
                <a:cs typeface="Times New Roman" panose="02020603050405020304" pitchFamily="18" charset="0"/>
              </a:rPr>
              <a:t>c</a:t>
            </a:r>
            <a:r>
              <a:rPr kumimoji="0" lang="en-US" altLang="en-US" sz="2400" b="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hức năng</a:t>
            </a:r>
            <a:r>
              <a:rPr kumimoji="0" lang="en-US" altLang="en-US" sz="2400" b="1" u="none" strike="noStrike" cap="none" normalizeH="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và</a:t>
            </a:r>
            <a:r>
              <a:rPr kumimoji="0" lang="en-US" altLang="en-US" sz="2400" b="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nhiệm vụ của từng nhân viên:</a:t>
            </a:r>
            <a:endParaRPr kumimoji="0" lang="en-US" altLang="en-US" sz="3200" b="1"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21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DDA76-CE82-4A77-A921-2643BCB363A5}"/>
              </a:ext>
            </a:extLst>
          </p:cNvPr>
          <p:cNvSpPr/>
          <p:nvPr/>
        </p:nvSpPr>
        <p:spPr>
          <a:xfrm>
            <a:off x="498984" y="297987"/>
            <a:ext cx="6561413" cy="769441"/>
          </a:xfrm>
          <a:prstGeom prst="rect">
            <a:avLst/>
          </a:prstGeom>
          <a:noFill/>
        </p:spPr>
        <p:txBody>
          <a:bodyPr wrap="none" lIns="91440" tIns="45720" rIns="91440" bIns="45720">
            <a:spAutoFit/>
          </a:bodyPr>
          <a:lstStyle/>
          <a:p>
            <a:pPr marL="1028700" indent="-1028700" algn="ctr">
              <a:buFont typeface="+mj-lt"/>
              <a:buAutoNum type="romanUcPeriod"/>
            </a:pPr>
            <a:r>
              <a:rPr lang="en-US" sz="4400" b="1" cap="none" spc="0">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GIỚI THIỆU ĐỀ TÀI</a:t>
            </a:r>
          </a:p>
        </p:txBody>
      </p:sp>
      <p:sp>
        <p:nvSpPr>
          <p:cNvPr id="3" name="Rectangle: Rounded Corners 3">
            <a:extLst>
              <a:ext uri="{FF2B5EF4-FFF2-40B4-BE49-F238E27FC236}">
                <a16:creationId xmlns:a16="http://schemas.microsoft.com/office/drawing/2014/main" id="{FE332024-2796-4BEB-AA42-C09C2279BDA8}"/>
              </a:ext>
            </a:extLst>
          </p:cNvPr>
          <p:cNvSpPr/>
          <p:nvPr/>
        </p:nvSpPr>
        <p:spPr>
          <a:xfrm>
            <a:off x="2391173" y="1067428"/>
            <a:ext cx="7126051" cy="1164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sz="32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97281" y="1368588"/>
            <a:ext cx="6099047" cy="523220"/>
          </a:xfrm>
          <a:prstGeom prst="rect">
            <a:avLst/>
          </a:prstGeom>
          <a:noFill/>
        </p:spPr>
        <p:txBody>
          <a:bodyPr wrap="square" rtlCol="0">
            <a:spAutoFit/>
          </a:bodyPr>
          <a:lstStyle/>
          <a:p>
            <a:pPr marL="514350" indent="-514350">
              <a:buFont typeface="+mj-lt"/>
              <a:buAutoNum type="arabicPeriod" startAt="3"/>
            </a:pPr>
            <a:r>
              <a:rPr lang="en-US" sz="2800" b="1">
                <a:latin typeface="Times New Roman" panose="02020603050405020304" pitchFamily="18" charset="0"/>
              </a:rPr>
              <a:t>Các biểu mẫu:</a:t>
            </a:r>
          </a:p>
        </p:txBody>
      </p:sp>
      <p:pic>
        <p:nvPicPr>
          <p:cNvPr id="6" name="Picture 5"/>
          <p:cNvPicPr/>
          <p:nvPr/>
        </p:nvPicPr>
        <p:blipFill>
          <a:blip r:embed="rId2"/>
          <a:stretch>
            <a:fillRect/>
          </a:stretch>
        </p:blipFill>
        <p:spPr>
          <a:xfrm>
            <a:off x="8522208" y="1368588"/>
            <a:ext cx="3099816" cy="5361396"/>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69861" y="2076474"/>
            <a:ext cx="6919659" cy="4335848"/>
          </a:xfrm>
          <a:prstGeom prst="rect">
            <a:avLst/>
          </a:prstGeom>
        </p:spPr>
      </p:pic>
    </p:spTree>
    <p:extLst>
      <p:ext uri="{BB962C8B-B14F-4D97-AF65-F5344CB8AC3E}">
        <p14:creationId xmlns:p14="http://schemas.microsoft.com/office/powerpoint/2010/main" val="340937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DDA76-CE82-4A77-A921-2643BCB363A5}"/>
              </a:ext>
            </a:extLst>
          </p:cNvPr>
          <p:cNvSpPr/>
          <p:nvPr/>
        </p:nvSpPr>
        <p:spPr>
          <a:xfrm>
            <a:off x="264132" y="297987"/>
            <a:ext cx="10148805" cy="769441"/>
          </a:xfrm>
          <a:prstGeom prst="rect">
            <a:avLst/>
          </a:prstGeom>
          <a:noFill/>
        </p:spPr>
        <p:txBody>
          <a:bodyPr wrap="none" lIns="91440" tIns="45720" rIns="91440" bIns="45720">
            <a:spAutoFit/>
          </a:bodyPr>
          <a:lstStyle/>
          <a:p>
            <a:pPr marL="857250" indent="-857250" algn="ctr">
              <a:buFont typeface="+mj-lt"/>
              <a:buAutoNum type="romanUcPeriod" startAt="2"/>
            </a:pPr>
            <a:r>
              <a:rPr lang="en-US" sz="4400" b="1">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PHÂN TÍCH VÀ ĐẶC TẢ YÊU CẦU</a:t>
            </a:r>
            <a:endParaRPr lang="en-US" sz="4400" b="1" cap="none" spc="0">
              <a:ln w="12700">
                <a:solidFill>
                  <a:schemeClr val="tx2">
                    <a:lumMod val="75000"/>
                  </a:schemeClr>
                </a:solidFill>
                <a:prstDash val="solid"/>
              </a:ln>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3" name="Rectangle: Rounded Corners 3">
            <a:extLst>
              <a:ext uri="{FF2B5EF4-FFF2-40B4-BE49-F238E27FC236}">
                <a16:creationId xmlns:a16="http://schemas.microsoft.com/office/drawing/2014/main" id="{FE332024-2796-4BEB-AA42-C09C2279BDA8}"/>
              </a:ext>
            </a:extLst>
          </p:cNvPr>
          <p:cNvSpPr/>
          <p:nvPr/>
        </p:nvSpPr>
        <p:spPr>
          <a:xfrm>
            <a:off x="2391173" y="1067428"/>
            <a:ext cx="7126051" cy="1164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sz="320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97281" y="1307625"/>
            <a:ext cx="3553097" cy="523220"/>
          </a:xfrm>
          <a:prstGeom prst="rect">
            <a:avLst/>
          </a:prstGeom>
          <a:noFill/>
        </p:spPr>
        <p:txBody>
          <a:bodyPr wrap="square" rtlCol="0">
            <a:spAutoFit/>
          </a:bodyPr>
          <a:lstStyle/>
          <a:p>
            <a:pPr marL="457200" indent="-457200">
              <a:buFont typeface="+mj-lt"/>
              <a:buAutoNum type="arabicPeriod"/>
            </a:pPr>
            <a:r>
              <a:rPr lang="en-US" sz="2800" b="1">
                <a:latin typeface="Times New Roman" panose="02020603050405020304" pitchFamily="18" charset="0"/>
              </a:rPr>
              <a:t>Sơ đồ nghiệp vụ:</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13892" y="1891808"/>
            <a:ext cx="8679045" cy="4556175"/>
          </a:xfrm>
          <a:prstGeom prst="rect">
            <a:avLst/>
          </a:prstGeom>
        </p:spPr>
      </p:pic>
      <p:sp>
        <p:nvSpPr>
          <p:cNvPr id="6" name="Rectangle 5"/>
          <p:cNvSpPr/>
          <p:nvPr/>
        </p:nvSpPr>
        <p:spPr>
          <a:xfrm>
            <a:off x="3328195" y="6306624"/>
            <a:ext cx="4960845" cy="579967"/>
          </a:xfrm>
          <a:prstGeom prst="rect">
            <a:avLst/>
          </a:prstGeom>
        </p:spPr>
        <p:txBody>
          <a:bodyPr wrap="none">
            <a:spAutoFit/>
          </a:bodyPr>
          <a:lstStyle/>
          <a:p>
            <a:pPr algn="ctr">
              <a:lnSpc>
                <a:spcPct val="150000"/>
              </a:lnSpc>
              <a:spcAft>
                <a:spcPts val="1000"/>
              </a:spcAft>
            </a:pPr>
            <a:r>
              <a:rPr lang="en-US" sz="2400" b="1">
                <a:latin typeface="Times New Roman" panose="02020603050405020304" pitchFamily="18" charset="0"/>
                <a:ea typeface="Calibri" panose="020F0502020204030204" pitchFamily="34" charset="0"/>
                <a:cs typeface="Times New Roman" panose="02020603050405020304" pitchFamily="18" charset="0"/>
              </a:rPr>
              <a:t>Hình 2.1. Sơ đồ Use Case Nghiệp Vụ</a:t>
            </a:r>
          </a:p>
        </p:txBody>
      </p:sp>
    </p:spTree>
    <p:extLst>
      <p:ext uri="{BB962C8B-B14F-4D97-AF65-F5344CB8AC3E}">
        <p14:creationId xmlns:p14="http://schemas.microsoft.com/office/powerpoint/2010/main" val="1953117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208</TotalTime>
  <Words>1676</Words>
  <Application>Microsoft Office PowerPoint</Application>
  <PresentationFormat>Widescreen</PresentationFormat>
  <Paragraphs>182</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Tùng Trần Cao</dc:creator>
  <cp:lastModifiedBy>Khoa</cp:lastModifiedBy>
  <cp:revision>21</cp:revision>
  <dcterms:created xsi:type="dcterms:W3CDTF">2022-05-30T06:36:36Z</dcterms:created>
  <dcterms:modified xsi:type="dcterms:W3CDTF">2022-06-02T14:42:41Z</dcterms:modified>
</cp:coreProperties>
</file>