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9" r:id="rId3"/>
    <p:sldId id="282" r:id="rId4"/>
    <p:sldId id="283" r:id="rId5"/>
    <p:sldId id="260" r:id="rId6"/>
    <p:sldId id="261" r:id="rId7"/>
    <p:sldId id="262" r:id="rId8"/>
    <p:sldId id="264" r:id="rId9"/>
    <p:sldId id="263" r:id="rId10"/>
    <p:sldId id="271" r:id="rId11"/>
    <p:sldId id="265" r:id="rId12"/>
    <p:sldId id="268" r:id="rId13"/>
    <p:sldId id="269" r:id="rId14"/>
    <p:sldId id="272" r:id="rId15"/>
    <p:sldId id="28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a:xfrm>
            <a:off x="3962399" y="5870575"/>
            <a:ext cx="4893958" cy="377825"/>
          </a:xfrm>
        </p:spPr>
        <p:txBody>
          <a:bodyPr/>
          <a:lstStyle/>
          <a:p>
            <a:endParaRPr lang="vi-VN"/>
          </a:p>
        </p:txBody>
      </p:sp>
      <p:sp>
        <p:nvSpPr>
          <p:cNvPr id="6" name="Slide Number Placeholder 5"/>
          <p:cNvSpPr>
            <a:spLocks noGrp="1"/>
          </p:cNvSpPr>
          <p:nvPr>
            <p:ph type="sldNum" sz="quarter" idx="12"/>
          </p:nvPr>
        </p:nvSpPr>
        <p:spPr>
          <a:xfrm>
            <a:off x="10608958" y="5870575"/>
            <a:ext cx="551167" cy="377825"/>
          </a:xfrm>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23454452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2245C-A437-4A22-86E7-66F03D808932}" type="datetimeFigureOut">
              <a:rPr lang="vi-VN" smtClean="0"/>
              <a:t>23/11/2021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33383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1826537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2953197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249806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1346856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1732094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3177515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82786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329926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E2245C-A437-4A22-86E7-66F03D808932}" type="datetimeFigureOut">
              <a:rPr lang="vi-VN" smtClean="0"/>
              <a:t>23/11/2021</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359333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E2245C-A437-4A22-86E7-66F03D808932}" type="datetimeFigureOut">
              <a:rPr lang="vi-VN" smtClean="0"/>
              <a:t>23/11/2021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424931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E2245C-A437-4A22-86E7-66F03D808932}" type="datetimeFigureOut">
              <a:rPr lang="vi-VN" smtClean="0"/>
              <a:t>23/11/2021</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2267964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E2245C-A437-4A22-86E7-66F03D808932}" type="datetimeFigureOut">
              <a:rPr lang="vi-VN" smtClean="0"/>
              <a:t>23/11/2021</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273014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9E2245C-A437-4A22-86E7-66F03D808932}" type="datetimeFigureOut">
              <a:rPr lang="vi-VN" smtClean="0"/>
              <a:t>23/11/2021</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11403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2245C-A437-4A22-86E7-66F03D808932}" type="datetimeFigureOut">
              <a:rPr lang="vi-VN" smtClean="0"/>
              <a:t>23/11/2021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229517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E2245C-A437-4A22-86E7-66F03D808932}" type="datetimeFigureOut">
              <a:rPr lang="vi-VN" smtClean="0"/>
              <a:t>23/11/2021</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DE6E741-6642-4CA1-AAC5-0921F16ABC8B}" type="slidenum">
              <a:rPr lang="vi-VN" smtClean="0"/>
              <a:t>‹#›</a:t>
            </a:fld>
            <a:endParaRPr lang="vi-VN"/>
          </a:p>
        </p:txBody>
      </p:sp>
    </p:spTree>
    <p:extLst>
      <p:ext uri="{BB962C8B-B14F-4D97-AF65-F5344CB8AC3E}">
        <p14:creationId xmlns:p14="http://schemas.microsoft.com/office/powerpoint/2010/main" val="362573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E2245C-A437-4A22-86E7-66F03D808932}" type="datetimeFigureOut">
              <a:rPr lang="vi-VN" smtClean="0"/>
              <a:t>23/11/2021</a:t>
            </a:fld>
            <a:endParaRPr lang="vi-V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vi-V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E6E741-6642-4CA1-AAC5-0921F16ABC8B}" type="slidenum">
              <a:rPr lang="vi-VN" smtClean="0"/>
              <a:t>‹#›</a:t>
            </a:fld>
            <a:endParaRPr lang="vi-VN"/>
          </a:p>
        </p:txBody>
      </p:sp>
    </p:spTree>
    <p:extLst>
      <p:ext uri="{BB962C8B-B14F-4D97-AF65-F5344CB8AC3E}">
        <p14:creationId xmlns:p14="http://schemas.microsoft.com/office/powerpoint/2010/main" val="606528600"/>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F3DC7B5-0D6F-4FD5-8CC5-619206172E3A}"/>
              </a:ext>
            </a:extLst>
          </p:cNvPr>
          <p:cNvSpPr/>
          <p:nvPr/>
        </p:nvSpPr>
        <p:spPr>
          <a:xfrm>
            <a:off x="3759544" y="1324400"/>
            <a:ext cx="4299751" cy="84337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t>BÁO CÁO ĐỒ ÁN MÔN HỌC</a:t>
            </a:r>
            <a:endParaRPr lang="vi-VN" sz="2800" b="1" dirty="0"/>
          </a:p>
        </p:txBody>
      </p:sp>
      <p:sp>
        <p:nvSpPr>
          <p:cNvPr id="6" name="Rectangle 5">
            <a:extLst>
              <a:ext uri="{FF2B5EF4-FFF2-40B4-BE49-F238E27FC236}">
                <a16:creationId xmlns:a16="http://schemas.microsoft.com/office/drawing/2014/main" id="{2D1B34A2-9946-456C-90FD-3E093E053607}"/>
              </a:ext>
            </a:extLst>
          </p:cNvPr>
          <p:cNvSpPr/>
          <p:nvPr/>
        </p:nvSpPr>
        <p:spPr>
          <a:xfrm>
            <a:off x="2936417" y="2030258"/>
            <a:ext cx="5477522" cy="84337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CÔNG NGHỆ WEB</a:t>
            </a:r>
            <a:endParaRPr lang="vi-V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50B5C5B-5D92-49CB-8C08-2E8F4F5FB0DE}"/>
              </a:ext>
            </a:extLst>
          </p:cNvPr>
          <p:cNvSpPr txBox="1"/>
          <p:nvPr/>
        </p:nvSpPr>
        <p:spPr>
          <a:xfrm>
            <a:off x="2936417" y="1990398"/>
            <a:ext cx="745211" cy="369332"/>
          </a:xfrm>
          <a:prstGeom prst="rect">
            <a:avLst/>
          </a:prstGeom>
          <a:noFill/>
        </p:spPr>
        <p:txBody>
          <a:bodyPr wrap="square" rtlCol="0">
            <a:spAutoFit/>
          </a:bodyPr>
          <a:lstStyle/>
          <a:p>
            <a:r>
              <a:rPr lang="en-US" dirty="0" err="1"/>
              <a:t>Môn</a:t>
            </a:r>
            <a:r>
              <a:rPr lang="en-US" dirty="0"/>
              <a:t>:</a:t>
            </a:r>
            <a:endParaRPr lang="vi-VN" dirty="0"/>
          </a:p>
        </p:txBody>
      </p:sp>
      <p:sp>
        <p:nvSpPr>
          <p:cNvPr id="8" name="Rectangle 7">
            <a:extLst>
              <a:ext uri="{FF2B5EF4-FFF2-40B4-BE49-F238E27FC236}">
                <a16:creationId xmlns:a16="http://schemas.microsoft.com/office/drawing/2014/main" id="{D2D6CCE0-F50F-4D2D-9444-0146FF98AC3F}"/>
              </a:ext>
            </a:extLst>
          </p:cNvPr>
          <p:cNvSpPr/>
          <p:nvPr/>
        </p:nvSpPr>
        <p:spPr>
          <a:xfrm>
            <a:off x="2514727" y="2862880"/>
            <a:ext cx="6320902" cy="84337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QUẢN LÍ CỬA HÀNG BÁN SÁCH</a:t>
            </a:r>
            <a:endParaRPr lang="vi-VN" sz="28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2B57359-68A0-4C4E-9860-30087C9D2583}"/>
              </a:ext>
            </a:extLst>
          </p:cNvPr>
          <p:cNvSpPr txBox="1"/>
          <p:nvPr/>
        </p:nvSpPr>
        <p:spPr>
          <a:xfrm>
            <a:off x="4345375" y="4119298"/>
            <a:ext cx="2682129" cy="369332"/>
          </a:xfrm>
          <a:prstGeom prst="rect">
            <a:avLst/>
          </a:prstGeom>
          <a:noFill/>
        </p:spPr>
        <p:txBody>
          <a:bodyPr wrap="square" rtlCol="0">
            <a:spAutoFit/>
          </a:bodyPr>
          <a:lstStyle/>
          <a:p>
            <a:r>
              <a:rPr lang="en-US" dirty="0" err="1"/>
              <a:t>Giáo</a:t>
            </a:r>
            <a:r>
              <a:rPr lang="en-US" dirty="0"/>
              <a:t> </a:t>
            </a:r>
            <a:r>
              <a:rPr lang="en-US" dirty="0" err="1"/>
              <a:t>viên</a:t>
            </a:r>
            <a:r>
              <a:rPr lang="en-US" dirty="0"/>
              <a:t> </a:t>
            </a:r>
            <a:r>
              <a:rPr lang="en-US" dirty="0" err="1"/>
              <a:t>hướng</a:t>
            </a:r>
            <a:r>
              <a:rPr lang="en-US" dirty="0"/>
              <a:t> </a:t>
            </a:r>
            <a:r>
              <a:rPr lang="en-US" dirty="0" err="1"/>
              <a:t>dẫn</a:t>
            </a:r>
            <a:r>
              <a:rPr lang="en-US" dirty="0"/>
              <a:t>: </a:t>
            </a:r>
            <a:endParaRPr lang="vi-VN" dirty="0"/>
          </a:p>
        </p:txBody>
      </p:sp>
      <p:sp>
        <p:nvSpPr>
          <p:cNvPr id="11" name="TextBox 10">
            <a:extLst>
              <a:ext uri="{FF2B5EF4-FFF2-40B4-BE49-F238E27FC236}">
                <a16:creationId xmlns:a16="http://schemas.microsoft.com/office/drawing/2014/main" id="{A651FF6B-BDAF-400F-B5D0-CFB0BF558EFA}"/>
              </a:ext>
            </a:extLst>
          </p:cNvPr>
          <p:cNvSpPr txBox="1"/>
          <p:nvPr/>
        </p:nvSpPr>
        <p:spPr>
          <a:xfrm>
            <a:off x="7494564" y="4144283"/>
            <a:ext cx="2682129" cy="369332"/>
          </a:xfrm>
          <a:prstGeom prst="rect">
            <a:avLst/>
          </a:prstGeom>
          <a:noFill/>
        </p:spPr>
        <p:txBody>
          <a:bodyPr wrap="square" rtlCol="0">
            <a:spAutoFit/>
          </a:bodyPr>
          <a:lstStyle/>
          <a:p>
            <a:r>
              <a:rPr lang="en-US" dirty="0" err="1"/>
              <a:t>Nguyễn</a:t>
            </a:r>
            <a:r>
              <a:rPr lang="en-US" dirty="0"/>
              <a:t> </a:t>
            </a:r>
            <a:r>
              <a:rPr lang="en-US" dirty="0" err="1"/>
              <a:t>Hải</a:t>
            </a:r>
            <a:r>
              <a:rPr lang="en-US" dirty="0"/>
              <a:t> </a:t>
            </a:r>
            <a:r>
              <a:rPr lang="en-US" dirty="0" err="1"/>
              <a:t>Yến</a:t>
            </a:r>
            <a:endParaRPr lang="vi-VN" dirty="0"/>
          </a:p>
        </p:txBody>
      </p:sp>
      <p:sp>
        <p:nvSpPr>
          <p:cNvPr id="12" name="TextBox 11">
            <a:extLst>
              <a:ext uri="{FF2B5EF4-FFF2-40B4-BE49-F238E27FC236}">
                <a16:creationId xmlns:a16="http://schemas.microsoft.com/office/drawing/2014/main" id="{AE37F76E-ECA9-45CC-A422-38434621316F}"/>
              </a:ext>
            </a:extLst>
          </p:cNvPr>
          <p:cNvSpPr txBox="1"/>
          <p:nvPr/>
        </p:nvSpPr>
        <p:spPr>
          <a:xfrm>
            <a:off x="4345375" y="4767341"/>
            <a:ext cx="2682129" cy="369332"/>
          </a:xfrm>
          <a:prstGeom prst="rect">
            <a:avLst/>
          </a:prstGeom>
          <a:noFill/>
        </p:spPr>
        <p:txBody>
          <a:bodyPr wrap="square" rtlCol="0">
            <a:spAutoFit/>
          </a:bodyPr>
          <a:lstStyle/>
          <a:p>
            <a:r>
              <a:rPr lang="en-US" dirty="0" err="1"/>
              <a:t>Nhóm</a:t>
            </a:r>
            <a:r>
              <a:rPr lang="en-US" dirty="0"/>
              <a:t> </a:t>
            </a:r>
            <a:r>
              <a:rPr lang="en-US" dirty="0" err="1"/>
              <a:t>thực</a:t>
            </a:r>
            <a:r>
              <a:rPr lang="en-US" dirty="0"/>
              <a:t> </a:t>
            </a:r>
            <a:r>
              <a:rPr lang="en-US" dirty="0" err="1"/>
              <a:t>hiện</a:t>
            </a:r>
            <a:r>
              <a:rPr lang="en-US" dirty="0"/>
              <a:t>:</a:t>
            </a:r>
            <a:endParaRPr lang="vi-VN" dirty="0"/>
          </a:p>
        </p:txBody>
      </p:sp>
      <p:grpSp>
        <p:nvGrpSpPr>
          <p:cNvPr id="2" name="Group 1">
            <a:extLst>
              <a:ext uri="{FF2B5EF4-FFF2-40B4-BE49-F238E27FC236}">
                <a16:creationId xmlns:a16="http://schemas.microsoft.com/office/drawing/2014/main" id="{7F07FB73-996F-47C1-8B67-3E02484DC10F}"/>
              </a:ext>
            </a:extLst>
          </p:cNvPr>
          <p:cNvGrpSpPr/>
          <p:nvPr/>
        </p:nvGrpSpPr>
        <p:grpSpPr>
          <a:xfrm>
            <a:off x="1596089" y="2749691"/>
            <a:ext cx="1312610" cy="369645"/>
            <a:chOff x="2099448" y="2933509"/>
            <a:chExt cx="1312610" cy="369645"/>
          </a:xfrm>
        </p:grpSpPr>
        <p:sp>
          <p:nvSpPr>
            <p:cNvPr id="9" name="TextBox 8">
              <a:extLst>
                <a:ext uri="{FF2B5EF4-FFF2-40B4-BE49-F238E27FC236}">
                  <a16:creationId xmlns:a16="http://schemas.microsoft.com/office/drawing/2014/main" id="{1BDAC18A-E48D-4C72-BED7-4DFF1D859CBB}"/>
                </a:ext>
              </a:extLst>
            </p:cNvPr>
            <p:cNvSpPr txBox="1"/>
            <p:nvPr/>
          </p:nvSpPr>
          <p:spPr>
            <a:xfrm>
              <a:off x="2496586" y="2933822"/>
              <a:ext cx="915472" cy="369332"/>
            </a:xfrm>
            <a:prstGeom prst="rect">
              <a:avLst/>
            </a:prstGeom>
            <a:noFill/>
          </p:spPr>
          <p:txBody>
            <a:bodyPr wrap="square" rtlCol="0">
              <a:spAutoFit/>
            </a:bodyPr>
            <a:lstStyle/>
            <a:p>
              <a:r>
                <a:rPr lang="en-US" dirty="0" err="1"/>
                <a:t>Đề</a:t>
              </a:r>
              <a:r>
                <a:rPr lang="en-US" dirty="0"/>
                <a:t> </a:t>
              </a:r>
              <a:r>
                <a:rPr lang="en-US" dirty="0" err="1"/>
                <a:t>tài</a:t>
              </a:r>
              <a:r>
                <a:rPr lang="en-US" dirty="0"/>
                <a:t>:</a:t>
              </a:r>
              <a:endParaRPr lang="vi-VN" dirty="0"/>
            </a:p>
          </p:txBody>
        </p:sp>
        <p:pic>
          <p:nvPicPr>
            <p:cNvPr id="14" name="Picture 13">
              <a:extLst>
                <a:ext uri="{FF2B5EF4-FFF2-40B4-BE49-F238E27FC236}">
                  <a16:creationId xmlns:a16="http://schemas.microsoft.com/office/drawing/2014/main" id="{354EBBE8-97F4-4033-B4ED-8FF26FBEAF0D}"/>
                </a:ext>
              </a:extLst>
            </p:cNvPr>
            <p:cNvPicPr>
              <a:picLocks noChangeAspect="1"/>
            </p:cNvPicPr>
            <p:nvPr/>
          </p:nvPicPr>
          <p:blipFill>
            <a:blip r:embed="rId2"/>
            <a:stretch>
              <a:fillRect/>
            </a:stretch>
          </p:blipFill>
          <p:spPr>
            <a:xfrm>
              <a:off x="2099448" y="2933509"/>
              <a:ext cx="360000" cy="336592"/>
            </a:xfrm>
            <a:prstGeom prst="rect">
              <a:avLst/>
            </a:prstGeom>
          </p:spPr>
        </p:pic>
      </p:grpSp>
      <p:pic>
        <p:nvPicPr>
          <p:cNvPr id="15" name="Picture 14">
            <a:extLst>
              <a:ext uri="{FF2B5EF4-FFF2-40B4-BE49-F238E27FC236}">
                <a16:creationId xmlns:a16="http://schemas.microsoft.com/office/drawing/2014/main" id="{59E35F4A-A8C1-40F5-AAE0-655C0D16435E}"/>
              </a:ext>
            </a:extLst>
          </p:cNvPr>
          <p:cNvPicPr>
            <a:picLocks noChangeAspect="1"/>
          </p:cNvPicPr>
          <p:nvPr/>
        </p:nvPicPr>
        <p:blipFill>
          <a:blip r:embed="rId3"/>
          <a:stretch>
            <a:fillRect/>
          </a:stretch>
        </p:blipFill>
        <p:spPr>
          <a:xfrm>
            <a:off x="6994722" y="4213282"/>
            <a:ext cx="215985" cy="212748"/>
          </a:xfrm>
          <a:prstGeom prst="rect">
            <a:avLst/>
          </a:prstGeom>
        </p:spPr>
      </p:pic>
      <p:grpSp>
        <p:nvGrpSpPr>
          <p:cNvPr id="3" name="Group 2">
            <a:extLst>
              <a:ext uri="{FF2B5EF4-FFF2-40B4-BE49-F238E27FC236}">
                <a16:creationId xmlns:a16="http://schemas.microsoft.com/office/drawing/2014/main" id="{BD1BAAEA-51B3-4217-9BFF-793D34509F2E}"/>
              </a:ext>
            </a:extLst>
          </p:cNvPr>
          <p:cNvGrpSpPr/>
          <p:nvPr/>
        </p:nvGrpSpPr>
        <p:grpSpPr>
          <a:xfrm>
            <a:off x="7027881" y="4847486"/>
            <a:ext cx="3947339" cy="1472708"/>
            <a:chOff x="3014681" y="4618587"/>
            <a:chExt cx="3947339" cy="1472708"/>
          </a:xfrm>
        </p:grpSpPr>
        <p:sp>
          <p:nvSpPr>
            <p:cNvPr id="13" name="TextBox 12">
              <a:extLst>
                <a:ext uri="{FF2B5EF4-FFF2-40B4-BE49-F238E27FC236}">
                  <a16:creationId xmlns:a16="http://schemas.microsoft.com/office/drawing/2014/main" id="{B01692BA-DDEB-4B84-9F9E-203E9CAF5059}"/>
                </a:ext>
              </a:extLst>
            </p:cNvPr>
            <p:cNvSpPr txBox="1"/>
            <p:nvPr/>
          </p:nvSpPr>
          <p:spPr>
            <a:xfrm>
              <a:off x="3514523" y="4618587"/>
              <a:ext cx="3447497" cy="369332"/>
            </a:xfrm>
            <a:prstGeom prst="rect">
              <a:avLst/>
            </a:prstGeom>
            <a:noFill/>
          </p:spPr>
          <p:txBody>
            <a:bodyPr wrap="square" rtlCol="0">
              <a:spAutoFit/>
            </a:bodyPr>
            <a:lstStyle/>
            <a:p>
              <a:r>
                <a:rPr lang="vi-VN" sz="1800" dirty="0">
                  <a:effectLst/>
                  <a:latin typeface="Calibri" panose="020F0502020204030204" pitchFamily="34" charset="0"/>
                  <a:ea typeface="Calibri" panose="020F0502020204030204" pitchFamily="34" charset="0"/>
                  <a:cs typeface="Calibri" panose="020F0502020204030204" pitchFamily="34" charset="0"/>
                </a:rPr>
                <a:t>Bùi Thị Ái Ly</a:t>
              </a:r>
              <a:r>
                <a:rPr lang="en-US" dirty="0">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2001190150</a:t>
              </a:r>
              <a:endParaRPr lang="vi-VN" dirty="0">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D226205D-1B65-4F4D-B0F1-98139D45FBD4}"/>
                </a:ext>
              </a:extLst>
            </p:cNvPr>
            <p:cNvPicPr>
              <a:picLocks noChangeAspect="1"/>
            </p:cNvPicPr>
            <p:nvPr/>
          </p:nvPicPr>
          <p:blipFill>
            <a:blip r:embed="rId4"/>
            <a:stretch>
              <a:fillRect/>
            </a:stretch>
          </p:blipFill>
          <p:spPr>
            <a:xfrm>
              <a:off x="3054851" y="4696879"/>
              <a:ext cx="144000" cy="212748"/>
            </a:xfrm>
            <a:prstGeom prst="rect">
              <a:avLst/>
            </a:prstGeom>
          </p:spPr>
        </p:pic>
        <p:sp>
          <p:nvSpPr>
            <p:cNvPr id="17" name="TextBox 16">
              <a:extLst>
                <a:ext uri="{FF2B5EF4-FFF2-40B4-BE49-F238E27FC236}">
                  <a16:creationId xmlns:a16="http://schemas.microsoft.com/office/drawing/2014/main" id="{13A296A4-E00D-433B-B932-F476F4BD06BF}"/>
                </a:ext>
              </a:extLst>
            </p:cNvPr>
            <p:cNvSpPr txBox="1"/>
            <p:nvPr/>
          </p:nvSpPr>
          <p:spPr>
            <a:xfrm>
              <a:off x="3514522" y="5131129"/>
              <a:ext cx="3447497" cy="369332"/>
            </a:xfrm>
            <a:prstGeom prst="rect">
              <a:avLst/>
            </a:prstGeom>
            <a:noFill/>
          </p:spPr>
          <p:txBody>
            <a:bodyPr wrap="square" rtlCol="0">
              <a:spAutoFit/>
            </a:bodyPr>
            <a:lstStyle/>
            <a:p>
              <a:r>
                <a:rPr lang="en-US" sz="1800" dirty="0">
                  <a:effectLst/>
                  <a:ea typeface="Calibri" panose="020F0502020204030204" pitchFamily="34" charset="0"/>
                </a:rPr>
                <a:t>Trần Cao Tùng 	 	2001190924</a:t>
              </a:r>
              <a:endParaRPr lang="vi-VN" dirty="0"/>
            </a:p>
          </p:txBody>
        </p:sp>
        <p:pic>
          <p:nvPicPr>
            <p:cNvPr id="18" name="Picture 17">
              <a:extLst>
                <a:ext uri="{FF2B5EF4-FFF2-40B4-BE49-F238E27FC236}">
                  <a16:creationId xmlns:a16="http://schemas.microsoft.com/office/drawing/2014/main" id="{6701569F-8C7F-49E1-97D0-F0B29E32FBE1}"/>
                </a:ext>
              </a:extLst>
            </p:cNvPr>
            <p:cNvPicPr>
              <a:picLocks noChangeAspect="1"/>
            </p:cNvPicPr>
            <p:nvPr/>
          </p:nvPicPr>
          <p:blipFill>
            <a:blip r:embed="rId4"/>
            <a:stretch>
              <a:fillRect/>
            </a:stretch>
          </p:blipFill>
          <p:spPr>
            <a:xfrm>
              <a:off x="3047463" y="5209421"/>
              <a:ext cx="144000" cy="212748"/>
            </a:xfrm>
            <a:prstGeom prst="rect">
              <a:avLst/>
            </a:prstGeom>
          </p:spPr>
        </p:pic>
        <p:sp>
          <p:nvSpPr>
            <p:cNvPr id="19" name="TextBox 18">
              <a:extLst>
                <a:ext uri="{FF2B5EF4-FFF2-40B4-BE49-F238E27FC236}">
                  <a16:creationId xmlns:a16="http://schemas.microsoft.com/office/drawing/2014/main" id="{377632B5-B4E2-46A9-A080-8B0D3F2174E9}"/>
                </a:ext>
              </a:extLst>
            </p:cNvPr>
            <p:cNvSpPr txBox="1"/>
            <p:nvPr/>
          </p:nvSpPr>
          <p:spPr>
            <a:xfrm>
              <a:off x="3481740" y="5721963"/>
              <a:ext cx="3447497" cy="369332"/>
            </a:xfrm>
            <a:prstGeom prst="rect">
              <a:avLst/>
            </a:prstGeom>
            <a:noFill/>
          </p:spPr>
          <p:txBody>
            <a:bodyPr wrap="square" rtlCol="0">
              <a:spAutoFit/>
            </a:bodyPr>
            <a:lstStyle/>
            <a:p>
              <a:r>
                <a:rPr lang="vi-VN" sz="1800" dirty="0">
                  <a:effectLst/>
                  <a:latin typeface="Times New Roman" panose="02020603050405020304" pitchFamily="18" charset="0"/>
                  <a:ea typeface="Calibri" panose="020F0502020204030204" pitchFamily="34" charset="0"/>
                </a:rPr>
                <a:t>Phạm Tuấn Đạt 	2001190465</a:t>
              </a:r>
              <a:endParaRPr lang="vi-VN" dirty="0">
                <a:latin typeface="+mj-lt"/>
              </a:endParaRPr>
            </a:p>
          </p:txBody>
        </p:sp>
        <p:pic>
          <p:nvPicPr>
            <p:cNvPr id="20" name="Picture 19">
              <a:extLst>
                <a:ext uri="{FF2B5EF4-FFF2-40B4-BE49-F238E27FC236}">
                  <a16:creationId xmlns:a16="http://schemas.microsoft.com/office/drawing/2014/main" id="{D9B982B4-B0B0-434E-8848-4F9537DD9A74}"/>
                </a:ext>
              </a:extLst>
            </p:cNvPr>
            <p:cNvPicPr>
              <a:picLocks noChangeAspect="1"/>
            </p:cNvPicPr>
            <p:nvPr/>
          </p:nvPicPr>
          <p:blipFill>
            <a:blip r:embed="rId4"/>
            <a:stretch>
              <a:fillRect/>
            </a:stretch>
          </p:blipFill>
          <p:spPr>
            <a:xfrm>
              <a:off x="3014681" y="5800255"/>
              <a:ext cx="144000" cy="212748"/>
            </a:xfrm>
            <a:prstGeom prst="rect">
              <a:avLst/>
            </a:prstGeom>
          </p:spPr>
        </p:pic>
      </p:grpSp>
      <p:pic>
        <p:nvPicPr>
          <p:cNvPr id="21" name="Picture 20">
            <a:extLst>
              <a:ext uri="{FF2B5EF4-FFF2-40B4-BE49-F238E27FC236}">
                <a16:creationId xmlns:a16="http://schemas.microsoft.com/office/drawing/2014/main" id="{669A8467-BF40-4194-9EB1-BB48F94D480C}"/>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32377" y="244840"/>
            <a:ext cx="2131758" cy="1994573"/>
          </a:xfrm>
          <a:prstGeom prst="rect">
            <a:avLst/>
          </a:prstGeom>
        </p:spPr>
      </p:pic>
      <p:sp>
        <p:nvSpPr>
          <p:cNvPr id="22" name="Rectangle 21">
            <a:extLst>
              <a:ext uri="{FF2B5EF4-FFF2-40B4-BE49-F238E27FC236}">
                <a16:creationId xmlns:a16="http://schemas.microsoft.com/office/drawing/2014/main" id="{EAD82C86-EA40-46A0-AA29-3A58290A0745}"/>
              </a:ext>
            </a:extLst>
          </p:cNvPr>
          <p:cNvSpPr/>
          <p:nvPr/>
        </p:nvSpPr>
        <p:spPr>
          <a:xfrm>
            <a:off x="2431002" y="110408"/>
            <a:ext cx="6956837" cy="125614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BỘ CÔNG THƯƠNG</a:t>
            </a:r>
          </a:p>
          <a:p>
            <a:pPr algn="ctr"/>
            <a:r>
              <a:rPr lang="en-US" sz="2400" b="1" dirty="0"/>
              <a:t>TRƯỜNG ĐẠI HỌC CÔNG NGHIỆP THỰC PHẨM THÀNH PHỐ HỒ CHÍ MINH</a:t>
            </a:r>
            <a:endParaRPr lang="vi-VN" sz="2400" b="1" dirty="0"/>
          </a:p>
        </p:txBody>
      </p:sp>
    </p:spTree>
    <p:extLst>
      <p:ext uri="{BB962C8B-B14F-4D97-AF65-F5344CB8AC3E}">
        <p14:creationId xmlns:p14="http://schemas.microsoft.com/office/powerpoint/2010/main" val="261633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6A3AC7-A712-4D64-B8AB-4A14F505FA56}"/>
              </a:ext>
            </a:extLst>
          </p:cNvPr>
          <p:cNvGrpSpPr/>
          <p:nvPr/>
        </p:nvGrpSpPr>
        <p:grpSpPr>
          <a:xfrm>
            <a:off x="474714" y="79203"/>
            <a:ext cx="5106463" cy="994709"/>
            <a:chOff x="810616" y="415105"/>
            <a:chExt cx="5106463" cy="994709"/>
          </a:xfrm>
        </p:grpSpPr>
        <p:sp>
          <p:nvSpPr>
            <p:cNvPr id="2" name="Rectangle 1">
              <a:extLst>
                <a:ext uri="{FF2B5EF4-FFF2-40B4-BE49-F238E27FC236}">
                  <a16:creationId xmlns:a16="http://schemas.microsoft.com/office/drawing/2014/main" id="{536F4F61-1858-4973-9222-3AC64F2DE252}"/>
                </a:ext>
              </a:extLst>
            </p:cNvPr>
            <p:cNvSpPr/>
            <p:nvPr/>
          </p:nvSpPr>
          <p:spPr>
            <a:xfrm>
              <a:off x="810616" y="415105"/>
              <a:ext cx="5106463"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Trang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Đăng</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Nhập</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Rounded Corners 3">
              <a:extLst>
                <a:ext uri="{FF2B5EF4-FFF2-40B4-BE49-F238E27FC236}">
                  <a16:creationId xmlns:a16="http://schemas.microsoft.com/office/drawing/2014/main" id="{8D00FD93-F524-4847-A925-BC4B58DDC32B}"/>
                </a:ext>
              </a:extLst>
            </p:cNvPr>
            <p:cNvSpPr/>
            <p:nvPr/>
          </p:nvSpPr>
          <p:spPr>
            <a:xfrm>
              <a:off x="1206559" y="1292158"/>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pic>
        <p:nvPicPr>
          <p:cNvPr id="6" name="Picture 5" descr="Graphical user interface, application&#10;&#10;Description automatically generated">
            <a:extLst>
              <a:ext uri="{FF2B5EF4-FFF2-40B4-BE49-F238E27FC236}">
                <a16:creationId xmlns:a16="http://schemas.microsoft.com/office/drawing/2014/main" id="{A9FB11F2-2D05-440D-89E7-B685814E25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4008" y="1616977"/>
            <a:ext cx="8837890" cy="4046706"/>
          </a:xfrm>
          <a:prstGeom prst="rect">
            <a:avLst/>
          </a:prstGeom>
        </p:spPr>
      </p:pic>
    </p:spTree>
    <p:extLst>
      <p:ext uri="{BB962C8B-B14F-4D97-AF65-F5344CB8AC3E}">
        <p14:creationId xmlns:p14="http://schemas.microsoft.com/office/powerpoint/2010/main" val="184687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6A3AC7-A712-4D64-B8AB-4A14F505FA56}"/>
              </a:ext>
            </a:extLst>
          </p:cNvPr>
          <p:cNvGrpSpPr/>
          <p:nvPr/>
        </p:nvGrpSpPr>
        <p:grpSpPr>
          <a:xfrm>
            <a:off x="870657" y="79203"/>
            <a:ext cx="4314547" cy="994709"/>
            <a:chOff x="1206559" y="415105"/>
            <a:chExt cx="4314547" cy="994709"/>
          </a:xfrm>
        </p:grpSpPr>
        <p:sp>
          <p:nvSpPr>
            <p:cNvPr id="2" name="Rectangle 1">
              <a:extLst>
                <a:ext uri="{FF2B5EF4-FFF2-40B4-BE49-F238E27FC236}">
                  <a16:creationId xmlns:a16="http://schemas.microsoft.com/office/drawing/2014/main" id="{536F4F61-1858-4973-9222-3AC64F2DE252}"/>
                </a:ext>
              </a:extLst>
            </p:cNvPr>
            <p:cNvSpPr/>
            <p:nvPr/>
          </p:nvSpPr>
          <p:spPr>
            <a:xfrm>
              <a:off x="1242046" y="415105"/>
              <a:ext cx="4243599"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Trang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Đăng</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Ký</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Rounded Corners 3">
              <a:extLst>
                <a:ext uri="{FF2B5EF4-FFF2-40B4-BE49-F238E27FC236}">
                  <a16:creationId xmlns:a16="http://schemas.microsoft.com/office/drawing/2014/main" id="{8D00FD93-F524-4847-A925-BC4B58DDC32B}"/>
                </a:ext>
              </a:extLst>
            </p:cNvPr>
            <p:cNvSpPr/>
            <p:nvPr/>
          </p:nvSpPr>
          <p:spPr>
            <a:xfrm>
              <a:off x="1206559" y="1292158"/>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pic>
        <p:nvPicPr>
          <p:cNvPr id="7" name="Picture 6" descr="Graphical user interface, application, website&#10;&#10;Description automatically generated">
            <a:extLst>
              <a:ext uri="{FF2B5EF4-FFF2-40B4-BE49-F238E27FC236}">
                <a16:creationId xmlns:a16="http://schemas.microsoft.com/office/drawing/2014/main" id="{77E0BC62-A947-4396-95D8-05549D0FE9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2310" y="1394351"/>
            <a:ext cx="8789546" cy="4740658"/>
          </a:xfrm>
          <a:prstGeom prst="rect">
            <a:avLst/>
          </a:prstGeom>
        </p:spPr>
      </p:pic>
    </p:spTree>
    <p:extLst>
      <p:ext uri="{BB962C8B-B14F-4D97-AF65-F5344CB8AC3E}">
        <p14:creationId xmlns:p14="http://schemas.microsoft.com/office/powerpoint/2010/main" val="288723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6A3AC7-A712-4D64-B8AB-4A14F505FA56}"/>
              </a:ext>
            </a:extLst>
          </p:cNvPr>
          <p:cNvGrpSpPr/>
          <p:nvPr/>
        </p:nvGrpSpPr>
        <p:grpSpPr>
          <a:xfrm>
            <a:off x="326571" y="32926"/>
            <a:ext cx="8299644" cy="1040986"/>
            <a:chOff x="662473" y="368828"/>
            <a:chExt cx="8299644" cy="1040986"/>
          </a:xfrm>
        </p:grpSpPr>
        <p:sp>
          <p:nvSpPr>
            <p:cNvPr id="2" name="Rectangle 1">
              <a:extLst>
                <a:ext uri="{FF2B5EF4-FFF2-40B4-BE49-F238E27FC236}">
                  <a16:creationId xmlns:a16="http://schemas.microsoft.com/office/drawing/2014/main" id="{536F4F61-1858-4973-9222-3AC64F2DE252}"/>
                </a:ext>
              </a:extLst>
            </p:cNvPr>
            <p:cNvSpPr/>
            <p:nvPr/>
          </p:nvSpPr>
          <p:spPr>
            <a:xfrm>
              <a:off x="662473" y="368828"/>
              <a:ext cx="829964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Trang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Thông</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Tin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Khách</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Hàng</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Rounded Corners 3">
              <a:extLst>
                <a:ext uri="{FF2B5EF4-FFF2-40B4-BE49-F238E27FC236}">
                  <a16:creationId xmlns:a16="http://schemas.microsoft.com/office/drawing/2014/main" id="{8D00FD93-F524-4847-A925-BC4B58DDC32B}"/>
                </a:ext>
              </a:extLst>
            </p:cNvPr>
            <p:cNvSpPr/>
            <p:nvPr/>
          </p:nvSpPr>
          <p:spPr>
            <a:xfrm>
              <a:off x="1206559" y="1292158"/>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pic>
        <p:nvPicPr>
          <p:cNvPr id="7" name="Picture 6" descr="Graphical user interface, application&#10;&#10;Description automatically generated">
            <a:extLst>
              <a:ext uri="{FF2B5EF4-FFF2-40B4-BE49-F238E27FC236}">
                <a16:creationId xmlns:a16="http://schemas.microsoft.com/office/drawing/2014/main" id="{0C0E6719-CD03-4EA7-947B-32B87DD6F7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0146" y="1352232"/>
            <a:ext cx="8837889" cy="4969364"/>
          </a:xfrm>
          <a:prstGeom prst="rect">
            <a:avLst/>
          </a:prstGeom>
        </p:spPr>
      </p:pic>
    </p:spTree>
    <p:extLst>
      <p:ext uri="{BB962C8B-B14F-4D97-AF65-F5344CB8AC3E}">
        <p14:creationId xmlns:p14="http://schemas.microsoft.com/office/powerpoint/2010/main" val="51879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6A3AC7-A712-4D64-B8AB-4A14F505FA56}"/>
              </a:ext>
            </a:extLst>
          </p:cNvPr>
          <p:cNvGrpSpPr/>
          <p:nvPr/>
        </p:nvGrpSpPr>
        <p:grpSpPr>
          <a:xfrm>
            <a:off x="739210" y="79203"/>
            <a:ext cx="4577472" cy="994709"/>
            <a:chOff x="1075112" y="415105"/>
            <a:chExt cx="4577472" cy="994709"/>
          </a:xfrm>
        </p:grpSpPr>
        <p:sp>
          <p:nvSpPr>
            <p:cNvPr id="2" name="Rectangle 1">
              <a:extLst>
                <a:ext uri="{FF2B5EF4-FFF2-40B4-BE49-F238E27FC236}">
                  <a16:creationId xmlns:a16="http://schemas.microsoft.com/office/drawing/2014/main" id="{536F4F61-1858-4973-9222-3AC64F2DE252}"/>
                </a:ext>
              </a:extLst>
            </p:cNvPr>
            <p:cNvSpPr/>
            <p:nvPr/>
          </p:nvSpPr>
          <p:spPr>
            <a:xfrm>
              <a:off x="1075112" y="415105"/>
              <a:ext cx="4577472"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Trang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Đặt</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Hàng</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Rounded Corners 3">
              <a:extLst>
                <a:ext uri="{FF2B5EF4-FFF2-40B4-BE49-F238E27FC236}">
                  <a16:creationId xmlns:a16="http://schemas.microsoft.com/office/drawing/2014/main" id="{8D00FD93-F524-4847-A925-BC4B58DDC32B}"/>
                </a:ext>
              </a:extLst>
            </p:cNvPr>
            <p:cNvSpPr/>
            <p:nvPr/>
          </p:nvSpPr>
          <p:spPr>
            <a:xfrm>
              <a:off x="1206559" y="1292158"/>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pic>
        <p:nvPicPr>
          <p:cNvPr id="7" name="Picture 6" descr="Graphical user interface, website&#10;&#10;Description automatically generated">
            <a:extLst>
              <a:ext uri="{FF2B5EF4-FFF2-40B4-BE49-F238E27FC236}">
                <a16:creationId xmlns:a16="http://schemas.microsoft.com/office/drawing/2014/main" id="{0A65E5E7-4C62-4D5F-BB90-681018204F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4008" y="1420812"/>
            <a:ext cx="8837890" cy="4968897"/>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562476DF-3402-4DCB-9E11-F98EBCD16E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008" y="2009732"/>
            <a:ext cx="8837890" cy="4379977"/>
          </a:xfrm>
          <a:prstGeom prst="rect">
            <a:avLst/>
          </a:prstGeom>
        </p:spPr>
      </p:pic>
    </p:spTree>
    <p:extLst>
      <p:ext uri="{BB962C8B-B14F-4D97-AF65-F5344CB8AC3E}">
        <p14:creationId xmlns:p14="http://schemas.microsoft.com/office/powerpoint/2010/main" val="425336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6A3AC7-A712-4D64-B8AB-4A14F505FA56}"/>
              </a:ext>
            </a:extLst>
          </p:cNvPr>
          <p:cNvGrpSpPr/>
          <p:nvPr/>
        </p:nvGrpSpPr>
        <p:grpSpPr>
          <a:xfrm>
            <a:off x="116287" y="91754"/>
            <a:ext cx="7446847" cy="982158"/>
            <a:chOff x="452189" y="427656"/>
            <a:chExt cx="7446847" cy="982158"/>
          </a:xfrm>
        </p:grpSpPr>
        <p:sp>
          <p:nvSpPr>
            <p:cNvPr id="2" name="Rectangle 1">
              <a:extLst>
                <a:ext uri="{FF2B5EF4-FFF2-40B4-BE49-F238E27FC236}">
                  <a16:creationId xmlns:a16="http://schemas.microsoft.com/office/drawing/2014/main" id="{536F4F61-1858-4973-9222-3AC64F2DE252}"/>
                </a:ext>
              </a:extLst>
            </p:cNvPr>
            <p:cNvSpPr/>
            <p:nvPr/>
          </p:nvSpPr>
          <p:spPr>
            <a:xfrm>
              <a:off x="452189" y="427656"/>
              <a:ext cx="7446847"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Trang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Xác</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Nhận</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Đặt</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Hàng</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Rounded Corners 3">
              <a:extLst>
                <a:ext uri="{FF2B5EF4-FFF2-40B4-BE49-F238E27FC236}">
                  <a16:creationId xmlns:a16="http://schemas.microsoft.com/office/drawing/2014/main" id="{8D00FD93-F524-4847-A925-BC4B58DDC32B}"/>
                </a:ext>
              </a:extLst>
            </p:cNvPr>
            <p:cNvSpPr/>
            <p:nvPr/>
          </p:nvSpPr>
          <p:spPr>
            <a:xfrm>
              <a:off x="1206559" y="1292158"/>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pic>
        <p:nvPicPr>
          <p:cNvPr id="8" name="Picture 7" descr="Graphical user interface&#10;&#10;Description automatically generated">
            <a:extLst>
              <a:ext uri="{FF2B5EF4-FFF2-40B4-BE49-F238E27FC236}">
                <a16:creationId xmlns:a16="http://schemas.microsoft.com/office/drawing/2014/main" id="{D0BAB753-51A9-41D9-A9ED-7A1225875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4008" y="1734978"/>
            <a:ext cx="8833016" cy="4340563"/>
          </a:xfrm>
          <a:prstGeom prst="rect">
            <a:avLst/>
          </a:prstGeom>
        </p:spPr>
      </p:pic>
    </p:spTree>
    <p:extLst>
      <p:ext uri="{BB962C8B-B14F-4D97-AF65-F5344CB8AC3E}">
        <p14:creationId xmlns:p14="http://schemas.microsoft.com/office/powerpoint/2010/main" val="228384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77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6F4F61-1858-4973-9222-3AC64F2DE252}"/>
              </a:ext>
            </a:extLst>
          </p:cNvPr>
          <p:cNvSpPr/>
          <p:nvPr/>
        </p:nvSpPr>
        <p:spPr>
          <a:xfrm>
            <a:off x="725004" y="583057"/>
            <a:ext cx="4344587" cy="769441"/>
          </a:xfrm>
          <a:prstGeom prst="rect">
            <a:avLst/>
          </a:prstGeom>
          <a:noFill/>
        </p:spPr>
        <p:txBody>
          <a:bodyPr wrap="none" lIns="91440" tIns="45720" rIns="91440" bIns="45720">
            <a:spAutoFit/>
          </a:bodyPr>
          <a:lstStyle/>
          <a:p>
            <a:pPr algn="ct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Lý</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Do </a:t>
            </a: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Chọn</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Đề</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Tài</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Box 4">
            <a:extLst>
              <a:ext uri="{FF2B5EF4-FFF2-40B4-BE49-F238E27FC236}">
                <a16:creationId xmlns:a16="http://schemas.microsoft.com/office/drawing/2014/main" id="{5E731B93-E052-4368-A011-12918AACA7FC}"/>
              </a:ext>
            </a:extLst>
          </p:cNvPr>
          <p:cNvSpPr txBox="1"/>
          <p:nvPr/>
        </p:nvSpPr>
        <p:spPr>
          <a:xfrm>
            <a:off x="6342938" y="4717233"/>
            <a:ext cx="4900450" cy="1704569"/>
          </a:xfrm>
          <a:prstGeom prst="rect">
            <a:avLst/>
          </a:prstGeom>
          <a:noFill/>
        </p:spPr>
        <p:txBody>
          <a:bodyPr wrap="square">
            <a:spAutoFit/>
          </a:bodyPr>
          <a:lstStyle/>
          <a:p>
            <a:pPr marL="285750" indent="-285750" algn="just">
              <a:lnSpc>
                <a:spcPct val="150000"/>
              </a:lnSpc>
              <a:buFont typeface="Wingdings" panose="05000000000000000000" pitchFamily="2" charset="2"/>
              <a:buChar char="q"/>
              <a:tabLst>
                <a:tab pos="312420" algn="l"/>
                <a:tab pos="2971800" algn="l"/>
              </a:tabLst>
            </a:pPr>
            <a:r>
              <a:rPr lang="en-US" sz="1800" dirty="0">
                <a:effectLst/>
                <a:latin typeface="Times New Roman" panose="02020603050405020304" pitchFamily="18" charset="0"/>
                <a:ea typeface="Times New Roman" panose="02020603050405020304" pitchFamily="18" charset="0"/>
              </a:rPr>
              <a:t>Website  </a:t>
            </a:r>
            <a:r>
              <a:rPr lang="en-US" sz="1800" dirty="0" err="1">
                <a:effectLst/>
                <a:latin typeface="Times New Roman" panose="02020603050405020304" pitchFamily="18" charset="0"/>
                <a:ea typeface="Times New Roman" panose="02020603050405020304" pitchFamily="18" charset="0"/>
              </a:rPr>
              <a:t>bán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ứng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p>
          <a:p>
            <a:pPr marL="285750" indent="-285750" algn="just">
              <a:lnSpc>
                <a:spcPct val="150000"/>
              </a:lnSpc>
              <a:buFont typeface="Wingdings" panose="05000000000000000000" pitchFamily="2" charset="2"/>
              <a:buChar char="q"/>
              <a:tabLst>
                <a:tab pos="312420" algn="l"/>
                <a:tab pos="2971800" algn="l"/>
              </a:tabLst>
            </a:pPr>
            <a:r>
              <a:rPr lang="en-US" dirty="0" err="1">
                <a:latin typeface="Times New Roman" panose="02020603050405020304" pitchFamily="18" charset="0"/>
                <a:ea typeface="Times New Roman" panose="02020603050405020304" pitchFamily="18" charset="0"/>
              </a:rPr>
              <a:t>Hổ</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giúp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hàng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chóng</a:t>
            </a:r>
            <a:endParaRPr lang="en-US" dirty="0">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q"/>
              <a:tabLst>
                <a:tab pos="312420" algn="l"/>
                <a:tab pos="2971800" algn="l"/>
              </a:tabLst>
            </a:pPr>
            <a:r>
              <a:rPr lang="en-US" dirty="0" err="1">
                <a:latin typeface="Times New Roman" panose="02020603050405020304" pitchFamily="18" charset="0"/>
                <a:ea typeface="Times New Roman" panose="02020603050405020304" pitchFamily="18" charset="0"/>
              </a:rPr>
              <a:t>T</a:t>
            </a:r>
            <a:r>
              <a:rPr lang="en-US" sz="1800" dirty="0" err="1">
                <a:effectLst/>
                <a:latin typeface="Times New Roman" panose="02020603050405020304" pitchFamily="18" charset="0"/>
                <a:ea typeface="Times New Roman" panose="02020603050405020304" pitchFamily="18" charset="0"/>
              </a:rPr>
              <a:t>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giữa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cửa</a:t>
            </a:r>
            <a:r>
              <a:rPr lang="en-US" sz="1800" dirty="0">
                <a:effectLst/>
                <a:latin typeface="Times New Roman" panose="02020603050405020304" pitchFamily="18" charset="0"/>
                <a:ea typeface="Times New Roman" panose="02020603050405020304" pitchFamily="18" charset="0"/>
              </a:rPr>
              <a:t> hàng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hàng.</a:t>
            </a:r>
            <a:endParaRPr lang="vi-VN" sz="16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5F0749D2-C149-42C6-8C19-0D8B788DE203}"/>
              </a:ext>
            </a:extLst>
          </p:cNvPr>
          <p:cNvSpPr txBox="1"/>
          <p:nvPr/>
        </p:nvSpPr>
        <p:spPr>
          <a:xfrm>
            <a:off x="569168" y="1797892"/>
            <a:ext cx="6428791"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err="1">
                <a:effectLst/>
                <a:latin typeface="Times New Roman" panose="02020603050405020304" pitchFamily="18" charset="0"/>
                <a:ea typeface="Times New Roman" panose="02020603050405020304" pitchFamily="18" charset="0"/>
              </a:rPr>
              <a:t>Trước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đây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khách</a:t>
            </a:r>
            <a:r>
              <a:rPr lang="en-US" dirty="0">
                <a:effectLst/>
                <a:latin typeface="Times New Roman" panose="02020603050405020304" pitchFamily="18" charset="0"/>
                <a:ea typeface="Times New Roman" panose="02020603050405020304" pitchFamily="18" charset="0"/>
              </a:rPr>
              <a:t> hàng </a:t>
            </a:r>
            <a:r>
              <a:rPr lang="en-US" dirty="0" err="1">
                <a:effectLst/>
                <a:latin typeface="Times New Roman" panose="02020603050405020304" pitchFamily="18" charset="0"/>
                <a:ea typeface="Times New Roman" panose="02020603050405020304" pitchFamily="18" charset="0"/>
              </a:rPr>
              <a:t>muốn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mua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sách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cần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tới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hàng </a:t>
            </a:r>
            <a:r>
              <a:rPr lang="en-US" dirty="0" err="1">
                <a:effectLst/>
                <a:latin typeface="Times New Roman" panose="02020603050405020304" pitchFamily="18" charset="0"/>
                <a:ea typeface="Times New Roman" panose="02020603050405020304" pitchFamily="18" charset="0"/>
              </a:rPr>
              <a:t>hoặc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sách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xem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lựa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chọn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phẩm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đó</a:t>
            </a:r>
            <a:r>
              <a:rPr lang="en-US" dirty="0">
                <a:effectLst/>
                <a:latin typeface="Times New Roman" panose="02020603050405020304" pitchFamily="18" charset="0"/>
                <a:ea typeface="Times New Roman" panose="02020603050405020304" pitchFamily="18" charset="0"/>
              </a:rPr>
              <a:t>. </a:t>
            </a:r>
          </a:p>
          <a:p>
            <a:pPr marL="285750" indent="-285750" algn="just">
              <a:buFont typeface="Wingdings" panose="05000000000000000000" pitchFamily="2" charset="2"/>
              <a:buChar char="q"/>
            </a:pPr>
            <a:r>
              <a:rPr lang="en-US" dirty="0" err="1">
                <a:effectLst/>
                <a:latin typeface="Times New Roman" panose="02020603050405020304" pitchFamily="18" charset="0"/>
                <a:ea typeface="Times New Roman" panose="02020603050405020304" pitchFamily="18" charset="0"/>
              </a:rPr>
              <a:t>Nhược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điểm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mua</a:t>
            </a:r>
            <a:r>
              <a:rPr lang="en-US" dirty="0">
                <a:effectLst/>
                <a:latin typeface="Times New Roman" panose="02020603050405020304" pitchFamily="18" charset="0"/>
                <a:ea typeface="Times New Roman" panose="02020603050405020304" pitchFamily="18" charset="0"/>
              </a:rPr>
              <a:t> hàng </a:t>
            </a:r>
            <a:r>
              <a:rPr lang="en-US" dirty="0" err="1">
                <a:effectLst/>
                <a:latin typeface="Times New Roman" panose="02020603050405020304" pitchFamily="18" charset="0"/>
                <a:ea typeface="Times New Roman" panose="02020603050405020304" pitchFamily="18" charset="0"/>
              </a:rPr>
              <a:t>truyền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thống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này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rất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mất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công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sức</a:t>
            </a:r>
            <a:r>
              <a:rPr lang="en-US" dirty="0">
                <a:effectLst/>
                <a:latin typeface="Times New Roman" panose="02020603050405020304" pitchFamily="18" charset="0"/>
                <a:ea typeface="Times New Roman" panose="02020603050405020304" pitchFamily="18" charset="0"/>
              </a:rPr>
              <a:t> di </a:t>
            </a:r>
            <a:r>
              <a:rPr lang="en-US" dirty="0" err="1">
                <a:effectLst/>
                <a:latin typeface="Times New Roman" panose="02020603050405020304" pitchFamily="18" charset="0"/>
                <a:ea typeface="Times New Roman" panose="02020603050405020304" pitchFamily="18" charset="0"/>
              </a:rPr>
              <a:t>chuyển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Vì</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vậy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nên</a:t>
            </a:r>
            <a:r>
              <a:rPr lang="en-US" dirty="0">
                <a:effectLst/>
                <a:latin typeface="Times New Roman" panose="02020603050405020304" pitchFamily="18" charset="0"/>
                <a:ea typeface="Times New Roman" panose="02020603050405020304" pitchFamily="18" charset="0"/>
              </a:rPr>
              <a:t> web </a:t>
            </a:r>
            <a:r>
              <a:rPr lang="en-US" dirty="0" err="1">
                <a:effectLst/>
                <a:latin typeface="Times New Roman" panose="02020603050405020304" pitchFamily="18" charset="0"/>
                <a:ea typeface="Times New Roman" panose="02020603050405020304" pitchFamily="18" charset="0"/>
              </a:rPr>
              <a:t>bán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sách</a:t>
            </a:r>
            <a:r>
              <a:rPr lang="en-US" dirty="0">
                <a:effectLst/>
                <a:latin typeface="Times New Roman" panose="02020603050405020304" pitchFamily="18" charset="0"/>
                <a:ea typeface="Times New Roman" panose="02020603050405020304" pitchFamily="18" charset="0"/>
              </a:rPr>
              <a:t> online </a:t>
            </a:r>
            <a:r>
              <a:rPr lang="en-US" dirty="0" err="1">
                <a:effectLst/>
                <a:latin typeface="Times New Roman" panose="02020603050405020304" pitchFamily="18" charset="0"/>
                <a:ea typeface="Times New Roman" panose="02020603050405020304" pitchFamily="18" charset="0"/>
              </a:rPr>
              <a:t>mới</a:t>
            </a:r>
            <a:r>
              <a:rPr lang="en-US" dirty="0">
                <a:effectLst/>
                <a:latin typeface="Times New Roman" panose="02020603050405020304" pitchFamily="18" charset="0"/>
                <a:ea typeface="Times New Roman" panose="02020603050405020304" pitchFamily="18" charset="0"/>
              </a:rPr>
              <a:t> ra </a:t>
            </a:r>
            <a:r>
              <a:rPr lang="en-US" dirty="0" err="1">
                <a:effectLst/>
                <a:latin typeface="Times New Roman" panose="02020603050405020304" pitchFamily="18" charset="0"/>
                <a:ea typeface="Times New Roman" panose="02020603050405020304" pitchFamily="18" charset="0"/>
              </a:rPr>
              <a:t>đời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chỉ</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cần</a:t>
            </a:r>
            <a:r>
              <a:rPr lang="en-US" dirty="0">
                <a:effectLst/>
                <a:latin typeface="Times New Roman" panose="02020603050405020304" pitchFamily="18" charset="0"/>
                <a:ea typeface="Times New Roman" panose="02020603050405020304" pitchFamily="18" charset="0"/>
              </a:rPr>
              <a:t> 1 </a:t>
            </a:r>
            <a:r>
              <a:rPr lang="en-US" dirty="0" err="1">
                <a:effectLst/>
                <a:latin typeface="Times New Roman" panose="02020603050405020304" pitchFamily="18" charset="0"/>
                <a:ea typeface="Times New Roman" panose="02020603050405020304" pitchFamily="18" charset="0"/>
              </a:rPr>
              <a:t>chiếc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máy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tính</a:t>
            </a:r>
            <a:r>
              <a:rPr lang="en-US" dirty="0">
                <a:effectLst/>
                <a:latin typeface="Times New Roman" panose="02020603050405020304" pitchFamily="18" charset="0"/>
                <a:ea typeface="Times New Roman" panose="02020603050405020304" pitchFamily="18" charset="0"/>
              </a:rPr>
              <a:t> hay </a:t>
            </a:r>
            <a:r>
              <a:rPr lang="en-US" dirty="0" err="1">
                <a:effectLst/>
                <a:latin typeface="Times New Roman" panose="02020603050405020304" pitchFamily="18" charset="0"/>
                <a:ea typeface="Times New Roman" panose="02020603050405020304" pitchFamily="18" charset="0"/>
              </a:rPr>
              <a:t>điện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thoại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thông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minh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kết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mạng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đã</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có</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một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sách</a:t>
            </a:r>
            <a:r>
              <a:rPr lang="en-US" dirty="0">
                <a:effectLst/>
                <a:latin typeface="Times New Roman" panose="02020603050405020304" pitchFamily="18" charset="0"/>
                <a:ea typeface="Times New Roman" panose="02020603050405020304" pitchFamily="18" charset="0"/>
              </a:rPr>
              <a:t> online </a:t>
            </a:r>
            <a:r>
              <a:rPr lang="en-US" dirty="0" err="1">
                <a:effectLst/>
                <a:latin typeface="Times New Roman" panose="02020603050405020304" pitchFamily="18" charset="0"/>
                <a:ea typeface="Times New Roman" panose="02020603050405020304" pitchFamily="18" charset="0"/>
              </a:rPr>
              <a:t>ngay</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chỉ</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cần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chọn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sản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phẩm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đặt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mua</a:t>
            </a:r>
            <a:r>
              <a:rPr lang="en-US" dirty="0">
                <a:effectLst/>
                <a:latin typeface="Times New Roman" panose="02020603050405020304" pitchFamily="18" charset="0"/>
                <a:ea typeface="Times New Roman" panose="02020603050405020304" pitchFamily="18" charset="0"/>
              </a:rPr>
              <a:t>.</a:t>
            </a:r>
            <a:endParaRPr lang="vi-VN" dirty="0"/>
          </a:p>
        </p:txBody>
      </p:sp>
      <p:sp>
        <p:nvSpPr>
          <p:cNvPr id="7" name="Rectangle 6">
            <a:extLst>
              <a:ext uri="{FF2B5EF4-FFF2-40B4-BE49-F238E27FC236}">
                <a16:creationId xmlns:a16="http://schemas.microsoft.com/office/drawing/2014/main" id="{1CAD865F-AEF7-4CFC-BB77-EBE7225236E1}"/>
              </a:ext>
            </a:extLst>
          </p:cNvPr>
          <p:cNvSpPr/>
          <p:nvPr/>
        </p:nvSpPr>
        <p:spPr>
          <a:xfrm>
            <a:off x="7452544" y="3349895"/>
            <a:ext cx="2537874" cy="769441"/>
          </a:xfrm>
          <a:prstGeom prst="rect">
            <a:avLst/>
          </a:prstGeom>
          <a:noFill/>
        </p:spPr>
        <p:txBody>
          <a:bodyPr wrap="none" lIns="91440" tIns="45720" rIns="91440" bIns="45720">
            <a:spAutoFit/>
          </a:bodyPr>
          <a:lstStyle/>
          <a:p>
            <a:pPr algn="ct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Mục</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4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Đích</a:t>
            </a: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9" name="Picture 8">
            <a:extLst>
              <a:ext uri="{FF2B5EF4-FFF2-40B4-BE49-F238E27FC236}">
                <a16:creationId xmlns:a16="http://schemas.microsoft.com/office/drawing/2014/main" id="{8197B55E-446C-4D90-9664-9AF966A16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612" y="4120722"/>
            <a:ext cx="3747688" cy="2496580"/>
          </a:xfrm>
          <a:prstGeom prst="rect">
            <a:avLst/>
          </a:prstGeom>
        </p:spPr>
      </p:pic>
      <p:grpSp>
        <p:nvGrpSpPr>
          <p:cNvPr id="8" name="Group 7">
            <a:extLst>
              <a:ext uri="{FF2B5EF4-FFF2-40B4-BE49-F238E27FC236}">
                <a16:creationId xmlns:a16="http://schemas.microsoft.com/office/drawing/2014/main" id="{E50F071E-687D-476E-AB7C-2F0A6684E831}"/>
              </a:ext>
            </a:extLst>
          </p:cNvPr>
          <p:cNvGrpSpPr/>
          <p:nvPr/>
        </p:nvGrpSpPr>
        <p:grpSpPr>
          <a:xfrm>
            <a:off x="6202545" y="190893"/>
            <a:ext cx="5071132" cy="923330"/>
            <a:chOff x="3366798" y="88554"/>
            <a:chExt cx="5071132" cy="923330"/>
          </a:xfrm>
        </p:grpSpPr>
        <p:sp>
          <p:nvSpPr>
            <p:cNvPr id="10" name="Rectangle 9">
              <a:extLst>
                <a:ext uri="{FF2B5EF4-FFF2-40B4-BE49-F238E27FC236}">
                  <a16:creationId xmlns:a16="http://schemas.microsoft.com/office/drawing/2014/main" id="{BE0A1F2A-1DB1-4C3D-B015-BE73D0206903}"/>
                </a:ext>
              </a:extLst>
            </p:cNvPr>
            <p:cNvSpPr/>
            <p:nvPr/>
          </p:nvSpPr>
          <p:spPr>
            <a:xfrm>
              <a:off x="3366798" y="88554"/>
              <a:ext cx="5071132" cy="923330"/>
            </a:xfrm>
            <a:prstGeom prst="rect">
              <a:avLst/>
            </a:prstGeom>
            <a:noFill/>
          </p:spPr>
          <p:txBody>
            <a:bodyPr wrap="none" lIns="91440" tIns="45720" rIns="91440" bIns="45720">
              <a:spAutoFit/>
            </a:bodyPr>
            <a:lstStyle/>
            <a:p>
              <a:pPr algn="ctr"/>
              <a:r>
                <a:rPr lang="en-US" sz="5400" b="1" cap="none" spc="0" dirty="0" err="1">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Giới</a:t>
              </a:r>
              <a:r>
                <a:rPr lang="en-US" sz="5400" b="1" cap="none" spc="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 </a:t>
              </a:r>
              <a:r>
                <a:rPr lang="en-US" sz="5400" b="1" cap="none" spc="0" dirty="0" err="1">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Thiệu</a:t>
              </a:r>
              <a:r>
                <a:rPr lang="en-US" sz="5400" b="1" cap="none" spc="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 </a:t>
              </a:r>
              <a:r>
                <a:rPr lang="en-US" sz="5400" b="1" cap="none" spc="0" dirty="0" err="1">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Đề</a:t>
              </a:r>
              <a:r>
                <a:rPr lang="en-US" sz="5400" b="1" cap="none" spc="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 </a:t>
              </a:r>
              <a:r>
                <a:rPr lang="en-US" sz="5400" b="1" cap="none" spc="0" dirty="0" err="1">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Tài</a:t>
              </a:r>
              <a:endParaRPr lang="en-US" sz="5400" b="1" cap="none" spc="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endParaRPr>
            </a:p>
          </p:txBody>
        </p:sp>
        <p:sp>
          <p:nvSpPr>
            <p:cNvPr id="11" name="Rectangle: Rounded Corners 10">
              <a:extLst>
                <a:ext uri="{FF2B5EF4-FFF2-40B4-BE49-F238E27FC236}">
                  <a16:creationId xmlns:a16="http://schemas.microsoft.com/office/drawing/2014/main" id="{21B77CA8-8B63-475E-B4E9-A7AE359F3AED}"/>
                </a:ext>
              </a:extLst>
            </p:cNvPr>
            <p:cNvSpPr/>
            <p:nvPr/>
          </p:nvSpPr>
          <p:spPr>
            <a:xfrm>
              <a:off x="4093094" y="886784"/>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spTree>
    <p:extLst>
      <p:ext uri="{BB962C8B-B14F-4D97-AF65-F5344CB8AC3E}">
        <p14:creationId xmlns:p14="http://schemas.microsoft.com/office/powerpoint/2010/main" val="399891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3B382CA-8EF8-4797-9820-E2F208D17DD8}"/>
              </a:ext>
            </a:extLst>
          </p:cNvPr>
          <p:cNvGrpSpPr/>
          <p:nvPr/>
        </p:nvGrpSpPr>
        <p:grpSpPr>
          <a:xfrm>
            <a:off x="1094655" y="291754"/>
            <a:ext cx="3165058" cy="1004610"/>
            <a:chOff x="4477935" y="88554"/>
            <a:chExt cx="3165058" cy="1004610"/>
          </a:xfrm>
        </p:grpSpPr>
        <p:sp>
          <p:nvSpPr>
            <p:cNvPr id="101" name="Rectangle 100">
              <a:extLst>
                <a:ext uri="{FF2B5EF4-FFF2-40B4-BE49-F238E27FC236}">
                  <a16:creationId xmlns:a16="http://schemas.microsoft.com/office/drawing/2014/main" id="{A1FBDA3C-148A-43DA-BF10-E4FA30B0939F}"/>
                </a:ext>
              </a:extLst>
            </p:cNvPr>
            <p:cNvSpPr/>
            <p:nvPr/>
          </p:nvSpPr>
          <p:spPr>
            <a:xfrm>
              <a:off x="4477935" y="88554"/>
              <a:ext cx="2848858" cy="923330"/>
            </a:xfrm>
            <a:prstGeom prst="rect">
              <a:avLst/>
            </a:prstGeom>
            <a:noFill/>
          </p:spPr>
          <p:txBody>
            <a:bodyPr wrap="none" lIns="91440" tIns="45720" rIns="91440" bIns="45720">
              <a:spAutoFit/>
            </a:bodyPr>
            <a:lstStyle/>
            <a:p>
              <a:pPr algn="ctr"/>
              <a:r>
                <a:rPr lang="en-US" sz="5400" b="1" cap="none" spc="0" dirty="0" err="1">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Nội</a:t>
              </a:r>
              <a:r>
                <a:rPr lang="en-US" sz="5400" b="1" cap="none" spc="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 Dung</a:t>
              </a:r>
            </a:p>
          </p:txBody>
        </p:sp>
        <p:sp>
          <p:nvSpPr>
            <p:cNvPr id="102" name="Rectangle: Rounded Corners 101">
              <a:extLst>
                <a:ext uri="{FF2B5EF4-FFF2-40B4-BE49-F238E27FC236}">
                  <a16:creationId xmlns:a16="http://schemas.microsoft.com/office/drawing/2014/main" id="{A91CEB0E-4D43-4152-B637-790ED97C79CB}"/>
                </a:ext>
              </a:extLst>
            </p:cNvPr>
            <p:cNvSpPr/>
            <p:nvPr/>
          </p:nvSpPr>
          <p:spPr>
            <a:xfrm>
              <a:off x="4794135" y="924560"/>
              <a:ext cx="2848858" cy="16860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solidFill>
                  <a:srgbClr val="FFFF00"/>
                </a:solidFill>
              </a:endParaRPr>
            </a:p>
          </p:txBody>
        </p:sp>
      </p:grpSp>
      <p:sp>
        <p:nvSpPr>
          <p:cNvPr id="156" name="Rectangle 155">
            <a:extLst>
              <a:ext uri="{FF2B5EF4-FFF2-40B4-BE49-F238E27FC236}">
                <a16:creationId xmlns:a16="http://schemas.microsoft.com/office/drawing/2014/main" id="{69A125B0-8840-4CA6-A5F8-9014C832F5BF}"/>
              </a:ext>
            </a:extLst>
          </p:cNvPr>
          <p:cNvSpPr/>
          <p:nvPr/>
        </p:nvSpPr>
        <p:spPr>
          <a:xfrm>
            <a:off x="2835284" y="2467138"/>
            <a:ext cx="5477522" cy="843379"/>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Sơ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Đồ</a:t>
            </a:r>
            <a:r>
              <a:rPr lang="en-US" sz="2800" b="1" dirty="0">
                <a:latin typeface="Times New Roman" panose="02020603050405020304" pitchFamily="18" charset="0"/>
                <a:cs typeface="Times New Roman" panose="02020603050405020304" pitchFamily="18" charset="0"/>
              </a:rPr>
              <a:t> Diagram</a:t>
            </a:r>
            <a:endParaRPr lang="vi-V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84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EEE8116B-3A65-4A86-A884-2F0FF0E3DE8E}"/>
              </a:ext>
            </a:extLst>
          </p:cNvPr>
          <p:cNvGrpSpPr/>
          <p:nvPr/>
        </p:nvGrpSpPr>
        <p:grpSpPr>
          <a:xfrm>
            <a:off x="290256" y="1937692"/>
            <a:ext cx="2676464" cy="2133273"/>
            <a:chOff x="559676" y="4019927"/>
            <a:chExt cx="2855868" cy="2795637"/>
          </a:xfrm>
        </p:grpSpPr>
        <p:sp>
          <p:nvSpPr>
            <p:cNvPr id="156" name="Rectangle: Rounded Corners 155">
              <a:extLst>
                <a:ext uri="{FF2B5EF4-FFF2-40B4-BE49-F238E27FC236}">
                  <a16:creationId xmlns:a16="http://schemas.microsoft.com/office/drawing/2014/main" id="{2A409B54-3241-4FFF-8C13-44F86758CBA6}"/>
                </a:ext>
              </a:extLst>
            </p:cNvPr>
            <p:cNvSpPr/>
            <p:nvPr/>
          </p:nvSpPr>
          <p:spPr>
            <a:xfrm>
              <a:off x="559677" y="4102511"/>
              <a:ext cx="2795553" cy="2713052"/>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dirty="0"/>
            </a:p>
          </p:txBody>
        </p:sp>
        <p:sp>
          <p:nvSpPr>
            <p:cNvPr id="157" name="TextBox 156">
              <a:extLst>
                <a:ext uri="{FF2B5EF4-FFF2-40B4-BE49-F238E27FC236}">
                  <a16:creationId xmlns:a16="http://schemas.microsoft.com/office/drawing/2014/main" id="{410BF1C1-0697-4F99-867F-2453C1DDD186}"/>
                </a:ext>
              </a:extLst>
            </p:cNvPr>
            <p:cNvSpPr txBox="1"/>
            <p:nvPr/>
          </p:nvSpPr>
          <p:spPr>
            <a:xfrm>
              <a:off x="1098595" y="4693161"/>
              <a:ext cx="1000021" cy="307777"/>
            </a:xfrm>
            <a:prstGeom prst="rect">
              <a:avLst/>
            </a:prstGeom>
            <a:noFill/>
          </p:spPr>
          <p:txBody>
            <a:bodyPr wrap="square" rtlCol="0">
              <a:spAutoFit/>
            </a:bodyPr>
            <a:lstStyle/>
            <a:p>
              <a:r>
                <a:rPr lang="en-US" sz="1400" dirty="0" err="1"/>
                <a:t>MaKH</a:t>
              </a:r>
              <a:endParaRPr lang="vi-VN" sz="1400" dirty="0"/>
            </a:p>
          </p:txBody>
        </p:sp>
        <p:sp>
          <p:nvSpPr>
            <p:cNvPr id="158" name="Oval 6">
              <a:extLst>
                <a:ext uri="{FF2B5EF4-FFF2-40B4-BE49-F238E27FC236}">
                  <a16:creationId xmlns:a16="http://schemas.microsoft.com/office/drawing/2014/main" id="{33DBCCCA-BD79-4013-B97B-C41618CB3E3F}"/>
                </a:ext>
              </a:extLst>
            </p:cNvPr>
            <p:cNvSpPr/>
            <p:nvPr/>
          </p:nvSpPr>
          <p:spPr>
            <a:xfrm>
              <a:off x="688203" y="4771194"/>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159" name="Freeform: Shape 158">
              <a:extLst>
                <a:ext uri="{FF2B5EF4-FFF2-40B4-BE49-F238E27FC236}">
                  <a16:creationId xmlns:a16="http://schemas.microsoft.com/office/drawing/2014/main" id="{AE889EFF-1C2D-4C10-8D9B-DC005BA58ED6}"/>
                </a:ext>
              </a:extLst>
            </p:cNvPr>
            <p:cNvSpPr/>
            <p:nvPr/>
          </p:nvSpPr>
          <p:spPr>
            <a:xfrm>
              <a:off x="559676" y="4019927"/>
              <a:ext cx="2795554" cy="533172"/>
            </a:xfrm>
            <a:custGeom>
              <a:avLst/>
              <a:gdLst>
                <a:gd name="connsiteX0" fmla="*/ 528232 w 3169328"/>
                <a:gd name="connsiteY0" fmla="*/ 0 h 533172"/>
                <a:gd name="connsiteX1" fmla="*/ 2641096 w 3169328"/>
                <a:gd name="connsiteY1" fmla="*/ 0 h 533172"/>
                <a:gd name="connsiteX2" fmla="*/ 3169328 w 3169328"/>
                <a:gd name="connsiteY2" fmla="*/ 528232 h 533172"/>
                <a:gd name="connsiteX3" fmla="*/ 3169328 w 3169328"/>
                <a:gd name="connsiteY3" fmla="*/ 533172 h 533172"/>
                <a:gd name="connsiteX4" fmla="*/ 0 w 3169328"/>
                <a:gd name="connsiteY4" fmla="*/ 533172 h 533172"/>
                <a:gd name="connsiteX5" fmla="*/ 0 w 3169328"/>
                <a:gd name="connsiteY5" fmla="*/ 528232 h 533172"/>
                <a:gd name="connsiteX6" fmla="*/ 528232 w 3169328"/>
                <a:gd name="connsiteY6" fmla="*/ 0 h 5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9328" h="533172">
                  <a:moveTo>
                    <a:pt x="528232" y="0"/>
                  </a:moveTo>
                  <a:lnTo>
                    <a:pt x="2641096" y="0"/>
                  </a:lnTo>
                  <a:cubicBezTo>
                    <a:pt x="2932830" y="0"/>
                    <a:pt x="3169328" y="236498"/>
                    <a:pt x="3169328" y="528232"/>
                  </a:cubicBezTo>
                  <a:lnTo>
                    <a:pt x="3169328" y="533172"/>
                  </a:lnTo>
                  <a:lnTo>
                    <a:pt x="0" y="533172"/>
                  </a:lnTo>
                  <a:lnTo>
                    <a:pt x="0" y="528232"/>
                  </a:lnTo>
                  <a:cubicBezTo>
                    <a:pt x="0" y="236498"/>
                    <a:pt x="236498" y="0"/>
                    <a:pt x="528232" y="0"/>
                  </a:cubicBezTo>
                  <a:close/>
                </a:path>
              </a:pathLst>
            </a:cu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endParaRPr lang="vi-VN" sz="1600" dirty="0"/>
            </a:p>
          </p:txBody>
        </p:sp>
        <p:sp>
          <p:nvSpPr>
            <p:cNvPr id="160" name="TextBox 159">
              <a:extLst>
                <a:ext uri="{FF2B5EF4-FFF2-40B4-BE49-F238E27FC236}">
                  <a16:creationId xmlns:a16="http://schemas.microsoft.com/office/drawing/2014/main" id="{5D9E38DA-DA6B-493C-B2A1-084FA8DC3000}"/>
                </a:ext>
              </a:extLst>
            </p:cNvPr>
            <p:cNvSpPr txBox="1"/>
            <p:nvPr/>
          </p:nvSpPr>
          <p:spPr>
            <a:xfrm>
              <a:off x="1098595" y="4048804"/>
              <a:ext cx="1794704" cy="400110"/>
            </a:xfrm>
            <a:prstGeom prst="rect">
              <a:avLst/>
            </a:prstGeom>
            <a:noFill/>
          </p:spPr>
          <p:txBody>
            <a:bodyPr wrap="square" rtlCol="0">
              <a:spAutoFit/>
            </a:bodyPr>
            <a:lstStyle/>
            <a:p>
              <a:pPr algn="ctr"/>
              <a:r>
                <a:rPr lang="en-US" sz="2000" b="1" dirty="0" err="1">
                  <a:solidFill>
                    <a:srgbClr val="002060"/>
                  </a:solidFill>
                </a:rPr>
                <a:t>KhachHang</a:t>
              </a:r>
              <a:endParaRPr lang="vi-VN" sz="2000" b="1" dirty="0">
                <a:solidFill>
                  <a:srgbClr val="002060"/>
                </a:solidFill>
              </a:endParaRPr>
            </a:p>
          </p:txBody>
        </p:sp>
        <p:cxnSp>
          <p:nvCxnSpPr>
            <p:cNvPr id="161" name="Straight Connector 160">
              <a:extLst>
                <a:ext uri="{FF2B5EF4-FFF2-40B4-BE49-F238E27FC236}">
                  <a16:creationId xmlns:a16="http://schemas.microsoft.com/office/drawing/2014/main" id="{96B8CAE3-BA4E-4326-BD6F-A96A6B951F7C}"/>
                </a:ext>
              </a:extLst>
            </p:cNvPr>
            <p:cNvCxnSpPr/>
            <p:nvPr/>
          </p:nvCxnSpPr>
          <p:spPr>
            <a:xfrm>
              <a:off x="559676" y="4553099"/>
              <a:ext cx="2795554" cy="0"/>
            </a:xfrm>
            <a:prstGeom prst="line">
              <a:avLst/>
            </a:prstGeom>
          </p:spPr>
          <p:style>
            <a:lnRef idx="3">
              <a:schemeClr val="accent6"/>
            </a:lnRef>
            <a:fillRef idx="0">
              <a:schemeClr val="accent6"/>
            </a:fillRef>
            <a:effectRef idx="2">
              <a:schemeClr val="accent6"/>
            </a:effectRef>
            <a:fontRef idx="minor">
              <a:schemeClr val="tx1"/>
            </a:fontRef>
          </p:style>
        </p:cxnSp>
        <p:sp>
          <p:nvSpPr>
            <p:cNvPr id="162" name="TextBox 161">
              <a:extLst>
                <a:ext uri="{FF2B5EF4-FFF2-40B4-BE49-F238E27FC236}">
                  <a16:creationId xmlns:a16="http://schemas.microsoft.com/office/drawing/2014/main" id="{37465723-F0C9-49F8-8DE4-6DA87414299A}"/>
                </a:ext>
              </a:extLst>
            </p:cNvPr>
            <p:cNvSpPr txBox="1"/>
            <p:nvPr/>
          </p:nvSpPr>
          <p:spPr>
            <a:xfrm>
              <a:off x="1098595" y="5092567"/>
              <a:ext cx="1000021" cy="307777"/>
            </a:xfrm>
            <a:prstGeom prst="rect">
              <a:avLst/>
            </a:prstGeom>
            <a:noFill/>
          </p:spPr>
          <p:txBody>
            <a:bodyPr wrap="square" rtlCol="0">
              <a:spAutoFit/>
            </a:bodyPr>
            <a:lstStyle/>
            <a:p>
              <a:r>
                <a:rPr lang="en-US" sz="1400" dirty="0" err="1"/>
                <a:t>TenKH</a:t>
              </a:r>
              <a:endParaRPr lang="vi-VN" sz="1400" dirty="0"/>
            </a:p>
          </p:txBody>
        </p:sp>
        <p:sp>
          <p:nvSpPr>
            <p:cNvPr id="163" name="TextBox 162">
              <a:extLst>
                <a:ext uri="{FF2B5EF4-FFF2-40B4-BE49-F238E27FC236}">
                  <a16:creationId xmlns:a16="http://schemas.microsoft.com/office/drawing/2014/main" id="{D4B70C6C-99EC-4F1B-990E-C24E8E8DAE2C}"/>
                </a:ext>
              </a:extLst>
            </p:cNvPr>
            <p:cNvSpPr txBox="1"/>
            <p:nvPr/>
          </p:nvSpPr>
          <p:spPr>
            <a:xfrm>
              <a:off x="1098595" y="5474801"/>
              <a:ext cx="1000021" cy="307777"/>
            </a:xfrm>
            <a:prstGeom prst="rect">
              <a:avLst/>
            </a:prstGeom>
            <a:noFill/>
          </p:spPr>
          <p:txBody>
            <a:bodyPr wrap="square" rtlCol="0">
              <a:spAutoFit/>
            </a:bodyPr>
            <a:lstStyle/>
            <a:p>
              <a:r>
                <a:rPr lang="en-US" sz="1400" dirty="0" err="1"/>
                <a:t>DiaChi</a:t>
              </a:r>
              <a:endParaRPr lang="vi-VN" sz="1400" dirty="0"/>
            </a:p>
          </p:txBody>
        </p:sp>
        <p:sp>
          <p:nvSpPr>
            <p:cNvPr id="164" name="TextBox 163">
              <a:extLst>
                <a:ext uri="{FF2B5EF4-FFF2-40B4-BE49-F238E27FC236}">
                  <a16:creationId xmlns:a16="http://schemas.microsoft.com/office/drawing/2014/main" id="{F6AB5196-C3A2-4B2B-8FB1-546D874923D3}"/>
                </a:ext>
              </a:extLst>
            </p:cNvPr>
            <p:cNvSpPr txBox="1"/>
            <p:nvPr/>
          </p:nvSpPr>
          <p:spPr>
            <a:xfrm>
              <a:off x="1098595" y="5910304"/>
              <a:ext cx="1000021" cy="307777"/>
            </a:xfrm>
            <a:prstGeom prst="rect">
              <a:avLst/>
            </a:prstGeom>
            <a:noFill/>
          </p:spPr>
          <p:txBody>
            <a:bodyPr wrap="square" rtlCol="0">
              <a:spAutoFit/>
            </a:bodyPr>
            <a:lstStyle/>
            <a:p>
              <a:r>
                <a:rPr lang="en-US" sz="1400" dirty="0"/>
                <a:t>SDT</a:t>
              </a:r>
              <a:endParaRPr lang="vi-VN" sz="1400" dirty="0"/>
            </a:p>
          </p:txBody>
        </p:sp>
        <p:sp>
          <p:nvSpPr>
            <p:cNvPr id="165" name="TextBox 164">
              <a:extLst>
                <a:ext uri="{FF2B5EF4-FFF2-40B4-BE49-F238E27FC236}">
                  <a16:creationId xmlns:a16="http://schemas.microsoft.com/office/drawing/2014/main" id="{F8288741-4F4A-4179-8C17-FB0C0F692AA4}"/>
                </a:ext>
              </a:extLst>
            </p:cNvPr>
            <p:cNvSpPr txBox="1"/>
            <p:nvPr/>
          </p:nvSpPr>
          <p:spPr>
            <a:xfrm>
              <a:off x="1074371" y="6345807"/>
              <a:ext cx="1024245" cy="307777"/>
            </a:xfrm>
            <a:prstGeom prst="rect">
              <a:avLst/>
            </a:prstGeom>
            <a:noFill/>
          </p:spPr>
          <p:txBody>
            <a:bodyPr wrap="square" rtlCol="0">
              <a:spAutoFit/>
            </a:bodyPr>
            <a:lstStyle/>
            <a:p>
              <a:r>
                <a:rPr lang="en-US" sz="1400" dirty="0"/>
                <a:t>Email</a:t>
              </a:r>
              <a:endParaRPr lang="vi-VN" sz="1400" dirty="0"/>
            </a:p>
          </p:txBody>
        </p:sp>
        <p:cxnSp>
          <p:nvCxnSpPr>
            <p:cNvPr id="166" name="Straight Connector 165">
              <a:extLst>
                <a:ext uri="{FF2B5EF4-FFF2-40B4-BE49-F238E27FC236}">
                  <a16:creationId xmlns:a16="http://schemas.microsoft.com/office/drawing/2014/main" id="{B97364DE-7570-42F6-9812-BB0F4AFA8A3B}"/>
                </a:ext>
              </a:extLst>
            </p:cNvPr>
            <p:cNvCxnSpPr>
              <a:cxnSpLocks/>
            </p:cNvCxnSpPr>
            <p:nvPr/>
          </p:nvCxnSpPr>
          <p:spPr>
            <a:xfrm>
              <a:off x="2051962" y="4603080"/>
              <a:ext cx="0" cy="2212484"/>
            </a:xfrm>
            <a:prstGeom prst="line">
              <a:avLst/>
            </a:prstGeom>
          </p:spPr>
          <p:style>
            <a:lnRef idx="3">
              <a:schemeClr val="accent2"/>
            </a:lnRef>
            <a:fillRef idx="0">
              <a:schemeClr val="accent2"/>
            </a:fillRef>
            <a:effectRef idx="2">
              <a:schemeClr val="accent2"/>
            </a:effectRef>
            <a:fontRef idx="minor">
              <a:schemeClr val="tx1"/>
            </a:fontRef>
          </p:style>
        </p:cxnSp>
        <p:sp>
          <p:nvSpPr>
            <p:cNvPr id="167" name="TextBox 166">
              <a:extLst>
                <a:ext uri="{FF2B5EF4-FFF2-40B4-BE49-F238E27FC236}">
                  <a16:creationId xmlns:a16="http://schemas.microsoft.com/office/drawing/2014/main" id="{2A2BF8D6-DFAE-4423-8431-9097FABB133D}"/>
                </a:ext>
              </a:extLst>
            </p:cNvPr>
            <p:cNvSpPr txBox="1"/>
            <p:nvPr/>
          </p:nvSpPr>
          <p:spPr>
            <a:xfrm>
              <a:off x="2207569" y="4766554"/>
              <a:ext cx="1109443" cy="307777"/>
            </a:xfrm>
            <a:prstGeom prst="rect">
              <a:avLst/>
            </a:prstGeom>
            <a:noFill/>
          </p:spPr>
          <p:txBody>
            <a:bodyPr wrap="square" rtlCol="0">
              <a:spAutoFit/>
            </a:bodyPr>
            <a:lstStyle/>
            <a:p>
              <a:r>
                <a:rPr lang="en-US" sz="1400" dirty="0" err="1"/>
                <a:t>NgaySinh</a:t>
              </a:r>
              <a:endParaRPr lang="vi-VN" sz="1400" dirty="0"/>
            </a:p>
          </p:txBody>
        </p:sp>
        <p:sp>
          <p:nvSpPr>
            <p:cNvPr id="168" name="TextBox 167">
              <a:extLst>
                <a:ext uri="{FF2B5EF4-FFF2-40B4-BE49-F238E27FC236}">
                  <a16:creationId xmlns:a16="http://schemas.microsoft.com/office/drawing/2014/main" id="{8F97EA05-BBB4-4933-9E66-56B9B75FE75E}"/>
                </a:ext>
              </a:extLst>
            </p:cNvPr>
            <p:cNvSpPr txBox="1"/>
            <p:nvPr/>
          </p:nvSpPr>
          <p:spPr>
            <a:xfrm>
              <a:off x="2220079" y="5173418"/>
              <a:ext cx="1128317" cy="307777"/>
            </a:xfrm>
            <a:prstGeom prst="rect">
              <a:avLst/>
            </a:prstGeom>
            <a:noFill/>
          </p:spPr>
          <p:txBody>
            <a:bodyPr wrap="square" rtlCol="0">
              <a:spAutoFit/>
            </a:bodyPr>
            <a:lstStyle/>
            <a:p>
              <a:r>
                <a:rPr lang="en-US" sz="1400" dirty="0" err="1"/>
                <a:t>GioiTinh</a:t>
              </a:r>
              <a:endParaRPr lang="en-US" sz="1400" dirty="0"/>
            </a:p>
          </p:txBody>
        </p:sp>
        <p:sp>
          <p:nvSpPr>
            <p:cNvPr id="169" name="TextBox 168">
              <a:extLst>
                <a:ext uri="{FF2B5EF4-FFF2-40B4-BE49-F238E27FC236}">
                  <a16:creationId xmlns:a16="http://schemas.microsoft.com/office/drawing/2014/main" id="{24EA8A43-B941-49C6-AE02-CEB21257CC18}"/>
                </a:ext>
              </a:extLst>
            </p:cNvPr>
            <p:cNvSpPr txBox="1"/>
            <p:nvPr/>
          </p:nvSpPr>
          <p:spPr>
            <a:xfrm>
              <a:off x="2279220" y="5607147"/>
              <a:ext cx="1000021" cy="307777"/>
            </a:xfrm>
            <a:prstGeom prst="rect">
              <a:avLst/>
            </a:prstGeom>
            <a:noFill/>
          </p:spPr>
          <p:txBody>
            <a:bodyPr wrap="square" rtlCol="0">
              <a:spAutoFit/>
            </a:bodyPr>
            <a:lstStyle/>
            <a:p>
              <a:r>
                <a:rPr lang="en-US" sz="1400" dirty="0" err="1"/>
                <a:t>NgayTao</a:t>
              </a:r>
              <a:endParaRPr lang="vi-VN" sz="1400" dirty="0"/>
            </a:p>
          </p:txBody>
        </p:sp>
        <p:sp>
          <p:nvSpPr>
            <p:cNvPr id="170" name="TextBox 169">
              <a:extLst>
                <a:ext uri="{FF2B5EF4-FFF2-40B4-BE49-F238E27FC236}">
                  <a16:creationId xmlns:a16="http://schemas.microsoft.com/office/drawing/2014/main" id="{45FF2907-6F00-46C5-BEEC-97E452F14AAF}"/>
                </a:ext>
              </a:extLst>
            </p:cNvPr>
            <p:cNvSpPr txBox="1"/>
            <p:nvPr/>
          </p:nvSpPr>
          <p:spPr>
            <a:xfrm>
              <a:off x="2285157" y="6010336"/>
              <a:ext cx="1000021" cy="307777"/>
            </a:xfrm>
            <a:prstGeom prst="rect">
              <a:avLst/>
            </a:prstGeom>
            <a:noFill/>
          </p:spPr>
          <p:txBody>
            <a:bodyPr wrap="square" rtlCol="0">
              <a:spAutoFit/>
            </a:bodyPr>
            <a:lstStyle/>
            <a:p>
              <a:r>
                <a:rPr lang="en-US" sz="1400" dirty="0" err="1"/>
                <a:t>TenDN</a:t>
              </a:r>
              <a:endParaRPr lang="vi-VN" sz="1400" dirty="0"/>
            </a:p>
          </p:txBody>
        </p:sp>
        <p:sp>
          <p:nvSpPr>
            <p:cNvPr id="171" name="TextBox 170">
              <a:extLst>
                <a:ext uri="{FF2B5EF4-FFF2-40B4-BE49-F238E27FC236}">
                  <a16:creationId xmlns:a16="http://schemas.microsoft.com/office/drawing/2014/main" id="{C2CB9902-7B0C-41C8-86B7-E071801CF3AE}"/>
                </a:ext>
              </a:extLst>
            </p:cNvPr>
            <p:cNvSpPr txBox="1"/>
            <p:nvPr/>
          </p:nvSpPr>
          <p:spPr>
            <a:xfrm>
              <a:off x="2287226" y="6364680"/>
              <a:ext cx="1128318" cy="318671"/>
            </a:xfrm>
            <a:prstGeom prst="rect">
              <a:avLst/>
            </a:prstGeom>
            <a:noFill/>
          </p:spPr>
          <p:txBody>
            <a:bodyPr wrap="square" rtlCol="0">
              <a:spAutoFit/>
            </a:bodyPr>
            <a:lstStyle/>
            <a:p>
              <a:r>
                <a:rPr lang="en-US" sz="1400" dirty="0" err="1"/>
                <a:t>Mật</a:t>
              </a:r>
              <a:r>
                <a:rPr lang="en-US" sz="1400" dirty="0"/>
                <a:t> </a:t>
              </a:r>
              <a:r>
                <a:rPr lang="en-US" sz="1400" dirty="0" err="1"/>
                <a:t>Khẩu</a:t>
              </a:r>
              <a:endParaRPr lang="vi-VN" sz="1400" dirty="0"/>
            </a:p>
          </p:txBody>
        </p:sp>
      </p:grpSp>
      <p:grpSp>
        <p:nvGrpSpPr>
          <p:cNvPr id="172" name="Group 171">
            <a:extLst>
              <a:ext uri="{FF2B5EF4-FFF2-40B4-BE49-F238E27FC236}">
                <a16:creationId xmlns:a16="http://schemas.microsoft.com/office/drawing/2014/main" id="{12D6B8AA-A981-4D6B-A920-63CB228CAFE5}"/>
              </a:ext>
            </a:extLst>
          </p:cNvPr>
          <p:cNvGrpSpPr/>
          <p:nvPr/>
        </p:nvGrpSpPr>
        <p:grpSpPr>
          <a:xfrm>
            <a:off x="252845" y="28736"/>
            <a:ext cx="2482410" cy="1788802"/>
            <a:chOff x="433922" y="1712765"/>
            <a:chExt cx="3262503" cy="2062526"/>
          </a:xfrm>
        </p:grpSpPr>
        <p:sp>
          <p:nvSpPr>
            <p:cNvPr id="173" name="Rectangle: Rounded Corners 172">
              <a:extLst>
                <a:ext uri="{FF2B5EF4-FFF2-40B4-BE49-F238E27FC236}">
                  <a16:creationId xmlns:a16="http://schemas.microsoft.com/office/drawing/2014/main" id="{B12E7871-021B-4EE3-ACFB-A7D5F14006A1}"/>
                </a:ext>
              </a:extLst>
            </p:cNvPr>
            <p:cNvSpPr/>
            <p:nvPr/>
          </p:nvSpPr>
          <p:spPr>
            <a:xfrm>
              <a:off x="446210" y="1740327"/>
              <a:ext cx="3250215" cy="2034964"/>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a:p>
          </p:txBody>
        </p:sp>
        <p:sp>
          <p:nvSpPr>
            <p:cNvPr id="174" name="TextBox 173">
              <a:extLst>
                <a:ext uri="{FF2B5EF4-FFF2-40B4-BE49-F238E27FC236}">
                  <a16:creationId xmlns:a16="http://schemas.microsoft.com/office/drawing/2014/main" id="{B90A223E-8BDB-466D-A463-303A745072E8}"/>
                </a:ext>
              </a:extLst>
            </p:cNvPr>
            <p:cNvSpPr txBox="1"/>
            <p:nvPr/>
          </p:nvSpPr>
          <p:spPr>
            <a:xfrm>
              <a:off x="770741" y="2365073"/>
              <a:ext cx="1447066" cy="354746"/>
            </a:xfrm>
            <a:prstGeom prst="rect">
              <a:avLst/>
            </a:prstGeom>
            <a:noFill/>
          </p:spPr>
          <p:txBody>
            <a:bodyPr wrap="square" rtlCol="0">
              <a:spAutoFit/>
            </a:bodyPr>
            <a:lstStyle/>
            <a:p>
              <a:r>
                <a:rPr lang="en-US" sz="1400" dirty="0" err="1"/>
                <a:t>MaPhieuDH</a:t>
              </a:r>
              <a:endParaRPr lang="vi-VN" sz="1400" dirty="0"/>
            </a:p>
          </p:txBody>
        </p:sp>
        <p:sp>
          <p:nvSpPr>
            <p:cNvPr id="176" name="TextBox 175">
              <a:extLst>
                <a:ext uri="{FF2B5EF4-FFF2-40B4-BE49-F238E27FC236}">
                  <a16:creationId xmlns:a16="http://schemas.microsoft.com/office/drawing/2014/main" id="{6BF627A0-0E3C-4A8A-B4C0-25D5C6BB3469}"/>
                </a:ext>
              </a:extLst>
            </p:cNvPr>
            <p:cNvSpPr txBox="1"/>
            <p:nvPr/>
          </p:nvSpPr>
          <p:spPr>
            <a:xfrm>
              <a:off x="770742" y="2764480"/>
              <a:ext cx="1109443" cy="338555"/>
            </a:xfrm>
            <a:prstGeom prst="rect">
              <a:avLst/>
            </a:prstGeom>
            <a:noFill/>
          </p:spPr>
          <p:txBody>
            <a:bodyPr wrap="square" rtlCol="0">
              <a:spAutoFit/>
            </a:bodyPr>
            <a:lstStyle/>
            <a:p>
              <a:r>
                <a:rPr lang="en-US" sz="1400" dirty="0" err="1"/>
                <a:t>MaKH</a:t>
              </a:r>
              <a:endParaRPr lang="vi-VN" sz="1400" dirty="0"/>
            </a:p>
          </p:txBody>
        </p:sp>
        <p:cxnSp>
          <p:nvCxnSpPr>
            <p:cNvPr id="177" name="Straight Connector 176">
              <a:extLst>
                <a:ext uri="{FF2B5EF4-FFF2-40B4-BE49-F238E27FC236}">
                  <a16:creationId xmlns:a16="http://schemas.microsoft.com/office/drawing/2014/main" id="{23682524-4195-4D26-80FD-F00F775A3134}"/>
                </a:ext>
              </a:extLst>
            </p:cNvPr>
            <p:cNvCxnSpPr>
              <a:cxnSpLocks/>
            </p:cNvCxnSpPr>
            <p:nvPr/>
          </p:nvCxnSpPr>
          <p:spPr>
            <a:xfrm>
              <a:off x="2102297" y="2228895"/>
              <a:ext cx="0" cy="1366830"/>
            </a:xfrm>
            <a:prstGeom prst="line">
              <a:avLst/>
            </a:prstGeom>
          </p:spPr>
          <p:style>
            <a:lnRef idx="3">
              <a:schemeClr val="accent2"/>
            </a:lnRef>
            <a:fillRef idx="0">
              <a:schemeClr val="accent2"/>
            </a:fillRef>
            <a:effectRef idx="2">
              <a:schemeClr val="accent2"/>
            </a:effectRef>
            <a:fontRef idx="minor">
              <a:schemeClr val="tx1"/>
            </a:fontRef>
          </p:style>
        </p:cxnSp>
        <p:sp>
          <p:nvSpPr>
            <p:cNvPr id="178" name="TextBox 177">
              <a:extLst>
                <a:ext uri="{FF2B5EF4-FFF2-40B4-BE49-F238E27FC236}">
                  <a16:creationId xmlns:a16="http://schemas.microsoft.com/office/drawing/2014/main" id="{C093776E-DB4C-448F-8A6F-51D2B13089BD}"/>
                </a:ext>
              </a:extLst>
            </p:cNvPr>
            <p:cNvSpPr txBox="1"/>
            <p:nvPr/>
          </p:nvSpPr>
          <p:spPr>
            <a:xfrm>
              <a:off x="814779" y="3182029"/>
              <a:ext cx="1095561" cy="354873"/>
            </a:xfrm>
            <a:prstGeom prst="rect">
              <a:avLst/>
            </a:prstGeom>
            <a:noFill/>
          </p:spPr>
          <p:txBody>
            <a:bodyPr wrap="square" rtlCol="0">
              <a:spAutoFit/>
            </a:bodyPr>
            <a:lstStyle/>
            <a:p>
              <a:r>
                <a:rPr lang="en-US" sz="1400" dirty="0" err="1"/>
                <a:t>NgayDat</a:t>
              </a:r>
              <a:endParaRPr lang="vi-VN" sz="1400" dirty="0"/>
            </a:p>
          </p:txBody>
        </p:sp>
        <p:sp>
          <p:nvSpPr>
            <p:cNvPr id="179" name="TextBox 178">
              <a:extLst>
                <a:ext uri="{FF2B5EF4-FFF2-40B4-BE49-F238E27FC236}">
                  <a16:creationId xmlns:a16="http://schemas.microsoft.com/office/drawing/2014/main" id="{80757DFD-BA81-4ED1-B812-0A02879AE139}"/>
                </a:ext>
              </a:extLst>
            </p:cNvPr>
            <p:cNvSpPr txBox="1"/>
            <p:nvPr/>
          </p:nvSpPr>
          <p:spPr>
            <a:xfrm>
              <a:off x="2196961" y="3149595"/>
              <a:ext cx="1307508" cy="354746"/>
            </a:xfrm>
            <a:prstGeom prst="rect">
              <a:avLst/>
            </a:prstGeom>
            <a:noFill/>
          </p:spPr>
          <p:txBody>
            <a:bodyPr wrap="square" rtlCol="0">
              <a:spAutoFit/>
            </a:bodyPr>
            <a:lstStyle/>
            <a:p>
              <a:r>
                <a:rPr lang="en-US" sz="1400" dirty="0" err="1"/>
                <a:t>TinhTrang</a:t>
              </a:r>
              <a:endParaRPr lang="vi-VN" sz="1400" dirty="0"/>
            </a:p>
          </p:txBody>
        </p:sp>
        <p:sp>
          <p:nvSpPr>
            <p:cNvPr id="180" name="TextBox 179">
              <a:extLst>
                <a:ext uri="{FF2B5EF4-FFF2-40B4-BE49-F238E27FC236}">
                  <a16:creationId xmlns:a16="http://schemas.microsoft.com/office/drawing/2014/main" id="{1F00CFBD-804B-4EB1-9D54-297AC33123A8}"/>
                </a:ext>
              </a:extLst>
            </p:cNvPr>
            <p:cNvSpPr txBox="1"/>
            <p:nvPr/>
          </p:nvSpPr>
          <p:spPr>
            <a:xfrm>
              <a:off x="2141951" y="2342479"/>
              <a:ext cx="1542177" cy="354873"/>
            </a:xfrm>
            <a:prstGeom prst="rect">
              <a:avLst/>
            </a:prstGeom>
            <a:noFill/>
          </p:spPr>
          <p:txBody>
            <a:bodyPr wrap="square" rtlCol="0">
              <a:spAutoFit/>
            </a:bodyPr>
            <a:lstStyle/>
            <a:p>
              <a:r>
                <a:rPr lang="en-US" sz="1400" dirty="0" err="1"/>
                <a:t>Tong_SL_Dat</a:t>
              </a:r>
              <a:endParaRPr lang="vi-VN" sz="1400" dirty="0"/>
            </a:p>
          </p:txBody>
        </p:sp>
        <p:sp>
          <p:nvSpPr>
            <p:cNvPr id="181" name="TextBox 180">
              <a:extLst>
                <a:ext uri="{FF2B5EF4-FFF2-40B4-BE49-F238E27FC236}">
                  <a16:creationId xmlns:a16="http://schemas.microsoft.com/office/drawing/2014/main" id="{FC848986-3159-42E0-96A4-2AADA4C50559}"/>
                </a:ext>
              </a:extLst>
            </p:cNvPr>
            <p:cNvSpPr txBox="1"/>
            <p:nvPr/>
          </p:nvSpPr>
          <p:spPr>
            <a:xfrm>
              <a:off x="2172492" y="2783478"/>
              <a:ext cx="1257918" cy="338555"/>
            </a:xfrm>
            <a:prstGeom prst="rect">
              <a:avLst/>
            </a:prstGeom>
            <a:noFill/>
          </p:spPr>
          <p:txBody>
            <a:bodyPr wrap="square" rtlCol="0">
              <a:spAutoFit/>
            </a:bodyPr>
            <a:lstStyle/>
            <a:p>
              <a:r>
                <a:rPr lang="en-US" sz="1400" dirty="0" err="1"/>
                <a:t>ThanhTien</a:t>
              </a:r>
              <a:endParaRPr lang="vi-VN" sz="1400" dirty="0"/>
            </a:p>
          </p:txBody>
        </p:sp>
        <p:sp>
          <p:nvSpPr>
            <p:cNvPr id="182" name="Freeform: Shape 181">
              <a:extLst>
                <a:ext uri="{FF2B5EF4-FFF2-40B4-BE49-F238E27FC236}">
                  <a16:creationId xmlns:a16="http://schemas.microsoft.com/office/drawing/2014/main" id="{66656575-7A6C-4EA2-8A07-0F15C2951185}"/>
                </a:ext>
              </a:extLst>
            </p:cNvPr>
            <p:cNvSpPr/>
            <p:nvPr/>
          </p:nvSpPr>
          <p:spPr>
            <a:xfrm>
              <a:off x="438196" y="1744141"/>
              <a:ext cx="3250215" cy="521258"/>
            </a:xfrm>
            <a:custGeom>
              <a:avLst/>
              <a:gdLst>
                <a:gd name="connsiteX0" fmla="*/ 339167 w 3250215"/>
                <a:gd name="connsiteY0" fmla="*/ 0 h 521258"/>
                <a:gd name="connsiteX1" fmla="*/ 2911048 w 3250215"/>
                <a:gd name="connsiteY1" fmla="*/ 0 h 521258"/>
                <a:gd name="connsiteX2" fmla="*/ 3250215 w 3250215"/>
                <a:gd name="connsiteY2" fmla="*/ 339167 h 521258"/>
                <a:gd name="connsiteX3" fmla="*/ 3250215 w 3250215"/>
                <a:gd name="connsiteY3" fmla="*/ 521258 h 521258"/>
                <a:gd name="connsiteX4" fmla="*/ 0 w 3250215"/>
                <a:gd name="connsiteY4" fmla="*/ 521258 h 521258"/>
                <a:gd name="connsiteX5" fmla="*/ 0 w 3250215"/>
                <a:gd name="connsiteY5" fmla="*/ 339167 h 521258"/>
                <a:gd name="connsiteX6" fmla="*/ 339167 w 3250215"/>
                <a:gd name="connsiteY6" fmla="*/ 0 h 521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0215" h="521258">
                  <a:moveTo>
                    <a:pt x="339167" y="0"/>
                  </a:moveTo>
                  <a:lnTo>
                    <a:pt x="2911048" y="0"/>
                  </a:lnTo>
                  <a:cubicBezTo>
                    <a:pt x="3098365" y="0"/>
                    <a:pt x="3250215" y="151850"/>
                    <a:pt x="3250215" y="339167"/>
                  </a:cubicBezTo>
                  <a:lnTo>
                    <a:pt x="3250215" y="521258"/>
                  </a:lnTo>
                  <a:lnTo>
                    <a:pt x="0" y="521258"/>
                  </a:lnTo>
                  <a:lnTo>
                    <a:pt x="0" y="339167"/>
                  </a:lnTo>
                  <a:cubicBezTo>
                    <a:pt x="0" y="151850"/>
                    <a:pt x="151850" y="0"/>
                    <a:pt x="339167"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vi-VN" sz="1600"/>
            </a:p>
          </p:txBody>
        </p:sp>
        <p:sp>
          <p:nvSpPr>
            <p:cNvPr id="183" name="TextBox 182">
              <a:extLst>
                <a:ext uri="{FF2B5EF4-FFF2-40B4-BE49-F238E27FC236}">
                  <a16:creationId xmlns:a16="http://schemas.microsoft.com/office/drawing/2014/main" id="{FC8E6211-DBCA-4C30-A647-596E7D499D5B}"/>
                </a:ext>
              </a:extLst>
            </p:cNvPr>
            <p:cNvSpPr txBox="1"/>
            <p:nvPr/>
          </p:nvSpPr>
          <p:spPr>
            <a:xfrm>
              <a:off x="1029725" y="1712765"/>
              <a:ext cx="2341627" cy="461170"/>
            </a:xfrm>
            <a:prstGeom prst="rect">
              <a:avLst/>
            </a:prstGeom>
            <a:noFill/>
          </p:spPr>
          <p:txBody>
            <a:bodyPr wrap="square" rtlCol="0">
              <a:spAutoFit/>
            </a:bodyPr>
            <a:lstStyle/>
            <a:p>
              <a:pPr algn="ctr"/>
              <a:r>
                <a:rPr lang="en-US" sz="2000" b="1" dirty="0" err="1">
                  <a:solidFill>
                    <a:srgbClr val="002060"/>
                  </a:solidFill>
                </a:rPr>
                <a:t>PhieuDatHang</a:t>
              </a:r>
              <a:endParaRPr lang="vi-VN" sz="2000" b="1" dirty="0">
                <a:solidFill>
                  <a:srgbClr val="002060"/>
                </a:solidFill>
              </a:endParaRPr>
            </a:p>
          </p:txBody>
        </p:sp>
        <p:cxnSp>
          <p:nvCxnSpPr>
            <p:cNvPr id="184" name="Straight Connector 183">
              <a:extLst>
                <a:ext uri="{FF2B5EF4-FFF2-40B4-BE49-F238E27FC236}">
                  <a16:creationId xmlns:a16="http://schemas.microsoft.com/office/drawing/2014/main" id="{BBF7D54C-88C4-4922-B39F-C0224176CE1D}"/>
                </a:ext>
              </a:extLst>
            </p:cNvPr>
            <p:cNvCxnSpPr>
              <a:cxnSpLocks/>
            </p:cNvCxnSpPr>
            <p:nvPr/>
          </p:nvCxnSpPr>
          <p:spPr>
            <a:xfrm>
              <a:off x="433922" y="2280485"/>
              <a:ext cx="3250215" cy="494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185" name="Group 184">
            <a:extLst>
              <a:ext uri="{FF2B5EF4-FFF2-40B4-BE49-F238E27FC236}">
                <a16:creationId xmlns:a16="http://schemas.microsoft.com/office/drawing/2014/main" id="{0F3FE44A-3FB9-491E-940A-1F3D8DB5C579}"/>
              </a:ext>
            </a:extLst>
          </p:cNvPr>
          <p:cNvGrpSpPr/>
          <p:nvPr/>
        </p:nvGrpSpPr>
        <p:grpSpPr>
          <a:xfrm>
            <a:off x="252845" y="4435111"/>
            <a:ext cx="2630737" cy="2212971"/>
            <a:chOff x="559676" y="4019927"/>
            <a:chExt cx="2795554" cy="2795637"/>
          </a:xfrm>
        </p:grpSpPr>
        <p:sp>
          <p:nvSpPr>
            <p:cNvPr id="186" name="Rectangle: Rounded Corners 185">
              <a:extLst>
                <a:ext uri="{FF2B5EF4-FFF2-40B4-BE49-F238E27FC236}">
                  <a16:creationId xmlns:a16="http://schemas.microsoft.com/office/drawing/2014/main" id="{24DCE265-B657-42E9-81A1-08C6DF2031A0}"/>
                </a:ext>
              </a:extLst>
            </p:cNvPr>
            <p:cNvSpPr/>
            <p:nvPr/>
          </p:nvSpPr>
          <p:spPr>
            <a:xfrm>
              <a:off x="559677" y="4102511"/>
              <a:ext cx="2795553" cy="2713052"/>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a:p>
          </p:txBody>
        </p:sp>
        <p:sp>
          <p:nvSpPr>
            <p:cNvPr id="187" name="TextBox 186">
              <a:extLst>
                <a:ext uri="{FF2B5EF4-FFF2-40B4-BE49-F238E27FC236}">
                  <a16:creationId xmlns:a16="http://schemas.microsoft.com/office/drawing/2014/main" id="{2BC73274-22B0-4C8E-A7A3-E5575305039B}"/>
                </a:ext>
              </a:extLst>
            </p:cNvPr>
            <p:cNvSpPr txBox="1"/>
            <p:nvPr/>
          </p:nvSpPr>
          <p:spPr>
            <a:xfrm>
              <a:off x="1098596" y="4693161"/>
              <a:ext cx="1000021" cy="358276"/>
            </a:xfrm>
            <a:prstGeom prst="rect">
              <a:avLst/>
            </a:prstGeom>
            <a:noFill/>
          </p:spPr>
          <p:txBody>
            <a:bodyPr wrap="square" rtlCol="0">
              <a:spAutoFit/>
            </a:bodyPr>
            <a:lstStyle/>
            <a:p>
              <a:r>
                <a:rPr lang="en-US" sz="1400" dirty="0" err="1"/>
                <a:t>MaNV</a:t>
              </a:r>
              <a:endParaRPr lang="vi-VN" sz="1400" dirty="0"/>
            </a:p>
          </p:txBody>
        </p:sp>
        <p:sp>
          <p:nvSpPr>
            <p:cNvPr id="188" name="Oval 6">
              <a:extLst>
                <a:ext uri="{FF2B5EF4-FFF2-40B4-BE49-F238E27FC236}">
                  <a16:creationId xmlns:a16="http://schemas.microsoft.com/office/drawing/2014/main" id="{EA4C08EA-2006-49DB-986B-FC3E743F2A7B}"/>
                </a:ext>
              </a:extLst>
            </p:cNvPr>
            <p:cNvSpPr/>
            <p:nvPr/>
          </p:nvSpPr>
          <p:spPr>
            <a:xfrm>
              <a:off x="688203" y="4771194"/>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189" name="Freeform: Shape 188">
              <a:extLst>
                <a:ext uri="{FF2B5EF4-FFF2-40B4-BE49-F238E27FC236}">
                  <a16:creationId xmlns:a16="http://schemas.microsoft.com/office/drawing/2014/main" id="{FAC2D21E-9C8A-4F79-9F60-8CF47662F5D3}"/>
                </a:ext>
              </a:extLst>
            </p:cNvPr>
            <p:cNvSpPr/>
            <p:nvPr/>
          </p:nvSpPr>
          <p:spPr>
            <a:xfrm>
              <a:off x="559676" y="4019927"/>
              <a:ext cx="2795554" cy="533172"/>
            </a:xfrm>
            <a:custGeom>
              <a:avLst/>
              <a:gdLst>
                <a:gd name="connsiteX0" fmla="*/ 528232 w 3169328"/>
                <a:gd name="connsiteY0" fmla="*/ 0 h 533172"/>
                <a:gd name="connsiteX1" fmla="*/ 2641096 w 3169328"/>
                <a:gd name="connsiteY1" fmla="*/ 0 h 533172"/>
                <a:gd name="connsiteX2" fmla="*/ 3169328 w 3169328"/>
                <a:gd name="connsiteY2" fmla="*/ 528232 h 533172"/>
                <a:gd name="connsiteX3" fmla="*/ 3169328 w 3169328"/>
                <a:gd name="connsiteY3" fmla="*/ 533172 h 533172"/>
                <a:gd name="connsiteX4" fmla="*/ 0 w 3169328"/>
                <a:gd name="connsiteY4" fmla="*/ 533172 h 533172"/>
                <a:gd name="connsiteX5" fmla="*/ 0 w 3169328"/>
                <a:gd name="connsiteY5" fmla="*/ 528232 h 533172"/>
                <a:gd name="connsiteX6" fmla="*/ 528232 w 3169328"/>
                <a:gd name="connsiteY6" fmla="*/ 0 h 5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9328" h="533172">
                  <a:moveTo>
                    <a:pt x="528232" y="0"/>
                  </a:moveTo>
                  <a:lnTo>
                    <a:pt x="2641096" y="0"/>
                  </a:lnTo>
                  <a:cubicBezTo>
                    <a:pt x="2932830" y="0"/>
                    <a:pt x="3169328" y="236498"/>
                    <a:pt x="3169328" y="528232"/>
                  </a:cubicBezTo>
                  <a:lnTo>
                    <a:pt x="3169328" y="533172"/>
                  </a:lnTo>
                  <a:lnTo>
                    <a:pt x="0" y="533172"/>
                  </a:lnTo>
                  <a:lnTo>
                    <a:pt x="0" y="528232"/>
                  </a:lnTo>
                  <a:cubicBezTo>
                    <a:pt x="0" y="236498"/>
                    <a:pt x="236498" y="0"/>
                    <a:pt x="528232" y="0"/>
                  </a:cubicBezTo>
                  <a:close/>
                </a:path>
              </a:pathLst>
            </a:cu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endParaRPr lang="vi-VN" sz="1600" dirty="0"/>
            </a:p>
          </p:txBody>
        </p:sp>
        <p:sp>
          <p:nvSpPr>
            <p:cNvPr id="190" name="TextBox 189">
              <a:extLst>
                <a:ext uri="{FF2B5EF4-FFF2-40B4-BE49-F238E27FC236}">
                  <a16:creationId xmlns:a16="http://schemas.microsoft.com/office/drawing/2014/main" id="{75AE04E3-391E-475E-9C2B-B20B2A59F19A}"/>
                </a:ext>
              </a:extLst>
            </p:cNvPr>
            <p:cNvSpPr txBox="1"/>
            <p:nvPr/>
          </p:nvSpPr>
          <p:spPr>
            <a:xfrm>
              <a:off x="1098596" y="4048804"/>
              <a:ext cx="1794704" cy="465758"/>
            </a:xfrm>
            <a:prstGeom prst="rect">
              <a:avLst/>
            </a:prstGeom>
            <a:noFill/>
          </p:spPr>
          <p:txBody>
            <a:bodyPr wrap="square" rtlCol="0">
              <a:spAutoFit/>
            </a:bodyPr>
            <a:lstStyle/>
            <a:p>
              <a:pPr algn="ctr"/>
              <a:r>
                <a:rPr lang="en-US" sz="2000" b="1" dirty="0" err="1">
                  <a:solidFill>
                    <a:srgbClr val="002060"/>
                  </a:solidFill>
                </a:rPr>
                <a:t>NhanVien</a:t>
              </a:r>
              <a:endParaRPr lang="vi-VN" sz="2000" b="1" dirty="0">
                <a:solidFill>
                  <a:srgbClr val="002060"/>
                </a:solidFill>
              </a:endParaRPr>
            </a:p>
          </p:txBody>
        </p:sp>
        <p:cxnSp>
          <p:nvCxnSpPr>
            <p:cNvPr id="191" name="Straight Connector 190">
              <a:extLst>
                <a:ext uri="{FF2B5EF4-FFF2-40B4-BE49-F238E27FC236}">
                  <a16:creationId xmlns:a16="http://schemas.microsoft.com/office/drawing/2014/main" id="{D07097AE-0AAC-425A-801D-EDB8328FA45C}"/>
                </a:ext>
              </a:extLst>
            </p:cNvPr>
            <p:cNvCxnSpPr/>
            <p:nvPr/>
          </p:nvCxnSpPr>
          <p:spPr>
            <a:xfrm>
              <a:off x="559676" y="4553099"/>
              <a:ext cx="2795554" cy="0"/>
            </a:xfrm>
            <a:prstGeom prst="line">
              <a:avLst/>
            </a:prstGeom>
          </p:spPr>
          <p:style>
            <a:lnRef idx="3">
              <a:schemeClr val="accent6"/>
            </a:lnRef>
            <a:fillRef idx="0">
              <a:schemeClr val="accent6"/>
            </a:fillRef>
            <a:effectRef idx="2">
              <a:schemeClr val="accent6"/>
            </a:effectRef>
            <a:fontRef idx="minor">
              <a:schemeClr val="tx1"/>
            </a:fontRef>
          </p:style>
        </p:cxnSp>
        <p:sp>
          <p:nvSpPr>
            <p:cNvPr id="192" name="TextBox 191">
              <a:extLst>
                <a:ext uri="{FF2B5EF4-FFF2-40B4-BE49-F238E27FC236}">
                  <a16:creationId xmlns:a16="http://schemas.microsoft.com/office/drawing/2014/main" id="{32EDB79B-FC79-4001-8938-FE70D043B6D3}"/>
                </a:ext>
              </a:extLst>
            </p:cNvPr>
            <p:cNvSpPr txBox="1"/>
            <p:nvPr/>
          </p:nvSpPr>
          <p:spPr>
            <a:xfrm>
              <a:off x="1098596" y="5092568"/>
              <a:ext cx="1000021" cy="358276"/>
            </a:xfrm>
            <a:prstGeom prst="rect">
              <a:avLst/>
            </a:prstGeom>
            <a:noFill/>
          </p:spPr>
          <p:txBody>
            <a:bodyPr wrap="square" rtlCol="0">
              <a:spAutoFit/>
            </a:bodyPr>
            <a:lstStyle/>
            <a:p>
              <a:r>
                <a:rPr lang="en-US" sz="1400" dirty="0" err="1"/>
                <a:t>TenNV</a:t>
              </a:r>
              <a:endParaRPr lang="vi-VN" sz="1400" dirty="0"/>
            </a:p>
          </p:txBody>
        </p:sp>
        <p:sp>
          <p:nvSpPr>
            <p:cNvPr id="193" name="TextBox 192">
              <a:extLst>
                <a:ext uri="{FF2B5EF4-FFF2-40B4-BE49-F238E27FC236}">
                  <a16:creationId xmlns:a16="http://schemas.microsoft.com/office/drawing/2014/main" id="{EBBD3EBE-B0BE-41CA-B002-0A37E70A5053}"/>
                </a:ext>
              </a:extLst>
            </p:cNvPr>
            <p:cNvSpPr txBox="1"/>
            <p:nvPr/>
          </p:nvSpPr>
          <p:spPr>
            <a:xfrm>
              <a:off x="2178486" y="5080267"/>
              <a:ext cx="1000021" cy="358276"/>
            </a:xfrm>
            <a:prstGeom prst="rect">
              <a:avLst/>
            </a:prstGeom>
            <a:noFill/>
          </p:spPr>
          <p:txBody>
            <a:bodyPr wrap="square" rtlCol="0">
              <a:spAutoFit/>
            </a:bodyPr>
            <a:lstStyle/>
            <a:p>
              <a:r>
                <a:rPr lang="en-US" sz="1400" dirty="0" err="1"/>
                <a:t>HinhAnh</a:t>
              </a:r>
              <a:endParaRPr lang="vi-VN" sz="1400" dirty="0"/>
            </a:p>
          </p:txBody>
        </p:sp>
        <p:sp>
          <p:nvSpPr>
            <p:cNvPr id="194" name="TextBox 193">
              <a:extLst>
                <a:ext uri="{FF2B5EF4-FFF2-40B4-BE49-F238E27FC236}">
                  <a16:creationId xmlns:a16="http://schemas.microsoft.com/office/drawing/2014/main" id="{9475423D-CF29-419D-8F8E-6419E1FEFA5F}"/>
                </a:ext>
              </a:extLst>
            </p:cNvPr>
            <p:cNvSpPr txBox="1"/>
            <p:nvPr/>
          </p:nvSpPr>
          <p:spPr>
            <a:xfrm>
              <a:off x="2192725" y="4714259"/>
              <a:ext cx="1000021" cy="358276"/>
            </a:xfrm>
            <a:prstGeom prst="rect">
              <a:avLst/>
            </a:prstGeom>
            <a:noFill/>
          </p:spPr>
          <p:txBody>
            <a:bodyPr wrap="square" rtlCol="0">
              <a:spAutoFit/>
            </a:bodyPr>
            <a:lstStyle/>
            <a:p>
              <a:r>
                <a:rPr lang="en-US" sz="1400" dirty="0" err="1"/>
                <a:t>SoDT</a:t>
              </a:r>
              <a:endParaRPr lang="vi-VN" sz="1400" dirty="0"/>
            </a:p>
          </p:txBody>
        </p:sp>
        <p:sp>
          <p:nvSpPr>
            <p:cNvPr id="195" name="TextBox 194">
              <a:extLst>
                <a:ext uri="{FF2B5EF4-FFF2-40B4-BE49-F238E27FC236}">
                  <a16:creationId xmlns:a16="http://schemas.microsoft.com/office/drawing/2014/main" id="{1DE4C5D5-C461-43EF-8388-DC61E163CBEF}"/>
                </a:ext>
              </a:extLst>
            </p:cNvPr>
            <p:cNvSpPr txBox="1"/>
            <p:nvPr/>
          </p:nvSpPr>
          <p:spPr>
            <a:xfrm>
              <a:off x="1063828" y="6173653"/>
              <a:ext cx="1024245" cy="307777"/>
            </a:xfrm>
            <a:prstGeom prst="rect">
              <a:avLst/>
            </a:prstGeom>
            <a:noFill/>
          </p:spPr>
          <p:txBody>
            <a:bodyPr wrap="square" rtlCol="0">
              <a:spAutoFit/>
            </a:bodyPr>
            <a:lstStyle/>
            <a:p>
              <a:r>
                <a:rPr lang="en-US" sz="1400" dirty="0"/>
                <a:t>Email</a:t>
              </a:r>
              <a:endParaRPr lang="vi-VN" sz="1400" dirty="0"/>
            </a:p>
          </p:txBody>
        </p:sp>
        <p:cxnSp>
          <p:nvCxnSpPr>
            <p:cNvPr id="196" name="Straight Connector 195">
              <a:extLst>
                <a:ext uri="{FF2B5EF4-FFF2-40B4-BE49-F238E27FC236}">
                  <a16:creationId xmlns:a16="http://schemas.microsoft.com/office/drawing/2014/main" id="{5BEA76A1-49E6-4FEC-8D5E-DF19D43206AD}"/>
                </a:ext>
              </a:extLst>
            </p:cNvPr>
            <p:cNvCxnSpPr>
              <a:cxnSpLocks/>
            </p:cNvCxnSpPr>
            <p:nvPr/>
          </p:nvCxnSpPr>
          <p:spPr>
            <a:xfrm>
              <a:off x="2051962" y="4603080"/>
              <a:ext cx="0" cy="2212484"/>
            </a:xfrm>
            <a:prstGeom prst="line">
              <a:avLst/>
            </a:prstGeom>
          </p:spPr>
          <p:style>
            <a:lnRef idx="3">
              <a:schemeClr val="accent2"/>
            </a:lnRef>
            <a:fillRef idx="0">
              <a:schemeClr val="accent2"/>
            </a:fillRef>
            <a:effectRef idx="2">
              <a:schemeClr val="accent2"/>
            </a:effectRef>
            <a:fontRef idx="minor">
              <a:schemeClr val="tx1"/>
            </a:fontRef>
          </p:style>
        </p:cxnSp>
        <p:sp>
          <p:nvSpPr>
            <p:cNvPr id="197" name="TextBox 196">
              <a:extLst>
                <a:ext uri="{FF2B5EF4-FFF2-40B4-BE49-F238E27FC236}">
                  <a16:creationId xmlns:a16="http://schemas.microsoft.com/office/drawing/2014/main" id="{72E4A303-D10A-424B-9753-D1C3287D2E49}"/>
                </a:ext>
              </a:extLst>
            </p:cNvPr>
            <p:cNvSpPr txBox="1"/>
            <p:nvPr/>
          </p:nvSpPr>
          <p:spPr>
            <a:xfrm>
              <a:off x="1074371" y="5416873"/>
              <a:ext cx="1109443" cy="307777"/>
            </a:xfrm>
            <a:prstGeom prst="rect">
              <a:avLst/>
            </a:prstGeom>
            <a:noFill/>
          </p:spPr>
          <p:txBody>
            <a:bodyPr wrap="square" rtlCol="0">
              <a:spAutoFit/>
            </a:bodyPr>
            <a:lstStyle/>
            <a:p>
              <a:r>
                <a:rPr lang="en-US" sz="1400" dirty="0" err="1"/>
                <a:t>NgaySinh</a:t>
              </a:r>
              <a:endParaRPr lang="vi-VN" sz="1400" dirty="0"/>
            </a:p>
          </p:txBody>
        </p:sp>
        <p:sp>
          <p:nvSpPr>
            <p:cNvPr id="198" name="TextBox 197">
              <a:extLst>
                <a:ext uri="{FF2B5EF4-FFF2-40B4-BE49-F238E27FC236}">
                  <a16:creationId xmlns:a16="http://schemas.microsoft.com/office/drawing/2014/main" id="{31D9FE30-9D22-404F-8384-70A93BE8DB3D}"/>
                </a:ext>
              </a:extLst>
            </p:cNvPr>
            <p:cNvSpPr txBox="1"/>
            <p:nvPr/>
          </p:nvSpPr>
          <p:spPr>
            <a:xfrm>
              <a:off x="1050170" y="5807234"/>
              <a:ext cx="1128317" cy="307777"/>
            </a:xfrm>
            <a:prstGeom prst="rect">
              <a:avLst/>
            </a:prstGeom>
            <a:noFill/>
          </p:spPr>
          <p:txBody>
            <a:bodyPr wrap="square" rtlCol="0">
              <a:spAutoFit/>
            </a:bodyPr>
            <a:lstStyle/>
            <a:p>
              <a:r>
                <a:rPr lang="en-US" sz="1400" dirty="0" err="1"/>
                <a:t>GioiTinh</a:t>
              </a:r>
              <a:endParaRPr lang="en-US" sz="1400" dirty="0"/>
            </a:p>
          </p:txBody>
        </p:sp>
        <p:sp>
          <p:nvSpPr>
            <p:cNvPr id="200" name="TextBox 199">
              <a:extLst>
                <a:ext uri="{FF2B5EF4-FFF2-40B4-BE49-F238E27FC236}">
                  <a16:creationId xmlns:a16="http://schemas.microsoft.com/office/drawing/2014/main" id="{B61677F7-B0EC-4C28-8515-0F0740C25599}"/>
                </a:ext>
              </a:extLst>
            </p:cNvPr>
            <p:cNvSpPr txBox="1"/>
            <p:nvPr/>
          </p:nvSpPr>
          <p:spPr>
            <a:xfrm>
              <a:off x="2207099" y="5542909"/>
              <a:ext cx="1000021" cy="307777"/>
            </a:xfrm>
            <a:prstGeom prst="rect">
              <a:avLst/>
            </a:prstGeom>
            <a:noFill/>
          </p:spPr>
          <p:txBody>
            <a:bodyPr wrap="square" rtlCol="0">
              <a:spAutoFit/>
            </a:bodyPr>
            <a:lstStyle/>
            <a:p>
              <a:r>
                <a:rPr lang="en-US" sz="1400" dirty="0" err="1"/>
                <a:t>TenDN</a:t>
              </a:r>
              <a:endParaRPr lang="vi-VN" sz="1400" dirty="0"/>
            </a:p>
          </p:txBody>
        </p:sp>
        <p:sp>
          <p:nvSpPr>
            <p:cNvPr id="201" name="TextBox 200">
              <a:extLst>
                <a:ext uri="{FF2B5EF4-FFF2-40B4-BE49-F238E27FC236}">
                  <a16:creationId xmlns:a16="http://schemas.microsoft.com/office/drawing/2014/main" id="{EAA8EDA7-041F-4518-B39A-FD54ABE2F6A4}"/>
                </a:ext>
              </a:extLst>
            </p:cNvPr>
            <p:cNvSpPr txBox="1"/>
            <p:nvPr/>
          </p:nvSpPr>
          <p:spPr>
            <a:xfrm>
              <a:off x="2209168" y="5897253"/>
              <a:ext cx="1128318" cy="318671"/>
            </a:xfrm>
            <a:prstGeom prst="rect">
              <a:avLst/>
            </a:prstGeom>
            <a:noFill/>
          </p:spPr>
          <p:txBody>
            <a:bodyPr wrap="square" rtlCol="0">
              <a:spAutoFit/>
            </a:bodyPr>
            <a:lstStyle/>
            <a:p>
              <a:r>
                <a:rPr lang="en-US" sz="1400" dirty="0" err="1"/>
                <a:t>Mật</a:t>
              </a:r>
              <a:r>
                <a:rPr lang="en-US" sz="1400" dirty="0"/>
                <a:t> </a:t>
              </a:r>
              <a:r>
                <a:rPr lang="en-US" sz="1400" dirty="0" err="1"/>
                <a:t>Khẩu</a:t>
              </a:r>
              <a:endParaRPr lang="vi-VN" sz="1400" dirty="0"/>
            </a:p>
          </p:txBody>
        </p:sp>
      </p:grpSp>
      <p:grpSp>
        <p:nvGrpSpPr>
          <p:cNvPr id="202" name="Group 201">
            <a:extLst>
              <a:ext uri="{FF2B5EF4-FFF2-40B4-BE49-F238E27FC236}">
                <a16:creationId xmlns:a16="http://schemas.microsoft.com/office/drawing/2014/main" id="{619F760D-21EE-436D-BAE4-18E5D2556D73}"/>
              </a:ext>
            </a:extLst>
          </p:cNvPr>
          <p:cNvGrpSpPr/>
          <p:nvPr/>
        </p:nvGrpSpPr>
        <p:grpSpPr>
          <a:xfrm>
            <a:off x="3292628" y="105057"/>
            <a:ext cx="2542172" cy="1405755"/>
            <a:chOff x="551969" y="120191"/>
            <a:chExt cx="2972087" cy="1416087"/>
          </a:xfrm>
        </p:grpSpPr>
        <p:sp>
          <p:nvSpPr>
            <p:cNvPr id="203" name="Rectangle: Rounded Corners 202">
              <a:extLst>
                <a:ext uri="{FF2B5EF4-FFF2-40B4-BE49-F238E27FC236}">
                  <a16:creationId xmlns:a16="http://schemas.microsoft.com/office/drawing/2014/main" id="{F0A7820B-143E-40B9-8466-31D83D28F710}"/>
                </a:ext>
              </a:extLst>
            </p:cNvPr>
            <p:cNvSpPr/>
            <p:nvPr/>
          </p:nvSpPr>
          <p:spPr>
            <a:xfrm>
              <a:off x="551970" y="127342"/>
              <a:ext cx="2795553" cy="1383113"/>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a:p>
          </p:txBody>
        </p:sp>
        <p:sp>
          <p:nvSpPr>
            <p:cNvPr id="204" name="TextBox 203">
              <a:extLst>
                <a:ext uri="{FF2B5EF4-FFF2-40B4-BE49-F238E27FC236}">
                  <a16:creationId xmlns:a16="http://schemas.microsoft.com/office/drawing/2014/main" id="{7DA224B0-DE4A-4451-A5C2-180491DF5233}"/>
                </a:ext>
              </a:extLst>
            </p:cNvPr>
            <p:cNvSpPr txBox="1"/>
            <p:nvPr/>
          </p:nvSpPr>
          <p:spPr>
            <a:xfrm>
              <a:off x="1090888" y="717992"/>
              <a:ext cx="1525218" cy="310039"/>
            </a:xfrm>
            <a:prstGeom prst="rect">
              <a:avLst/>
            </a:prstGeom>
            <a:noFill/>
          </p:spPr>
          <p:txBody>
            <a:bodyPr wrap="square" rtlCol="0">
              <a:spAutoFit/>
            </a:bodyPr>
            <a:lstStyle/>
            <a:p>
              <a:r>
                <a:rPr lang="en-US" sz="1400" dirty="0" err="1"/>
                <a:t>MaPhieuDH</a:t>
              </a:r>
              <a:endParaRPr lang="vi-VN" sz="1400" dirty="0"/>
            </a:p>
          </p:txBody>
        </p:sp>
        <p:sp>
          <p:nvSpPr>
            <p:cNvPr id="205" name="Oval 6">
              <a:extLst>
                <a:ext uri="{FF2B5EF4-FFF2-40B4-BE49-F238E27FC236}">
                  <a16:creationId xmlns:a16="http://schemas.microsoft.com/office/drawing/2014/main" id="{B04123FA-CF91-47E7-A2A5-314CEB7FE719}"/>
                </a:ext>
              </a:extLst>
            </p:cNvPr>
            <p:cNvSpPr/>
            <p:nvPr/>
          </p:nvSpPr>
          <p:spPr>
            <a:xfrm>
              <a:off x="680496" y="796025"/>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206" name="TextBox 205">
              <a:extLst>
                <a:ext uri="{FF2B5EF4-FFF2-40B4-BE49-F238E27FC236}">
                  <a16:creationId xmlns:a16="http://schemas.microsoft.com/office/drawing/2014/main" id="{989FF057-3BF5-4E19-9CB4-E775AE001C44}"/>
                </a:ext>
              </a:extLst>
            </p:cNvPr>
            <p:cNvSpPr txBox="1"/>
            <p:nvPr/>
          </p:nvSpPr>
          <p:spPr>
            <a:xfrm>
              <a:off x="1090888" y="1117398"/>
              <a:ext cx="1000021" cy="310039"/>
            </a:xfrm>
            <a:prstGeom prst="rect">
              <a:avLst/>
            </a:prstGeom>
            <a:noFill/>
          </p:spPr>
          <p:txBody>
            <a:bodyPr wrap="square" rtlCol="0">
              <a:spAutoFit/>
            </a:bodyPr>
            <a:lstStyle/>
            <a:p>
              <a:r>
                <a:rPr lang="en-US" sz="1400" dirty="0" err="1"/>
                <a:t>MaSach</a:t>
              </a:r>
              <a:endParaRPr lang="vi-VN" sz="1400" dirty="0"/>
            </a:p>
          </p:txBody>
        </p:sp>
        <p:cxnSp>
          <p:nvCxnSpPr>
            <p:cNvPr id="207" name="Straight Connector 206">
              <a:extLst>
                <a:ext uri="{FF2B5EF4-FFF2-40B4-BE49-F238E27FC236}">
                  <a16:creationId xmlns:a16="http://schemas.microsoft.com/office/drawing/2014/main" id="{3DFCA999-02AB-429C-A1CD-76B2DAE9365E}"/>
                </a:ext>
              </a:extLst>
            </p:cNvPr>
            <p:cNvCxnSpPr>
              <a:cxnSpLocks/>
            </p:cNvCxnSpPr>
            <p:nvPr/>
          </p:nvCxnSpPr>
          <p:spPr>
            <a:xfrm>
              <a:off x="2330051" y="653734"/>
              <a:ext cx="0" cy="882544"/>
            </a:xfrm>
            <a:prstGeom prst="line">
              <a:avLst/>
            </a:prstGeom>
          </p:spPr>
          <p:style>
            <a:lnRef idx="3">
              <a:schemeClr val="accent2"/>
            </a:lnRef>
            <a:fillRef idx="0">
              <a:schemeClr val="accent2"/>
            </a:fillRef>
            <a:effectRef idx="2">
              <a:schemeClr val="accent2"/>
            </a:effectRef>
            <a:fontRef idx="minor">
              <a:schemeClr val="tx1"/>
            </a:fontRef>
          </p:style>
        </p:cxnSp>
        <p:sp>
          <p:nvSpPr>
            <p:cNvPr id="208" name="TextBox 207">
              <a:extLst>
                <a:ext uri="{FF2B5EF4-FFF2-40B4-BE49-F238E27FC236}">
                  <a16:creationId xmlns:a16="http://schemas.microsoft.com/office/drawing/2014/main" id="{59EA30D2-AE1D-405A-A52C-3240C17A255C}"/>
                </a:ext>
              </a:extLst>
            </p:cNvPr>
            <p:cNvSpPr txBox="1"/>
            <p:nvPr/>
          </p:nvSpPr>
          <p:spPr>
            <a:xfrm>
              <a:off x="2330051" y="745700"/>
              <a:ext cx="1000021" cy="310039"/>
            </a:xfrm>
            <a:prstGeom prst="rect">
              <a:avLst/>
            </a:prstGeom>
            <a:noFill/>
          </p:spPr>
          <p:txBody>
            <a:bodyPr wrap="square" rtlCol="0">
              <a:spAutoFit/>
            </a:bodyPr>
            <a:lstStyle/>
            <a:p>
              <a:r>
                <a:rPr lang="en-US" sz="1400" dirty="0" err="1"/>
                <a:t>SoLuong</a:t>
              </a:r>
              <a:endParaRPr lang="vi-VN" sz="1400" dirty="0"/>
            </a:p>
          </p:txBody>
        </p:sp>
        <p:sp>
          <p:nvSpPr>
            <p:cNvPr id="209" name="TextBox 208">
              <a:extLst>
                <a:ext uri="{FF2B5EF4-FFF2-40B4-BE49-F238E27FC236}">
                  <a16:creationId xmlns:a16="http://schemas.microsoft.com/office/drawing/2014/main" id="{AF640843-B80D-4178-8CC7-66757BC16D86}"/>
                </a:ext>
              </a:extLst>
            </p:cNvPr>
            <p:cNvSpPr txBox="1"/>
            <p:nvPr/>
          </p:nvSpPr>
          <p:spPr>
            <a:xfrm>
              <a:off x="2395739" y="1116034"/>
              <a:ext cx="1128317" cy="310039"/>
            </a:xfrm>
            <a:prstGeom prst="rect">
              <a:avLst/>
            </a:prstGeom>
            <a:noFill/>
          </p:spPr>
          <p:txBody>
            <a:bodyPr wrap="square" rtlCol="0">
              <a:spAutoFit/>
            </a:bodyPr>
            <a:lstStyle/>
            <a:p>
              <a:r>
                <a:rPr lang="en-US" sz="1400" dirty="0" err="1"/>
                <a:t>DonGia</a:t>
              </a:r>
              <a:endParaRPr lang="vi-VN" sz="1400" dirty="0"/>
            </a:p>
          </p:txBody>
        </p:sp>
        <p:sp>
          <p:nvSpPr>
            <p:cNvPr id="210" name="Oval 6">
              <a:extLst>
                <a:ext uri="{FF2B5EF4-FFF2-40B4-BE49-F238E27FC236}">
                  <a16:creationId xmlns:a16="http://schemas.microsoft.com/office/drawing/2014/main" id="{A32AF598-4DE8-4368-B151-A8E15D31B9F0}"/>
                </a:ext>
              </a:extLst>
            </p:cNvPr>
            <p:cNvSpPr/>
            <p:nvPr/>
          </p:nvSpPr>
          <p:spPr>
            <a:xfrm>
              <a:off x="699939" y="1147995"/>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211" name="Freeform: Shape 210">
              <a:extLst>
                <a:ext uri="{FF2B5EF4-FFF2-40B4-BE49-F238E27FC236}">
                  <a16:creationId xmlns:a16="http://schemas.microsoft.com/office/drawing/2014/main" id="{4C086764-F5C9-495D-BEAE-F842A9AE9D8A}"/>
                </a:ext>
              </a:extLst>
            </p:cNvPr>
            <p:cNvSpPr/>
            <p:nvPr/>
          </p:nvSpPr>
          <p:spPr>
            <a:xfrm>
              <a:off x="565481" y="138003"/>
              <a:ext cx="2795553" cy="429209"/>
            </a:xfrm>
            <a:custGeom>
              <a:avLst/>
              <a:gdLst>
                <a:gd name="connsiteX0" fmla="*/ 230523 w 2795553"/>
                <a:gd name="connsiteY0" fmla="*/ 0 h 429209"/>
                <a:gd name="connsiteX1" fmla="*/ 2565030 w 2795553"/>
                <a:gd name="connsiteY1" fmla="*/ 0 h 429209"/>
                <a:gd name="connsiteX2" fmla="*/ 2795553 w 2795553"/>
                <a:gd name="connsiteY2" fmla="*/ 230523 h 429209"/>
                <a:gd name="connsiteX3" fmla="*/ 2795553 w 2795553"/>
                <a:gd name="connsiteY3" fmla="*/ 429209 h 429209"/>
                <a:gd name="connsiteX4" fmla="*/ 0 w 2795553"/>
                <a:gd name="connsiteY4" fmla="*/ 429209 h 429209"/>
                <a:gd name="connsiteX5" fmla="*/ 0 w 2795553"/>
                <a:gd name="connsiteY5" fmla="*/ 230523 h 429209"/>
                <a:gd name="connsiteX6" fmla="*/ 230523 w 2795553"/>
                <a:gd name="connsiteY6" fmla="*/ 0 h 42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5553" h="429209">
                  <a:moveTo>
                    <a:pt x="230523" y="0"/>
                  </a:moveTo>
                  <a:lnTo>
                    <a:pt x="2565030" y="0"/>
                  </a:lnTo>
                  <a:cubicBezTo>
                    <a:pt x="2692344" y="0"/>
                    <a:pt x="2795553" y="103209"/>
                    <a:pt x="2795553" y="230523"/>
                  </a:cubicBezTo>
                  <a:lnTo>
                    <a:pt x="2795553" y="429209"/>
                  </a:lnTo>
                  <a:lnTo>
                    <a:pt x="0" y="429209"/>
                  </a:lnTo>
                  <a:lnTo>
                    <a:pt x="0" y="230523"/>
                  </a:lnTo>
                  <a:cubicBezTo>
                    <a:pt x="0" y="103209"/>
                    <a:pt x="103209" y="0"/>
                    <a:pt x="230523"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vi-VN" sz="1600"/>
            </a:p>
          </p:txBody>
        </p:sp>
        <p:sp>
          <p:nvSpPr>
            <p:cNvPr id="212" name="TextBox 211">
              <a:extLst>
                <a:ext uri="{FF2B5EF4-FFF2-40B4-BE49-F238E27FC236}">
                  <a16:creationId xmlns:a16="http://schemas.microsoft.com/office/drawing/2014/main" id="{D703CC71-D5C4-4BE1-BCB2-3842EFC5FA29}"/>
                </a:ext>
              </a:extLst>
            </p:cNvPr>
            <p:cNvSpPr txBox="1"/>
            <p:nvPr/>
          </p:nvSpPr>
          <p:spPr>
            <a:xfrm>
              <a:off x="571068" y="120191"/>
              <a:ext cx="2745213" cy="403051"/>
            </a:xfrm>
            <a:prstGeom prst="rect">
              <a:avLst/>
            </a:prstGeom>
            <a:noFill/>
          </p:spPr>
          <p:txBody>
            <a:bodyPr wrap="square" rtlCol="0">
              <a:spAutoFit/>
            </a:bodyPr>
            <a:lstStyle/>
            <a:p>
              <a:pPr algn="ctr"/>
              <a:r>
                <a:rPr lang="en-US" sz="2000" b="1" dirty="0" err="1">
                  <a:solidFill>
                    <a:srgbClr val="002060"/>
                  </a:solidFill>
                </a:rPr>
                <a:t>CT_PhieuDatHang</a:t>
              </a:r>
              <a:endParaRPr lang="vi-VN" sz="2000" b="1" dirty="0">
                <a:solidFill>
                  <a:srgbClr val="002060"/>
                </a:solidFill>
              </a:endParaRPr>
            </a:p>
          </p:txBody>
        </p:sp>
        <p:cxnSp>
          <p:nvCxnSpPr>
            <p:cNvPr id="213" name="Straight Connector 212">
              <a:extLst>
                <a:ext uri="{FF2B5EF4-FFF2-40B4-BE49-F238E27FC236}">
                  <a16:creationId xmlns:a16="http://schemas.microsoft.com/office/drawing/2014/main" id="{B2F51432-9362-4B73-BF4A-79BEA9FA243C}"/>
                </a:ext>
              </a:extLst>
            </p:cNvPr>
            <p:cNvCxnSpPr/>
            <p:nvPr/>
          </p:nvCxnSpPr>
          <p:spPr>
            <a:xfrm>
              <a:off x="551969" y="577930"/>
              <a:ext cx="2795554" cy="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14" name="Group 213">
            <a:extLst>
              <a:ext uri="{FF2B5EF4-FFF2-40B4-BE49-F238E27FC236}">
                <a16:creationId xmlns:a16="http://schemas.microsoft.com/office/drawing/2014/main" id="{D8C389A5-3534-4BAC-BFC1-ED8CB46D1C9A}"/>
              </a:ext>
            </a:extLst>
          </p:cNvPr>
          <p:cNvGrpSpPr/>
          <p:nvPr/>
        </p:nvGrpSpPr>
        <p:grpSpPr>
          <a:xfrm>
            <a:off x="3328269" y="2059111"/>
            <a:ext cx="2559228" cy="1790532"/>
            <a:chOff x="433922" y="1710770"/>
            <a:chExt cx="3363462" cy="2064521"/>
          </a:xfrm>
        </p:grpSpPr>
        <p:sp>
          <p:nvSpPr>
            <p:cNvPr id="215" name="Rectangle: Rounded Corners 214">
              <a:extLst>
                <a:ext uri="{FF2B5EF4-FFF2-40B4-BE49-F238E27FC236}">
                  <a16:creationId xmlns:a16="http://schemas.microsoft.com/office/drawing/2014/main" id="{0907533D-56CF-4DEE-AB72-0ED8FE1D6130}"/>
                </a:ext>
              </a:extLst>
            </p:cNvPr>
            <p:cNvSpPr/>
            <p:nvPr/>
          </p:nvSpPr>
          <p:spPr>
            <a:xfrm>
              <a:off x="446210" y="1740327"/>
              <a:ext cx="3250215" cy="2034964"/>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a:p>
          </p:txBody>
        </p:sp>
        <p:sp>
          <p:nvSpPr>
            <p:cNvPr id="216" name="TextBox 215">
              <a:extLst>
                <a:ext uri="{FF2B5EF4-FFF2-40B4-BE49-F238E27FC236}">
                  <a16:creationId xmlns:a16="http://schemas.microsoft.com/office/drawing/2014/main" id="{F367C701-5680-47F1-BAF2-A0D135D1EF87}"/>
                </a:ext>
              </a:extLst>
            </p:cNvPr>
            <p:cNvSpPr txBox="1"/>
            <p:nvPr/>
          </p:nvSpPr>
          <p:spPr>
            <a:xfrm>
              <a:off x="770741" y="2365073"/>
              <a:ext cx="1447066" cy="354873"/>
            </a:xfrm>
            <a:prstGeom prst="rect">
              <a:avLst/>
            </a:prstGeom>
            <a:noFill/>
          </p:spPr>
          <p:txBody>
            <a:bodyPr wrap="square" rtlCol="0">
              <a:spAutoFit/>
            </a:bodyPr>
            <a:lstStyle/>
            <a:p>
              <a:r>
                <a:rPr lang="en-US" sz="1400" dirty="0" err="1"/>
                <a:t>MaPhieuNH</a:t>
              </a:r>
              <a:endParaRPr lang="vi-VN" sz="1400" dirty="0"/>
            </a:p>
          </p:txBody>
        </p:sp>
        <p:sp>
          <p:nvSpPr>
            <p:cNvPr id="217" name="Oval 6">
              <a:extLst>
                <a:ext uri="{FF2B5EF4-FFF2-40B4-BE49-F238E27FC236}">
                  <a16:creationId xmlns:a16="http://schemas.microsoft.com/office/drawing/2014/main" id="{91F475E9-DE9F-4D46-A860-B27BFC939131}"/>
                </a:ext>
              </a:extLst>
            </p:cNvPr>
            <p:cNvSpPr/>
            <p:nvPr/>
          </p:nvSpPr>
          <p:spPr>
            <a:xfrm>
              <a:off x="560634" y="2432958"/>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218" name="TextBox 217">
              <a:extLst>
                <a:ext uri="{FF2B5EF4-FFF2-40B4-BE49-F238E27FC236}">
                  <a16:creationId xmlns:a16="http://schemas.microsoft.com/office/drawing/2014/main" id="{0ABAFFE0-8201-45FB-9409-37D5BBCE6D13}"/>
                </a:ext>
              </a:extLst>
            </p:cNvPr>
            <p:cNvSpPr txBox="1"/>
            <p:nvPr/>
          </p:nvSpPr>
          <p:spPr>
            <a:xfrm>
              <a:off x="770741" y="2764480"/>
              <a:ext cx="1109442" cy="354873"/>
            </a:xfrm>
            <a:prstGeom prst="rect">
              <a:avLst/>
            </a:prstGeom>
            <a:noFill/>
          </p:spPr>
          <p:txBody>
            <a:bodyPr wrap="square" rtlCol="0">
              <a:spAutoFit/>
            </a:bodyPr>
            <a:lstStyle/>
            <a:p>
              <a:r>
                <a:rPr lang="en-US" sz="1400" dirty="0" err="1"/>
                <a:t>MaNCC</a:t>
              </a:r>
              <a:endParaRPr lang="vi-VN" sz="1400" dirty="0"/>
            </a:p>
          </p:txBody>
        </p:sp>
        <p:cxnSp>
          <p:nvCxnSpPr>
            <p:cNvPr id="219" name="Straight Connector 218">
              <a:extLst>
                <a:ext uri="{FF2B5EF4-FFF2-40B4-BE49-F238E27FC236}">
                  <a16:creationId xmlns:a16="http://schemas.microsoft.com/office/drawing/2014/main" id="{5241FDE7-B401-43A2-B040-48257BA48896}"/>
                </a:ext>
              </a:extLst>
            </p:cNvPr>
            <p:cNvCxnSpPr>
              <a:cxnSpLocks/>
            </p:cNvCxnSpPr>
            <p:nvPr/>
          </p:nvCxnSpPr>
          <p:spPr>
            <a:xfrm>
              <a:off x="2102297" y="2228895"/>
              <a:ext cx="0" cy="1366830"/>
            </a:xfrm>
            <a:prstGeom prst="line">
              <a:avLst/>
            </a:prstGeom>
          </p:spPr>
          <p:style>
            <a:lnRef idx="3">
              <a:schemeClr val="accent2"/>
            </a:lnRef>
            <a:fillRef idx="0">
              <a:schemeClr val="accent2"/>
            </a:fillRef>
            <a:effectRef idx="2">
              <a:schemeClr val="accent2"/>
            </a:effectRef>
            <a:fontRef idx="minor">
              <a:schemeClr val="tx1"/>
            </a:fontRef>
          </p:style>
        </p:cxnSp>
        <p:sp>
          <p:nvSpPr>
            <p:cNvPr id="220" name="TextBox 219">
              <a:extLst>
                <a:ext uri="{FF2B5EF4-FFF2-40B4-BE49-F238E27FC236}">
                  <a16:creationId xmlns:a16="http://schemas.microsoft.com/office/drawing/2014/main" id="{D8DD4F93-D248-4111-97CF-74EB4832F10A}"/>
                </a:ext>
              </a:extLst>
            </p:cNvPr>
            <p:cNvSpPr txBox="1"/>
            <p:nvPr/>
          </p:nvSpPr>
          <p:spPr>
            <a:xfrm>
              <a:off x="2246113" y="2369595"/>
              <a:ext cx="1447066" cy="354873"/>
            </a:xfrm>
            <a:prstGeom prst="rect">
              <a:avLst/>
            </a:prstGeom>
            <a:noFill/>
          </p:spPr>
          <p:txBody>
            <a:bodyPr wrap="square" rtlCol="0">
              <a:spAutoFit/>
            </a:bodyPr>
            <a:lstStyle/>
            <a:p>
              <a:r>
                <a:rPr lang="en-US" sz="1400" dirty="0" err="1"/>
                <a:t>NgayLap_PN</a:t>
              </a:r>
              <a:endParaRPr lang="vi-VN" sz="1400" dirty="0"/>
            </a:p>
          </p:txBody>
        </p:sp>
        <p:sp>
          <p:nvSpPr>
            <p:cNvPr id="222" name="TextBox 221">
              <a:extLst>
                <a:ext uri="{FF2B5EF4-FFF2-40B4-BE49-F238E27FC236}">
                  <a16:creationId xmlns:a16="http://schemas.microsoft.com/office/drawing/2014/main" id="{FB85FDDA-BF0B-4547-B34F-DB82A6FC8117}"/>
                </a:ext>
              </a:extLst>
            </p:cNvPr>
            <p:cNvSpPr txBox="1"/>
            <p:nvPr/>
          </p:nvSpPr>
          <p:spPr>
            <a:xfrm>
              <a:off x="2226154" y="2789720"/>
              <a:ext cx="1542178" cy="354873"/>
            </a:xfrm>
            <a:prstGeom prst="rect">
              <a:avLst/>
            </a:prstGeom>
            <a:noFill/>
          </p:spPr>
          <p:txBody>
            <a:bodyPr wrap="square" rtlCol="0">
              <a:spAutoFit/>
            </a:bodyPr>
            <a:lstStyle/>
            <a:p>
              <a:r>
                <a:rPr lang="en-US" sz="1400" dirty="0" err="1"/>
                <a:t>Tong_SL</a:t>
              </a:r>
              <a:endParaRPr lang="vi-VN" sz="1400" dirty="0"/>
            </a:p>
          </p:txBody>
        </p:sp>
        <p:sp>
          <p:nvSpPr>
            <p:cNvPr id="223" name="TextBox 222">
              <a:extLst>
                <a:ext uri="{FF2B5EF4-FFF2-40B4-BE49-F238E27FC236}">
                  <a16:creationId xmlns:a16="http://schemas.microsoft.com/office/drawing/2014/main" id="{CB81FB77-F906-481A-91BA-4C2F5E04FF54}"/>
                </a:ext>
              </a:extLst>
            </p:cNvPr>
            <p:cNvSpPr txBox="1"/>
            <p:nvPr/>
          </p:nvSpPr>
          <p:spPr>
            <a:xfrm>
              <a:off x="2211492" y="3210680"/>
              <a:ext cx="1585892" cy="354873"/>
            </a:xfrm>
            <a:prstGeom prst="rect">
              <a:avLst/>
            </a:prstGeom>
            <a:noFill/>
          </p:spPr>
          <p:txBody>
            <a:bodyPr wrap="square" rtlCol="0">
              <a:spAutoFit/>
            </a:bodyPr>
            <a:lstStyle/>
            <a:p>
              <a:r>
                <a:rPr lang="en-US" sz="1400" dirty="0" err="1"/>
                <a:t>TongTien_NH</a:t>
              </a:r>
              <a:endParaRPr lang="vi-VN" sz="1400" dirty="0"/>
            </a:p>
          </p:txBody>
        </p:sp>
        <p:sp>
          <p:nvSpPr>
            <p:cNvPr id="224" name="Freeform: Shape 223">
              <a:extLst>
                <a:ext uri="{FF2B5EF4-FFF2-40B4-BE49-F238E27FC236}">
                  <a16:creationId xmlns:a16="http://schemas.microsoft.com/office/drawing/2014/main" id="{F5520F7C-C842-4F5C-A647-D8A39B86626E}"/>
                </a:ext>
              </a:extLst>
            </p:cNvPr>
            <p:cNvSpPr/>
            <p:nvPr/>
          </p:nvSpPr>
          <p:spPr>
            <a:xfrm>
              <a:off x="438196" y="1744141"/>
              <a:ext cx="3250215" cy="521258"/>
            </a:xfrm>
            <a:custGeom>
              <a:avLst/>
              <a:gdLst>
                <a:gd name="connsiteX0" fmla="*/ 339167 w 3250215"/>
                <a:gd name="connsiteY0" fmla="*/ 0 h 521258"/>
                <a:gd name="connsiteX1" fmla="*/ 2911048 w 3250215"/>
                <a:gd name="connsiteY1" fmla="*/ 0 h 521258"/>
                <a:gd name="connsiteX2" fmla="*/ 3250215 w 3250215"/>
                <a:gd name="connsiteY2" fmla="*/ 339167 h 521258"/>
                <a:gd name="connsiteX3" fmla="*/ 3250215 w 3250215"/>
                <a:gd name="connsiteY3" fmla="*/ 521258 h 521258"/>
                <a:gd name="connsiteX4" fmla="*/ 0 w 3250215"/>
                <a:gd name="connsiteY4" fmla="*/ 521258 h 521258"/>
                <a:gd name="connsiteX5" fmla="*/ 0 w 3250215"/>
                <a:gd name="connsiteY5" fmla="*/ 339167 h 521258"/>
                <a:gd name="connsiteX6" fmla="*/ 339167 w 3250215"/>
                <a:gd name="connsiteY6" fmla="*/ 0 h 521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0215" h="521258">
                  <a:moveTo>
                    <a:pt x="339167" y="0"/>
                  </a:moveTo>
                  <a:lnTo>
                    <a:pt x="2911048" y="0"/>
                  </a:lnTo>
                  <a:cubicBezTo>
                    <a:pt x="3098365" y="0"/>
                    <a:pt x="3250215" y="151850"/>
                    <a:pt x="3250215" y="339167"/>
                  </a:cubicBezTo>
                  <a:lnTo>
                    <a:pt x="3250215" y="521258"/>
                  </a:lnTo>
                  <a:lnTo>
                    <a:pt x="0" y="521258"/>
                  </a:lnTo>
                  <a:lnTo>
                    <a:pt x="0" y="339167"/>
                  </a:lnTo>
                  <a:cubicBezTo>
                    <a:pt x="0" y="151850"/>
                    <a:pt x="151850" y="0"/>
                    <a:pt x="339167"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vi-VN" sz="1600"/>
            </a:p>
          </p:txBody>
        </p:sp>
        <p:sp>
          <p:nvSpPr>
            <p:cNvPr id="225" name="TextBox 224">
              <a:extLst>
                <a:ext uri="{FF2B5EF4-FFF2-40B4-BE49-F238E27FC236}">
                  <a16:creationId xmlns:a16="http://schemas.microsoft.com/office/drawing/2014/main" id="{370899C3-2794-4E3B-BF67-9D581CB6C355}"/>
                </a:ext>
              </a:extLst>
            </p:cNvPr>
            <p:cNvSpPr txBox="1"/>
            <p:nvPr/>
          </p:nvSpPr>
          <p:spPr>
            <a:xfrm>
              <a:off x="712137" y="1710770"/>
              <a:ext cx="2654403" cy="461335"/>
            </a:xfrm>
            <a:prstGeom prst="rect">
              <a:avLst/>
            </a:prstGeom>
            <a:noFill/>
          </p:spPr>
          <p:txBody>
            <a:bodyPr wrap="square" rtlCol="0">
              <a:spAutoFit/>
            </a:bodyPr>
            <a:lstStyle/>
            <a:p>
              <a:pPr algn="ctr"/>
              <a:r>
                <a:rPr lang="en-US" sz="2000" b="1" dirty="0" err="1">
                  <a:solidFill>
                    <a:srgbClr val="002060"/>
                  </a:solidFill>
                </a:rPr>
                <a:t>PhieuNhapHang</a:t>
              </a:r>
              <a:endParaRPr lang="vi-VN" sz="2000" b="1" dirty="0">
                <a:solidFill>
                  <a:srgbClr val="002060"/>
                </a:solidFill>
              </a:endParaRPr>
            </a:p>
          </p:txBody>
        </p:sp>
        <p:cxnSp>
          <p:nvCxnSpPr>
            <p:cNvPr id="226" name="Straight Connector 225">
              <a:extLst>
                <a:ext uri="{FF2B5EF4-FFF2-40B4-BE49-F238E27FC236}">
                  <a16:creationId xmlns:a16="http://schemas.microsoft.com/office/drawing/2014/main" id="{FA2F0343-A858-4BC1-93DA-AD1A77DB839B}"/>
                </a:ext>
              </a:extLst>
            </p:cNvPr>
            <p:cNvCxnSpPr>
              <a:cxnSpLocks/>
            </p:cNvCxnSpPr>
            <p:nvPr/>
          </p:nvCxnSpPr>
          <p:spPr>
            <a:xfrm>
              <a:off x="433922" y="2280485"/>
              <a:ext cx="3250215" cy="4940"/>
            </a:xfrm>
            <a:prstGeom prst="line">
              <a:avLst/>
            </a:prstGeom>
          </p:spPr>
          <p:style>
            <a:lnRef idx="3">
              <a:schemeClr val="accent6"/>
            </a:lnRef>
            <a:fillRef idx="0">
              <a:schemeClr val="accent6"/>
            </a:fillRef>
            <a:effectRef idx="2">
              <a:schemeClr val="accent6"/>
            </a:effectRef>
            <a:fontRef idx="minor">
              <a:schemeClr val="tx1"/>
            </a:fontRef>
          </p:style>
        </p:cxnSp>
        <p:sp>
          <p:nvSpPr>
            <p:cNvPr id="227" name="TextBox 226">
              <a:extLst>
                <a:ext uri="{FF2B5EF4-FFF2-40B4-BE49-F238E27FC236}">
                  <a16:creationId xmlns:a16="http://schemas.microsoft.com/office/drawing/2014/main" id="{2255822E-3451-4DAF-A579-04968AAA5D78}"/>
                </a:ext>
              </a:extLst>
            </p:cNvPr>
            <p:cNvSpPr txBox="1"/>
            <p:nvPr/>
          </p:nvSpPr>
          <p:spPr>
            <a:xfrm>
              <a:off x="820606" y="3210679"/>
              <a:ext cx="1109441" cy="354873"/>
            </a:xfrm>
            <a:prstGeom prst="rect">
              <a:avLst/>
            </a:prstGeom>
            <a:noFill/>
          </p:spPr>
          <p:txBody>
            <a:bodyPr wrap="square" rtlCol="0">
              <a:spAutoFit/>
            </a:bodyPr>
            <a:lstStyle/>
            <a:p>
              <a:r>
                <a:rPr lang="en-US" sz="1400" dirty="0" err="1"/>
                <a:t>MaNV</a:t>
              </a:r>
              <a:endParaRPr lang="vi-VN" sz="1400" dirty="0"/>
            </a:p>
          </p:txBody>
        </p:sp>
      </p:grpSp>
      <p:grpSp>
        <p:nvGrpSpPr>
          <p:cNvPr id="228" name="Group 227">
            <a:extLst>
              <a:ext uri="{FF2B5EF4-FFF2-40B4-BE49-F238E27FC236}">
                <a16:creationId xmlns:a16="http://schemas.microsoft.com/office/drawing/2014/main" id="{CE9A8129-5C52-41C3-B43E-D07FD2CFEDE3}"/>
              </a:ext>
            </a:extLst>
          </p:cNvPr>
          <p:cNvGrpSpPr/>
          <p:nvPr/>
        </p:nvGrpSpPr>
        <p:grpSpPr>
          <a:xfrm>
            <a:off x="3288283" y="4642311"/>
            <a:ext cx="2499437" cy="1405755"/>
            <a:chOff x="551969" y="120191"/>
            <a:chExt cx="2922125" cy="1416087"/>
          </a:xfrm>
        </p:grpSpPr>
        <p:sp>
          <p:nvSpPr>
            <p:cNvPr id="229" name="Rectangle: Rounded Corners 228">
              <a:extLst>
                <a:ext uri="{FF2B5EF4-FFF2-40B4-BE49-F238E27FC236}">
                  <a16:creationId xmlns:a16="http://schemas.microsoft.com/office/drawing/2014/main" id="{AD67A054-AF08-4FC6-BECA-05885D1A592F}"/>
                </a:ext>
              </a:extLst>
            </p:cNvPr>
            <p:cNvSpPr/>
            <p:nvPr/>
          </p:nvSpPr>
          <p:spPr>
            <a:xfrm>
              <a:off x="551970" y="127342"/>
              <a:ext cx="2795553" cy="1383113"/>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a:p>
          </p:txBody>
        </p:sp>
        <p:sp>
          <p:nvSpPr>
            <p:cNvPr id="230" name="TextBox 229">
              <a:extLst>
                <a:ext uri="{FF2B5EF4-FFF2-40B4-BE49-F238E27FC236}">
                  <a16:creationId xmlns:a16="http://schemas.microsoft.com/office/drawing/2014/main" id="{0D65EAB9-6482-4D60-A93B-1330334003C6}"/>
                </a:ext>
              </a:extLst>
            </p:cNvPr>
            <p:cNvSpPr txBox="1"/>
            <p:nvPr/>
          </p:nvSpPr>
          <p:spPr>
            <a:xfrm>
              <a:off x="1090888" y="717992"/>
              <a:ext cx="1525218" cy="310039"/>
            </a:xfrm>
            <a:prstGeom prst="rect">
              <a:avLst/>
            </a:prstGeom>
            <a:noFill/>
          </p:spPr>
          <p:txBody>
            <a:bodyPr wrap="square" rtlCol="0">
              <a:spAutoFit/>
            </a:bodyPr>
            <a:lstStyle/>
            <a:p>
              <a:r>
                <a:rPr lang="en-US" sz="1400" dirty="0" err="1"/>
                <a:t>MaNCC</a:t>
              </a:r>
              <a:endParaRPr lang="vi-VN" sz="1400" dirty="0"/>
            </a:p>
          </p:txBody>
        </p:sp>
        <p:sp>
          <p:nvSpPr>
            <p:cNvPr id="231" name="Oval 6">
              <a:extLst>
                <a:ext uri="{FF2B5EF4-FFF2-40B4-BE49-F238E27FC236}">
                  <a16:creationId xmlns:a16="http://schemas.microsoft.com/office/drawing/2014/main" id="{2F306445-5527-41C8-A3CD-63AB1EE2A230}"/>
                </a:ext>
              </a:extLst>
            </p:cNvPr>
            <p:cNvSpPr/>
            <p:nvPr/>
          </p:nvSpPr>
          <p:spPr>
            <a:xfrm>
              <a:off x="680496" y="796025"/>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232" name="TextBox 231">
              <a:extLst>
                <a:ext uri="{FF2B5EF4-FFF2-40B4-BE49-F238E27FC236}">
                  <a16:creationId xmlns:a16="http://schemas.microsoft.com/office/drawing/2014/main" id="{77AF9627-3918-4F6F-BA22-39FEFC3FC29A}"/>
                </a:ext>
              </a:extLst>
            </p:cNvPr>
            <p:cNvSpPr txBox="1"/>
            <p:nvPr/>
          </p:nvSpPr>
          <p:spPr>
            <a:xfrm>
              <a:off x="1090888" y="1117398"/>
              <a:ext cx="1000021" cy="310039"/>
            </a:xfrm>
            <a:prstGeom prst="rect">
              <a:avLst/>
            </a:prstGeom>
            <a:noFill/>
          </p:spPr>
          <p:txBody>
            <a:bodyPr wrap="square" rtlCol="0">
              <a:spAutoFit/>
            </a:bodyPr>
            <a:lstStyle/>
            <a:p>
              <a:r>
                <a:rPr lang="en-US" sz="1400" dirty="0" err="1"/>
                <a:t>TenNCC</a:t>
              </a:r>
              <a:endParaRPr lang="vi-VN" sz="1400" dirty="0"/>
            </a:p>
          </p:txBody>
        </p:sp>
        <p:cxnSp>
          <p:nvCxnSpPr>
            <p:cNvPr id="233" name="Straight Connector 232">
              <a:extLst>
                <a:ext uri="{FF2B5EF4-FFF2-40B4-BE49-F238E27FC236}">
                  <a16:creationId xmlns:a16="http://schemas.microsoft.com/office/drawing/2014/main" id="{03D5FEBA-05C1-4E25-803D-0EDF1A22CC5F}"/>
                </a:ext>
              </a:extLst>
            </p:cNvPr>
            <p:cNvCxnSpPr>
              <a:cxnSpLocks/>
            </p:cNvCxnSpPr>
            <p:nvPr/>
          </p:nvCxnSpPr>
          <p:spPr>
            <a:xfrm>
              <a:off x="2330051" y="653734"/>
              <a:ext cx="0" cy="882544"/>
            </a:xfrm>
            <a:prstGeom prst="line">
              <a:avLst/>
            </a:prstGeom>
          </p:spPr>
          <p:style>
            <a:lnRef idx="3">
              <a:schemeClr val="accent2"/>
            </a:lnRef>
            <a:fillRef idx="0">
              <a:schemeClr val="accent2"/>
            </a:fillRef>
            <a:effectRef idx="2">
              <a:schemeClr val="accent2"/>
            </a:effectRef>
            <a:fontRef idx="minor">
              <a:schemeClr val="tx1"/>
            </a:fontRef>
          </p:style>
        </p:cxnSp>
        <p:sp>
          <p:nvSpPr>
            <p:cNvPr id="234" name="TextBox 233">
              <a:extLst>
                <a:ext uri="{FF2B5EF4-FFF2-40B4-BE49-F238E27FC236}">
                  <a16:creationId xmlns:a16="http://schemas.microsoft.com/office/drawing/2014/main" id="{E776D01B-D866-450A-A96F-20190883F290}"/>
                </a:ext>
              </a:extLst>
            </p:cNvPr>
            <p:cNvSpPr txBox="1"/>
            <p:nvPr/>
          </p:nvSpPr>
          <p:spPr>
            <a:xfrm>
              <a:off x="2330051" y="745700"/>
              <a:ext cx="1000021" cy="310039"/>
            </a:xfrm>
            <a:prstGeom prst="rect">
              <a:avLst/>
            </a:prstGeom>
            <a:noFill/>
          </p:spPr>
          <p:txBody>
            <a:bodyPr wrap="square" rtlCol="0">
              <a:spAutoFit/>
            </a:bodyPr>
            <a:lstStyle/>
            <a:p>
              <a:r>
                <a:rPr lang="en-US" sz="1400" dirty="0" err="1"/>
                <a:t>DiaChi</a:t>
              </a:r>
              <a:endParaRPr lang="vi-VN" sz="1400" dirty="0"/>
            </a:p>
          </p:txBody>
        </p:sp>
        <p:sp>
          <p:nvSpPr>
            <p:cNvPr id="235" name="TextBox 234">
              <a:extLst>
                <a:ext uri="{FF2B5EF4-FFF2-40B4-BE49-F238E27FC236}">
                  <a16:creationId xmlns:a16="http://schemas.microsoft.com/office/drawing/2014/main" id="{52FCA3C9-F8D4-42AB-83AD-F716973C04D3}"/>
                </a:ext>
              </a:extLst>
            </p:cNvPr>
            <p:cNvSpPr txBox="1"/>
            <p:nvPr/>
          </p:nvSpPr>
          <p:spPr>
            <a:xfrm>
              <a:off x="2345777" y="1105708"/>
              <a:ext cx="1128317" cy="310039"/>
            </a:xfrm>
            <a:prstGeom prst="rect">
              <a:avLst/>
            </a:prstGeom>
            <a:noFill/>
          </p:spPr>
          <p:txBody>
            <a:bodyPr wrap="square" rtlCol="0">
              <a:spAutoFit/>
            </a:bodyPr>
            <a:lstStyle/>
            <a:p>
              <a:r>
                <a:rPr lang="en-US" sz="1400" dirty="0" err="1"/>
                <a:t>DienThoai</a:t>
              </a:r>
              <a:endParaRPr lang="vi-VN" sz="1400" dirty="0"/>
            </a:p>
          </p:txBody>
        </p:sp>
        <p:sp>
          <p:nvSpPr>
            <p:cNvPr id="237" name="Freeform: Shape 236">
              <a:extLst>
                <a:ext uri="{FF2B5EF4-FFF2-40B4-BE49-F238E27FC236}">
                  <a16:creationId xmlns:a16="http://schemas.microsoft.com/office/drawing/2014/main" id="{E0F52AA8-D02C-42F2-A403-705454BD86AF}"/>
                </a:ext>
              </a:extLst>
            </p:cNvPr>
            <p:cNvSpPr/>
            <p:nvPr/>
          </p:nvSpPr>
          <p:spPr>
            <a:xfrm>
              <a:off x="565481" y="138003"/>
              <a:ext cx="2795553" cy="429209"/>
            </a:xfrm>
            <a:custGeom>
              <a:avLst/>
              <a:gdLst>
                <a:gd name="connsiteX0" fmla="*/ 230523 w 2795553"/>
                <a:gd name="connsiteY0" fmla="*/ 0 h 429209"/>
                <a:gd name="connsiteX1" fmla="*/ 2565030 w 2795553"/>
                <a:gd name="connsiteY1" fmla="*/ 0 h 429209"/>
                <a:gd name="connsiteX2" fmla="*/ 2795553 w 2795553"/>
                <a:gd name="connsiteY2" fmla="*/ 230523 h 429209"/>
                <a:gd name="connsiteX3" fmla="*/ 2795553 w 2795553"/>
                <a:gd name="connsiteY3" fmla="*/ 429209 h 429209"/>
                <a:gd name="connsiteX4" fmla="*/ 0 w 2795553"/>
                <a:gd name="connsiteY4" fmla="*/ 429209 h 429209"/>
                <a:gd name="connsiteX5" fmla="*/ 0 w 2795553"/>
                <a:gd name="connsiteY5" fmla="*/ 230523 h 429209"/>
                <a:gd name="connsiteX6" fmla="*/ 230523 w 2795553"/>
                <a:gd name="connsiteY6" fmla="*/ 0 h 42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5553" h="429209">
                  <a:moveTo>
                    <a:pt x="230523" y="0"/>
                  </a:moveTo>
                  <a:lnTo>
                    <a:pt x="2565030" y="0"/>
                  </a:lnTo>
                  <a:cubicBezTo>
                    <a:pt x="2692344" y="0"/>
                    <a:pt x="2795553" y="103209"/>
                    <a:pt x="2795553" y="230523"/>
                  </a:cubicBezTo>
                  <a:lnTo>
                    <a:pt x="2795553" y="429209"/>
                  </a:lnTo>
                  <a:lnTo>
                    <a:pt x="0" y="429209"/>
                  </a:lnTo>
                  <a:lnTo>
                    <a:pt x="0" y="230523"/>
                  </a:lnTo>
                  <a:cubicBezTo>
                    <a:pt x="0" y="103209"/>
                    <a:pt x="103209" y="0"/>
                    <a:pt x="230523"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vi-VN" sz="1600"/>
            </a:p>
          </p:txBody>
        </p:sp>
        <p:sp>
          <p:nvSpPr>
            <p:cNvPr id="238" name="TextBox 237">
              <a:extLst>
                <a:ext uri="{FF2B5EF4-FFF2-40B4-BE49-F238E27FC236}">
                  <a16:creationId xmlns:a16="http://schemas.microsoft.com/office/drawing/2014/main" id="{CEF9396A-332F-423E-AF62-AB84FBC5E7B2}"/>
                </a:ext>
              </a:extLst>
            </p:cNvPr>
            <p:cNvSpPr txBox="1"/>
            <p:nvPr/>
          </p:nvSpPr>
          <p:spPr>
            <a:xfrm>
              <a:off x="571068" y="120191"/>
              <a:ext cx="2745213" cy="403051"/>
            </a:xfrm>
            <a:prstGeom prst="rect">
              <a:avLst/>
            </a:prstGeom>
            <a:noFill/>
          </p:spPr>
          <p:txBody>
            <a:bodyPr wrap="square" rtlCol="0">
              <a:spAutoFit/>
            </a:bodyPr>
            <a:lstStyle/>
            <a:p>
              <a:pPr algn="ctr"/>
              <a:r>
                <a:rPr lang="en-US" sz="2000" b="1" dirty="0" err="1">
                  <a:solidFill>
                    <a:srgbClr val="002060"/>
                  </a:solidFill>
                </a:rPr>
                <a:t>NhaCungCap</a:t>
              </a:r>
              <a:endParaRPr lang="vi-VN" sz="2000" b="1" dirty="0">
                <a:solidFill>
                  <a:srgbClr val="002060"/>
                </a:solidFill>
              </a:endParaRPr>
            </a:p>
          </p:txBody>
        </p:sp>
        <p:cxnSp>
          <p:nvCxnSpPr>
            <p:cNvPr id="239" name="Straight Connector 238">
              <a:extLst>
                <a:ext uri="{FF2B5EF4-FFF2-40B4-BE49-F238E27FC236}">
                  <a16:creationId xmlns:a16="http://schemas.microsoft.com/office/drawing/2014/main" id="{C8B9745E-5E1B-471C-AA4D-6B694B7B2B00}"/>
                </a:ext>
              </a:extLst>
            </p:cNvPr>
            <p:cNvCxnSpPr/>
            <p:nvPr/>
          </p:nvCxnSpPr>
          <p:spPr>
            <a:xfrm>
              <a:off x="551969" y="577930"/>
              <a:ext cx="2795554" cy="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40" name="Group 239">
            <a:extLst>
              <a:ext uri="{FF2B5EF4-FFF2-40B4-BE49-F238E27FC236}">
                <a16:creationId xmlns:a16="http://schemas.microsoft.com/office/drawing/2014/main" id="{DDDD487C-E031-494A-AA3D-94DC4380F65D}"/>
              </a:ext>
            </a:extLst>
          </p:cNvPr>
          <p:cNvGrpSpPr/>
          <p:nvPr/>
        </p:nvGrpSpPr>
        <p:grpSpPr>
          <a:xfrm>
            <a:off x="6280013" y="1959727"/>
            <a:ext cx="2414333" cy="2624130"/>
            <a:chOff x="4796545" y="3346416"/>
            <a:chExt cx="2795554" cy="2746596"/>
          </a:xfrm>
        </p:grpSpPr>
        <p:sp>
          <p:nvSpPr>
            <p:cNvPr id="241" name="Rectangle: Rounded Corners 240">
              <a:extLst>
                <a:ext uri="{FF2B5EF4-FFF2-40B4-BE49-F238E27FC236}">
                  <a16:creationId xmlns:a16="http://schemas.microsoft.com/office/drawing/2014/main" id="{CD0B38BC-B4BE-401B-86FF-75A5777BF86E}"/>
                </a:ext>
              </a:extLst>
            </p:cNvPr>
            <p:cNvSpPr/>
            <p:nvPr/>
          </p:nvSpPr>
          <p:spPr>
            <a:xfrm>
              <a:off x="4796546" y="3429000"/>
              <a:ext cx="2795553" cy="2664012"/>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dirty="0"/>
            </a:p>
          </p:txBody>
        </p:sp>
        <p:sp>
          <p:nvSpPr>
            <p:cNvPr id="242" name="TextBox 241">
              <a:extLst>
                <a:ext uri="{FF2B5EF4-FFF2-40B4-BE49-F238E27FC236}">
                  <a16:creationId xmlns:a16="http://schemas.microsoft.com/office/drawing/2014/main" id="{F4403F98-65A2-41A2-9CCB-E242858A2BB1}"/>
                </a:ext>
              </a:extLst>
            </p:cNvPr>
            <p:cNvSpPr txBox="1"/>
            <p:nvPr/>
          </p:nvSpPr>
          <p:spPr>
            <a:xfrm>
              <a:off x="5335464" y="4019650"/>
              <a:ext cx="1000021" cy="307777"/>
            </a:xfrm>
            <a:prstGeom prst="rect">
              <a:avLst/>
            </a:prstGeom>
            <a:noFill/>
          </p:spPr>
          <p:txBody>
            <a:bodyPr wrap="square" rtlCol="0">
              <a:spAutoFit/>
            </a:bodyPr>
            <a:lstStyle/>
            <a:p>
              <a:r>
                <a:rPr lang="en-US" sz="1400" dirty="0" err="1"/>
                <a:t>MaSach</a:t>
              </a:r>
              <a:endParaRPr lang="vi-VN" sz="1400" dirty="0"/>
            </a:p>
          </p:txBody>
        </p:sp>
        <p:sp>
          <p:nvSpPr>
            <p:cNvPr id="243" name="Oval 6">
              <a:extLst>
                <a:ext uri="{FF2B5EF4-FFF2-40B4-BE49-F238E27FC236}">
                  <a16:creationId xmlns:a16="http://schemas.microsoft.com/office/drawing/2014/main" id="{7639159E-CA08-4C49-8C3D-3BCA0CFAFA9C}"/>
                </a:ext>
              </a:extLst>
            </p:cNvPr>
            <p:cNvSpPr/>
            <p:nvPr/>
          </p:nvSpPr>
          <p:spPr>
            <a:xfrm>
              <a:off x="4925072" y="4097683"/>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244" name="Freeform: Shape 243">
              <a:extLst>
                <a:ext uri="{FF2B5EF4-FFF2-40B4-BE49-F238E27FC236}">
                  <a16:creationId xmlns:a16="http://schemas.microsoft.com/office/drawing/2014/main" id="{7BE51CFE-2045-452C-AC82-41D42A54DD99}"/>
                </a:ext>
              </a:extLst>
            </p:cNvPr>
            <p:cNvSpPr/>
            <p:nvPr/>
          </p:nvSpPr>
          <p:spPr>
            <a:xfrm>
              <a:off x="4796545" y="3346416"/>
              <a:ext cx="2795554" cy="533172"/>
            </a:xfrm>
            <a:custGeom>
              <a:avLst/>
              <a:gdLst>
                <a:gd name="connsiteX0" fmla="*/ 528232 w 3169328"/>
                <a:gd name="connsiteY0" fmla="*/ 0 h 533172"/>
                <a:gd name="connsiteX1" fmla="*/ 2641096 w 3169328"/>
                <a:gd name="connsiteY1" fmla="*/ 0 h 533172"/>
                <a:gd name="connsiteX2" fmla="*/ 3169328 w 3169328"/>
                <a:gd name="connsiteY2" fmla="*/ 528232 h 533172"/>
                <a:gd name="connsiteX3" fmla="*/ 3169328 w 3169328"/>
                <a:gd name="connsiteY3" fmla="*/ 533172 h 533172"/>
                <a:gd name="connsiteX4" fmla="*/ 0 w 3169328"/>
                <a:gd name="connsiteY4" fmla="*/ 533172 h 533172"/>
                <a:gd name="connsiteX5" fmla="*/ 0 w 3169328"/>
                <a:gd name="connsiteY5" fmla="*/ 528232 h 533172"/>
                <a:gd name="connsiteX6" fmla="*/ 528232 w 3169328"/>
                <a:gd name="connsiteY6" fmla="*/ 0 h 53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9328" h="533172">
                  <a:moveTo>
                    <a:pt x="528232" y="0"/>
                  </a:moveTo>
                  <a:lnTo>
                    <a:pt x="2641096" y="0"/>
                  </a:lnTo>
                  <a:cubicBezTo>
                    <a:pt x="2932830" y="0"/>
                    <a:pt x="3169328" y="236498"/>
                    <a:pt x="3169328" y="528232"/>
                  </a:cubicBezTo>
                  <a:lnTo>
                    <a:pt x="3169328" y="533172"/>
                  </a:lnTo>
                  <a:lnTo>
                    <a:pt x="0" y="533172"/>
                  </a:lnTo>
                  <a:lnTo>
                    <a:pt x="0" y="528232"/>
                  </a:lnTo>
                  <a:cubicBezTo>
                    <a:pt x="0" y="236498"/>
                    <a:pt x="236498" y="0"/>
                    <a:pt x="528232" y="0"/>
                  </a:cubicBezTo>
                  <a:close/>
                </a:path>
              </a:pathLst>
            </a:custGeom>
            <a:ln/>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algn="ctr"/>
              <a:endParaRPr lang="vi-VN" sz="1600" dirty="0"/>
            </a:p>
          </p:txBody>
        </p:sp>
        <p:sp>
          <p:nvSpPr>
            <p:cNvPr id="245" name="TextBox 244">
              <a:extLst>
                <a:ext uri="{FF2B5EF4-FFF2-40B4-BE49-F238E27FC236}">
                  <a16:creationId xmlns:a16="http://schemas.microsoft.com/office/drawing/2014/main" id="{7EDE83E1-7036-477F-AF17-03B6C2F47C82}"/>
                </a:ext>
              </a:extLst>
            </p:cNvPr>
            <p:cNvSpPr txBox="1"/>
            <p:nvPr/>
          </p:nvSpPr>
          <p:spPr>
            <a:xfrm>
              <a:off x="5203021" y="3393138"/>
              <a:ext cx="2068813" cy="400110"/>
            </a:xfrm>
            <a:prstGeom prst="rect">
              <a:avLst/>
            </a:prstGeom>
            <a:noFill/>
          </p:spPr>
          <p:txBody>
            <a:bodyPr wrap="square" rtlCol="0">
              <a:spAutoFit/>
            </a:bodyPr>
            <a:lstStyle/>
            <a:p>
              <a:pPr algn="ctr"/>
              <a:r>
                <a:rPr lang="en-US" sz="2000" b="1" dirty="0" err="1">
                  <a:solidFill>
                    <a:srgbClr val="002060"/>
                  </a:solidFill>
                </a:rPr>
                <a:t>ThongTinSach</a:t>
              </a:r>
              <a:endParaRPr lang="vi-VN" sz="2000" b="1" dirty="0">
                <a:solidFill>
                  <a:srgbClr val="002060"/>
                </a:solidFill>
              </a:endParaRPr>
            </a:p>
          </p:txBody>
        </p:sp>
        <p:cxnSp>
          <p:nvCxnSpPr>
            <p:cNvPr id="246" name="Straight Connector 245">
              <a:extLst>
                <a:ext uri="{FF2B5EF4-FFF2-40B4-BE49-F238E27FC236}">
                  <a16:creationId xmlns:a16="http://schemas.microsoft.com/office/drawing/2014/main" id="{F40A3CC3-A559-4130-91B0-324898ED0FE8}"/>
                </a:ext>
              </a:extLst>
            </p:cNvPr>
            <p:cNvCxnSpPr/>
            <p:nvPr/>
          </p:nvCxnSpPr>
          <p:spPr>
            <a:xfrm>
              <a:off x="4796545" y="3879588"/>
              <a:ext cx="2795554" cy="0"/>
            </a:xfrm>
            <a:prstGeom prst="line">
              <a:avLst/>
            </a:prstGeom>
          </p:spPr>
          <p:style>
            <a:lnRef idx="3">
              <a:schemeClr val="accent6"/>
            </a:lnRef>
            <a:fillRef idx="0">
              <a:schemeClr val="accent6"/>
            </a:fillRef>
            <a:effectRef idx="2">
              <a:schemeClr val="accent6"/>
            </a:effectRef>
            <a:fontRef idx="minor">
              <a:schemeClr val="tx1"/>
            </a:fontRef>
          </p:style>
        </p:cxnSp>
        <p:sp>
          <p:nvSpPr>
            <p:cNvPr id="247" name="TextBox 246">
              <a:extLst>
                <a:ext uri="{FF2B5EF4-FFF2-40B4-BE49-F238E27FC236}">
                  <a16:creationId xmlns:a16="http://schemas.microsoft.com/office/drawing/2014/main" id="{9F2C91AD-E259-48E8-9EB8-C1002BBCB743}"/>
                </a:ext>
              </a:extLst>
            </p:cNvPr>
            <p:cNvSpPr txBox="1"/>
            <p:nvPr/>
          </p:nvSpPr>
          <p:spPr>
            <a:xfrm>
              <a:off x="5335464" y="4419056"/>
              <a:ext cx="1000021" cy="307777"/>
            </a:xfrm>
            <a:prstGeom prst="rect">
              <a:avLst/>
            </a:prstGeom>
            <a:noFill/>
          </p:spPr>
          <p:txBody>
            <a:bodyPr wrap="square" rtlCol="0">
              <a:spAutoFit/>
            </a:bodyPr>
            <a:lstStyle/>
            <a:p>
              <a:r>
                <a:rPr lang="en-US" sz="1400" dirty="0" err="1"/>
                <a:t>MaLoai</a:t>
              </a:r>
              <a:endParaRPr lang="vi-VN" sz="1400" dirty="0"/>
            </a:p>
          </p:txBody>
        </p:sp>
        <p:sp>
          <p:nvSpPr>
            <p:cNvPr id="248" name="TextBox 247">
              <a:extLst>
                <a:ext uri="{FF2B5EF4-FFF2-40B4-BE49-F238E27FC236}">
                  <a16:creationId xmlns:a16="http://schemas.microsoft.com/office/drawing/2014/main" id="{3BF23A31-9D06-4D4E-93CE-C3514BA1A564}"/>
                </a:ext>
              </a:extLst>
            </p:cNvPr>
            <p:cNvSpPr txBox="1"/>
            <p:nvPr/>
          </p:nvSpPr>
          <p:spPr>
            <a:xfrm>
              <a:off x="5335464" y="4801290"/>
              <a:ext cx="1000021" cy="307777"/>
            </a:xfrm>
            <a:prstGeom prst="rect">
              <a:avLst/>
            </a:prstGeom>
            <a:noFill/>
          </p:spPr>
          <p:txBody>
            <a:bodyPr wrap="square" rtlCol="0">
              <a:spAutoFit/>
            </a:bodyPr>
            <a:lstStyle/>
            <a:p>
              <a:r>
                <a:rPr lang="en-US" sz="1400" dirty="0" err="1"/>
                <a:t>MaTG</a:t>
              </a:r>
              <a:endParaRPr lang="vi-VN" sz="1400" dirty="0"/>
            </a:p>
          </p:txBody>
        </p:sp>
        <p:sp>
          <p:nvSpPr>
            <p:cNvPr id="249" name="TextBox 248">
              <a:extLst>
                <a:ext uri="{FF2B5EF4-FFF2-40B4-BE49-F238E27FC236}">
                  <a16:creationId xmlns:a16="http://schemas.microsoft.com/office/drawing/2014/main" id="{29DDEF68-601B-436A-9880-96BDC3D41733}"/>
                </a:ext>
              </a:extLst>
            </p:cNvPr>
            <p:cNvSpPr txBox="1"/>
            <p:nvPr/>
          </p:nvSpPr>
          <p:spPr>
            <a:xfrm>
              <a:off x="5335464" y="5236793"/>
              <a:ext cx="1000021" cy="307777"/>
            </a:xfrm>
            <a:prstGeom prst="rect">
              <a:avLst/>
            </a:prstGeom>
            <a:noFill/>
          </p:spPr>
          <p:txBody>
            <a:bodyPr wrap="square" rtlCol="0">
              <a:spAutoFit/>
            </a:bodyPr>
            <a:lstStyle/>
            <a:p>
              <a:r>
                <a:rPr lang="en-US" sz="1400" dirty="0" err="1"/>
                <a:t>MaNXB</a:t>
              </a:r>
              <a:endParaRPr lang="vi-VN" sz="1400" dirty="0"/>
            </a:p>
          </p:txBody>
        </p:sp>
        <p:sp>
          <p:nvSpPr>
            <p:cNvPr id="250" name="TextBox 249">
              <a:extLst>
                <a:ext uri="{FF2B5EF4-FFF2-40B4-BE49-F238E27FC236}">
                  <a16:creationId xmlns:a16="http://schemas.microsoft.com/office/drawing/2014/main" id="{4F33100A-2265-4AE3-B65D-964455D429DA}"/>
                </a:ext>
              </a:extLst>
            </p:cNvPr>
            <p:cNvSpPr txBox="1"/>
            <p:nvPr/>
          </p:nvSpPr>
          <p:spPr>
            <a:xfrm>
              <a:off x="5335464" y="5672296"/>
              <a:ext cx="1000021" cy="307777"/>
            </a:xfrm>
            <a:prstGeom prst="rect">
              <a:avLst/>
            </a:prstGeom>
            <a:noFill/>
          </p:spPr>
          <p:txBody>
            <a:bodyPr wrap="square" rtlCol="0">
              <a:spAutoFit/>
            </a:bodyPr>
            <a:lstStyle/>
            <a:p>
              <a:r>
                <a:rPr lang="en-US" sz="1400" dirty="0" err="1"/>
                <a:t>TenSach</a:t>
              </a:r>
              <a:endParaRPr lang="vi-VN" sz="1400" dirty="0"/>
            </a:p>
          </p:txBody>
        </p:sp>
        <p:cxnSp>
          <p:nvCxnSpPr>
            <p:cNvPr id="251" name="Straight Connector 250">
              <a:extLst>
                <a:ext uri="{FF2B5EF4-FFF2-40B4-BE49-F238E27FC236}">
                  <a16:creationId xmlns:a16="http://schemas.microsoft.com/office/drawing/2014/main" id="{FF6B0627-7853-40EE-A9D0-20ECD62134D0}"/>
                </a:ext>
              </a:extLst>
            </p:cNvPr>
            <p:cNvCxnSpPr>
              <a:cxnSpLocks/>
            </p:cNvCxnSpPr>
            <p:nvPr/>
          </p:nvCxnSpPr>
          <p:spPr>
            <a:xfrm>
              <a:off x="6288831" y="3929569"/>
              <a:ext cx="40601" cy="2068110"/>
            </a:xfrm>
            <a:prstGeom prst="line">
              <a:avLst/>
            </a:prstGeom>
          </p:spPr>
          <p:style>
            <a:lnRef idx="3">
              <a:schemeClr val="accent2"/>
            </a:lnRef>
            <a:fillRef idx="0">
              <a:schemeClr val="accent2"/>
            </a:fillRef>
            <a:effectRef idx="2">
              <a:schemeClr val="accent2"/>
            </a:effectRef>
            <a:fontRef idx="minor">
              <a:schemeClr val="tx1"/>
            </a:fontRef>
          </p:style>
        </p:cxnSp>
        <p:sp>
          <p:nvSpPr>
            <p:cNvPr id="252" name="TextBox 251">
              <a:extLst>
                <a:ext uri="{FF2B5EF4-FFF2-40B4-BE49-F238E27FC236}">
                  <a16:creationId xmlns:a16="http://schemas.microsoft.com/office/drawing/2014/main" id="{D5612BC1-0B7E-4560-8508-76CE88937B94}"/>
                </a:ext>
              </a:extLst>
            </p:cNvPr>
            <p:cNvSpPr txBox="1"/>
            <p:nvPr/>
          </p:nvSpPr>
          <p:spPr>
            <a:xfrm>
              <a:off x="6463781" y="4049273"/>
              <a:ext cx="1000021" cy="307777"/>
            </a:xfrm>
            <a:prstGeom prst="rect">
              <a:avLst/>
            </a:prstGeom>
            <a:noFill/>
          </p:spPr>
          <p:txBody>
            <a:bodyPr wrap="square" rtlCol="0">
              <a:spAutoFit/>
            </a:bodyPr>
            <a:lstStyle/>
            <a:p>
              <a:r>
                <a:rPr lang="en-US" sz="1400" dirty="0" err="1"/>
                <a:t>GiaSach</a:t>
              </a:r>
              <a:endParaRPr lang="vi-VN" sz="1400" dirty="0"/>
            </a:p>
          </p:txBody>
        </p:sp>
        <p:sp>
          <p:nvSpPr>
            <p:cNvPr id="253" name="TextBox 252">
              <a:extLst>
                <a:ext uri="{FF2B5EF4-FFF2-40B4-BE49-F238E27FC236}">
                  <a16:creationId xmlns:a16="http://schemas.microsoft.com/office/drawing/2014/main" id="{8E473C14-EAA8-4675-926B-05B7307CFF50}"/>
                </a:ext>
              </a:extLst>
            </p:cNvPr>
            <p:cNvSpPr txBox="1"/>
            <p:nvPr/>
          </p:nvSpPr>
          <p:spPr>
            <a:xfrm>
              <a:off x="6421581" y="5710876"/>
              <a:ext cx="936319" cy="307777"/>
            </a:xfrm>
            <a:prstGeom prst="rect">
              <a:avLst/>
            </a:prstGeom>
            <a:noFill/>
          </p:spPr>
          <p:txBody>
            <a:bodyPr wrap="square" rtlCol="0">
              <a:spAutoFit/>
            </a:bodyPr>
            <a:lstStyle/>
            <a:p>
              <a:r>
                <a:rPr lang="en-US" sz="1400" dirty="0" err="1"/>
                <a:t>SLTon</a:t>
              </a:r>
              <a:endParaRPr lang="vi-VN" sz="1400" dirty="0"/>
            </a:p>
          </p:txBody>
        </p:sp>
        <p:sp>
          <p:nvSpPr>
            <p:cNvPr id="254" name="TextBox 253">
              <a:extLst>
                <a:ext uri="{FF2B5EF4-FFF2-40B4-BE49-F238E27FC236}">
                  <a16:creationId xmlns:a16="http://schemas.microsoft.com/office/drawing/2014/main" id="{919FD809-65DA-4EFD-8E1F-6162D7CCAFCA}"/>
                </a:ext>
              </a:extLst>
            </p:cNvPr>
            <p:cNvSpPr txBox="1"/>
            <p:nvPr/>
          </p:nvSpPr>
          <p:spPr>
            <a:xfrm>
              <a:off x="6444907" y="4426514"/>
              <a:ext cx="1128317" cy="307777"/>
            </a:xfrm>
            <a:prstGeom prst="rect">
              <a:avLst/>
            </a:prstGeom>
            <a:noFill/>
          </p:spPr>
          <p:txBody>
            <a:bodyPr wrap="square" rtlCol="0">
              <a:spAutoFit/>
            </a:bodyPr>
            <a:lstStyle/>
            <a:p>
              <a:r>
                <a:rPr lang="en-US" sz="1400" dirty="0" err="1"/>
                <a:t>MoTa</a:t>
              </a:r>
              <a:endParaRPr lang="vi-VN" sz="1400" dirty="0"/>
            </a:p>
          </p:txBody>
        </p:sp>
        <p:sp>
          <p:nvSpPr>
            <p:cNvPr id="255" name="TextBox 254">
              <a:extLst>
                <a:ext uri="{FF2B5EF4-FFF2-40B4-BE49-F238E27FC236}">
                  <a16:creationId xmlns:a16="http://schemas.microsoft.com/office/drawing/2014/main" id="{12023E59-E0C4-4A8C-9E2F-5CBF1D667C7A}"/>
                </a:ext>
              </a:extLst>
            </p:cNvPr>
            <p:cNvSpPr txBox="1"/>
            <p:nvPr/>
          </p:nvSpPr>
          <p:spPr>
            <a:xfrm>
              <a:off x="6504048" y="4860243"/>
              <a:ext cx="1000021" cy="307777"/>
            </a:xfrm>
            <a:prstGeom prst="rect">
              <a:avLst/>
            </a:prstGeom>
            <a:noFill/>
          </p:spPr>
          <p:txBody>
            <a:bodyPr wrap="square" rtlCol="0">
              <a:spAutoFit/>
            </a:bodyPr>
            <a:lstStyle/>
            <a:p>
              <a:r>
                <a:rPr lang="en-US" sz="1400" dirty="0" err="1"/>
                <a:t>HinhAnh</a:t>
              </a:r>
              <a:endParaRPr lang="vi-VN" sz="1400" dirty="0"/>
            </a:p>
          </p:txBody>
        </p:sp>
        <p:sp>
          <p:nvSpPr>
            <p:cNvPr id="256" name="TextBox 255">
              <a:extLst>
                <a:ext uri="{FF2B5EF4-FFF2-40B4-BE49-F238E27FC236}">
                  <a16:creationId xmlns:a16="http://schemas.microsoft.com/office/drawing/2014/main" id="{B19BDC6C-1D6F-4938-AD87-72E1AFC99BE8}"/>
                </a:ext>
              </a:extLst>
            </p:cNvPr>
            <p:cNvSpPr txBox="1"/>
            <p:nvPr/>
          </p:nvSpPr>
          <p:spPr>
            <a:xfrm>
              <a:off x="6509985" y="5263432"/>
              <a:ext cx="1000021" cy="307777"/>
            </a:xfrm>
            <a:prstGeom prst="rect">
              <a:avLst/>
            </a:prstGeom>
            <a:noFill/>
          </p:spPr>
          <p:txBody>
            <a:bodyPr wrap="square" rtlCol="0">
              <a:spAutoFit/>
            </a:bodyPr>
            <a:lstStyle/>
            <a:p>
              <a:r>
                <a:rPr lang="en-US" sz="1400" dirty="0" err="1"/>
                <a:t>GiamGia</a:t>
              </a:r>
              <a:endParaRPr lang="vi-VN" sz="1400" dirty="0"/>
            </a:p>
          </p:txBody>
        </p:sp>
      </p:grpSp>
      <p:grpSp>
        <p:nvGrpSpPr>
          <p:cNvPr id="257" name="Group 256">
            <a:extLst>
              <a:ext uri="{FF2B5EF4-FFF2-40B4-BE49-F238E27FC236}">
                <a16:creationId xmlns:a16="http://schemas.microsoft.com/office/drawing/2014/main" id="{8837BA05-E4B5-4897-99E4-F3FDB59A6896}"/>
              </a:ext>
            </a:extLst>
          </p:cNvPr>
          <p:cNvGrpSpPr/>
          <p:nvPr/>
        </p:nvGrpSpPr>
        <p:grpSpPr>
          <a:xfrm>
            <a:off x="6224985" y="6875"/>
            <a:ext cx="2559228" cy="1790532"/>
            <a:chOff x="433922" y="1710770"/>
            <a:chExt cx="3363462" cy="2064521"/>
          </a:xfrm>
        </p:grpSpPr>
        <p:sp>
          <p:nvSpPr>
            <p:cNvPr id="258" name="Rectangle: Rounded Corners 257">
              <a:extLst>
                <a:ext uri="{FF2B5EF4-FFF2-40B4-BE49-F238E27FC236}">
                  <a16:creationId xmlns:a16="http://schemas.microsoft.com/office/drawing/2014/main" id="{46B2FFC6-CDAC-4817-BEE6-2037AE05FDFA}"/>
                </a:ext>
              </a:extLst>
            </p:cNvPr>
            <p:cNvSpPr/>
            <p:nvPr/>
          </p:nvSpPr>
          <p:spPr>
            <a:xfrm>
              <a:off x="446210" y="1740327"/>
              <a:ext cx="3250215" cy="2034964"/>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a:p>
          </p:txBody>
        </p:sp>
        <p:sp>
          <p:nvSpPr>
            <p:cNvPr id="259" name="TextBox 258">
              <a:extLst>
                <a:ext uri="{FF2B5EF4-FFF2-40B4-BE49-F238E27FC236}">
                  <a16:creationId xmlns:a16="http://schemas.microsoft.com/office/drawing/2014/main" id="{2EECD152-437E-420F-AC6A-A225C518BD99}"/>
                </a:ext>
              </a:extLst>
            </p:cNvPr>
            <p:cNvSpPr txBox="1"/>
            <p:nvPr/>
          </p:nvSpPr>
          <p:spPr>
            <a:xfrm>
              <a:off x="770741" y="2365073"/>
              <a:ext cx="1447066" cy="354873"/>
            </a:xfrm>
            <a:prstGeom prst="rect">
              <a:avLst/>
            </a:prstGeom>
            <a:noFill/>
          </p:spPr>
          <p:txBody>
            <a:bodyPr wrap="square" rtlCol="0">
              <a:spAutoFit/>
            </a:bodyPr>
            <a:lstStyle/>
            <a:p>
              <a:r>
                <a:rPr lang="en-US" sz="1400" dirty="0" err="1"/>
                <a:t>MaTG</a:t>
              </a:r>
              <a:endParaRPr lang="vi-VN" sz="1400" dirty="0"/>
            </a:p>
          </p:txBody>
        </p:sp>
        <p:sp>
          <p:nvSpPr>
            <p:cNvPr id="260" name="Oval 6">
              <a:extLst>
                <a:ext uri="{FF2B5EF4-FFF2-40B4-BE49-F238E27FC236}">
                  <a16:creationId xmlns:a16="http://schemas.microsoft.com/office/drawing/2014/main" id="{6E417B72-41C6-49D0-9B72-BEE1728BDBAB}"/>
                </a:ext>
              </a:extLst>
            </p:cNvPr>
            <p:cNvSpPr/>
            <p:nvPr/>
          </p:nvSpPr>
          <p:spPr>
            <a:xfrm>
              <a:off x="560634" y="2432958"/>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261" name="TextBox 260">
              <a:extLst>
                <a:ext uri="{FF2B5EF4-FFF2-40B4-BE49-F238E27FC236}">
                  <a16:creationId xmlns:a16="http://schemas.microsoft.com/office/drawing/2014/main" id="{ED5A766C-BBF5-4B5F-80E1-FF1E1B152E42}"/>
                </a:ext>
              </a:extLst>
            </p:cNvPr>
            <p:cNvSpPr txBox="1"/>
            <p:nvPr/>
          </p:nvSpPr>
          <p:spPr>
            <a:xfrm>
              <a:off x="770741" y="2764480"/>
              <a:ext cx="1109442" cy="354873"/>
            </a:xfrm>
            <a:prstGeom prst="rect">
              <a:avLst/>
            </a:prstGeom>
            <a:noFill/>
          </p:spPr>
          <p:txBody>
            <a:bodyPr wrap="square" rtlCol="0">
              <a:spAutoFit/>
            </a:bodyPr>
            <a:lstStyle/>
            <a:p>
              <a:r>
                <a:rPr lang="en-US" sz="1400" dirty="0" err="1"/>
                <a:t>TenTG</a:t>
              </a:r>
              <a:endParaRPr lang="vi-VN" sz="1400" dirty="0"/>
            </a:p>
          </p:txBody>
        </p:sp>
        <p:cxnSp>
          <p:nvCxnSpPr>
            <p:cNvPr id="262" name="Straight Connector 261">
              <a:extLst>
                <a:ext uri="{FF2B5EF4-FFF2-40B4-BE49-F238E27FC236}">
                  <a16:creationId xmlns:a16="http://schemas.microsoft.com/office/drawing/2014/main" id="{E70EADBE-08F8-44D1-A1F3-1C088DF1F811}"/>
                </a:ext>
              </a:extLst>
            </p:cNvPr>
            <p:cNvCxnSpPr>
              <a:cxnSpLocks/>
            </p:cNvCxnSpPr>
            <p:nvPr/>
          </p:nvCxnSpPr>
          <p:spPr>
            <a:xfrm>
              <a:off x="2102297" y="2228895"/>
              <a:ext cx="0" cy="1366830"/>
            </a:xfrm>
            <a:prstGeom prst="line">
              <a:avLst/>
            </a:prstGeom>
          </p:spPr>
          <p:style>
            <a:lnRef idx="3">
              <a:schemeClr val="accent2"/>
            </a:lnRef>
            <a:fillRef idx="0">
              <a:schemeClr val="accent2"/>
            </a:fillRef>
            <a:effectRef idx="2">
              <a:schemeClr val="accent2"/>
            </a:effectRef>
            <a:fontRef idx="minor">
              <a:schemeClr val="tx1"/>
            </a:fontRef>
          </p:style>
        </p:cxnSp>
        <p:sp>
          <p:nvSpPr>
            <p:cNvPr id="263" name="TextBox 262">
              <a:extLst>
                <a:ext uri="{FF2B5EF4-FFF2-40B4-BE49-F238E27FC236}">
                  <a16:creationId xmlns:a16="http://schemas.microsoft.com/office/drawing/2014/main" id="{4295CA73-5CFA-4C2E-BEB4-CC3DD6A39474}"/>
                </a:ext>
              </a:extLst>
            </p:cNvPr>
            <p:cNvSpPr txBox="1"/>
            <p:nvPr/>
          </p:nvSpPr>
          <p:spPr>
            <a:xfrm>
              <a:off x="2246113" y="2369595"/>
              <a:ext cx="1447066" cy="354873"/>
            </a:xfrm>
            <a:prstGeom prst="rect">
              <a:avLst/>
            </a:prstGeom>
            <a:noFill/>
          </p:spPr>
          <p:txBody>
            <a:bodyPr wrap="square" rtlCol="0">
              <a:spAutoFit/>
            </a:bodyPr>
            <a:lstStyle/>
            <a:p>
              <a:r>
                <a:rPr lang="en-US" sz="1400" dirty="0" err="1"/>
                <a:t>NgaySinh</a:t>
              </a:r>
              <a:endParaRPr lang="vi-VN" sz="1400" dirty="0"/>
            </a:p>
          </p:txBody>
        </p:sp>
        <p:sp>
          <p:nvSpPr>
            <p:cNvPr id="264" name="TextBox 263">
              <a:extLst>
                <a:ext uri="{FF2B5EF4-FFF2-40B4-BE49-F238E27FC236}">
                  <a16:creationId xmlns:a16="http://schemas.microsoft.com/office/drawing/2014/main" id="{3230A2BF-C979-42D6-88C2-C90A92E6ED6D}"/>
                </a:ext>
              </a:extLst>
            </p:cNvPr>
            <p:cNvSpPr txBox="1"/>
            <p:nvPr/>
          </p:nvSpPr>
          <p:spPr>
            <a:xfrm>
              <a:off x="2226154" y="2789720"/>
              <a:ext cx="1542178" cy="354873"/>
            </a:xfrm>
            <a:prstGeom prst="rect">
              <a:avLst/>
            </a:prstGeom>
            <a:noFill/>
          </p:spPr>
          <p:txBody>
            <a:bodyPr wrap="square" rtlCol="0">
              <a:spAutoFit/>
            </a:bodyPr>
            <a:lstStyle/>
            <a:p>
              <a:r>
                <a:rPr lang="en-US" sz="1400" dirty="0" err="1"/>
                <a:t>NgayMat</a:t>
              </a:r>
              <a:endParaRPr lang="vi-VN" sz="1400" dirty="0"/>
            </a:p>
          </p:txBody>
        </p:sp>
        <p:sp>
          <p:nvSpPr>
            <p:cNvPr id="265" name="TextBox 264">
              <a:extLst>
                <a:ext uri="{FF2B5EF4-FFF2-40B4-BE49-F238E27FC236}">
                  <a16:creationId xmlns:a16="http://schemas.microsoft.com/office/drawing/2014/main" id="{CE50AA38-131E-4613-A535-0EDBC5222DE7}"/>
                </a:ext>
              </a:extLst>
            </p:cNvPr>
            <p:cNvSpPr txBox="1"/>
            <p:nvPr/>
          </p:nvSpPr>
          <p:spPr>
            <a:xfrm>
              <a:off x="2211492" y="3210680"/>
              <a:ext cx="1585892" cy="354873"/>
            </a:xfrm>
            <a:prstGeom prst="rect">
              <a:avLst/>
            </a:prstGeom>
            <a:noFill/>
          </p:spPr>
          <p:txBody>
            <a:bodyPr wrap="square" rtlCol="0">
              <a:spAutoFit/>
            </a:bodyPr>
            <a:lstStyle/>
            <a:p>
              <a:r>
                <a:rPr lang="en-US" sz="1400" dirty="0" err="1"/>
                <a:t>TieuSu</a:t>
              </a:r>
              <a:endParaRPr lang="vi-VN" sz="1400" dirty="0"/>
            </a:p>
          </p:txBody>
        </p:sp>
        <p:sp>
          <p:nvSpPr>
            <p:cNvPr id="266" name="Freeform: Shape 265">
              <a:extLst>
                <a:ext uri="{FF2B5EF4-FFF2-40B4-BE49-F238E27FC236}">
                  <a16:creationId xmlns:a16="http://schemas.microsoft.com/office/drawing/2014/main" id="{8A370A37-1AB3-40ED-9F1D-EA496F0D7E04}"/>
                </a:ext>
              </a:extLst>
            </p:cNvPr>
            <p:cNvSpPr/>
            <p:nvPr/>
          </p:nvSpPr>
          <p:spPr>
            <a:xfrm>
              <a:off x="438196" y="1744141"/>
              <a:ext cx="3250215" cy="521258"/>
            </a:xfrm>
            <a:custGeom>
              <a:avLst/>
              <a:gdLst>
                <a:gd name="connsiteX0" fmla="*/ 339167 w 3250215"/>
                <a:gd name="connsiteY0" fmla="*/ 0 h 521258"/>
                <a:gd name="connsiteX1" fmla="*/ 2911048 w 3250215"/>
                <a:gd name="connsiteY1" fmla="*/ 0 h 521258"/>
                <a:gd name="connsiteX2" fmla="*/ 3250215 w 3250215"/>
                <a:gd name="connsiteY2" fmla="*/ 339167 h 521258"/>
                <a:gd name="connsiteX3" fmla="*/ 3250215 w 3250215"/>
                <a:gd name="connsiteY3" fmla="*/ 521258 h 521258"/>
                <a:gd name="connsiteX4" fmla="*/ 0 w 3250215"/>
                <a:gd name="connsiteY4" fmla="*/ 521258 h 521258"/>
                <a:gd name="connsiteX5" fmla="*/ 0 w 3250215"/>
                <a:gd name="connsiteY5" fmla="*/ 339167 h 521258"/>
                <a:gd name="connsiteX6" fmla="*/ 339167 w 3250215"/>
                <a:gd name="connsiteY6" fmla="*/ 0 h 521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0215" h="521258">
                  <a:moveTo>
                    <a:pt x="339167" y="0"/>
                  </a:moveTo>
                  <a:lnTo>
                    <a:pt x="2911048" y="0"/>
                  </a:lnTo>
                  <a:cubicBezTo>
                    <a:pt x="3098365" y="0"/>
                    <a:pt x="3250215" y="151850"/>
                    <a:pt x="3250215" y="339167"/>
                  </a:cubicBezTo>
                  <a:lnTo>
                    <a:pt x="3250215" y="521258"/>
                  </a:lnTo>
                  <a:lnTo>
                    <a:pt x="0" y="521258"/>
                  </a:lnTo>
                  <a:lnTo>
                    <a:pt x="0" y="339167"/>
                  </a:lnTo>
                  <a:cubicBezTo>
                    <a:pt x="0" y="151850"/>
                    <a:pt x="151850" y="0"/>
                    <a:pt x="339167"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vi-VN" sz="1600"/>
            </a:p>
          </p:txBody>
        </p:sp>
        <p:sp>
          <p:nvSpPr>
            <p:cNvPr id="267" name="TextBox 266">
              <a:extLst>
                <a:ext uri="{FF2B5EF4-FFF2-40B4-BE49-F238E27FC236}">
                  <a16:creationId xmlns:a16="http://schemas.microsoft.com/office/drawing/2014/main" id="{DA47CC6B-9E80-4483-A912-1772E9A0DDAA}"/>
                </a:ext>
              </a:extLst>
            </p:cNvPr>
            <p:cNvSpPr txBox="1"/>
            <p:nvPr/>
          </p:nvSpPr>
          <p:spPr>
            <a:xfrm>
              <a:off x="712137" y="1710770"/>
              <a:ext cx="2654403" cy="461335"/>
            </a:xfrm>
            <a:prstGeom prst="rect">
              <a:avLst/>
            </a:prstGeom>
            <a:noFill/>
          </p:spPr>
          <p:txBody>
            <a:bodyPr wrap="square" rtlCol="0">
              <a:spAutoFit/>
            </a:bodyPr>
            <a:lstStyle/>
            <a:p>
              <a:pPr algn="ctr"/>
              <a:r>
                <a:rPr lang="en-US" sz="2000" b="1" dirty="0" err="1">
                  <a:solidFill>
                    <a:srgbClr val="002060"/>
                  </a:solidFill>
                </a:rPr>
                <a:t>TacGia</a:t>
              </a:r>
              <a:endParaRPr lang="vi-VN" sz="2000" b="1" dirty="0">
                <a:solidFill>
                  <a:srgbClr val="002060"/>
                </a:solidFill>
              </a:endParaRPr>
            </a:p>
          </p:txBody>
        </p:sp>
        <p:cxnSp>
          <p:nvCxnSpPr>
            <p:cNvPr id="268" name="Straight Connector 267">
              <a:extLst>
                <a:ext uri="{FF2B5EF4-FFF2-40B4-BE49-F238E27FC236}">
                  <a16:creationId xmlns:a16="http://schemas.microsoft.com/office/drawing/2014/main" id="{02F9C994-E6F7-4824-A793-716E673A6208}"/>
                </a:ext>
              </a:extLst>
            </p:cNvPr>
            <p:cNvCxnSpPr>
              <a:cxnSpLocks/>
            </p:cNvCxnSpPr>
            <p:nvPr/>
          </p:nvCxnSpPr>
          <p:spPr>
            <a:xfrm>
              <a:off x="433922" y="2280485"/>
              <a:ext cx="3250215" cy="4940"/>
            </a:xfrm>
            <a:prstGeom prst="line">
              <a:avLst/>
            </a:prstGeom>
          </p:spPr>
          <p:style>
            <a:lnRef idx="3">
              <a:schemeClr val="accent6"/>
            </a:lnRef>
            <a:fillRef idx="0">
              <a:schemeClr val="accent6"/>
            </a:fillRef>
            <a:effectRef idx="2">
              <a:schemeClr val="accent6"/>
            </a:effectRef>
            <a:fontRef idx="minor">
              <a:schemeClr val="tx1"/>
            </a:fontRef>
          </p:style>
        </p:cxnSp>
        <p:sp>
          <p:nvSpPr>
            <p:cNvPr id="269" name="TextBox 268">
              <a:extLst>
                <a:ext uri="{FF2B5EF4-FFF2-40B4-BE49-F238E27FC236}">
                  <a16:creationId xmlns:a16="http://schemas.microsoft.com/office/drawing/2014/main" id="{0032CDFF-EE1D-40E7-B2D1-BD4DF4ED20E3}"/>
                </a:ext>
              </a:extLst>
            </p:cNvPr>
            <p:cNvSpPr txBox="1"/>
            <p:nvPr/>
          </p:nvSpPr>
          <p:spPr>
            <a:xfrm>
              <a:off x="820606" y="3210679"/>
              <a:ext cx="1318980" cy="354873"/>
            </a:xfrm>
            <a:prstGeom prst="rect">
              <a:avLst/>
            </a:prstGeom>
            <a:noFill/>
          </p:spPr>
          <p:txBody>
            <a:bodyPr wrap="square" rtlCol="0">
              <a:spAutoFit/>
            </a:bodyPr>
            <a:lstStyle/>
            <a:p>
              <a:r>
                <a:rPr lang="en-US" sz="1400" dirty="0" err="1"/>
                <a:t>QueQuan</a:t>
              </a:r>
              <a:endParaRPr lang="vi-VN" sz="1400" dirty="0"/>
            </a:p>
          </p:txBody>
        </p:sp>
      </p:grpSp>
      <p:grpSp>
        <p:nvGrpSpPr>
          <p:cNvPr id="270" name="Group 269">
            <a:extLst>
              <a:ext uri="{FF2B5EF4-FFF2-40B4-BE49-F238E27FC236}">
                <a16:creationId xmlns:a16="http://schemas.microsoft.com/office/drawing/2014/main" id="{360460DF-FABC-455C-9399-C16BA621122D}"/>
              </a:ext>
            </a:extLst>
          </p:cNvPr>
          <p:cNvGrpSpPr/>
          <p:nvPr/>
        </p:nvGrpSpPr>
        <p:grpSpPr>
          <a:xfrm>
            <a:off x="9588737" y="99226"/>
            <a:ext cx="1582979" cy="1340465"/>
            <a:chOff x="8830964" y="3068963"/>
            <a:chExt cx="2445650" cy="1416711"/>
          </a:xfrm>
        </p:grpSpPr>
        <p:sp>
          <p:nvSpPr>
            <p:cNvPr id="271" name="Rectangle: Rounded Corners 270">
              <a:extLst>
                <a:ext uri="{FF2B5EF4-FFF2-40B4-BE49-F238E27FC236}">
                  <a16:creationId xmlns:a16="http://schemas.microsoft.com/office/drawing/2014/main" id="{A055C01D-74EA-432A-AC79-466B23C31819}"/>
                </a:ext>
              </a:extLst>
            </p:cNvPr>
            <p:cNvSpPr/>
            <p:nvPr/>
          </p:nvSpPr>
          <p:spPr>
            <a:xfrm>
              <a:off x="8830966" y="3102561"/>
              <a:ext cx="2445648" cy="1383113"/>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a:p>
          </p:txBody>
        </p:sp>
        <p:sp>
          <p:nvSpPr>
            <p:cNvPr id="272" name="TextBox 271">
              <a:extLst>
                <a:ext uri="{FF2B5EF4-FFF2-40B4-BE49-F238E27FC236}">
                  <a16:creationId xmlns:a16="http://schemas.microsoft.com/office/drawing/2014/main" id="{7B59B670-5911-4C73-B94A-27BE238CB2F9}"/>
                </a:ext>
              </a:extLst>
            </p:cNvPr>
            <p:cNvSpPr txBox="1"/>
            <p:nvPr/>
          </p:nvSpPr>
          <p:spPr>
            <a:xfrm>
              <a:off x="9609871" y="3655398"/>
              <a:ext cx="1237740" cy="338554"/>
            </a:xfrm>
            <a:prstGeom prst="rect">
              <a:avLst/>
            </a:prstGeom>
            <a:noFill/>
          </p:spPr>
          <p:txBody>
            <a:bodyPr wrap="square" rtlCol="0">
              <a:spAutoFit/>
            </a:bodyPr>
            <a:lstStyle/>
            <a:p>
              <a:r>
                <a:rPr lang="en-US" sz="1600" dirty="0" err="1"/>
                <a:t>MaLoai</a:t>
              </a:r>
              <a:endParaRPr lang="vi-VN" sz="1600" dirty="0"/>
            </a:p>
          </p:txBody>
        </p:sp>
        <p:sp>
          <p:nvSpPr>
            <p:cNvPr id="273" name="Oval 6">
              <a:extLst>
                <a:ext uri="{FF2B5EF4-FFF2-40B4-BE49-F238E27FC236}">
                  <a16:creationId xmlns:a16="http://schemas.microsoft.com/office/drawing/2014/main" id="{CDDB9FC1-AB9B-48F1-8825-FCDD9345002C}"/>
                </a:ext>
              </a:extLst>
            </p:cNvPr>
            <p:cNvSpPr/>
            <p:nvPr/>
          </p:nvSpPr>
          <p:spPr>
            <a:xfrm>
              <a:off x="9180868" y="3771244"/>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dirty="0">
                <a:solidFill>
                  <a:schemeClr val="accent1">
                    <a:lumMod val="75000"/>
                  </a:schemeClr>
                </a:solidFill>
              </a:endParaRPr>
            </a:p>
          </p:txBody>
        </p:sp>
        <p:sp>
          <p:nvSpPr>
            <p:cNvPr id="274" name="TextBox 273">
              <a:extLst>
                <a:ext uri="{FF2B5EF4-FFF2-40B4-BE49-F238E27FC236}">
                  <a16:creationId xmlns:a16="http://schemas.microsoft.com/office/drawing/2014/main" id="{61B56072-58F8-4F89-921E-B4157BE4E5CB}"/>
                </a:ext>
              </a:extLst>
            </p:cNvPr>
            <p:cNvSpPr txBox="1"/>
            <p:nvPr/>
          </p:nvSpPr>
          <p:spPr>
            <a:xfrm>
              <a:off x="9609871" y="3959797"/>
              <a:ext cx="1400137" cy="357811"/>
            </a:xfrm>
            <a:prstGeom prst="rect">
              <a:avLst/>
            </a:prstGeom>
            <a:noFill/>
          </p:spPr>
          <p:txBody>
            <a:bodyPr wrap="square" rtlCol="0">
              <a:spAutoFit/>
            </a:bodyPr>
            <a:lstStyle/>
            <a:p>
              <a:r>
                <a:rPr lang="en-US" sz="1600" dirty="0" err="1"/>
                <a:t>TenLoai</a:t>
              </a:r>
              <a:endParaRPr lang="vi-VN" sz="1600" dirty="0"/>
            </a:p>
          </p:txBody>
        </p:sp>
        <p:sp>
          <p:nvSpPr>
            <p:cNvPr id="275" name="Freeform: Shape 274">
              <a:extLst>
                <a:ext uri="{FF2B5EF4-FFF2-40B4-BE49-F238E27FC236}">
                  <a16:creationId xmlns:a16="http://schemas.microsoft.com/office/drawing/2014/main" id="{BD028FC9-F803-4A69-BBC4-091A535F102B}"/>
                </a:ext>
              </a:extLst>
            </p:cNvPr>
            <p:cNvSpPr/>
            <p:nvPr/>
          </p:nvSpPr>
          <p:spPr>
            <a:xfrm>
              <a:off x="8830966" y="3094827"/>
              <a:ext cx="2445648" cy="466531"/>
            </a:xfrm>
            <a:custGeom>
              <a:avLst/>
              <a:gdLst>
                <a:gd name="connsiteX0" fmla="*/ 230523 w 2445648"/>
                <a:gd name="connsiteY0" fmla="*/ 0 h 466531"/>
                <a:gd name="connsiteX1" fmla="*/ 2215125 w 2445648"/>
                <a:gd name="connsiteY1" fmla="*/ 0 h 466531"/>
                <a:gd name="connsiteX2" fmla="*/ 2445648 w 2445648"/>
                <a:gd name="connsiteY2" fmla="*/ 230523 h 466531"/>
                <a:gd name="connsiteX3" fmla="*/ 2445648 w 2445648"/>
                <a:gd name="connsiteY3" fmla="*/ 466531 h 466531"/>
                <a:gd name="connsiteX4" fmla="*/ 0 w 2445648"/>
                <a:gd name="connsiteY4" fmla="*/ 466531 h 466531"/>
                <a:gd name="connsiteX5" fmla="*/ 0 w 2445648"/>
                <a:gd name="connsiteY5" fmla="*/ 230523 h 466531"/>
                <a:gd name="connsiteX6" fmla="*/ 230523 w 2445648"/>
                <a:gd name="connsiteY6" fmla="*/ 0 h 46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5648" h="466531">
                  <a:moveTo>
                    <a:pt x="230523" y="0"/>
                  </a:moveTo>
                  <a:lnTo>
                    <a:pt x="2215125" y="0"/>
                  </a:lnTo>
                  <a:cubicBezTo>
                    <a:pt x="2342439" y="0"/>
                    <a:pt x="2445648" y="103209"/>
                    <a:pt x="2445648" y="230523"/>
                  </a:cubicBezTo>
                  <a:lnTo>
                    <a:pt x="2445648" y="466531"/>
                  </a:lnTo>
                  <a:lnTo>
                    <a:pt x="0" y="466531"/>
                  </a:lnTo>
                  <a:lnTo>
                    <a:pt x="0" y="230523"/>
                  </a:lnTo>
                  <a:cubicBezTo>
                    <a:pt x="0" y="103209"/>
                    <a:pt x="103209" y="0"/>
                    <a:pt x="230523"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vi-VN"/>
            </a:p>
          </p:txBody>
        </p:sp>
        <p:sp>
          <p:nvSpPr>
            <p:cNvPr id="276" name="TextBox 275">
              <a:extLst>
                <a:ext uri="{FF2B5EF4-FFF2-40B4-BE49-F238E27FC236}">
                  <a16:creationId xmlns:a16="http://schemas.microsoft.com/office/drawing/2014/main" id="{3AE9708A-1219-4EB0-91E7-E4C8D654E824}"/>
                </a:ext>
              </a:extLst>
            </p:cNvPr>
            <p:cNvSpPr txBox="1"/>
            <p:nvPr/>
          </p:nvSpPr>
          <p:spPr>
            <a:xfrm>
              <a:off x="9086200" y="3068963"/>
              <a:ext cx="2122021" cy="487925"/>
            </a:xfrm>
            <a:prstGeom prst="rect">
              <a:avLst/>
            </a:prstGeom>
            <a:noFill/>
          </p:spPr>
          <p:txBody>
            <a:bodyPr wrap="square" rtlCol="0">
              <a:spAutoFit/>
            </a:bodyPr>
            <a:lstStyle/>
            <a:p>
              <a:pPr algn="ctr"/>
              <a:r>
                <a:rPr lang="en-US" sz="2400" b="1" dirty="0" err="1">
                  <a:solidFill>
                    <a:srgbClr val="002060"/>
                  </a:solidFill>
                </a:rPr>
                <a:t>LoaiSach</a:t>
              </a:r>
              <a:endParaRPr lang="vi-VN" sz="2400" b="1" dirty="0">
                <a:solidFill>
                  <a:srgbClr val="002060"/>
                </a:solidFill>
              </a:endParaRPr>
            </a:p>
          </p:txBody>
        </p:sp>
        <p:cxnSp>
          <p:nvCxnSpPr>
            <p:cNvPr id="277" name="Straight Connector 276">
              <a:extLst>
                <a:ext uri="{FF2B5EF4-FFF2-40B4-BE49-F238E27FC236}">
                  <a16:creationId xmlns:a16="http://schemas.microsoft.com/office/drawing/2014/main" id="{A70CC499-3E83-40D5-AF96-EA7B57973255}"/>
                </a:ext>
              </a:extLst>
            </p:cNvPr>
            <p:cNvCxnSpPr>
              <a:cxnSpLocks/>
            </p:cNvCxnSpPr>
            <p:nvPr/>
          </p:nvCxnSpPr>
          <p:spPr>
            <a:xfrm>
              <a:off x="8830964" y="3553149"/>
              <a:ext cx="2445650" cy="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78" name="Group 277">
            <a:extLst>
              <a:ext uri="{FF2B5EF4-FFF2-40B4-BE49-F238E27FC236}">
                <a16:creationId xmlns:a16="http://schemas.microsoft.com/office/drawing/2014/main" id="{1821DDCA-AEDC-4F90-9216-1B33F1C977DA}"/>
              </a:ext>
            </a:extLst>
          </p:cNvPr>
          <p:cNvGrpSpPr/>
          <p:nvPr/>
        </p:nvGrpSpPr>
        <p:grpSpPr>
          <a:xfrm>
            <a:off x="9507682" y="1934072"/>
            <a:ext cx="2499437" cy="1405755"/>
            <a:chOff x="551969" y="120191"/>
            <a:chExt cx="2922125" cy="1416087"/>
          </a:xfrm>
        </p:grpSpPr>
        <p:sp>
          <p:nvSpPr>
            <p:cNvPr id="279" name="Rectangle: Rounded Corners 278">
              <a:extLst>
                <a:ext uri="{FF2B5EF4-FFF2-40B4-BE49-F238E27FC236}">
                  <a16:creationId xmlns:a16="http://schemas.microsoft.com/office/drawing/2014/main" id="{1D358E82-258B-4865-A0FC-0B723FB37EA5}"/>
                </a:ext>
              </a:extLst>
            </p:cNvPr>
            <p:cNvSpPr/>
            <p:nvPr/>
          </p:nvSpPr>
          <p:spPr>
            <a:xfrm>
              <a:off x="551970" y="127342"/>
              <a:ext cx="2795553" cy="1383113"/>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a:p>
          </p:txBody>
        </p:sp>
        <p:sp>
          <p:nvSpPr>
            <p:cNvPr id="280" name="TextBox 279">
              <a:extLst>
                <a:ext uri="{FF2B5EF4-FFF2-40B4-BE49-F238E27FC236}">
                  <a16:creationId xmlns:a16="http://schemas.microsoft.com/office/drawing/2014/main" id="{4E7D0FC1-C1A8-45C7-BC10-3D3BEEDC3EC3}"/>
                </a:ext>
              </a:extLst>
            </p:cNvPr>
            <p:cNvSpPr txBox="1"/>
            <p:nvPr/>
          </p:nvSpPr>
          <p:spPr>
            <a:xfrm>
              <a:off x="1090888" y="717992"/>
              <a:ext cx="1525218" cy="310039"/>
            </a:xfrm>
            <a:prstGeom prst="rect">
              <a:avLst/>
            </a:prstGeom>
            <a:noFill/>
          </p:spPr>
          <p:txBody>
            <a:bodyPr wrap="square" rtlCol="0">
              <a:spAutoFit/>
            </a:bodyPr>
            <a:lstStyle/>
            <a:p>
              <a:r>
                <a:rPr lang="en-US" sz="1400" dirty="0" err="1"/>
                <a:t>MaNXB</a:t>
              </a:r>
              <a:endParaRPr lang="vi-VN" sz="1400" dirty="0"/>
            </a:p>
          </p:txBody>
        </p:sp>
        <p:sp>
          <p:nvSpPr>
            <p:cNvPr id="281" name="Oval 6">
              <a:extLst>
                <a:ext uri="{FF2B5EF4-FFF2-40B4-BE49-F238E27FC236}">
                  <a16:creationId xmlns:a16="http://schemas.microsoft.com/office/drawing/2014/main" id="{2F3D2BDF-EC24-4C60-A012-415E624B8063}"/>
                </a:ext>
              </a:extLst>
            </p:cNvPr>
            <p:cNvSpPr/>
            <p:nvPr/>
          </p:nvSpPr>
          <p:spPr>
            <a:xfrm>
              <a:off x="680496" y="796025"/>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282" name="TextBox 281">
              <a:extLst>
                <a:ext uri="{FF2B5EF4-FFF2-40B4-BE49-F238E27FC236}">
                  <a16:creationId xmlns:a16="http://schemas.microsoft.com/office/drawing/2014/main" id="{CCEC98CD-0C43-499E-8C08-A46C9D1F24B7}"/>
                </a:ext>
              </a:extLst>
            </p:cNvPr>
            <p:cNvSpPr txBox="1"/>
            <p:nvPr/>
          </p:nvSpPr>
          <p:spPr>
            <a:xfrm>
              <a:off x="1090888" y="1117398"/>
              <a:ext cx="1000021" cy="310039"/>
            </a:xfrm>
            <a:prstGeom prst="rect">
              <a:avLst/>
            </a:prstGeom>
            <a:noFill/>
          </p:spPr>
          <p:txBody>
            <a:bodyPr wrap="square" rtlCol="0">
              <a:spAutoFit/>
            </a:bodyPr>
            <a:lstStyle/>
            <a:p>
              <a:r>
                <a:rPr lang="en-US" sz="1400" dirty="0" err="1"/>
                <a:t>TenNXB</a:t>
              </a:r>
              <a:endParaRPr lang="vi-VN" sz="1400" dirty="0"/>
            </a:p>
          </p:txBody>
        </p:sp>
        <p:cxnSp>
          <p:nvCxnSpPr>
            <p:cNvPr id="283" name="Straight Connector 282">
              <a:extLst>
                <a:ext uri="{FF2B5EF4-FFF2-40B4-BE49-F238E27FC236}">
                  <a16:creationId xmlns:a16="http://schemas.microsoft.com/office/drawing/2014/main" id="{CBB863BE-7768-48D8-B168-6EDC203D2798}"/>
                </a:ext>
              </a:extLst>
            </p:cNvPr>
            <p:cNvCxnSpPr>
              <a:cxnSpLocks/>
            </p:cNvCxnSpPr>
            <p:nvPr/>
          </p:nvCxnSpPr>
          <p:spPr>
            <a:xfrm>
              <a:off x="2330051" y="653734"/>
              <a:ext cx="0" cy="882544"/>
            </a:xfrm>
            <a:prstGeom prst="line">
              <a:avLst/>
            </a:prstGeom>
          </p:spPr>
          <p:style>
            <a:lnRef idx="3">
              <a:schemeClr val="accent2"/>
            </a:lnRef>
            <a:fillRef idx="0">
              <a:schemeClr val="accent2"/>
            </a:fillRef>
            <a:effectRef idx="2">
              <a:schemeClr val="accent2"/>
            </a:effectRef>
            <a:fontRef idx="minor">
              <a:schemeClr val="tx1"/>
            </a:fontRef>
          </p:style>
        </p:cxnSp>
        <p:sp>
          <p:nvSpPr>
            <p:cNvPr id="284" name="TextBox 283">
              <a:extLst>
                <a:ext uri="{FF2B5EF4-FFF2-40B4-BE49-F238E27FC236}">
                  <a16:creationId xmlns:a16="http://schemas.microsoft.com/office/drawing/2014/main" id="{A2D7EDCF-1EB7-4FD9-BEF4-8AAF5E26D0D7}"/>
                </a:ext>
              </a:extLst>
            </p:cNvPr>
            <p:cNvSpPr txBox="1"/>
            <p:nvPr/>
          </p:nvSpPr>
          <p:spPr>
            <a:xfrm>
              <a:off x="2330051" y="745700"/>
              <a:ext cx="1000021" cy="310039"/>
            </a:xfrm>
            <a:prstGeom prst="rect">
              <a:avLst/>
            </a:prstGeom>
            <a:noFill/>
          </p:spPr>
          <p:txBody>
            <a:bodyPr wrap="square" rtlCol="0">
              <a:spAutoFit/>
            </a:bodyPr>
            <a:lstStyle/>
            <a:p>
              <a:r>
                <a:rPr lang="en-US" sz="1400" dirty="0" err="1"/>
                <a:t>DiaChi</a:t>
              </a:r>
              <a:endParaRPr lang="vi-VN" sz="1400" dirty="0"/>
            </a:p>
          </p:txBody>
        </p:sp>
        <p:sp>
          <p:nvSpPr>
            <p:cNvPr id="285" name="TextBox 284">
              <a:extLst>
                <a:ext uri="{FF2B5EF4-FFF2-40B4-BE49-F238E27FC236}">
                  <a16:creationId xmlns:a16="http://schemas.microsoft.com/office/drawing/2014/main" id="{3366D384-DF2F-47AD-8D35-DDAF39EEA51A}"/>
                </a:ext>
              </a:extLst>
            </p:cNvPr>
            <p:cNvSpPr txBox="1"/>
            <p:nvPr/>
          </p:nvSpPr>
          <p:spPr>
            <a:xfrm>
              <a:off x="2345777" y="1105708"/>
              <a:ext cx="1128317" cy="310039"/>
            </a:xfrm>
            <a:prstGeom prst="rect">
              <a:avLst/>
            </a:prstGeom>
            <a:noFill/>
          </p:spPr>
          <p:txBody>
            <a:bodyPr wrap="square" rtlCol="0">
              <a:spAutoFit/>
            </a:bodyPr>
            <a:lstStyle/>
            <a:p>
              <a:r>
                <a:rPr lang="en-US" sz="1400" dirty="0" err="1"/>
                <a:t>DienThoai</a:t>
              </a:r>
              <a:endParaRPr lang="vi-VN" sz="1400" dirty="0"/>
            </a:p>
          </p:txBody>
        </p:sp>
        <p:sp>
          <p:nvSpPr>
            <p:cNvPr id="287" name="Freeform: Shape 286">
              <a:extLst>
                <a:ext uri="{FF2B5EF4-FFF2-40B4-BE49-F238E27FC236}">
                  <a16:creationId xmlns:a16="http://schemas.microsoft.com/office/drawing/2014/main" id="{7A72391E-5C4C-41AD-B9DE-747813CA6523}"/>
                </a:ext>
              </a:extLst>
            </p:cNvPr>
            <p:cNvSpPr/>
            <p:nvPr/>
          </p:nvSpPr>
          <p:spPr>
            <a:xfrm>
              <a:off x="565481" y="138003"/>
              <a:ext cx="2795553" cy="429209"/>
            </a:xfrm>
            <a:custGeom>
              <a:avLst/>
              <a:gdLst>
                <a:gd name="connsiteX0" fmla="*/ 230523 w 2795553"/>
                <a:gd name="connsiteY0" fmla="*/ 0 h 429209"/>
                <a:gd name="connsiteX1" fmla="*/ 2565030 w 2795553"/>
                <a:gd name="connsiteY1" fmla="*/ 0 h 429209"/>
                <a:gd name="connsiteX2" fmla="*/ 2795553 w 2795553"/>
                <a:gd name="connsiteY2" fmla="*/ 230523 h 429209"/>
                <a:gd name="connsiteX3" fmla="*/ 2795553 w 2795553"/>
                <a:gd name="connsiteY3" fmla="*/ 429209 h 429209"/>
                <a:gd name="connsiteX4" fmla="*/ 0 w 2795553"/>
                <a:gd name="connsiteY4" fmla="*/ 429209 h 429209"/>
                <a:gd name="connsiteX5" fmla="*/ 0 w 2795553"/>
                <a:gd name="connsiteY5" fmla="*/ 230523 h 429209"/>
                <a:gd name="connsiteX6" fmla="*/ 230523 w 2795553"/>
                <a:gd name="connsiteY6" fmla="*/ 0 h 42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5553" h="429209">
                  <a:moveTo>
                    <a:pt x="230523" y="0"/>
                  </a:moveTo>
                  <a:lnTo>
                    <a:pt x="2565030" y="0"/>
                  </a:lnTo>
                  <a:cubicBezTo>
                    <a:pt x="2692344" y="0"/>
                    <a:pt x="2795553" y="103209"/>
                    <a:pt x="2795553" y="230523"/>
                  </a:cubicBezTo>
                  <a:lnTo>
                    <a:pt x="2795553" y="429209"/>
                  </a:lnTo>
                  <a:lnTo>
                    <a:pt x="0" y="429209"/>
                  </a:lnTo>
                  <a:lnTo>
                    <a:pt x="0" y="230523"/>
                  </a:lnTo>
                  <a:cubicBezTo>
                    <a:pt x="0" y="103209"/>
                    <a:pt x="103209" y="0"/>
                    <a:pt x="230523"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vi-VN" sz="1600"/>
            </a:p>
          </p:txBody>
        </p:sp>
        <p:sp>
          <p:nvSpPr>
            <p:cNvPr id="288" name="TextBox 287">
              <a:extLst>
                <a:ext uri="{FF2B5EF4-FFF2-40B4-BE49-F238E27FC236}">
                  <a16:creationId xmlns:a16="http://schemas.microsoft.com/office/drawing/2014/main" id="{D1FA9A5A-0948-4639-A06E-CBE85706D5DE}"/>
                </a:ext>
              </a:extLst>
            </p:cNvPr>
            <p:cNvSpPr txBox="1"/>
            <p:nvPr/>
          </p:nvSpPr>
          <p:spPr>
            <a:xfrm>
              <a:off x="571068" y="120191"/>
              <a:ext cx="2745213" cy="403051"/>
            </a:xfrm>
            <a:prstGeom prst="rect">
              <a:avLst/>
            </a:prstGeom>
            <a:noFill/>
          </p:spPr>
          <p:txBody>
            <a:bodyPr wrap="square" rtlCol="0">
              <a:spAutoFit/>
            </a:bodyPr>
            <a:lstStyle/>
            <a:p>
              <a:pPr algn="ctr"/>
              <a:r>
                <a:rPr lang="en-US" sz="2000" b="1" dirty="0" err="1">
                  <a:solidFill>
                    <a:srgbClr val="002060"/>
                  </a:solidFill>
                </a:rPr>
                <a:t>NhaXuatBan</a:t>
              </a:r>
              <a:endParaRPr lang="vi-VN" sz="2000" b="1" dirty="0">
                <a:solidFill>
                  <a:srgbClr val="002060"/>
                </a:solidFill>
              </a:endParaRPr>
            </a:p>
          </p:txBody>
        </p:sp>
        <p:cxnSp>
          <p:nvCxnSpPr>
            <p:cNvPr id="289" name="Straight Connector 288">
              <a:extLst>
                <a:ext uri="{FF2B5EF4-FFF2-40B4-BE49-F238E27FC236}">
                  <a16:creationId xmlns:a16="http://schemas.microsoft.com/office/drawing/2014/main" id="{294D4A6A-3097-4D23-92E1-A24D555D567F}"/>
                </a:ext>
              </a:extLst>
            </p:cNvPr>
            <p:cNvCxnSpPr/>
            <p:nvPr/>
          </p:nvCxnSpPr>
          <p:spPr>
            <a:xfrm>
              <a:off x="551969" y="577930"/>
              <a:ext cx="2795554" cy="0"/>
            </a:xfrm>
            <a:prstGeom prst="line">
              <a:avLst/>
            </a:prstGeom>
          </p:spPr>
          <p:style>
            <a:lnRef idx="3">
              <a:schemeClr val="accent6"/>
            </a:lnRef>
            <a:fillRef idx="0">
              <a:schemeClr val="accent6"/>
            </a:fillRef>
            <a:effectRef idx="2">
              <a:schemeClr val="accent6"/>
            </a:effectRef>
            <a:fontRef idx="minor">
              <a:schemeClr val="tx1"/>
            </a:fontRef>
          </p:style>
        </p:cxnSp>
      </p:grpSp>
      <p:grpSp>
        <p:nvGrpSpPr>
          <p:cNvPr id="290" name="Group 289">
            <a:extLst>
              <a:ext uri="{FF2B5EF4-FFF2-40B4-BE49-F238E27FC236}">
                <a16:creationId xmlns:a16="http://schemas.microsoft.com/office/drawing/2014/main" id="{4E5EB974-E578-4BCA-A53A-55DCD9A9A6B6}"/>
              </a:ext>
            </a:extLst>
          </p:cNvPr>
          <p:cNvGrpSpPr/>
          <p:nvPr/>
        </p:nvGrpSpPr>
        <p:grpSpPr>
          <a:xfrm>
            <a:off x="6321399" y="5098075"/>
            <a:ext cx="2628257" cy="1592524"/>
            <a:chOff x="433922" y="1735183"/>
            <a:chExt cx="3454183" cy="2040108"/>
          </a:xfrm>
        </p:grpSpPr>
        <p:sp>
          <p:nvSpPr>
            <p:cNvPr id="291" name="Rectangle: Rounded Corners 290">
              <a:extLst>
                <a:ext uri="{FF2B5EF4-FFF2-40B4-BE49-F238E27FC236}">
                  <a16:creationId xmlns:a16="http://schemas.microsoft.com/office/drawing/2014/main" id="{2F01A6BC-8032-47C5-9216-44A022DCDBF1}"/>
                </a:ext>
              </a:extLst>
            </p:cNvPr>
            <p:cNvSpPr/>
            <p:nvPr/>
          </p:nvSpPr>
          <p:spPr>
            <a:xfrm>
              <a:off x="446210" y="1740327"/>
              <a:ext cx="3250215" cy="2034964"/>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a:p>
          </p:txBody>
        </p:sp>
        <p:sp>
          <p:nvSpPr>
            <p:cNvPr id="292" name="TextBox 291">
              <a:extLst>
                <a:ext uri="{FF2B5EF4-FFF2-40B4-BE49-F238E27FC236}">
                  <a16:creationId xmlns:a16="http://schemas.microsoft.com/office/drawing/2014/main" id="{7D2CAF05-CC46-461C-BADE-FA80BAAD58BC}"/>
                </a:ext>
              </a:extLst>
            </p:cNvPr>
            <p:cNvSpPr txBox="1"/>
            <p:nvPr/>
          </p:nvSpPr>
          <p:spPr>
            <a:xfrm>
              <a:off x="788822" y="2811309"/>
              <a:ext cx="1447067" cy="354873"/>
            </a:xfrm>
            <a:prstGeom prst="rect">
              <a:avLst/>
            </a:prstGeom>
            <a:noFill/>
          </p:spPr>
          <p:txBody>
            <a:bodyPr wrap="square" rtlCol="0">
              <a:spAutoFit/>
            </a:bodyPr>
            <a:lstStyle/>
            <a:p>
              <a:r>
                <a:rPr lang="en-US" sz="1400" dirty="0" err="1"/>
                <a:t>MaPhieuNH</a:t>
              </a:r>
              <a:endParaRPr lang="vi-VN" sz="1400" dirty="0"/>
            </a:p>
          </p:txBody>
        </p:sp>
        <p:sp>
          <p:nvSpPr>
            <p:cNvPr id="293" name="Oval 6">
              <a:extLst>
                <a:ext uri="{FF2B5EF4-FFF2-40B4-BE49-F238E27FC236}">
                  <a16:creationId xmlns:a16="http://schemas.microsoft.com/office/drawing/2014/main" id="{1D7EE002-7DD7-4141-9635-7BB7016C1E58}"/>
                </a:ext>
              </a:extLst>
            </p:cNvPr>
            <p:cNvSpPr/>
            <p:nvPr/>
          </p:nvSpPr>
          <p:spPr>
            <a:xfrm>
              <a:off x="560634" y="2432958"/>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294" name="TextBox 293">
              <a:extLst>
                <a:ext uri="{FF2B5EF4-FFF2-40B4-BE49-F238E27FC236}">
                  <a16:creationId xmlns:a16="http://schemas.microsoft.com/office/drawing/2014/main" id="{EC320C61-3351-4D25-A2B4-AD186BD277AD}"/>
                </a:ext>
              </a:extLst>
            </p:cNvPr>
            <p:cNvSpPr txBox="1"/>
            <p:nvPr/>
          </p:nvSpPr>
          <p:spPr>
            <a:xfrm>
              <a:off x="861166" y="2378510"/>
              <a:ext cx="1109443" cy="354873"/>
            </a:xfrm>
            <a:prstGeom prst="rect">
              <a:avLst/>
            </a:prstGeom>
            <a:noFill/>
          </p:spPr>
          <p:txBody>
            <a:bodyPr wrap="square" rtlCol="0">
              <a:spAutoFit/>
            </a:bodyPr>
            <a:lstStyle/>
            <a:p>
              <a:r>
                <a:rPr lang="en-US" sz="1400" dirty="0" err="1"/>
                <a:t>MaSach</a:t>
              </a:r>
              <a:endParaRPr lang="vi-VN" sz="1400" dirty="0"/>
            </a:p>
          </p:txBody>
        </p:sp>
        <p:cxnSp>
          <p:nvCxnSpPr>
            <p:cNvPr id="295" name="Straight Connector 294">
              <a:extLst>
                <a:ext uri="{FF2B5EF4-FFF2-40B4-BE49-F238E27FC236}">
                  <a16:creationId xmlns:a16="http://schemas.microsoft.com/office/drawing/2014/main" id="{9C9D4892-C3D6-4F86-9FF9-E76E952B38B2}"/>
                </a:ext>
              </a:extLst>
            </p:cNvPr>
            <p:cNvCxnSpPr>
              <a:cxnSpLocks/>
            </p:cNvCxnSpPr>
            <p:nvPr/>
          </p:nvCxnSpPr>
          <p:spPr>
            <a:xfrm>
              <a:off x="2102297" y="2228895"/>
              <a:ext cx="0" cy="1366830"/>
            </a:xfrm>
            <a:prstGeom prst="line">
              <a:avLst/>
            </a:prstGeom>
          </p:spPr>
          <p:style>
            <a:lnRef idx="3">
              <a:schemeClr val="accent2"/>
            </a:lnRef>
            <a:fillRef idx="0">
              <a:schemeClr val="accent2"/>
            </a:fillRef>
            <a:effectRef idx="2">
              <a:schemeClr val="accent2"/>
            </a:effectRef>
            <a:fontRef idx="minor">
              <a:schemeClr val="tx1"/>
            </a:fontRef>
          </p:style>
        </p:cxnSp>
        <p:sp>
          <p:nvSpPr>
            <p:cNvPr id="296" name="TextBox 295">
              <a:extLst>
                <a:ext uri="{FF2B5EF4-FFF2-40B4-BE49-F238E27FC236}">
                  <a16:creationId xmlns:a16="http://schemas.microsoft.com/office/drawing/2014/main" id="{6F78C472-6765-4F66-8A78-DE3BBE253994}"/>
                </a:ext>
              </a:extLst>
            </p:cNvPr>
            <p:cNvSpPr txBox="1"/>
            <p:nvPr/>
          </p:nvSpPr>
          <p:spPr>
            <a:xfrm>
              <a:off x="2242032" y="2655457"/>
              <a:ext cx="1646073" cy="354873"/>
            </a:xfrm>
            <a:prstGeom prst="rect">
              <a:avLst/>
            </a:prstGeom>
            <a:noFill/>
          </p:spPr>
          <p:txBody>
            <a:bodyPr wrap="square" rtlCol="0">
              <a:spAutoFit/>
            </a:bodyPr>
            <a:lstStyle/>
            <a:p>
              <a:r>
                <a:rPr lang="en-US" sz="1400" dirty="0" err="1"/>
                <a:t>DonGiaNhap</a:t>
              </a:r>
              <a:endParaRPr lang="vi-VN" sz="1400" dirty="0"/>
            </a:p>
          </p:txBody>
        </p:sp>
        <p:sp>
          <p:nvSpPr>
            <p:cNvPr id="298" name="TextBox 297">
              <a:extLst>
                <a:ext uri="{FF2B5EF4-FFF2-40B4-BE49-F238E27FC236}">
                  <a16:creationId xmlns:a16="http://schemas.microsoft.com/office/drawing/2014/main" id="{885DBD5D-0024-4D4F-9C3D-83546570136A}"/>
                </a:ext>
              </a:extLst>
            </p:cNvPr>
            <p:cNvSpPr txBox="1"/>
            <p:nvPr/>
          </p:nvSpPr>
          <p:spPr>
            <a:xfrm>
              <a:off x="2255938" y="3102297"/>
              <a:ext cx="1585892" cy="354873"/>
            </a:xfrm>
            <a:prstGeom prst="rect">
              <a:avLst/>
            </a:prstGeom>
            <a:noFill/>
          </p:spPr>
          <p:txBody>
            <a:bodyPr wrap="square" rtlCol="0">
              <a:spAutoFit/>
            </a:bodyPr>
            <a:lstStyle/>
            <a:p>
              <a:r>
                <a:rPr lang="en-US" sz="1400" dirty="0" err="1"/>
                <a:t>TongTien</a:t>
              </a:r>
              <a:endParaRPr lang="vi-VN" sz="1400" dirty="0"/>
            </a:p>
          </p:txBody>
        </p:sp>
        <p:sp>
          <p:nvSpPr>
            <p:cNvPr id="299" name="Freeform: Shape 298">
              <a:extLst>
                <a:ext uri="{FF2B5EF4-FFF2-40B4-BE49-F238E27FC236}">
                  <a16:creationId xmlns:a16="http://schemas.microsoft.com/office/drawing/2014/main" id="{ECA8060C-BB9C-459D-BE82-1DDC27517525}"/>
                </a:ext>
              </a:extLst>
            </p:cNvPr>
            <p:cNvSpPr/>
            <p:nvPr/>
          </p:nvSpPr>
          <p:spPr>
            <a:xfrm>
              <a:off x="438196" y="1744141"/>
              <a:ext cx="3250215" cy="521258"/>
            </a:xfrm>
            <a:custGeom>
              <a:avLst/>
              <a:gdLst>
                <a:gd name="connsiteX0" fmla="*/ 339167 w 3250215"/>
                <a:gd name="connsiteY0" fmla="*/ 0 h 521258"/>
                <a:gd name="connsiteX1" fmla="*/ 2911048 w 3250215"/>
                <a:gd name="connsiteY1" fmla="*/ 0 h 521258"/>
                <a:gd name="connsiteX2" fmla="*/ 3250215 w 3250215"/>
                <a:gd name="connsiteY2" fmla="*/ 339167 h 521258"/>
                <a:gd name="connsiteX3" fmla="*/ 3250215 w 3250215"/>
                <a:gd name="connsiteY3" fmla="*/ 521258 h 521258"/>
                <a:gd name="connsiteX4" fmla="*/ 0 w 3250215"/>
                <a:gd name="connsiteY4" fmla="*/ 521258 h 521258"/>
                <a:gd name="connsiteX5" fmla="*/ 0 w 3250215"/>
                <a:gd name="connsiteY5" fmla="*/ 339167 h 521258"/>
                <a:gd name="connsiteX6" fmla="*/ 339167 w 3250215"/>
                <a:gd name="connsiteY6" fmla="*/ 0 h 521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0215" h="521258">
                  <a:moveTo>
                    <a:pt x="339167" y="0"/>
                  </a:moveTo>
                  <a:lnTo>
                    <a:pt x="2911048" y="0"/>
                  </a:lnTo>
                  <a:cubicBezTo>
                    <a:pt x="3098365" y="0"/>
                    <a:pt x="3250215" y="151850"/>
                    <a:pt x="3250215" y="339167"/>
                  </a:cubicBezTo>
                  <a:lnTo>
                    <a:pt x="3250215" y="521258"/>
                  </a:lnTo>
                  <a:lnTo>
                    <a:pt x="0" y="521258"/>
                  </a:lnTo>
                  <a:lnTo>
                    <a:pt x="0" y="339167"/>
                  </a:lnTo>
                  <a:cubicBezTo>
                    <a:pt x="0" y="151850"/>
                    <a:pt x="151850" y="0"/>
                    <a:pt x="339167"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vi-VN" sz="1600"/>
            </a:p>
          </p:txBody>
        </p:sp>
        <p:sp>
          <p:nvSpPr>
            <p:cNvPr id="300" name="TextBox 299">
              <a:extLst>
                <a:ext uri="{FF2B5EF4-FFF2-40B4-BE49-F238E27FC236}">
                  <a16:creationId xmlns:a16="http://schemas.microsoft.com/office/drawing/2014/main" id="{57E881AC-BC6E-43EA-BAF8-8F34CF6E3552}"/>
                </a:ext>
              </a:extLst>
            </p:cNvPr>
            <p:cNvSpPr txBox="1"/>
            <p:nvPr/>
          </p:nvSpPr>
          <p:spPr>
            <a:xfrm>
              <a:off x="524341" y="1735183"/>
              <a:ext cx="3173033" cy="461335"/>
            </a:xfrm>
            <a:prstGeom prst="rect">
              <a:avLst/>
            </a:prstGeom>
            <a:noFill/>
          </p:spPr>
          <p:txBody>
            <a:bodyPr wrap="square" rtlCol="0">
              <a:spAutoFit/>
            </a:bodyPr>
            <a:lstStyle/>
            <a:p>
              <a:pPr algn="ctr"/>
              <a:r>
                <a:rPr lang="en-US" sz="2000" b="1" dirty="0" err="1">
                  <a:solidFill>
                    <a:srgbClr val="002060"/>
                  </a:solidFill>
                </a:rPr>
                <a:t>CT_PhieuNhapHang</a:t>
              </a:r>
              <a:endParaRPr lang="vi-VN" sz="2000" b="1" dirty="0">
                <a:solidFill>
                  <a:srgbClr val="002060"/>
                </a:solidFill>
              </a:endParaRPr>
            </a:p>
          </p:txBody>
        </p:sp>
        <p:cxnSp>
          <p:nvCxnSpPr>
            <p:cNvPr id="301" name="Straight Connector 300">
              <a:extLst>
                <a:ext uri="{FF2B5EF4-FFF2-40B4-BE49-F238E27FC236}">
                  <a16:creationId xmlns:a16="http://schemas.microsoft.com/office/drawing/2014/main" id="{81F081EC-E30F-4E6C-83B8-BB75CA47DA7D}"/>
                </a:ext>
              </a:extLst>
            </p:cNvPr>
            <p:cNvCxnSpPr>
              <a:cxnSpLocks/>
            </p:cNvCxnSpPr>
            <p:nvPr/>
          </p:nvCxnSpPr>
          <p:spPr>
            <a:xfrm>
              <a:off x="433922" y="2280485"/>
              <a:ext cx="3250215" cy="4940"/>
            </a:xfrm>
            <a:prstGeom prst="line">
              <a:avLst/>
            </a:prstGeom>
          </p:spPr>
          <p:style>
            <a:lnRef idx="3">
              <a:schemeClr val="accent6"/>
            </a:lnRef>
            <a:fillRef idx="0">
              <a:schemeClr val="accent6"/>
            </a:fillRef>
            <a:effectRef idx="2">
              <a:schemeClr val="accent6"/>
            </a:effectRef>
            <a:fontRef idx="minor">
              <a:schemeClr val="tx1"/>
            </a:fontRef>
          </p:style>
        </p:cxnSp>
        <p:sp>
          <p:nvSpPr>
            <p:cNvPr id="302" name="TextBox 301">
              <a:extLst>
                <a:ext uri="{FF2B5EF4-FFF2-40B4-BE49-F238E27FC236}">
                  <a16:creationId xmlns:a16="http://schemas.microsoft.com/office/drawing/2014/main" id="{EE3DB2F1-B7CF-4780-B116-D641D89655FA}"/>
                </a:ext>
              </a:extLst>
            </p:cNvPr>
            <p:cNvSpPr txBox="1"/>
            <p:nvPr/>
          </p:nvSpPr>
          <p:spPr>
            <a:xfrm>
              <a:off x="820606" y="3210679"/>
              <a:ext cx="1109441" cy="354873"/>
            </a:xfrm>
            <a:prstGeom prst="rect">
              <a:avLst/>
            </a:prstGeom>
            <a:noFill/>
          </p:spPr>
          <p:txBody>
            <a:bodyPr wrap="square" rtlCol="0">
              <a:spAutoFit/>
            </a:bodyPr>
            <a:lstStyle/>
            <a:p>
              <a:r>
                <a:rPr lang="en-US" sz="1400" dirty="0" err="1"/>
                <a:t>SLuong</a:t>
              </a:r>
              <a:endParaRPr lang="vi-VN" sz="1400" dirty="0"/>
            </a:p>
          </p:txBody>
        </p:sp>
        <p:sp>
          <p:nvSpPr>
            <p:cNvPr id="329" name="Oval 6">
              <a:extLst>
                <a:ext uri="{FF2B5EF4-FFF2-40B4-BE49-F238E27FC236}">
                  <a16:creationId xmlns:a16="http://schemas.microsoft.com/office/drawing/2014/main" id="{D03E53D0-9BB7-48A2-8036-DC4BC7A50438}"/>
                </a:ext>
              </a:extLst>
            </p:cNvPr>
            <p:cNvSpPr/>
            <p:nvPr/>
          </p:nvSpPr>
          <p:spPr>
            <a:xfrm>
              <a:off x="560630" y="2880934"/>
              <a:ext cx="253417"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grpSp>
      <p:grpSp>
        <p:nvGrpSpPr>
          <p:cNvPr id="303" name="Group 302">
            <a:extLst>
              <a:ext uri="{FF2B5EF4-FFF2-40B4-BE49-F238E27FC236}">
                <a16:creationId xmlns:a16="http://schemas.microsoft.com/office/drawing/2014/main" id="{87965093-2987-46F9-B84A-F25556AC8B9F}"/>
              </a:ext>
            </a:extLst>
          </p:cNvPr>
          <p:cNvGrpSpPr/>
          <p:nvPr/>
        </p:nvGrpSpPr>
        <p:grpSpPr>
          <a:xfrm>
            <a:off x="9270020" y="3949710"/>
            <a:ext cx="2656227" cy="1845806"/>
            <a:chOff x="433922" y="1735183"/>
            <a:chExt cx="3490942" cy="2052316"/>
          </a:xfrm>
        </p:grpSpPr>
        <p:sp>
          <p:nvSpPr>
            <p:cNvPr id="304" name="Rectangle: Rounded Corners 303">
              <a:extLst>
                <a:ext uri="{FF2B5EF4-FFF2-40B4-BE49-F238E27FC236}">
                  <a16:creationId xmlns:a16="http://schemas.microsoft.com/office/drawing/2014/main" id="{CEF21780-AC56-4D04-A981-9321BDB0BE13}"/>
                </a:ext>
              </a:extLst>
            </p:cNvPr>
            <p:cNvSpPr/>
            <p:nvPr/>
          </p:nvSpPr>
          <p:spPr>
            <a:xfrm>
              <a:off x="446210" y="1740327"/>
              <a:ext cx="3250215" cy="2034964"/>
            </a:xfrm>
            <a:prstGeom prst="roundRect">
              <a:avLst/>
            </a:prstGeom>
            <a:solidFill>
              <a:schemeClr val="accent3">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vi-VN" sz="1600"/>
            </a:p>
          </p:txBody>
        </p:sp>
        <p:sp>
          <p:nvSpPr>
            <p:cNvPr id="305" name="TextBox 304">
              <a:extLst>
                <a:ext uri="{FF2B5EF4-FFF2-40B4-BE49-F238E27FC236}">
                  <a16:creationId xmlns:a16="http://schemas.microsoft.com/office/drawing/2014/main" id="{5A76A0B3-69B1-4032-95C4-021617AF197D}"/>
                </a:ext>
              </a:extLst>
            </p:cNvPr>
            <p:cNvSpPr txBox="1"/>
            <p:nvPr/>
          </p:nvSpPr>
          <p:spPr>
            <a:xfrm>
              <a:off x="912608" y="2687687"/>
              <a:ext cx="1447068" cy="394279"/>
            </a:xfrm>
            <a:prstGeom prst="rect">
              <a:avLst/>
            </a:prstGeom>
            <a:noFill/>
          </p:spPr>
          <p:txBody>
            <a:bodyPr wrap="square" rtlCol="0">
              <a:spAutoFit/>
            </a:bodyPr>
            <a:lstStyle/>
            <a:p>
              <a:r>
                <a:rPr lang="en-US" sz="1400" dirty="0"/>
                <a:t>Ho</a:t>
              </a:r>
              <a:endParaRPr lang="vi-VN" sz="1400" dirty="0"/>
            </a:p>
          </p:txBody>
        </p:sp>
        <p:sp>
          <p:nvSpPr>
            <p:cNvPr id="306" name="Oval 6">
              <a:extLst>
                <a:ext uri="{FF2B5EF4-FFF2-40B4-BE49-F238E27FC236}">
                  <a16:creationId xmlns:a16="http://schemas.microsoft.com/office/drawing/2014/main" id="{538804B8-6E5F-4243-BF86-32E62E950FA7}"/>
                </a:ext>
              </a:extLst>
            </p:cNvPr>
            <p:cNvSpPr/>
            <p:nvPr/>
          </p:nvSpPr>
          <p:spPr>
            <a:xfrm>
              <a:off x="560634" y="2432958"/>
              <a:ext cx="253418" cy="267753"/>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bg1">
                <a:lumMod val="95000"/>
                <a:lumOff val="5000"/>
              </a:schemeClr>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sz="1600" dirty="0"/>
            </a:p>
          </p:txBody>
        </p:sp>
        <p:sp>
          <p:nvSpPr>
            <p:cNvPr id="307" name="TextBox 306">
              <a:extLst>
                <a:ext uri="{FF2B5EF4-FFF2-40B4-BE49-F238E27FC236}">
                  <a16:creationId xmlns:a16="http://schemas.microsoft.com/office/drawing/2014/main" id="{49BBD856-5AF7-4DED-A00C-9E4E886FD309}"/>
                </a:ext>
              </a:extLst>
            </p:cNvPr>
            <p:cNvSpPr txBox="1"/>
            <p:nvPr/>
          </p:nvSpPr>
          <p:spPr>
            <a:xfrm>
              <a:off x="861166" y="2378510"/>
              <a:ext cx="1109443" cy="394279"/>
            </a:xfrm>
            <a:prstGeom prst="rect">
              <a:avLst/>
            </a:prstGeom>
            <a:noFill/>
          </p:spPr>
          <p:txBody>
            <a:bodyPr wrap="square" rtlCol="0">
              <a:spAutoFit/>
            </a:bodyPr>
            <a:lstStyle/>
            <a:p>
              <a:r>
                <a:rPr lang="en-US" sz="1400" dirty="0" err="1"/>
                <a:t>MaLH</a:t>
              </a:r>
              <a:endParaRPr lang="vi-VN" sz="1400" dirty="0"/>
            </a:p>
          </p:txBody>
        </p:sp>
        <p:cxnSp>
          <p:nvCxnSpPr>
            <p:cNvPr id="308" name="Straight Connector 307">
              <a:extLst>
                <a:ext uri="{FF2B5EF4-FFF2-40B4-BE49-F238E27FC236}">
                  <a16:creationId xmlns:a16="http://schemas.microsoft.com/office/drawing/2014/main" id="{64226A1A-F440-4E8C-BC25-53D6F41308BA}"/>
                </a:ext>
              </a:extLst>
            </p:cNvPr>
            <p:cNvCxnSpPr>
              <a:cxnSpLocks/>
            </p:cNvCxnSpPr>
            <p:nvPr/>
          </p:nvCxnSpPr>
          <p:spPr>
            <a:xfrm>
              <a:off x="2102297" y="2228895"/>
              <a:ext cx="0" cy="1366830"/>
            </a:xfrm>
            <a:prstGeom prst="line">
              <a:avLst/>
            </a:prstGeom>
          </p:spPr>
          <p:style>
            <a:lnRef idx="3">
              <a:schemeClr val="accent2"/>
            </a:lnRef>
            <a:fillRef idx="0">
              <a:schemeClr val="accent2"/>
            </a:fillRef>
            <a:effectRef idx="2">
              <a:schemeClr val="accent2"/>
            </a:effectRef>
            <a:fontRef idx="minor">
              <a:schemeClr val="tx1"/>
            </a:fontRef>
          </p:style>
        </p:cxnSp>
        <p:sp>
          <p:nvSpPr>
            <p:cNvPr id="309" name="TextBox 308">
              <a:extLst>
                <a:ext uri="{FF2B5EF4-FFF2-40B4-BE49-F238E27FC236}">
                  <a16:creationId xmlns:a16="http://schemas.microsoft.com/office/drawing/2014/main" id="{72032784-FCFF-4F4D-821C-D76EAACCBBEC}"/>
                </a:ext>
              </a:extLst>
            </p:cNvPr>
            <p:cNvSpPr txBox="1"/>
            <p:nvPr/>
          </p:nvSpPr>
          <p:spPr>
            <a:xfrm>
              <a:off x="2278793" y="2508381"/>
              <a:ext cx="1646071" cy="394280"/>
            </a:xfrm>
            <a:prstGeom prst="rect">
              <a:avLst/>
            </a:prstGeom>
            <a:noFill/>
          </p:spPr>
          <p:txBody>
            <a:bodyPr wrap="square" rtlCol="0">
              <a:spAutoFit/>
            </a:bodyPr>
            <a:lstStyle/>
            <a:p>
              <a:r>
                <a:rPr lang="en-US" sz="1400" dirty="0" err="1"/>
                <a:t>DienThoai</a:t>
              </a:r>
              <a:endParaRPr lang="vi-VN" sz="1400" dirty="0"/>
            </a:p>
          </p:txBody>
        </p:sp>
        <p:sp>
          <p:nvSpPr>
            <p:cNvPr id="310" name="TextBox 309">
              <a:extLst>
                <a:ext uri="{FF2B5EF4-FFF2-40B4-BE49-F238E27FC236}">
                  <a16:creationId xmlns:a16="http://schemas.microsoft.com/office/drawing/2014/main" id="{2493D059-D98F-4E67-B8C2-F4EAF6D73579}"/>
                </a:ext>
              </a:extLst>
            </p:cNvPr>
            <p:cNvSpPr txBox="1"/>
            <p:nvPr/>
          </p:nvSpPr>
          <p:spPr>
            <a:xfrm>
              <a:off x="2283357" y="2912217"/>
              <a:ext cx="1585892" cy="342211"/>
            </a:xfrm>
            <a:prstGeom prst="rect">
              <a:avLst/>
            </a:prstGeom>
            <a:noFill/>
          </p:spPr>
          <p:txBody>
            <a:bodyPr wrap="square" rtlCol="0">
              <a:spAutoFit/>
            </a:bodyPr>
            <a:lstStyle/>
            <a:p>
              <a:r>
                <a:rPr lang="en-US" sz="1400" dirty="0" err="1"/>
                <a:t>NoiDung</a:t>
              </a:r>
              <a:endParaRPr lang="vi-VN" sz="1400" dirty="0"/>
            </a:p>
          </p:txBody>
        </p:sp>
        <p:sp>
          <p:nvSpPr>
            <p:cNvPr id="311" name="Freeform: Shape 310">
              <a:extLst>
                <a:ext uri="{FF2B5EF4-FFF2-40B4-BE49-F238E27FC236}">
                  <a16:creationId xmlns:a16="http://schemas.microsoft.com/office/drawing/2014/main" id="{592CDEA9-CBD9-4BF7-AC68-ED805C43581E}"/>
                </a:ext>
              </a:extLst>
            </p:cNvPr>
            <p:cNvSpPr/>
            <p:nvPr/>
          </p:nvSpPr>
          <p:spPr>
            <a:xfrm>
              <a:off x="438196" y="1744141"/>
              <a:ext cx="3250215" cy="521258"/>
            </a:xfrm>
            <a:custGeom>
              <a:avLst/>
              <a:gdLst>
                <a:gd name="connsiteX0" fmla="*/ 339167 w 3250215"/>
                <a:gd name="connsiteY0" fmla="*/ 0 h 521258"/>
                <a:gd name="connsiteX1" fmla="*/ 2911048 w 3250215"/>
                <a:gd name="connsiteY1" fmla="*/ 0 h 521258"/>
                <a:gd name="connsiteX2" fmla="*/ 3250215 w 3250215"/>
                <a:gd name="connsiteY2" fmla="*/ 339167 h 521258"/>
                <a:gd name="connsiteX3" fmla="*/ 3250215 w 3250215"/>
                <a:gd name="connsiteY3" fmla="*/ 521258 h 521258"/>
                <a:gd name="connsiteX4" fmla="*/ 0 w 3250215"/>
                <a:gd name="connsiteY4" fmla="*/ 521258 h 521258"/>
                <a:gd name="connsiteX5" fmla="*/ 0 w 3250215"/>
                <a:gd name="connsiteY5" fmla="*/ 339167 h 521258"/>
                <a:gd name="connsiteX6" fmla="*/ 339167 w 3250215"/>
                <a:gd name="connsiteY6" fmla="*/ 0 h 521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0215" h="521258">
                  <a:moveTo>
                    <a:pt x="339167" y="0"/>
                  </a:moveTo>
                  <a:lnTo>
                    <a:pt x="2911048" y="0"/>
                  </a:lnTo>
                  <a:cubicBezTo>
                    <a:pt x="3098365" y="0"/>
                    <a:pt x="3250215" y="151850"/>
                    <a:pt x="3250215" y="339167"/>
                  </a:cubicBezTo>
                  <a:lnTo>
                    <a:pt x="3250215" y="521258"/>
                  </a:lnTo>
                  <a:lnTo>
                    <a:pt x="0" y="521258"/>
                  </a:lnTo>
                  <a:lnTo>
                    <a:pt x="0" y="339167"/>
                  </a:lnTo>
                  <a:cubicBezTo>
                    <a:pt x="0" y="151850"/>
                    <a:pt x="151850" y="0"/>
                    <a:pt x="339167" y="0"/>
                  </a:cubicBezTo>
                  <a:close/>
                </a:path>
              </a:pathLst>
            </a:custGeom>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vi-VN" sz="1600"/>
            </a:p>
          </p:txBody>
        </p:sp>
        <p:sp>
          <p:nvSpPr>
            <p:cNvPr id="312" name="TextBox 311">
              <a:extLst>
                <a:ext uri="{FF2B5EF4-FFF2-40B4-BE49-F238E27FC236}">
                  <a16:creationId xmlns:a16="http://schemas.microsoft.com/office/drawing/2014/main" id="{D4A46B16-26F9-4325-A410-8A43B850D227}"/>
                </a:ext>
              </a:extLst>
            </p:cNvPr>
            <p:cNvSpPr txBox="1"/>
            <p:nvPr/>
          </p:nvSpPr>
          <p:spPr>
            <a:xfrm>
              <a:off x="524341" y="1735183"/>
              <a:ext cx="3173032" cy="512562"/>
            </a:xfrm>
            <a:prstGeom prst="rect">
              <a:avLst/>
            </a:prstGeom>
            <a:noFill/>
          </p:spPr>
          <p:txBody>
            <a:bodyPr wrap="square" rtlCol="0">
              <a:spAutoFit/>
            </a:bodyPr>
            <a:lstStyle/>
            <a:p>
              <a:pPr algn="ctr"/>
              <a:r>
                <a:rPr lang="en-US" sz="2000" b="1" dirty="0" err="1">
                  <a:solidFill>
                    <a:srgbClr val="002060"/>
                  </a:solidFill>
                </a:rPr>
                <a:t>LienHe</a:t>
              </a:r>
              <a:endParaRPr lang="vi-VN" sz="2000" b="1" dirty="0">
                <a:solidFill>
                  <a:srgbClr val="002060"/>
                </a:solidFill>
              </a:endParaRPr>
            </a:p>
          </p:txBody>
        </p:sp>
        <p:cxnSp>
          <p:nvCxnSpPr>
            <p:cNvPr id="313" name="Straight Connector 312">
              <a:extLst>
                <a:ext uri="{FF2B5EF4-FFF2-40B4-BE49-F238E27FC236}">
                  <a16:creationId xmlns:a16="http://schemas.microsoft.com/office/drawing/2014/main" id="{06DD7F0C-A399-494E-9597-87CF9329C263}"/>
                </a:ext>
              </a:extLst>
            </p:cNvPr>
            <p:cNvCxnSpPr>
              <a:cxnSpLocks/>
            </p:cNvCxnSpPr>
            <p:nvPr/>
          </p:nvCxnSpPr>
          <p:spPr>
            <a:xfrm>
              <a:off x="433922" y="2280485"/>
              <a:ext cx="3250215" cy="4940"/>
            </a:xfrm>
            <a:prstGeom prst="line">
              <a:avLst/>
            </a:prstGeom>
          </p:spPr>
          <p:style>
            <a:lnRef idx="3">
              <a:schemeClr val="accent6"/>
            </a:lnRef>
            <a:fillRef idx="0">
              <a:schemeClr val="accent6"/>
            </a:fillRef>
            <a:effectRef idx="2">
              <a:schemeClr val="accent6"/>
            </a:effectRef>
            <a:fontRef idx="minor">
              <a:schemeClr val="tx1"/>
            </a:fontRef>
          </p:style>
        </p:cxnSp>
        <p:sp>
          <p:nvSpPr>
            <p:cNvPr id="314" name="TextBox 313">
              <a:extLst>
                <a:ext uri="{FF2B5EF4-FFF2-40B4-BE49-F238E27FC236}">
                  <a16:creationId xmlns:a16="http://schemas.microsoft.com/office/drawing/2014/main" id="{85742911-9D9F-4BCC-82CE-E8DA67FC9BE8}"/>
                </a:ext>
              </a:extLst>
            </p:cNvPr>
            <p:cNvSpPr txBox="1"/>
            <p:nvPr/>
          </p:nvSpPr>
          <p:spPr>
            <a:xfrm>
              <a:off x="903875" y="3043669"/>
              <a:ext cx="1109441" cy="394279"/>
            </a:xfrm>
            <a:prstGeom prst="rect">
              <a:avLst/>
            </a:prstGeom>
            <a:noFill/>
          </p:spPr>
          <p:txBody>
            <a:bodyPr wrap="square" rtlCol="0">
              <a:spAutoFit/>
            </a:bodyPr>
            <a:lstStyle/>
            <a:p>
              <a:r>
                <a:rPr lang="en-US" sz="1400" dirty="0"/>
                <a:t>Ten</a:t>
              </a:r>
              <a:endParaRPr lang="vi-VN" sz="1400" dirty="0"/>
            </a:p>
          </p:txBody>
        </p:sp>
        <p:sp>
          <p:nvSpPr>
            <p:cNvPr id="315" name="TextBox 314">
              <a:extLst>
                <a:ext uri="{FF2B5EF4-FFF2-40B4-BE49-F238E27FC236}">
                  <a16:creationId xmlns:a16="http://schemas.microsoft.com/office/drawing/2014/main" id="{69A054CE-E213-46CB-B2CB-07BD384E7278}"/>
                </a:ext>
              </a:extLst>
            </p:cNvPr>
            <p:cNvSpPr txBox="1"/>
            <p:nvPr/>
          </p:nvSpPr>
          <p:spPr>
            <a:xfrm>
              <a:off x="861166" y="3393220"/>
              <a:ext cx="1646072" cy="394279"/>
            </a:xfrm>
            <a:prstGeom prst="rect">
              <a:avLst/>
            </a:prstGeom>
            <a:noFill/>
          </p:spPr>
          <p:txBody>
            <a:bodyPr wrap="square" rtlCol="0">
              <a:spAutoFit/>
            </a:bodyPr>
            <a:lstStyle/>
            <a:p>
              <a:r>
                <a:rPr lang="en-US" sz="1400" dirty="0"/>
                <a:t>Email</a:t>
              </a:r>
              <a:endParaRPr lang="vi-VN" sz="1400" dirty="0"/>
            </a:p>
          </p:txBody>
        </p:sp>
        <p:sp>
          <p:nvSpPr>
            <p:cNvPr id="316" name="TextBox 315">
              <a:extLst>
                <a:ext uri="{FF2B5EF4-FFF2-40B4-BE49-F238E27FC236}">
                  <a16:creationId xmlns:a16="http://schemas.microsoft.com/office/drawing/2014/main" id="{5266D6A9-2CFC-457B-A6B9-B4D268D41DF3}"/>
                </a:ext>
              </a:extLst>
            </p:cNvPr>
            <p:cNvSpPr txBox="1"/>
            <p:nvPr/>
          </p:nvSpPr>
          <p:spPr>
            <a:xfrm>
              <a:off x="2283357" y="3273875"/>
              <a:ext cx="1585892" cy="394280"/>
            </a:xfrm>
            <a:prstGeom prst="rect">
              <a:avLst/>
            </a:prstGeom>
            <a:noFill/>
          </p:spPr>
          <p:txBody>
            <a:bodyPr wrap="square" rtlCol="0">
              <a:spAutoFit/>
            </a:bodyPr>
            <a:lstStyle/>
            <a:p>
              <a:r>
                <a:rPr lang="en-US" sz="1400" dirty="0" err="1"/>
                <a:t>NgayCapNhat</a:t>
              </a:r>
              <a:endParaRPr lang="vi-VN" sz="1400" dirty="0"/>
            </a:p>
          </p:txBody>
        </p:sp>
      </p:grpSp>
      <p:grpSp>
        <p:nvGrpSpPr>
          <p:cNvPr id="317" name="Group 316">
            <a:extLst>
              <a:ext uri="{FF2B5EF4-FFF2-40B4-BE49-F238E27FC236}">
                <a16:creationId xmlns:a16="http://schemas.microsoft.com/office/drawing/2014/main" id="{E415426F-6AA7-4453-B24B-934D9D5F6736}"/>
              </a:ext>
            </a:extLst>
          </p:cNvPr>
          <p:cNvGrpSpPr/>
          <p:nvPr/>
        </p:nvGrpSpPr>
        <p:grpSpPr>
          <a:xfrm>
            <a:off x="29467" y="1384662"/>
            <a:ext cx="410370" cy="1084464"/>
            <a:chOff x="129332" y="1229332"/>
            <a:chExt cx="410370" cy="1084464"/>
          </a:xfrm>
        </p:grpSpPr>
        <p:cxnSp>
          <p:nvCxnSpPr>
            <p:cNvPr id="318" name="Straight Arrow Connector 317">
              <a:extLst>
                <a:ext uri="{FF2B5EF4-FFF2-40B4-BE49-F238E27FC236}">
                  <a16:creationId xmlns:a16="http://schemas.microsoft.com/office/drawing/2014/main" id="{3E42671D-E288-4C4C-B060-FF93B0A1E5DE}"/>
                </a:ext>
              </a:extLst>
            </p:cNvPr>
            <p:cNvCxnSpPr>
              <a:cxnSpLocks/>
            </p:cNvCxnSpPr>
            <p:nvPr/>
          </p:nvCxnSpPr>
          <p:spPr>
            <a:xfrm>
              <a:off x="129332" y="1229332"/>
              <a:ext cx="410370" cy="1084464"/>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19" name="Straight Connector 318">
              <a:extLst>
                <a:ext uri="{FF2B5EF4-FFF2-40B4-BE49-F238E27FC236}">
                  <a16:creationId xmlns:a16="http://schemas.microsoft.com/office/drawing/2014/main" id="{61B9DB9C-CFBB-4744-8C9C-427A214B8FFE}"/>
                </a:ext>
              </a:extLst>
            </p:cNvPr>
            <p:cNvCxnSpPr>
              <a:cxnSpLocks/>
            </p:cNvCxnSpPr>
            <p:nvPr/>
          </p:nvCxnSpPr>
          <p:spPr>
            <a:xfrm>
              <a:off x="154408" y="1229332"/>
              <a:ext cx="286175" cy="1734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cxnSp>
        <p:nvCxnSpPr>
          <p:cNvPr id="320" name="Straight Arrow Connector 319">
            <a:extLst>
              <a:ext uri="{FF2B5EF4-FFF2-40B4-BE49-F238E27FC236}">
                <a16:creationId xmlns:a16="http://schemas.microsoft.com/office/drawing/2014/main" id="{10B42135-94E2-4AC8-8E0B-C1A4823A17E1}"/>
              </a:ext>
            </a:extLst>
          </p:cNvPr>
          <p:cNvCxnSpPr>
            <a:cxnSpLocks/>
          </p:cNvCxnSpPr>
          <p:nvPr/>
        </p:nvCxnSpPr>
        <p:spPr>
          <a:xfrm flipH="1">
            <a:off x="2735255" y="3638199"/>
            <a:ext cx="769512" cy="1052415"/>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1" name="Straight Arrow Connector 320">
            <a:extLst>
              <a:ext uri="{FF2B5EF4-FFF2-40B4-BE49-F238E27FC236}">
                <a16:creationId xmlns:a16="http://schemas.microsoft.com/office/drawing/2014/main" id="{0858E2D3-2586-49AC-8B98-5AAEA4EA4ED2}"/>
              </a:ext>
            </a:extLst>
          </p:cNvPr>
          <p:cNvCxnSpPr>
            <a:cxnSpLocks/>
          </p:cNvCxnSpPr>
          <p:nvPr/>
        </p:nvCxnSpPr>
        <p:spPr>
          <a:xfrm flipH="1">
            <a:off x="4006005" y="3859332"/>
            <a:ext cx="526" cy="844126"/>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2" name="Straight Arrow Connector 321">
            <a:extLst>
              <a:ext uri="{FF2B5EF4-FFF2-40B4-BE49-F238E27FC236}">
                <a16:creationId xmlns:a16="http://schemas.microsoft.com/office/drawing/2014/main" id="{254028CB-1792-4564-8224-22B156CDA603}"/>
              </a:ext>
            </a:extLst>
          </p:cNvPr>
          <p:cNvCxnSpPr>
            <a:cxnSpLocks/>
            <a:stCxn id="300" idx="1"/>
          </p:cNvCxnSpPr>
          <p:nvPr/>
        </p:nvCxnSpPr>
        <p:spPr>
          <a:xfrm flipH="1" flipV="1">
            <a:off x="5483660" y="3788566"/>
            <a:ext cx="906538" cy="148957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3" name="Straight Arrow Connector 322">
            <a:extLst>
              <a:ext uri="{FF2B5EF4-FFF2-40B4-BE49-F238E27FC236}">
                <a16:creationId xmlns:a16="http://schemas.microsoft.com/office/drawing/2014/main" id="{77E575C4-8262-4CF3-B036-8BE9FC648ECB}"/>
              </a:ext>
            </a:extLst>
          </p:cNvPr>
          <p:cNvCxnSpPr>
            <a:cxnSpLocks/>
          </p:cNvCxnSpPr>
          <p:nvPr/>
        </p:nvCxnSpPr>
        <p:spPr>
          <a:xfrm flipH="1">
            <a:off x="2588707" y="798659"/>
            <a:ext cx="774002" cy="58335"/>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4" name="Straight Arrow Connector 323">
            <a:extLst>
              <a:ext uri="{FF2B5EF4-FFF2-40B4-BE49-F238E27FC236}">
                <a16:creationId xmlns:a16="http://schemas.microsoft.com/office/drawing/2014/main" id="{27DCBADF-473E-4117-A7EE-255B40007970}"/>
              </a:ext>
            </a:extLst>
          </p:cNvPr>
          <p:cNvCxnSpPr>
            <a:cxnSpLocks/>
          </p:cNvCxnSpPr>
          <p:nvPr/>
        </p:nvCxnSpPr>
        <p:spPr>
          <a:xfrm>
            <a:off x="5522127" y="1372617"/>
            <a:ext cx="909192" cy="91196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5" name="Straight Arrow Connector 324">
            <a:extLst>
              <a:ext uri="{FF2B5EF4-FFF2-40B4-BE49-F238E27FC236}">
                <a16:creationId xmlns:a16="http://schemas.microsoft.com/office/drawing/2014/main" id="{1609AA33-CB0C-4DD0-BABC-9DF59E935AB2}"/>
              </a:ext>
            </a:extLst>
          </p:cNvPr>
          <p:cNvCxnSpPr>
            <a:cxnSpLocks/>
          </p:cNvCxnSpPr>
          <p:nvPr/>
        </p:nvCxnSpPr>
        <p:spPr>
          <a:xfrm flipV="1">
            <a:off x="7325432" y="1659018"/>
            <a:ext cx="0" cy="37961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6" name="Straight Arrow Connector 325">
            <a:extLst>
              <a:ext uri="{FF2B5EF4-FFF2-40B4-BE49-F238E27FC236}">
                <a16:creationId xmlns:a16="http://schemas.microsoft.com/office/drawing/2014/main" id="{50D90532-4870-495F-B8A2-E9F4D61429D9}"/>
              </a:ext>
            </a:extLst>
          </p:cNvPr>
          <p:cNvCxnSpPr>
            <a:cxnSpLocks/>
          </p:cNvCxnSpPr>
          <p:nvPr/>
        </p:nvCxnSpPr>
        <p:spPr>
          <a:xfrm flipV="1">
            <a:off x="8539297" y="1174893"/>
            <a:ext cx="1224799" cy="1105694"/>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7" name="Straight Arrow Connector 326">
            <a:extLst>
              <a:ext uri="{FF2B5EF4-FFF2-40B4-BE49-F238E27FC236}">
                <a16:creationId xmlns:a16="http://schemas.microsoft.com/office/drawing/2014/main" id="{B5BE413E-78A7-4132-A849-A0FB6AA4DB57}"/>
              </a:ext>
            </a:extLst>
          </p:cNvPr>
          <p:cNvCxnSpPr>
            <a:cxnSpLocks/>
          </p:cNvCxnSpPr>
          <p:nvPr/>
        </p:nvCxnSpPr>
        <p:spPr>
          <a:xfrm>
            <a:off x="8509446" y="2929675"/>
            <a:ext cx="1134015" cy="15637"/>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28" name="Straight Arrow Connector 327">
            <a:extLst>
              <a:ext uri="{FF2B5EF4-FFF2-40B4-BE49-F238E27FC236}">
                <a16:creationId xmlns:a16="http://schemas.microsoft.com/office/drawing/2014/main" id="{36367FF6-B380-41AA-B597-ACAD951645FF}"/>
              </a:ext>
            </a:extLst>
          </p:cNvPr>
          <p:cNvCxnSpPr>
            <a:cxnSpLocks/>
          </p:cNvCxnSpPr>
          <p:nvPr/>
        </p:nvCxnSpPr>
        <p:spPr>
          <a:xfrm flipH="1" flipV="1">
            <a:off x="7459740" y="4462107"/>
            <a:ext cx="1" cy="694235"/>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6861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6F4F61-1858-4973-9222-3AC64F2DE252}"/>
              </a:ext>
            </a:extLst>
          </p:cNvPr>
          <p:cNvSpPr/>
          <p:nvPr/>
        </p:nvSpPr>
        <p:spPr>
          <a:xfrm>
            <a:off x="1288680" y="508412"/>
            <a:ext cx="2582758" cy="923330"/>
          </a:xfrm>
          <a:prstGeom prst="rect">
            <a:avLst/>
          </a:prstGeom>
          <a:noFill/>
        </p:spPr>
        <p:txBody>
          <a:bodyPr wrap="none" lIns="91440" tIns="45720" rIns="91440" bIns="45720">
            <a:spAutoFit/>
          </a:bodyPr>
          <a:lstStyle/>
          <a:p>
            <a:pPr algn="ctr"/>
            <a:r>
              <a:rPr lang="en-US" sz="5400" b="1" dirty="0" err="1">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Tóm</a:t>
            </a:r>
            <a:r>
              <a:rPr lang="en-US" sz="5400" b="1"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Tắt</a:t>
            </a:r>
            <a:r>
              <a:rPr lang="en-US" sz="5400" b="1"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 </a:t>
            </a:r>
            <a:endParaRPr lang="en-US" sz="5400" b="1" cap="none" spc="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endParaRPr>
          </a:p>
        </p:txBody>
      </p:sp>
      <p:sp>
        <p:nvSpPr>
          <p:cNvPr id="6" name="TextBox 5">
            <a:extLst>
              <a:ext uri="{FF2B5EF4-FFF2-40B4-BE49-F238E27FC236}">
                <a16:creationId xmlns:a16="http://schemas.microsoft.com/office/drawing/2014/main" id="{5F0749D2-C149-42C6-8C19-0D8B788DE203}"/>
              </a:ext>
            </a:extLst>
          </p:cNvPr>
          <p:cNvSpPr txBox="1"/>
          <p:nvPr/>
        </p:nvSpPr>
        <p:spPr>
          <a:xfrm>
            <a:off x="1026367" y="2339067"/>
            <a:ext cx="9563877" cy="29510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vi-VN" sz="1800" dirty="0">
                <a:effectLst/>
                <a:latin typeface="Times New Roman" panose="02020603050405020304" pitchFamily="18" charset="0"/>
                <a:ea typeface="Times New Roman" panose="02020603050405020304" pitchFamily="18" charset="0"/>
              </a:rPr>
              <a:t>Với mức độ phức tạp và quy mô ứng dụng, cộng thêm vấn đề thời gian cho nên đề tài “Xây dựng website mua sách” chỉ dừng ở mức tìm hiểu về ASP.Net MVC, và áp dụng xây dựng ứng dụng thực nghiệm trang Web bán hàng trên mạng cho web mua sách.</a:t>
            </a:r>
          </a:p>
          <a:p>
            <a:pPr marL="285750" indent="-285750" algn="just">
              <a:lnSpc>
                <a:spcPct val="150000"/>
              </a:lnSpc>
              <a:buFont typeface="Wingdings" panose="05000000000000000000" pitchFamily="2" charset="2"/>
              <a:buChar char="q"/>
            </a:pPr>
            <a:r>
              <a:rPr lang="vi-VN" sz="1800" dirty="0">
                <a:effectLst/>
                <a:latin typeface="Times New Roman" panose="02020603050405020304" pitchFamily="18" charset="0"/>
                <a:ea typeface="Times New Roman" panose="02020603050405020304" pitchFamily="18" charset="0"/>
              </a:rPr>
              <a:t>	Website với mục đích cung cấp cho khách hàng các thông tin chính xác về các sản phẩm sách đang có trên thị trường và cách thức đặt mua hàng qua mạng. Các thông tin được cập nhật thường xuyên và nhanh chóng. Vì vậy, rút ngắn được khoảng cách giữa người mua và người bán, đưa thông tin về các sản phẩm mới nhanh chóng đến cho khách hàng.</a:t>
            </a:r>
          </a:p>
        </p:txBody>
      </p:sp>
    </p:spTree>
    <p:extLst>
      <p:ext uri="{BB962C8B-B14F-4D97-AF65-F5344CB8AC3E}">
        <p14:creationId xmlns:p14="http://schemas.microsoft.com/office/powerpoint/2010/main" val="55211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6A3AC7-A712-4D64-B8AB-4A14F505FA56}"/>
              </a:ext>
            </a:extLst>
          </p:cNvPr>
          <p:cNvGrpSpPr/>
          <p:nvPr/>
        </p:nvGrpSpPr>
        <p:grpSpPr>
          <a:xfrm>
            <a:off x="187634" y="79203"/>
            <a:ext cx="5680594" cy="994709"/>
            <a:chOff x="523536" y="415105"/>
            <a:chExt cx="5680594" cy="994709"/>
          </a:xfrm>
        </p:grpSpPr>
        <p:sp>
          <p:nvSpPr>
            <p:cNvPr id="2" name="Rectangle 1">
              <a:extLst>
                <a:ext uri="{FF2B5EF4-FFF2-40B4-BE49-F238E27FC236}">
                  <a16:creationId xmlns:a16="http://schemas.microsoft.com/office/drawing/2014/main" id="{536F4F61-1858-4973-9222-3AC64F2DE252}"/>
                </a:ext>
              </a:extLst>
            </p:cNvPr>
            <p:cNvSpPr/>
            <p:nvPr/>
          </p:nvSpPr>
          <p:spPr>
            <a:xfrm>
              <a:off x="523536" y="415105"/>
              <a:ext cx="5680594" cy="923330"/>
            </a:xfrm>
            <a:prstGeom prst="rect">
              <a:avLst/>
            </a:prstGeom>
            <a:noFill/>
          </p:spPr>
          <p:txBody>
            <a:bodyPr wrap="none" lIns="91440" tIns="45720" rIns="91440" bIns="45720">
              <a:spAutoFit/>
            </a:bodyPr>
            <a:lstStyle/>
            <a:p>
              <a:pPr algn="ct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Xây</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Dựng</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Web Site</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Rounded Corners 3">
              <a:extLst>
                <a:ext uri="{FF2B5EF4-FFF2-40B4-BE49-F238E27FC236}">
                  <a16:creationId xmlns:a16="http://schemas.microsoft.com/office/drawing/2014/main" id="{8D00FD93-F524-4847-A925-BC4B58DDC32B}"/>
                </a:ext>
              </a:extLst>
            </p:cNvPr>
            <p:cNvSpPr/>
            <p:nvPr/>
          </p:nvSpPr>
          <p:spPr>
            <a:xfrm>
              <a:off x="1206559" y="1292158"/>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pic>
        <p:nvPicPr>
          <p:cNvPr id="5" name="Picture 4" descr="Graphical user interface, website&#10;&#10;Description automatically generated">
            <a:extLst>
              <a:ext uri="{FF2B5EF4-FFF2-40B4-BE49-F238E27FC236}">
                <a16:creationId xmlns:a16="http://schemas.microsoft.com/office/drawing/2014/main" id="{CA156E9A-050D-40CD-B515-A3C9525FF7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3452" y="1719768"/>
            <a:ext cx="8830181" cy="4965030"/>
          </a:xfrm>
          <a:prstGeom prst="rect">
            <a:avLst/>
          </a:prstGeom>
        </p:spPr>
      </p:pic>
    </p:spTree>
    <p:extLst>
      <p:ext uri="{BB962C8B-B14F-4D97-AF65-F5344CB8AC3E}">
        <p14:creationId xmlns:p14="http://schemas.microsoft.com/office/powerpoint/2010/main" val="1981514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6A3AC7-A712-4D64-B8AB-4A14F505FA56}"/>
              </a:ext>
            </a:extLst>
          </p:cNvPr>
          <p:cNvGrpSpPr/>
          <p:nvPr/>
        </p:nvGrpSpPr>
        <p:grpSpPr>
          <a:xfrm>
            <a:off x="645422" y="79203"/>
            <a:ext cx="4765023" cy="994709"/>
            <a:chOff x="981324" y="415105"/>
            <a:chExt cx="4765023" cy="994709"/>
          </a:xfrm>
        </p:grpSpPr>
        <p:sp>
          <p:nvSpPr>
            <p:cNvPr id="2" name="Rectangle 1">
              <a:extLst>
                <a:ext uri="{FF2B5EF4-FFF2-40B4-BE49-F238E27FC236}">
                  <a16:creationId xmlns:a16="http://schemas.microsoft.com/office/drawing/2014/main" id="{536F4F61-1858-4973-9222-3AC64F2DE252}"/>
                </a:ext>
              </a:extLst>
            </p:cNvPr>
            <p:cNvSpPr/>
            <p:nvPr/>
          </p:nvSpPr>
          <p:spPr>
            <a:xfrm>
              <a:off x="981324" y="415105"/>
              <a:ext cx="4765023"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Trang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Sản</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Phẩm</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Rounded Corners 3">
              <a:extLst>
                <a:ext uri="{FF2B5EF4-FFF2-40B4-BE49-F238E27FC236}">
                  <a16:creationId xmlns:a16="http://schemas.microsoft.com/office/drawing/2014/main" id="{8D00FD93-F524-4847-A925-BC4B58DDC32B}"/>
                </a:ext>
              </a:extLst>
            </p:cNvPr>
            <p:cNvSpPr/>
            <p:nvPr/>
          </p:nvSpPr>
          <p:spPr>
            <a:xfrm>
              <a:off x="1206559" y="1292158"/>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pic>
        <p:nvPicPr>
          <p:cNvPr id="6" name="Picture 5" descr="Graphical user interface, website&#10;&#10;Description automatically generated">
            <a:extLst>
              <a:ext uri="{FF2B5EF4-FFF2-40B4-BE49-F238E27FC236}">
                <a16:creationId xmlns:a16="http://schemas.microsoft.com/office/drawing/2014/main" id="{3844C79A-4EB9-458A-A76F-FB221BD2CF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2196" y="1417547"/>
            <a:ext cx="8837890" cy="4969365"/>
          </a:xfrm>
          <a:prstGeom prst="rect">
            <a:avLst/>
          </a:prstGeom>
        </p:spPr>
      </p:pic>
    </p:spTree>
    <p:extLst>
      <p:ext uri="{BB962C8B-B14F-4D97-AF65-F5344CB8AC3E}">
        <p14:creationId xmlns:p14="http://schemas.microsoft.com/office/powerpoint/2010/main" val="194641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6A3AC7-A712-4D64-B8AB-4A14F505FA56}"/>
              </a:ext>
            </a:extLst>
          </p:cNvPr>
          <p:cNvGrpSpPr/>
          <p:nvPr/>
        </p:nvGrpSpPr>
        <p:grpSpPr>
          <a:xfrm>
            <a:off x="636293" y="79203"/>
            <a:ext cx="4783297" cy="994709"/>
            <a:chOff x="972195" y="415105"/>
            <a:chExt cx="4783297" cy="994709"/>
          </a:xfrm>
        </p:grpSpPr>
        <p:sp>
          <p:nvSpPr>
            <p:cNvPr id="2" name="Rectangle 1">
              <a:extLst>
                <a:ext uri="{FF2B5EF4-FFF2-40B4-BE49-F238E27FC236}">
                  <a16:creationId xmlns:a16="http://schemas.microsoft.com/office/drawing/2014/main" id="{536F4F61-1858-4973-9222-3AC64F2DE252}"/>
                </a:ext>
              </a:extLst>
            </p:cNvPr>
            <p:cNvSpPr/>
            <p:nvPr/>
          </p:nvSpPr>
          <p:spPr>
            <a:xfrm>
              <a:off x="972195" y="415105"/>
              <a:ext cx="4783297"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Trang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Tìm</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Kiếm</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Rounded Corners 3">
              <a:extLst>
                <a:ext uri="{FF2B5EF4-FFF2-40B4-BE49-F238E27FC236}">
                  <a16:creationId xmlns:a16="http://schemas.microsoft.com/office/drawing/2014/main" id="{8D00FD93-F524-4847-A925-BC4B58DDC32B}"/>
                </a:ext>
              </a:extLst>
            </p:cNvPr>
            <p:cNvSpPr/>
            <p:nvPr/>
          </p:nvSpPr>
          <p:spPr>
            <a:xfrm>
              <a:off x="1206559" y="1292158"/>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pic>
        <p:nvPicPr>
          <p:cNvPr id="6" name="Picture 5" descr="Graphical user interface, website&#10;&#10;Description automatically generated">
            <a:extLst>
              <a:ext uri="{FF2B5EF4-FFF2-40B4-BE49-F238E27FC236}">
                <a16:creationId xmlns:a16="http://schemas.microsoft.com/office/drawing/2014/main" id="{89B3DF62-3280-4356-B3CF-C2F1622AE5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0188" y="1305579"/>
            <a:ext cx="8837890" cy="4969365"/>
          </a:xfrm>
          <a:prstGeom prst="rect">
            <a:avLst/>
          </a:prstGeom>
        </p:spPr>
      </p:pic>
    </p:spTree>
    <p:extLst>
      <p:ext uri="{BB962C8B-B14F-4D97-AF65-F5344CB8AC3E}">
        <p14:creationId xmlns:p14="http://schemas.microsoft.com/office/powerpoint/2010/main" val="227830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6A3AC7-A712-4D64-B8AB-4A14F505FA56}"/>
              </a:ext>
            </a:extLst>
          </p:cNvPr>
          <p:cNvGrpSpPr/>
          <p:nvPr/>
        </p:nvGrpSpPr>
        <p:grpSpPr>
          <a:xfrm>
            <a:off x="692714" y="79203"/>
            <a:ext cx="4670446" cy="994709"/>
            <a:chOff x="1028616" y="415105"/>
            <a:chExt cx="4670446" cy="994709"/>
          </a:xfrm>
        </p:grpSpPr>
        <p:sp>
          <p:nvSpPr>
            <p:cNvPr id="2" name="Rectangle 1">
              <a:extLst>
                <a:ext uri="{FF2B5EF4-FFF2-40B4-BE49-F238E27FC236}">
                  <a16:creationId xmlns:a16="http://schemas.microsoft.com/office/drawing/2014/main" id="{536F4F61-1858-4973-9222-3AC64F2DE252}"/>
                </a:ext>
              </a:extLst>
            </p:cNvPr>
            <p:cNvSpPr/>
            <p:nvPr/>
          </p:nvSpPr>
          <p:spPr>
            <a:xfrm>
              <a:off x="1028616" y="415105"/>
              <a:ext cx="4670446"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Trang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Phản</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Hồi</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Rectangle: Rounded Corners 3">
              <a:extLst>
                <a:ext uri="{FF2B5EF4-FFF2-40B4-BE49-F238E27FC236}">
                  <a16:creationId xmlns:a16="http://schemas.microsoft.com/office/drawing/2014/main" id="{8D00FD93-F524-4847-A925-BC4B58DDC32B}"/>
                </a:ext>
              </a:extLst>
            </p:cNvPr>
            <p:cNvSpPr/>
            <p:nvPr/>
          </p:nvSpPr>
          <p:spPr>
            <a:xfrm>
              <a:off x="1206559" y="1292158"/>
              <a:ext cx="4314547" cy="11765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vi-VN"/>
            </a:p>
          </p:txBody>
        </p:sp>
      </p:grpSp>
      <p:pic>
        <p:nvPicPr>
          <p:cNvPr id="7" name="Picture 6" descr="Graphical user interface, text, application, email&#10;&#10;Description automatically generated">
            <a:extLst>
              <a:ext uri="{FF2B5EF4-FFF2-40B4-BE49-F238E27FC236}">
                <a16:creationId xmlns:a16="http://schemas.microsoft.com/office/drawing/2014/main" id="{46801CEB-C6F5-44B7-AE8F-10E896EA77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8221" y="1434611"/>
            <a:ext cx="8837890" cy="4969365"/>
          </a:xfrm>
          <a:prstGeom prst="rect">
            <a:avLst/>
          </a:prstGeom>
        </p:spPr>
      </p:pic>
    </p:spTree>
    <p:extLst>
      <p:ext uri="{BB962C8B-B14F-4D97-AF65-F5344CB8AC3E}">
        <p14:creationId xmlns:p14="http://schemas.microsoft.com/office/powerpoint/2010/main" val="3644699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Celestial</Template>
  <TotalTime>274</TotalTime>
  <Words>476</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Tùng Trần Cao</dc:creator>
  <cp:lastModifiedBy>ASUS</cp:lastModifiedBy>
  <cp:revision>16</cp:revision>
  <dcterms:created xsi:type="dcterms:W3CDTF">2021-11-19T04:00:11Z</dcterms:created>
  <dcterms:modified xsi:type="dcterms:W3CDTF">2021-11-23T05:57:00Z</dcterms:modified>
</cp:coreProperties>
</file>