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7" r:id="rId6"/>
    <p:sldId id="270" r:id="rId7"/>
    <p:sldId id="262" r:id="rId8"/>
    <p:sldId id="279" r:id="rId9"/>
    <p:sldId id="292" r:id="rId10"/>
  </p:sldIdLst>
  <p:sldSz cx="9144000" cy="5143500" type="screen16x9"/>
  <p:notesSz cx="6858000" cy="9144000"/>
  <p:embeddedFontLst>
    <p:embeddedFont>
      <p:font panose="020B0604020202020204" charset="0"/>
      <p:regular r:id="rId14"/>
      <p:bold r:id="rId15"/>
      <p:italic r:id="rId16"/>
      <p:boldItalic r:id="rId1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729d9724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729d97241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729d97241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729d97241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6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6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www.clickworker.com/" TargetMode="External"/><Relationship Id="rId3" Type="http://schemas.openxmlformats.org/officeDocument/2006/relationships/hyperlink" Target="https://datarade.ai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hyperlink" Target="https://www.kag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667252" y="256467"/>
            <a:ext cx="5809498" cy="1022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anose="02080604020202020204" pitchFamily="34" charset="0"/>
              </a:rPr>
              <a:t>BUILDING AN E-COMMERCE PLATFORM TRAINING DATASET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7119" y="1327294"/>
            <a:ext cx="4059382" cy="3781992"/>
          </a:xfrm>
          <a:prstGeom prst="rect">
            <a:avLst/>
          </a:prstGeom>
        </p:spPr>
      </p:pic>
      <p:grpSp>
        <p:nvGrpSpPr>
          <p:cNvPr id="6" name="Google Shape;221;p19"/>
          <p:cNvGrpSpPr/>
          <p:nvPr/>
        </p:nvGrpSpPr>
        <p:grpSpPr>
          <a:xfrm>
            <a:off x="187501" y="3851541"/>
            <a:ext cx="3005775" cy="909950"/>
            <a:chOff x="2379750" y="3387413"/>
            <a:chExt cx="3005775" cy="909950"/>
          </a:xfrm>
        </p:grpSpPr>
        <p:sp>
          <p:nvSpPr>
            <p:cNvPr id="7" name="Google Shape;222;p19"/>
            <p:cNvSpPr/>
            <p:nvPr/>
          </p:nvSpPr>
          <p:spPr>
            <a:xfrm>
              <a:off x="2379750" y="3387413"/>
              <a:ext cx="2554825" cy="90995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Tran Cong Phuong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223;p19"/>
            <p:cNvSpPr/>
            <p:nvPr/>
          </p:nvSpPr>
          <p:spPr>
            <a:xfrm>
              <a:off x="4475550" y="3387413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9" name="Google Shape;225;p19"/>
          <p:cNvGrpSpPr/>
          <p:nvPr/>
        </p:nvGrpSpPr>
        <p:grpSpPr>
          <a:xfrm>
            <a:off x="1565950" y="3112741"/>
            <a:ext cx="3006050" cy="909975"/>
            <a:chOff x="3758200" y="2648613"/>
            <a:chExt cx="3006050" cy="909975"/>
          </a:xfrm>
        </p:grpSpPr>
        <p:sp>
          <p:nvSpPr>
            <p:cNvPr id="10" name="Google Shape;226;p19"/>
            <p:cNvSpPr/>
            <p:nvPr/>
          </p:nvSpPr>
          <p:spPr>
            <a:xfrm>
              <a:off x="4209450" y="2648613"/>
              <a:ext cx="2554800" cy="909975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Nguyen Thanh Thien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227;p19"/>
            <p:cNvSpPr/>
            <p:nvPr/>
          </p:nvSpPr>
          <p:spPr>
            <a:xfrm>
              <a:off x="3758200" y="2648613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12" name="Google Shape;228;p19"/>
          <p:cNvGrpSpPr/>
          <p:nvPr/>
        </p:nvGrpSpPr>
        <p:grpSpPr>
          <a:xfrm>
            <a:off x="1565950" y="1675366"/>
            <a:ext cx="3006050" cy="909950"/>
            <a:chOff x="3758200" y="1211238"/>
            <a:chExt cx="3006050" cy="909950"/>
          </a:xfrm>
        </p:grpSpPr>
        <p:sp>
          <p:nvSpPr>
            <p:cNvPr id="13" name="Google Shape;229;p19"/>
            <p:cNvSpPr/>
            <p:nvPr/>
          </p:nvSpPr>
          <p:spPr>
            <a:xfrm>
              <a:off x="4209450" y="1211238"/>
              <a:ext cx="2554800" cy="90995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Cao Dinh Sy Vy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0;p19"/>
            <p:cNvSpPr/>
            <p:nvPr/>
          </p:nvSpPr>
          <p:spPr>
            <a:xfrm>
              <a:off x="3758200" y="1211238"/>
              <a:ext cx="909975" cy="90995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15" name="Google Shape;231;p19"/>
          <p:cNvGrpSpPr/>
          <p:nvPr/>
        </p:nvGrpSpPr>
        <p:grpSpPr>
          <a:xfrm>
            <a:off x="187501" y="2391815"/>
            <a:ext cx="3005775" cy="909975"/>
            <a:chOff x="2379750" y="1927688"/>
            <a:chExt cx="3005775" cy="909975"/>
          </a:xfrm>
        </p:grpSpPr>
        <p:sp>
          <p:nvSpPr>
            <p:cNvPr id="16" name="Google Shape;232;p19"/>
            <p:cNvSpPr/>
            <p:nvPr/>
          </p:nvSpPr>
          <p:spPr>
            <a:xfrm>
              <a:off x="2379750" y="1927688"/>
              <a:ext cx="2554825" cy="909975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 Thien An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233;p19"/>
            <p:cNvSpPr/>
            <p:nvPr/>
          </p:nvSpPr>
          <p:spPr>
            <a:xfrm>
              <a:off x="4475550" y="1927688"/>
              <a:ext cx="909975" cy="909975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sp>
        <p:nvSpPr>
          <p:cNvPr id="18" name="Google Shape;234;p19"/>
          <p:cNvSpPr/>
          <p:nvPr/>
        </p:nvSpPr>
        <p:spPr>
          <a:xfrm>
            <a:off x="1715076" y="1831641"/>
            <a:ext cx="1342300" cy="2773300"/>
          </a:xfrm>
          <a:custGeom>
            <a:avLst/>
            <a:gdLst/>
            <a:ahLst/>
            <a:cxnLst/>
            <a:rect l="l" t="t" r="r" b="b"/>
            <a:pathLst>
              <a:path w="53692" h="110932" extrusionOk="0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24" y="1875152"/>
            <a:ext cx="473153" cy="4731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1" y="2628958"/>
            <a:ext cx="473153" cy="47315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23" y="3312421"/>
            <a:ext cx="473153" cy="4731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0" y="4069939"/>
            <a:ext cx="473153" cy="473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710276" y="536650"/>
            <a:ext cx="350423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PROJECT STRUCTURE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7" y="1712948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446167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TOPIC DESCRIPTION</a:t>
              </a:r>
              <a:endPara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9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TECHNOLOGY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40" y="2708964"/>
            <a:ext cx="2627713" cy="1073448"/>
            <a:chOff x="5410525" y="2708964"/>
            <a:chExt cx="2627713" cy="1073448"/>
          </a:xfrm>
          <a:solidFill>
            <a:schemeClr val="accent3">
              <a:lumMod val="50000"/>
            </a:schemeClr>
          </a:solidFill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SURVEY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  <a:grpFill/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grpFill/>
              <a:ln w="28575" cap="rnd" cmpd="sng">
                <a:solidFill>
                  <a:schemeClr val="accent3">
                    <a:lumMod val="50000"/>
                  </a:schemeClr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3" y="1712948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90700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APPLICABLE OBJECT</a:t>
              </a:r>
              <a:endPara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4" name="Google Shape;1014;p36"/>
          <p:cNvSpPr/>
          <p:nvPr/>
        </p:nvSpPr>
        <p:spPr>
          <a:xfrm>
            <a:off x="3060027" y="2720750"/>
            <a:ext cx="21775" cy="2175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6"/>
            <a:ext cx="21750" cy="21775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8" name="Google Shape;1018;p36"/>
          <p:cNvSpPr/>
          <p:nvPr/>
        </p:nvSpPr>
        <p:spPr>
          <a:xfrm>
            <a:off x="3005877" y="2774925"/>
            <a:ext cx="43175" cy="435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19" name="Google Shape;1019;p36"/>
          <p:cNvSpPr/>
          <p:nvPr/>
        </p:nvSpPr>
        <p:spPr>
          <a:xfrm>
            <a:off x="3027301" y="2753201"/>
            <a:ext cx="43475" cy="43475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20" name="Google Shape;1020;p36"/>
          <p:cNvSpPr/>
          <p:nvPr/>
        </p:nvSpPr>
        <p:spPr>
          <a:xfrm>
            <a:off x="3049026" y="3307727"/>
            <a:ext cx="14600" cy="14925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21" name="Google Shape;1021;p36"/>
          <p:cNvSpPr/>
          <p:nvPr/>
        </p:nvSpPr>
        <p:spPr>
          <a:xfrm>
            <a:off x="3034452" y="3381852"/>
            <a:ext cx="44075" cy="4407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1022" name="Google Shape;1022;p36"/>
          <p:cNvSpPr/>
          <p:nvPr/>
        </p:nvSpPr>
        <p:spPr>
          <a:xfrm>
            <a:off x="2695401" y="3945601"/>
            <a:ext cx="17900" cy="17900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14100" y="1159677"/>
            <a:ext cx="6530984" cy="1953425"/>
            <a:chOff x="2214100" y="1138950"/>
            <a:chExt cx="6530984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6454784" cy="1238275"/>
              <a:chOff x="2290300" y="1138950"/>
              <a:chExt cx="6454784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6344233" y="1217891"/>
                <a:ext cx="2400851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Mainly for AI training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4" y="1138950"/>
                <a:ext cx="2392769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Allows users to purchase filtered and labeled datasets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3918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80241"/>
              <a:ext cx="751890" cy="1112134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1" y="3113076"/>
            <a:ext cx="3468025" cy="1497850"/>
            <a:chOff x="2214100" y="3092350"/>
            <a:chExt cx="3899625" cy="1497850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3823125" cy="679175"/>
              <a:chOff x="2290600" y="3911025"/>
              <a:chExt cx="3823125" cy="679175"/>
            </a:xfrm>
          </p:grpSpPr>
          <p:sp>
            <p:nvSpPr>
              <p:cNvPr id="1033" name="Google Shape;1033;p36"/>
              <p:cNvSpPr/>
              <p:nvPr/>
            </p:nvSpPr>
            <p:spPr>
              <a:xfrm>
                <a:off x="3508078" y="3942775"/>
                <a:ext cx="2451136" cy="64742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-GB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Integrate chatbots into their own website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8231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avLst/>
              <a:gdLst/>
              <a:ahLst/>
              <a:cxnLst/>
              <a:rect l="l" t="t" r="r" b="b"/>
              <a:pathLst>
                <a:path w="12121" h="12133" extrusionOk="0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82137" y="2029125"/>
            <a:ext cx="6673679" cy="1875760"/>
            <a:chOff x="2282971" y="2008399"/>
            <a:chExt cx="6755762" cy="1875760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399"/>
              <a:ext cx="6003108" cy="1875760"/>
              <a:chOff x="3035625" y="2008399"/>
              <a:chExt cx="6003108" cy="1875760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95031" y="2878401"/>
                <a:ext cx="2643702" cy="10057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Help users build and create one or more of their own chatbots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379017" y="2008399"/>
                <a:ext cx="2309859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scripts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2682466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 dirty="0"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82971" y="2282425"/>
              <a:ext cx="942868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1" y="3051576"/>
            <a:ext cx="3449742" cy="858925"/>
            <a:chOff x="2214101" y="3030850"/>
            <a:chExt cx="3899624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1047" name="Google Shape;1047;p36"/>
              <p:cNvSpPr/>
              <p:nvPr/>
            </p:nvSpPr>
            <p:spPr>
              <a:xfrm>
                <a:off x="3498646" y="3030850"/>
                <a:ext cx="2577767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Add dataset to train chatbot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1" y="3092350"/>
              <a:ext cx="1129782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avLst/>
              <a:gdLst/>
              <a:ahLst/>
              <a:cxnLst/>
              <a:rect l="l" t="t" r="r" b="b"/>
              <a:pathLst>
                <a:path w="6478" h="10038" extrusionOk="0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543476" y="2435001"/>
            <a:ext cx="1330850" cy="1330850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Website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" name="Google Shape;189;p18"/>
          <p:cNvGrpSpPr/>
          <p:nvPr/>
        </p:nvGrpSpPr>
        <p:grpSpPr>
          <a:xfrm>
            <a:off x="398916" y="335307"/>
            <a:ext cx="2635535" cy="996112"/>
            <a:chOff x="1258163" y="1712948"/>
            <a:chExt cx="2635535" cy="996112"/>
          </a:xfrm>
        </p:grpSpPr>
        <p:sp>
          <p:nvSpPr>
            <p:cNvPr id="5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" name="Google Shape;191;p18"/>
            <p:cNvSpPr txBox="1"/>
            <p:nvPr/>
          </p:nvSpPr>
          <p:spPr>
            <a:xfrm>
              <a:off x="1446167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TOPIC DESCRIPTION</a:t>
              </a:r>
              <a:endPara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94;p18"/>
            <p:cNvSpPr/>
            <p:nvPr/>
          </p:nvSpPr>
          <p:spPr>
            <a:xfrm rot="16200000">
              <a:off x="3146823" y="1962184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rgbClr val="F3F3F3"/>
            </a:solidFill>
            <a:ln w="28575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sp>
        <p:nvSpPr>
          <p:cNvPr id="11" name="Google Shape;1026;p36"/>
          <p:cNvSpPr/>
          <p:nvPr/>
        </p:nvSpPr>
        <p:spPr>
          <a:xfrm>
            <a:off x="6344233" y="1633281"/>
            <a:ext cx="1790498" cy="461144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Users will use it to serve their different purposes</a:t>
            </a:r>
            <a:endParaRPr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70;p17"/>
          <p:cNvSpPr/>
          <p:nvPr/>
        </p:nvSpPr>
        <p:spPr>
          <a:xfrm>
            <a:off x="5769504" y="3221879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23" name="Google Shape;170;p17"/>
          <p:cNvSpPr/>
          <p:nvPr/>
        </p:nvSpPr>
        <p:spPr>
          <a:xfrm>
            <a:off x="5769504" y="1330129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9"/>
          <p:cNvGrpSpPr/>
          <p:nvPr/>
        </p:nvGrpSpPr>
        <p:grpSpPr>
          <a:xfrm>
            <a:off x="1717955" y="1544088"/>
            <a:ext cx="3290425" cy="757850"/>
            <a:chOff x="2206725" y="1254350"/>
            <a:chExt cx="3290425" cy="757850"/>
          </a:xfrm>
        </p:grpSpPr>
        <p:sp>
          <p:nvSpPr>
            <p:cNvPr id="680" name="Google Shape;680;p29"/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sz="1500" dirty="0">
                  <a:solidFill>
                    <a:srgbClr val="FFFFFF"/>
                  </a:solidFill>
                  <a:latin typeface="Fira Sans Extra Condensed Medium" panose="020B0604020202020204" charset="0"/>
                </a:rPr>
                <a:t>Developer</a:t>
              </a:r>
              <a:endParaRPr sz="1500" dirty="0">
                <a:solidFill>
                  <a:srgbClr val="FFFFFF"/>
                </a:solidFill>
                <a:latin typeface="Fira Sans Extra Condensed Medium" panose="020B0604020202020204" charset="0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2433805" y="2192826"/>
            <a:ext cx="5726522" cy="757850"/>
            <a:chOff x="2922575" y="1798150"/>
            <a:chExt cx="5726522" cy="757850"/>
          </a:xfrm>
        </p:grpSpPr>
        <p:sp>
          <p:nvSpPr>
            <p:cNvPr id="687" name="Google Shape;687;p29"/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GB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29"/>
            <p:cNvSpPr txBox="1"/>
            <p:nvPr/>
          </p:nvSpPr>
          <p:spPr>
            <a:xfrm>
              <a:off x="5613924" y="2031393"/>
              <a:ext cx="3035173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have need to create a chatbot to integrate into their existing website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29"/>
          <p:cNvGrpSpPr/>
          <p:nvPr/>
        </p:nvGrpSpPr>
        <p:grpSpPr>
          <a:xfrm>
            <a:off x="2963054" y="2841562"/>
            <a:ext cx="5197272" cy="757850"/>
            <a:chOff x="3451825" y="2525325"/>
            <a:chExt cx="5197272" cy="757850"/>
          </a:xfrm>
        </p:grpSpPr>
        <p:sp>
          <p:nvSpPr>
            <p:cNvPr id="695" name="Google Shape;695;p29"/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lang="en-US" sz="1500" dirty="0"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29"/>
            <p:cNvSpPr txBox="1"/>
            <p:nvPr/>
          </p:nvSpPr>
          <p:spPr>
            <a:xfrm>
              <a:off x="5613925" y="2764218"/>
              <a:ext cx="3035172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are using the 2</a:t>
              </a:r>
              <a:r>
                <a:rPr lang="en-US" sz="1200" baseline="30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module of this website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29"/>
          <p:cNvGrpSpPr/>
          <p:nvPr/>
        </p:nvGrpSpPr>
        <p:grpSpPr>
          <a:xfrm>
            <a:off x="2433804" y="3490300"/>
            <a:ext cx="5726520" cy="757850"/>
            <a:chOff x="2922575" y="3259950"/>
            <a:chExt cx="5726520" cy="757850"/>
          </a:xfrm>
        </p:grpSpPr>
        <p:sp>
          <p:nvSpPr>
            <p:cNvPr id="702" name="Google Shape;702;p29"/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GB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Users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5613924" y="3488555"/>
              <a:ext cx="3035171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already have their own AI model and want to get data to train their AI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29"/>
          <p:cNvGrpSpPr/>
          <p:nvPr/>
        </p:nvGrpSpPr>
        <p:grpSpPr>
          <a:xfrm>
            <a:off x="1717955" y="4139038"/>
            <a:ext cx="3290425" cy="757550"/>
            <a:chOff x="2206725" y="3849300"/>
            <a:chExt cx="3290425" cy="757550"/>
          </a:xfrm>
        </p:grpSpPr>
        <p:sp>
          <p:nvSpPr>
            <p:cNvPr id="709" name="Google Shape;709;p29"/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GB" sz="15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Businesses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oogle Shape;210;p18"/>
          <p:cNvGrpSpPr/>
          <p:nvPr/>
        </p:nvGrpSpPr>
        <p:grpSpPr>
          <a:xfrm>
            <a:off x="400187" y="336182"/>
            <a:ext cx="2635535" cy="996112"/>
            <a:chOff x="4097488" y="1712948"/>
            <a:chExt cx="2635535" cy="996112"/>
          </a:xfrm>
        </p:grpSpPr>
        <p:sp>
          <p:nvSpPr>
            <p:cNvPr id="5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" name="Google Shape;212;p18"/>
            <p:cNvSpPr txBox="1"/>
            <p:nvPr/>
          </p:nvSpPr>
          <p:spPr>
            <a:xfrm>
              <a:off x="4290700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500" b="1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APPLICABLE OBJECT</a:t>
              </a:r>
              <a:endPara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215;p18"/>
            <p:cNvSpPr/>
            <p:nvPr/>
          </p:nvSpPr>
          <p:spPr>
            <a:xfrm rot="16200000">
              <a:off x="5986148" y="1962184"/>
              <a:ext cx="996112" cy="497639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460" y="1677695"/>
            <a:ext cx="458739" cy="458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14" y="2395490"/>
            <a:ext cx="359291" cy="359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31" y="3015390"/>
            <a:ext cx="403775" cy="403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118" y="3671665"/>
            <a:ext cx="382086" cy="382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168" y="4292701"/>
            <a:ext cx="449924" cy="449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305;p21"/>
          <p:cNvGrpSpPr/>
          <p:nvPr/>
        </p:nvGrpSpPr>
        <p:grpSpPr>
          <a:xfrm>
            <a:off x="6555819" y="768611"/>
            <a:ext cx="2421597" cy="2793780"/>
            <a:chOff x="4584357" y="701133"/>
            <a:chExt cx="2421597" cy="2793780"/>
          </a:xfrm>
        </p:grpSpPr>
        <p:sp>
          <p:nvSpPr>
            <p:cNvPr id="20" name="Google Shape;307;p21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21" name="Google Shape;308;p21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22" name="Google Shape;309;p21"/>
            <p:cNvSpPr txBox="1"/>
            <p:nvPr/>
          </p:nvSpPr>
          <p:spPr>
            <a:xfrm>
              <a:off x="4939058" y="14435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 Services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310;p21"/>
            <p:cNvSpPr txBox="1"/>
            <p:nvPr/>
          </p:nvSpPr>
          <p:spPr>
            <a:xfrm>
              <a:off x="4584357" y="701133"/>
              <a:ext cx="2421597" cy="610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Separation is 2 child services: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 used to manage data (Back-end)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indent="-171450">
                <a:buFont typeface="Arial" panose="0208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 used to build model, train data 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311;p21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25" name="Google Shape;312;p21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2" name="Google Shape;289;p21"/>
          <p:cNvGrpSpPr/>
          <p:nvPr/>
        </p:nvGrpSpPr>
        <p:grpSpPr>
          <a:xfrm>
            <a:off x="5556100" y="2138056"/>
            <a:ext cx="1884600" cy="2318286"/>
            <a:chOff x="6229150" y="2070564"/>
            <a:chExt cx="1884600" cy="2318286"/>
          </a:xfrm>
        </p:grpSpPr>
        <p:sp>
          <p:nvSpPr>
            <p:cNvPr id="4" name="Google Shape;299;p21"/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5" name="Google Shape;300;p21"/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6" name="Google Shape;301;p21"/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7" name="Google Shape;302;p21"/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8" name="Google Shape;303;p21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Redis cache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04;p21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Communication 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between services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4200026" y="1203892"/>
            <a:ext cx="1912108" cy="2291023"/>
            <a:chOff x="4899682" y="1203890"/>
            <a:chExt cx="1912108" cy="2291023"/>
          </a:xfrm>
        </p:grpSpPr>
        <p:sp>
          <p:nvSpPr>
            <p:cNvPr id="307" name="Google Shape;307;p21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4927190" y="150642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ReactJS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4899682" y="120389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Build interface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</p:grpSp>
      <p:grpSp>
        <p:nvGrpSpPr>
          <p:cNvPr id="314" name="Google Shape;314;p21"/>
          <p:cNvGrpSpPr/>
          <p:nvPr/>
        </p:nvGrpSpPr>
        <p:grpSpPr>
          <a:xfrm>
            <a:off x="2930056" y="2070564"/>
            <a:ext cx="1884600" cy="2324398"/>
            <a:chOff x="3629713" y="2070564"/>
            <a:chExt cx="1884600" cy="2324398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39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3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382" extrusionOk="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70" extrusionOk="0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27" extrusionOk="0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39" extrusionOk="0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228" extrusionOk="0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6968" extrusionOk="0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Tensor flow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Perform train data, build model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1666565" y="1190879"/>
            <a:ext cx="1914095" cy="2304035"/>
            <a:chOff x="2366221" y="1190878"/>
            <a:chExt cx="1914095" cy="2304035"/>
          </a:xfrm>
        </p:grpSpPr>
        <p:sp>
          <p:nvSpPr>
            <p:cNvPr id="340" name="Google Shape;340;p21"/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366221" y="150921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MongoDB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2395716" y="119087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saving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330631" y="2070565"/>
            <a:ext cx="1884600" cy="2325423"/>
            <a:chOff x="1030288" y="2070564"/>
            <a:chExt cx="1884600" cy="2325423"/>
          </a:xfrm>
        </p:grpSpPr>
        <p:sp>
          <p:nvSpPr>
            <p:cNvPr id="350" name="Google Shape;350;p21"/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management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Boot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33" y="2331230"/>
            <a:ext cx="941304" cy="9269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5" y="2300886"/>
            <a:ext cx="926906" cy="926906"/>
          </a:xfrm>
          <a:prstGeom prst="rect">
            <a:avLst/>
          </a:prstGeom>
        </p:spPr>
      </p:pic>
      <p:pic>
        <p:nvPicPr>
          <p:cNvPr id="4098" name="Picture 2" descr="Tensorflow Logo Transparent, HD Png Download , Transparent Png Image -  PNGi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04" y="2355358"/>
            <a:ext cx="785948" cy="8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33" y="2288654"/>
            <a:ext cx="1542400" cy="9871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29" y="2461907"/>
            <a:ext cx="834891" cy="74310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669" y="2457378"/>
            <a:ext cx="843205" cy="843205"/>
          </a:xfrm>
          <a:prstGeom prst="rect">
            <a:avLst/>
          </a:prstGeom>
        </p:spPr>
      </p:pic>
      <p:grpSp>
        <p:nvGrpSpPr>
          <p:cNvPr id="45" name="Google Shape;196;p18"/>
          <p:cNvGrpSpPr/>
          <p:nvPr/>
        </p:nvGrpSpPr>
        <p:grpSpPr>
          <a:xfrm>
            <a:off x="243660" y="333922"/>
            <a:ext cx="2627713" cy="996089"/>
            <a:chOff x="2559375" y="2708964"/>
            <a:chExt cx="2627713" cy="996089"/>
          </a:xfrm>
        </p:grpSpPr>
        <p:sp>
          <p:nvSpPr>
            <p:cNvPr id="46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47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TECHNOLOGY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" name="Google Shape;201;p18"/>
            <p:cNvSpPr/>
            <p:nvPr/>
          </p:nvSpPr>
          <p:spPr>
            <a:xfrm rot="16200000">
              <a:off x="2310523" y="2957816"/>
              <a:ext cx="996089" cy="498385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rgbClr val="F3F3F3"/>
            </a:solidFill>
            <a:ln w="28575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38"/>
          <p:cNvGrpSpPr/>
          <p:nvPr/>
        </p:nvGrpSpPr>
        <p:grpSpPr>
          <a:xfrm>
            <a:off x="2783439" y="1078377"/>
            <a:ext cx="1936346" cy="1164932"/>
            <a:chOff x="2583084" y="1215125"/>
            <a:chExt cx="2271854" cy="1262675"/>
          </a:xfrm>
        </p:grpSpPr>
        <p:sp>
          <p:nvSpPr>
            <p:cNvPr id="1105" name="Google Shape;1105;p38"/>
            <p:cNvSpPr/>
            <p:nvPr/>
          </p:nvSpPr>
          <p:spPr>
            <a:xfrm>
              <a:off x="2583084" y="1864900"/>
              <a:ext cx="2271853" cy="612900"/>
            </a:xfrm>
            <a:custGeom>
              <a:avLst/>
              <a:gdLst/>
              <a:ahLst/>
              <a:cxnLst/>
              <a:rect l="l" t="t" r="r" b="b"/>
              <a:pathLst>
                <a:path w="113539" h="24504" extrusionOk="0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Free datasets:</a:t>
              </a:r>
              <a:endPara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741988" y="1215125"/>
              <a:ext cx="1112950" cy="612900"/>
            </a:xfrm>
            <a:custGeom>
              <a:avLst/>
              <a:gdLst/>
              <a:ahLst/>
              <a:cxnLst/>
              <a:rect l="l" t="t" r="r" b="b"/>
              <a:pathLst>
                <a:path w="44518" h="24516" extrusionOk="0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65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814013" y="1287150"/>
              <a:ext cx="865900" cy="468550"/>
            </a:xfrm>
            <a:custGeom>
              <a:avLst/>
              <a:gdLst/>
              <a:ahLst/>
              <a:cxnLst/>
              <a:rect l="l" t="t" r="r" b="b"/>
              <a:pathLst>
                <a:path w="34636" h="18742" extrusionOk="0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2100" dirty="0">
                  <a:solidFill>
                    <a:schemeClr val="accent4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" name="Google Shape;1026;p36"/>
          <p:cNvSpPr/>
          <p:nvPr/>
        </p:nvSpPr>
        <p:spPr>
          <a:xfrm>
            <a:off x="75500" y="1431803"/>
            <a:ext cx="2666202" cy="1041507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Kaggle (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"/>
              </a:rPr>
              <a:t>Kaggle.com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lang="en-US"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 storage UCI (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https://archive.ics.uci.edu/ml/index.php</a:t>
            </a:r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 storage Google, Amazon, Microsoft, ...</a:t>
            </a:r>
            <a:endParaRPr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70;p17"/>
          <p:cNvSpPr/>
          <p:nvPr/>
        </p:nvSpPr>
        <p:spPr>
          <a:xfrm>
            <a:off x="4674185" y="1709987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26" name="Google Shape;822;p32"/>
          <p:cNvSpPr/>
          <p:nvPr/>
        </p:nvSpPr>
        <p:spPr>
          <a:xfrm>
            <a:off x="5290652" y="1350720"/>
            <a:ext cx="3789015" cy="99696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amount of data is not too much: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High noise data rate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Unreliable (Data is old, data is wrong)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1114;p38"/>
          <p:cNvGrpSpPr/>
          <p:nvPr/>
        </p:nvGrpSpPr>
        <p:grpSpPr>
          <a:xfrm>
            <a:off x="3979932" y="2320566"/>
            <a:ext cx="2621425" cy="1297887"/>
            <a:chOff x="4288763" y="1924450"/>
            <a:chExt cx="2838775" cy="1297825"/>
          </a:xfrm>
        </p:grpSpPr>
        <p:sp>
          <p:nvSpPr>
            <p:cNvPr id="56" name="Google Shape;1115;p38"/>
            <p:cNvSpPr/>
            <p:nvPr/>
          </p:nvSpPr>
          <p:spPr>
            <a:xfrm>
              <a:off x="4288763" y="2577181"/>
              <a:ext cx="2838775" cy="645094"/>
            </a:xfrm>
            <a:custGeom>
              <a:avLst/>
              <a:gdLst/>
              <a:ahLst/>
              <a:cxnLst/>
              <a:rect l="l" t="t" r="r" b="b"/>
              <a:pathLst>
                <a:path w="113551" h="24516" extrusionOk="0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Some websites sell datasets in foreign countries:</a:t>
              </a:r>
              <a:endPara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2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1116;p38"/>
            <p:cNvSpPr/>
            <p:nvPr/>
          </p:nvSpPr>
          <p:spPr>
            <a:xfrm>
              <a:off x="4288763" y="1924450"/>
              <a:ext cx="1112975" cy="612900"/>
            </a:xfrm>
            <a:custGeom>
              <a:avLst/>
              <a:gdLst/>
              <a:ahLst/>
              <a:cxnLst/>
              <a:rect l="l" t="t" r="r" b="b"/>
              <a:pathLst>
                <a:path w="44519" h="24516" extrusionOk="0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65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1117;p38"/>
            <p:cNvSpPr/>
            <p:nvPr/>
          </p:nvSpPr>
          <p:spPr>
            <a:xfrm>
              <a:off x="4463788" y="1996475"/>
              <a:ext cx="865900" cy="468825"/>
            </a:xfrm>
            <a:custGeom>
              <a:avLst/>
              <a:gdLst/>
              <a:ahLst/>
              <a:cxnLst/>
              <a:rect l="l" t="t" r="r" b="b"/>
              <a:pathLst>
                <a:path w="34636" h="18753" extrusionOk="0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2100" dirty="0">
                  <a:solidFill>
                    <a:schemeClr val="accent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 dirty="0">
                <a:solidFill>
                  <a:schemeClr val="accent2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" name="Google Shape;1026;p36"/>
          <p:cNvSpPr/>
          <p:nvPr/>
        </p:nvSpPr>
        <p:spPr>
          <a:xfrm flipH="1">
            <a:off x="6707562" y="2978291"/>
            <a:ext cx="2161594" cy="612929"/>
          </a:xfrm>
          <a:custGeom>
            <a:avLst/>
            <a:gdLst/>
            <a:ahLst/>
            <a:cxnLst/>
            <a:rect l="l" t="t" r="r" b="b"/>
            <a:pathLst>
              <a:path w="87298" h="26255" extrusionOk="0">
                <a:moveTo>
                  <a:pt x="14979" y="1"/>
                </a:moveTo>
                <a:cubicBezTo>
                  <a:pt x="6704" y="1"/>
                  <a:pt x="1" y="6716"/>
                  <a:pt x="1" y="14979"/>
                </a:cubicBezTo>
                <a:lnTo>
                  <a:pt x="1" y="26254"/>
                </a:lnTo>
                <a:lnTo>
                  <a:pt x="78356" y="26254"/>
                </a:lnTo>
                <a:lnTo>
                  <a:pt x="87297" y="13419"/>
                </a:lnTo>
                <a:lnTo>
                  <a:pt x="7835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274300" bIns="137150" anchor="ctr" anchorCtr="0">
            <a:noAutofit/>
          </a:bodyPr>
          <a:lstStyle/>
          <a:p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DataRade: </a:t>
            </a:r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https://datarade.ai/</a:t>
            </a:r>
            <a:endParaRPr lang="pt-BR" sz="10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0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ClickWork: 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(clickworker.com)</a:t>
            </a:r>
            <a:endParaRPr sz="1000" i="1" u="sng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61" name="Google Shape;170;p17"/>
          <p:cNvSpPr/>
          <p:nvPr/>
        </p:nvSpPr>
        <p:spPr>
          <a:xfrm rot="10800000">
            <a:off x="3468675" y="3142796"/>
            <a:ext cx="574731" cy="3154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65"/>
          </a:p>
        </p:txBody>
      </p:sp>
      <p:sp>
        <p:nvSpPr>
          <p:cNvPr id="62" name="Google Shape;822;p32"/>
          <p:cNvSpPr/>
          <p:nvPr/>
        </p:nvSpPr>
        <p:spPr>
          <a:xfrm>
            <a:off x="64335" y="2786273"/>
            <a:ext cx="3298132" cy="996963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They don't have module to create chatbot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Data preprocessing takes a lot of time and effort</a:t>
            </a: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9" name="Google Shape;388;p22"/>
          <p:cNvGrpSpPr/>
          <p:nvPr/>
        </p:nvGrpSpPr>
        <p:grpSpPr>
          <a:xfrm>
            <a:off x="1713401" y="4003944"/>
            <a:ext cx="899559" cy="996964"/>
            <a:chOff x="5066658" y="536650"/>
            <a:chExt cx="1461954" cy="1647602"/>
          </a:xfrm>
        </p:grpSpPr>
        <p:sp>
          <p:nvSpPr>
            <p:cNvPr id="1090" name="Google Shape;389;p22"/>
            <p:cNvSpPr/>
            <p:nvPr/>
          </p:nvSpPr>
          <p:spPr>
            <a:xfrm>
              <a:off x="5302962" y="634546"/>
              <a:ext cx="1195605" cy="1389348"/>
            </a:xfrm>
            <a:custGeom>
              <a:avLst/>
              <a:gdLst/>
              <a:ahLst/>
              <a:cxnLst/>
              <a:rect l="l" t="t" r="r" b="b"/>
              <a:pathLst>
                <a:path w="42173" h="49007" extrusionOk="0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1" name="Google Shape;390;p22"/>
            <p:cNvSpPr/>
            <p:nvPr/>
          </p:nvSpPr>
          <p:spPr>
            <a:xfrm>
              <a:off x="5456538" y="2010410"/>
              <a:ext cx="134719" cy="173842"/>
            </a:xfrm>
            <a:custGeom>
              <a:avLst/>
              <a:gdLst/>
              <a:ahLst/>
              <a:cxnLst/>
              <a:rect l="l" t="t" r="r" b="b"/>
              <a:pathLst>
                <a:path w="4752" h="6132" extrusionOk="0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2" name="Google Shape;391;p22"/>
            <p:cNvSpPr/>
            <p:nvPr/>
          </p:nvSpPr>
          <p:spPr>
            <a:xfrm>
              <a:off x="5348522" y="1936471"/>
              <a:ext cx="148554" cy="173530"/>
            </a:xfrm>
            <a:custGeom>
              <a:avLst/>
              <a:gdLst/>
              <a:ahLst/>
              <a:cxnLst/>
              <a:rect l="l" t="t" r="r" b="b"/>
              <a:pathLst>
                <a:path w="5240" h="6121" extrusionOk="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3" name="Google Shape;392;p22"/>
            <p:cNvSpPr/>
            <p:nvPr/>
          </p:nvSpPr>
          <p:spPr>
            <a:xfrm>
              <a:off x="5240845" y="1862560"/>
              <a:ext cx="149886" cy="158675"/>
            </a:xfrm>
            <a:custGeom>
              <a:avLst/>
              <a:gdLst/>
              <a:ahLst/>
              <a:cxnLst/>
              <a:rect l="l" t="t" r="r" b="b"/>
              <a:pathLst>
                <a:path w="5287" h="5597" extrusionOk="0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4" name="Google Shape;393;p22"/>
            <p:cNvSpPr/>
            <p:nvPr/>
          </p:nvSpPr>
          <p:spPr>
            <a:xfrm>
              <a:off x="5408597" y="1975623"/>
              <a:ext cx="135400" cy="169476"/>
            </a:xfrm>
            <a:custGeom>
              <a:avLst/>
              <a:gdLst/>
              <a:ahLst/>
              <a:cxnLst/>
              <a:rect l="l" t="t" r="r" b="b"/>
              <a:pathLst>
                <a:path w="4776" h="5978" extrusionOk="0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5" name="Google Shape;394;p22"/>
            <p:cNvSpPr/>
            <p:nvPr/>
          </p:nvSpPr>
          <p:spPr>
            <a:xfrm>
              <a:off x="5288446" y="1897318"/>
              <a:ext cx="155301" cy="168115"/>
            </a:xfrm>
            <a:custGeom>
              <a:avLst/>
              <a:gdLst/>
              <a:ahLst/>
              <a:cxnLst/>
              <a:rect l="l" t="t" r="r" b="b"/>
              <a:pathLst>
                <a:path w="5478" h="5930" extrusionOk="0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6" name="Google Shape;395;p22"/>
            <p:cNvSpPr/>
            <p:nvPr/>
          </p:nvSpPr>
          <p:spPr>
            <a:xfrm>
              <a:off x="5187517" y="1827434"/>
              <a:ext cx="156294" cy="158675"/>
            </a:xfrm>
            <a:custGeom>
              <a:avLst/>
              <a:gdLst/>
              <a:ahLst/>
              <a:cxnLst/>
              <a:rect l="l" t="t" r="r" b="b"/>
              <a:pathLst>
                <a:path w="5513" h="5597" extrusionOk="0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097" name="Google Shape;396;p22"/>
            <p:cNvSpPr/>
            <p:nvPr/>
          </p:nvSpPr>
          <p:spPr>
            <a:xfrm>
              <a:off x="5775513" y="877143"/>
              <a:ext cx="566433" cy="499952"/>
            </a:xfrm>
            <a:custGeom>
              <a:avLst/>
              <a:gdLst/>
              <a:ahLst/>
              <a:cxnLst/>
              <a:rect l="l" t="t" r="r" b="b"/>
              <a:pathLst>
                <a:path w="19980" h="17635" extrusionOk="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grpSp>
          <p:nvGrpSpPr>
            <p:cNvPr id="1098" name="Google Shape;397;p22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1128" name="Google Shape;398;p22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avLst/>
                <a:gdLst/>
                <a:ahLst/>
                <a:cxnLst/>
                <a:rect l="l" t="t" r="r" b="b"/>
                <a:pathLst>
                  <a:path w="26170" h="27814" extrusionOk="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1129" name="Google Shape;399;p22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7181" extrusionOk="0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sp>
          <p:nvSpPr>
            <p:cNvPr id="1099" name="Google Shape;400;p22"/>
            <p:cNvSpPr/>
            <p:nvPr/>
          </p:nvSpPr>
          <p:spPr>
            <a:xfrm>
              <a:off x="5276284" y="1776799"/>
              <a:ext cx="360527" cy="282564"/>
            </a:xfrm>
            <a:custGeom>
              <a:avLst/>
              <a:gdLst/>
              <a:ahLst/>
              <a:cxnLst/>
              <a:rect l="l" t="t" r="r" b="b"/>
              <a:pathLst>
                <a:path w="12717" h="9967" extrusionOk="0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100" name="Google Shape;401;p22"/>
            <p:cNvSpPr/>
            <p:nvPr/>
          </p:nvSpPr>
          <p:spPr>
            <a:xfrm>
              <a:off x="5522369" y="1375324"/>
              <a:ext cx="378416" cy="424088"/>
            </a:xfrm>
            <a:custGeom>
              <a:avLst/>
              <a:gdLst/>
              <a:ahLst/>
              <a:cxnLst/>
              <a:rect l="l" t="t" r="r" b="b"/>
              <a:pathLst>
                <a:path w="13348" h="14959" extrusionOk="0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grpSp>
          <p:nvGrpSpPr>
            <p:cNvPr id="1101" name="Google Shape;402;p22"/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1126" name="Google Shape;403;p22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avLst/>
                <a:gdLst/>
                <a:ahLst/>
                <a:cxnLst/>
                <a:rect l="l" t="t" r="r" b="b"/>
                <a:pathLst>
                  <a:path w="15431" h="14588" extrusionOk="0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1127" name="Google Shape;404;p22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83" extrusionOk="0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  <p:grpSp>
          <p:nvGrpSpPr>
            <p:cNvPr id="1102" name="Google Shape;405;p22"/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1124" name="Google Shape;406;p22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avLst/>
                <a:gdLst/>
                <a:ahLst/>
                <a:cxnLst/>
                <a:rect l="l" t="t" r="r" b="b"/>
                <a:pathLst>
                  <a:path w="13015" h="19924" extrusionOk="0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  <p:sp>
            <p:nvSpPr>
              <p:cNvPr id="1125" name="Google Shape;407;p22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avLst/>
                <a:gdLst/>
                <a:ahLst/>
                <a:cxnLst/>
                <a:rect l="l" t="t" r="r" b="b"/>
                <a:pathLst>
                  <a:path w="23409" h="29316" extrusionOk="0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65"/>
              </a:p>
            </p:txBody>
          </p:sp>
        </p:grpSp>
      </p:grpSp>
      <p:sp>
        <p:nvSpPr>
          <p:cNvPr id="1130" name="Google Shape;520;p25"/>
          <p:cNvSpPr/>
          <p:nvPr/>
        </p:nvSpPr>
        <p:spPr>
          <a:xfrm>
            <a:off x="2695323" y="4228301"/>
            <a:ext cx="5765924" cy="616597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 DEVELOPMENT OF 2 MODULES WILL BE EFFICIENT</a:t>
            </a:r>
            <a:endParaRPr lang="en-US" sz="1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32" name="Google Shape;203;p18"/>
          <p:cNvGrpSpPr/>
          <p:nvPr/>
        </p:nvGrpSpPr>
        <p:grpSpPr>
          <a:xfrm>
            <a:off x="243660" y="331316"/>
            <a:ext cx="2627713" cy="996089"/>
            <a:chOff x="5410525" y="2708964"/>
            <a:chExt cx="2627713" cy="996089"/>
          </a:xfrm>
          <a:solidFill>
            <a:schemeClr val="accent3">
              <a:lumMod val="50000"/>
            </a:schemeClr>
          </a:solidFill>
        </p:grpSpPr>
        <p:sp>
          <p:nvSpPr>
            <p:cNvPr id="1133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/>
            </a:p>
          </p:txBody>
        </p:sp>
        <p:sp>
          <p:nvSpPr>
            <p:cNvPr id="1134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5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SURVEY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208;p18"/>
            <p:cNvSpPr/>
            <p:nvPr/>
          </p:nvSpPr>
          <p:spPr>
            <a:xfrm rot="16200000">
              <a:off x="5161673" y="2957816"/>
              <a:ext cx="996089" cy="498385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grpFill/>
            <a:ln w="28575" cap="rnd" cmpd="sng">
              <a:solidFill>
                <a:schemeClr val="accent3">
                  <a:lumMod val="5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364" y="0"/>
            <a:ext cx="3844636" cy="5143500"/>
          </a:xfrm>
          <a:prstGeom prst="rect">
            <a:avLst/>
          </a:prstGeom>
        </p:spPr>
      </p:pic>
      <p:sp>
        <p:nvSpPr>
          <p:cNvPr id="5" name="Google Shape;55;p15"/>
          <p:cNvSpPr txBox="1"/>
          <p:nvPr/>
        </p:nvSpPr>
        <p:spPr>
          <a:xfrm>
            <a:off x="0" y="1272965"/>
            <a:ext cx="5299364" cy="259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ctr"/>
            <a:r>
              <a:rPr lang="en-US" sz="5600" b="1" dirty="0">
                <a:solidFill>
                  <a:schemeClr val="accent1">
                    <a:lumMod val="50000"/>
                  </a:schemeClr>
                </a:solidFill>
              </a:rPr>
              <a:t>Thanks for Listening</a:t>
            </a:r>
            <a:endParaRPr lang="en-US" sz="5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Presentation</Application>
  <PresentationFormat>On-screen Show (16:9)</PresentationFormat>
  <Paragraphs>130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</vt:lpstr>
      <vt:lpstr>DejaVu Sans</vt:lpstr>
      <vt:lpstr>Fira Sans Extra Condensed SemiBold</vt:lpstr>
      <vt:lpstr>Gubbi</vt:lpstr>
      <vt:lpstr>Roboto</vt:lpstr>
      <vt:lpstr>Fira Sans Extra Condensed Medium</vt:lpstr>
      <vt:lpstr>Fira Sans Extra Condensed Medium</vt:lpstr>
      <vt:lpstr>Garuda</vt:lpstr>
      <vt:lpstr>Roboto</vt:lpstr>
      <vt:lpstr>Microsoft YaHei</vt:lpstr>
      <vt:lpstr>Droid Sans Fallback</vt:lpstr>
      <vt:lpstr>Arial Unicode MS</vt:lpstr>
      <vt:lpstr>Dhurjati</vt:lpstr>
      <vt:lpstr>Process Diagrams by Slidesgo</vt:lpstr>
      <vt:lpstr>BUILDING AN E-COMMERCE PLATFORM TRAINING DATASET</vt:lpstr>
      <vt:lpstr>PROJECT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E-COMMERCE PLATFORM TRAINING DATASET</dc:title>
  <dc:creator/>
  <cp:lastModifiedBy>caovy2001</cp:lastModifiedBy>
  <cp:revision>3</cp:revision>
  <dcterms:created xsi:type="dcterms:W3CDTF">2023-02-28T09:59:17Z</dcterms:created>
  <dcterms:modified xsi:type="dcterms:W3CDTF">2023-02-28T09:59:17Z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