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86" autoAdjust="0"/>
  </p:normalViewPr>
  <p:slideViewPr>
    <p:cSldViewPr snapToGrid="0">
      <p:cViewPr varScale="1">
        <p:scale>
          <a:sx n="73" d="100"/>
          <a:sy n="73" d="100"/>
        </p:scale>
        <p:origin x="3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DFB34-2755-48AC-BC71-A32B6CAEBFDF}" type="datetimeFigureOut">
              <a:rPr lang="zh-CN" altLang="en-US" smtClean="0"/>
              <a:t>2020/4/11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714B9-BE8A-4A11-A5B5-F1773A0299AF}" type="slidenum">
              <a:rPr lang="zh-CN" altLang="en-US" smtClean="0"/>
              <a:t>‹#›</a:t>
            </a:fld>
            <a:endParaRPr lang="zh-CN" altLang="en-US"/>
          </a:p>
        </p:txBody>
      </p:sp>
    </p:spTree>
    <p:extLst>
      <p:ext uri="{BB962C8B-B14F-4D97-AF65-F5344CB8AC3E}">
        <p14:creationId xmlns:p14="http://schemas.microsoft.com/office/powerpoint/2010/main" val="4237827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dirty="0"/>
              <a:t>Here is our data. We have 44 sample, each sample has 3 features extracted using OPEN-POSE, they are estimated breathing rate, Apneia and Motion Difference between two sides. The label here is Motion, 0 means the body is not moving, 1 means one side is moving, and 2 means two sides of the body are moving. We calculated the portion of these three classes, it seams to be a balanced dataset.</a:t>
            </a:r>
            <a:endParaRPr lang="zh-CN" altLang="en-US" dirty="0"/>
          </a:p>
        </p:txBody>
      </p:sp>
      <p:sp>
        <p:nvSpPr>
          <p:cNvPr id="4" name="灯片编号占位符 3"/>
          <p:cNvSpPr>
            <a:spLocks noGrp="1"/>
          </p:cNvSpPr>
          <p:nvPr>
            <p:ph type="sldNum" sz="quarter" idx="5"/>
          </p:nvPr>
        </p:nvSpPr>
        <p:spPr/>
        <p:txBody>
          <a:bodyPr/>
          <a:lstStyle/>
          <a:p>
            <a:fld id="{FDB714B9-BE8A-4A11-A5B5-F1773A0299AF}" type="slidenum">
              <a:rPr lang="zh-CN" altLang="en-US" smtClean="0"/>
              <a:t>1</a:t>
            </a:fld>
            <a:endParaRPr lang="zh-CN" altLang="en-US"/>
          </a:p>
        </p:txBody>
      </p:sp>
    </p:spTree>
    <p:extLst>
      <p:ext uri="{BB962C8B-B14F-4D97-AF65-F5344CB8AC3E}">
        <p14:creationId xmlns:p14="http://schemas.microsoft.com/office/powerpoint/2010/main" val="446964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dirty="0"/>
              <a:t>I plot how these points scatter in the space. Here red is for class 0, green is for class 1, blue is for class 2. From the bottom left figure, we can see class 0 is grouped in the bottom part, class 1 is grouped in the upper part, while class 2 is distributed in the whole plane.</a:t>
            </a:r>
          </a:p>
          <a:p>
            <a:endParaRPr lang="en-CA" altLang="zh-CN" dirty="0"/>
          </a:p>
          <a:p>
            <a:r>
              <a:rPr lang="en-CA" altLang="zh-CN" dirty="0"/>
              <a:t>So the intuition is that Class 0 and 1 are easy to classified, while we may meet some problems to classify the class 2.</a:t>
            </a:r>
            <a:endParaRPr lang="zh-CN" altLang="en-US" dirty="0"/>
          </a:p>
        </p:txBody>
      </p:sp>
      <p:sp>
        <p:nvSpPr>
          <p:cNvPr id="4" name="灯片编号占位符 3"/>
          <p:cNvSpPr>
            <a:spLocks noGrp="1"/>
          </p:cNvSpPr>
          <p:nvPr>
            <p:ph type="sldNum" sz="quarter" idx="5"/>
          </p:nvPr>
        </p:nvSpPr>
        <p:spPr/>
        <p:txBody>
          <a:bodyPr/>
          <a:lstStyle/>
          <a:p>
            <a:fld id="{FDB714B9-BE8A-4A11-A5B5-F1773A0299AF}" type="slidenum">
              <a:rPr lang="zh-CN" altLang="en-US" smtClean="0"/>
              <a:t>2</a:t>
            </a:fld>
            <a:endParaRPr lang="zh-CN" altLang="en-US"/>
          </a:p>
        </p:txBody>
      </p:sp>
    </p:spTree>
    <p:extLst>
      <p:ext uri="{BB962C8B-B14F-4D97-AF65-F5344CB8AC3E}">
        <p14:creationId xmlns:p14="http://schemas.microsoft.com/office/powerpoint/2010/main" val="260006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dirty="0"/>
              <a:t>Here is how we classify.</a:t>
            </a:r>
          </a:p>
          <a:p>
            <a:r>
              <a:rPr lang="en-CA" altLang="zh-CN" dirty="0"/>
              <a:t>Because we have only 44 samples. We randomly pick 1 sample as test data, and the other 43 as train data to train a classifier.</a:t>
            </a:r>
          </a:p>
          <a:p>
            <a:r>
              <a:rPr lang="en-CA" altLang="zh-CN" dirty="0"/>
              <a:t>And repeat 1000 times, to get a accurate result.</a:t>
            </a:r>
          </a:p>
          <a:p>
            <a:r>
              <a:rPr lang="en-CA" altLang="zh-CN" dirty="0"/>
              <a:t>Here we use SVM and Random Forests as our classifiers.</a:t>
            </a:r>
            <a:endParaRPr lang="zh-CN" altLang="en-US" dirty="0"/>
          </a:p>
        </p:txBody>
      </p:sp>
      <p:sp>
        <p:nvSpPr>
          <p:cNvPr id="4" name="灯片编号占位符 3"/>
          <p:cNvSpPr>
            <a:spLocks noGrp="1"/>
          </p:cNvSpPr>
          <p:nvPr>
            <p:ph type="sldNum" sz="quarter" idx="5"/>
          </p:nvPr>
        </p:nvSpPr>
        <p:spPr/>
        <p:txBody>
          <a:bodyPr/>
          <a:lstStyle/>
          <a:p>
            <a:fld id="{FDB714B9-BE8A-4A11-A5B5-F1773A0299AF}" type="slidenum">
              <a:rPr lang="zh-CN" altLang="en-US" smtClean="0"/>
              <a:t>3</a:t>
            </a:fld>
            <a:endParaRPr lang="zh-CN" altLang="en-US"/>
          </a:p>
        </p:txBody>
      </p:sp>
    </p:spTree>
    <p:extLst>
      <p:ext uri="{BB962C8B-B14F-4D97-AF65-F5344CB8AC3E}">
        <p14:creationId xmlns:p14="http://schemas.microsoft.com/office/powerpoint/2010/main" val="3199623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dirty="0"/>
              <a:t>Here is the result. It seems the result is not good. </a:t>
            </a:r>
          </a:p>
          <a:p>
            <a:r>
              <a:rPr lang="en-CA" altLang="zh-CN" dirty="0"/>
              <a:t>I will explain about the result. The table is confusion matrix. The left column is the actual class, the first row is predicted class, and the bold number is the number of right classified.  We repeated the train and test process for 1000 times, so the sum of these number is 1000. We can see that, class 0 and class 1 are easy to get classified right and class 2 are difficult to get classified right. </a:t>
            </a:r>
          </a:p>
          <a:p>
            <a:r>
              <a:rPr lang="en-CA" altLang="zh-CN" dirty="0"/>
              <a:t>Accuracy for SVM is 50.7%, accuracy for random forest is 51.4%</a:t>
            </a:r>
            <a:endParaRPr lang="zh-CN" altLang="en-US" dirty="0"/>
          </a:p>
        </p:txBody>
      </p:sp>
      <p:sp>
        <p:nvSpPr>
          <p:cNvPr id="4" name="灯片编号占位符 3"/>
          <p:cNvSpPr>
            <a:spLocks noGrp="1"/>
          </p:cNvSpPr>
          <p:nvPr>
            <p:ph type="sldNum" sz="quarter" idx="5"/>
          </p:nvPr>
        </p:nvSpPr>
        <p:spPr/>
        <p:txBody>
          <a:bodyPr/>
          <a:lstStyle/>
          <a:p>
            <a:fld id="{FDB714B9-BE8A-4A11-A5B5-F1773A0299AF}" type="slidenum">
              <a:rPr lang="zh-CN" altLang="en-US" smtClean="0"/>
              <a:t>4</a:t>
            </a:fld>
            <a:endParaRPr lang="zh-CN" altLang="en-US"/>
          </a:p>
        </p:txBody>
      </p:sp>
    </p:spTree>
    <p:extLst>
      <p:ext uri="{BB962C8B-B14F-4D97-AF65-F5344CB8AC3E}">
        <p14:creationId xmlns:p14="http://schemas.microsoft.com/office/powerpoint/2010/main" val="286360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D08EA-B904-4017-AC07-033C05F9BA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C5CE236-0A54-48FA-AB5C-CDCB45DB12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03DD1CA-D796-4426-BEB5-0C9C4FBA4333}"/>
              </a:ext>
            </a:extLst>
          </p:cNvPr>
          <p:cNvSpPr>
            <a:spLocks noGrp="1"/>
          </p:cNvSpPr>
          <p:nvPr>
            <p:ph type="dt" sz="half" idx="10"/>
          </p:nvPr>
        </p:nvSpPr>
        <p:spPr/>
        <p:txBody>
          <a:bodyPr/>
          <a:lstStyle/>
          <a:p>
            <a:fld id="{321B2562-E9F9-44E1-ABAC-98E0DA47A93D}" type="datetimeFigureOut">
              <a:rPr lang="zh-CN" altLang="en-US" smtClean="0"/>
              <a:t>2020/4/11</a:t>
            </a:fld>
            <a:endParaRPr lang="zh-CN" altLang="en-US"/>
          </a:p>
        </p:txBody>
      </p:sp>
      <p:sp>
        <p:nvSpPr>
          <p:cNvPr id="5" name="页脚占位符 4">
            <a:extLst>
              <a:ext uri="{FF2B5EF4-FFF2-40B4-BE49-F238E27FC236}">
                <a16:creationId xmlns:a16="http://schemas.microsoft.com/office/drawing/2014/main" id="{5E649CEB-DC92-404F-ACE5-40184AEAA2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6730A0-B7D6-4954-83CB-600F86DA91D7}"/>
              </a:ext>
            </a:extLst>
          </p:cNvPr>
          <p:cNvSpPr>
            <a:spLocks noGrp="1"/>
          </p:cNvSpPr>
          <p:nvPr>
            <p:ph type="sldNum" sz="quarter" idx="12"/>
          </p:nvPr>
        </p:nvSpPr>
        <p:spPr/>
        <p:txBody>
          <a:bodyPr/>
          <a:lstStyle/>
          <a:p>
            <a:fld id="{353771E6-EF94-4797-B73F-9F0178CDC30C}" type="slidenum">
              <a:rPr lang="zh-CN" altLang="en-US" smtClean="0"/>
              <a:t>‹#›</a:t>
            </a:fld>
            <a:endParaRPr lang="zh-CN" altLang="en-US"/>
          </a:p>
        </p:txBody>
      </p:sp>
    </p:spTree>
    <p:extLst>
      <p:ext uri="{BB962C8B-B14F-4D97-AF65-F5344CB8AC3E}">
        <p14:creationId xmlns:p14="http://schemas.microsoft.com/office/powerpoint/2010/main" val="98712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0F0DA-48C8-47AC-9D62-D426A7CFA38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1DCA50-8E93-4378-8913-F67D997D92E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7574BA-40F8-44FB-A8A6-073C12834E99}"/>
              </a:ext>
            </a:extLst>
          </p:cNvPr>
          <p:cNvSpPr>
            <a:spLocks noGrp="1"/>
          </p:cNvSpPr>
          <p:nvPr>
            <p:ph type="dt" sz="half" idx="10"/>
          </p:nvPr>
        </p:nvSpPr>
        <p:spPr/>
        <p:txBody>
          <a:bodyPr/>
          <a:lstStyle/>
          <a:p>
            <a:fld id="{321B2562-E9F9-44E1-ABAC-98E0DA47A93D}" type="datetimeFigureOut">
              <a:rPr lang="zh-CN" altLang="en-US" smtClean="0"/>
              <a:t>2020/4/11</a:t>
            </a:fld>
            <a:endParaRPr lang="zh-CN" altLang="en-US"/>
          </a:p>
        </p:txBody>
      </p:sp>
      <p:sp>
        <p:nvSpPr>
          <p:cNvPr id="5" name="页脚占位符 4">
            <a:extLst>
              <a:ext uri="{FF2B5EF4-FFF2-40B4-BE49-F238E27FC236}">
                <a16:creationId xmlns:a16="http://schemas.microsoft.com/office/drawing/2014/main" id="{2D36768B-0F2B-4367-8824-D53978A440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ED23BA-A948-4F63-8968-7E93809CBEBF}"/>
              </a:ext>
            </a:extLst>
          </p:cNvPr>
          <p:cNvSpPr>
            <a:spLocks noGrp="1"/>
          </p:cNvSpPr>
          <p:nvPr>
            <p:ph type="sldNum" sz="quarter" idx="12"/>
          </p:nvPr>
        </p:nvSpPr>
        <p:spPr/>
        <p:txBody>
          <a:bodyPr/>
          <a:lstStyle/>
          <a:p>
            <a:fld id="{353771E6-EF94-4797-B73F-9F0178CDC30C}" type="slidenum">
              <a:rPr lang="zh-CN" altLang="en-US" smtClean="0"/>
              <a:t>‹#›</a:t>
            </a:fld>
            <a:endParaRPr lang="zh-CN" altLang="en-US"/>
          </a:p>
        </p:txBody>
      </p:sp>
    </p:spTree>
    <p:extLst>
      <p:ext uri="{BB962C8B-B14F-4D97-AF65-F5344CB8AC3E}">
        <p14:creationId xmlns:p14="http://schemas.microsoft.com/office/powerpoint/2010/main" val="54538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542C88-2F01-4B77-904F-14F91C1C6B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E1D3E98-81E7-47CD-9956-CBB8E25A123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C285EE-D523-468A-8211-F72BA97058C0}"/>
              </a:ext>
            </a:extLst>
          </p:cNvPr>
          <p:cNvSpPr>
            <a:spLocks noGrp="1"/>
          </p:cNvSpPr>
          <p:nvPr>
            <p:ph type="dt" sz="half" idx="10"/>
          </p:nvPr>
        </p:nvSpPr>
        <p:spPr/>
        <p:txBody>
          <a:bodyPr/>
          <a:lstStyle/>
          <a:p>
            <a:fld id="{321B2562-E9F9-44E1-ABAC-98E0DA47A93D}" type="datetimeFigureOut">
              <a:rPr lang="zh-CN" altLang="en-US" smtClean="0"/>
              <a:t>2020/4/11</a:t>
            </a:fld>
            <a:endParaRPr lang="zh-CN" altLang="en-US"/>
          </a:p>
        </p:txBody>
      </p:sp>
      <p:sp>
        <p:nvSpPr>
          <p:cNvPr id="5" name="页脚占位符 4">
            <a:extLst>
              <a:ext uri="{FF2B5EF4-FFF2-40B4-BE49-F238E27FC236}">
                <a16:creationId xmlns:a16="http://schemas.microsoft.com/office/drawing/2014/main" id="{891DFFC9-F1CF-4563-A9B5-128420073D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8227AE-97B6-4F2C-A383-DE9776CDADBB}"/>
              </a:ext>
            </a:extLst>
          </p:cNvPr>
          <p:cNvSpPr>
            <a:spLocks noGrp="1"/>
          </p:cNvSpPr>
          <p:nvPr>
            <p:ph type="sldNum" sz="quarter" idx="12"/>
          </p:nvPr>
        </p:nvSpPr>
        <p:spPr/>
        <p:txBody>
          <a:bodyPr/>
          <a:lstStyle/>
          <a:p>
            <a:fld id="{353771E6-EF94-4797-B73F-9F0178CDC30C}" type="slidenum">
              <a:rPr lang="zh-CN" altLang="en-US" smtClean="0"/>
              <a:t>‹#›</a:t>
            </a:fld>
            <a:endParaRPr lang="zh-CN" altLang="en-US"/>
          </a:p>
        </p:txBody>
      </p:sp>
    </p:spTree>
    <p:extLst>
      <p:ext uri="{BB962C8B-B14F-4D97-AF65-F5344CB8AC3E}">
        <p14:creationId xmlns:p14="http://schemas.microsoft.com/office/powerpoint/2010/main" val="379913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74B80-758E-4C3C-A59F-BB534FB870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AE9366-63B7-4CE0-9442-AEC8DD449D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8C9837-BE03-4A59-88A3-2F27078E18C9}"/>
              </a:ext>
            </a:extLst>
          </p:cNvPr>
          <p:cNvSpPr>
            <a:spLocks noGrp="1"/>
          </p:cNvSpPr>
          <p:nvPr>
            <p:ph type="dt" sz="half" idx="10"/>
          </p:nvPr>
        </p:nvSpPr>
        <p:spPr/>
        <p:txBody>
          <a:bodyPr/>
          <a:lstStyle/>
          <a:p>
            <a:fld id="{321B2562-E9F9-44E1-ABAC-98E0DA47A93D}" type="datetimeFigureOut">
              <a:rPr lang="zh-CN" altLang="en-US" smtClean="0"/>
              <a:t>2020/4/11</a:t>
            </a:fld>
            <a:endParaRPr lang="zh-CN" altLang="en-US"/>
          </a:p>
        </p:txBody>
      </p:sp>
      <p:sp>
        <p:nvSpPr>
          <p:cNvPr id="5" name="页脚占位符 4">
            <a:extLst>
              <a:ext uri="{FF2B5EF4-FFF2-40B4-BE49-F238E27FC236}">
                <a16:creationId xmlns:a16="http://schemas.microsoft.com/office/drawing/2014/main" id="{36C78F93-B90B-4ABC-800C-A9AE83499E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485299-9562-4EE3-AB34-983208807EC7}"/>
              </a:ext>
            </a:extLst>
          </p:cNvPr>
          <p:cNvSpPr>
            <a:spLocks noGrp="1"/>
          </p:cNvSpPr>
          <p:nvPr>
            <p:ph type="sldNum" sz="quarter" idx="12"/>
          </p:nvPr>
        </p:nvSpPr>
        <p:spPr/>
        <p:txBody>
          <a:bodyPr/>
          <a:lstStyle/>
          <a:p>
            <a:fld id="{353771E6-EF94-4797-B73F-9F0178CDC30C}" type="slidenum">
              <a:rPr lang="zh-CN" altLang="en-US" smtClean="0"/>
              <a:t>‹#›</a:t>
            </a:fld>
            <a:endParaRPr lang="zh-CN" altLang="en-US"/>
          </a:p>
        </p:txBody>
      </p:sp>
    </p:spTree>
    <p:extLst>
      <p:ext uri="{BB962C8B-B14F-4D97-AF65-F5344CB8AC3E}">
        <p14:creationId xmlns:p14="http://schemas.microsoft.com/office/powerpoint/2010/main" val="22404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00971-4165-4E3B-BBE2-85AA77DFC2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5EFBDC7-CEA4-442D-8A61-BB79C43EB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1C41307-C123-4D8F-8639-518F210365AB}"/>
              </a:ext>
            </a:extLst>
          </p:cNvPr>
          <p:cNvSpPr>
            <a:spLocks noGrp="1"/>
          </p:cNvSpPr>
          <p:nvPr>
            <p:ph type="dt" sz="half" idx="10"/>
          </p:nvPr>
        </p:nvSpPr>
        <p:spPr/>
        <p:txBody>
          <a:bodyPr/>
          <a:lstStyle/>
          <a:p>
            <a:fld id="{321B2562-E9F9-44E1-ABAC-98E0DA47A93D}" type="datetimeFigureOut">
              <a:rPr lang="zh-CN" altLang="en-US" smtClean="0"/>
              <a:t>2020/4/11</a:t>
            </a:fld>
            <a:endParaRPr lang="zh-CN" altLang="en-US"/>
          </a:p>
        </p:txBody>
      </p:sp>
      <p:sp>
        <p:nvSpPr>
          <p:cNvPr id="5" name="页脚占位符 4">
            <a:extLst>
              <a:ext uri="{FF2B5EF4-FFF2-40B4-BE49-F238E27FC236}">
                <a16:creationId xmlns:a16="http://schemas.microsoft.com/office/drawing/2014/main" id="{A189C924-4787-4530-9293-780DFB0111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012B4C-B2BB-45A5-9136-A32BE2DD337B}"/>
              </a:ext>
            </a:extLst>
          </p:cNvPr>
          <p:cNvSpPr>
            <a:spLocks noGrp="1"/>
          </p:cNvSpPr>
          <p:nvPr>
            <p:ph type="sldNum" sz="quarter" idx="12"/>
          </p:nvPr>
        </p:nvSpPr>
        <p:spPr/>
        <p:txBody>
          <a:bodyPr/>
          <a:lstStyle/>
          <a:p>
            <a:fld id="{353771E6-EF94-4797-B73F-9F0178CDC30C}" type="slidenum">
              <a:rPr lang="zh-CN" altLang="en-US" smtClean="0"/>
              <a:t>‹#›</a:t>
            </a:fld>
            <a:endParaRPr lang="zh-CN" altLang="en-US"/>
          </a:p>
        </p:txBody>
      </p:sp>
    </p:spTree>
    <p:extLst>
      <p:ext uri="{BB962C8B-B14F-4D97-AF65-F5344CB8AC3E}">
        <p14:creationId xmlns:p14="http://schemas.microsoft.com/office/powerpoint/2010/main" val="359460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C97E6-0AE7-4C73-A0F2-C5A95E6533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733E9C-AF6E-4028-8FC5-E1E45165971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AA4075D-5A72-402A-A3D8-9C9AC80FF51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98C35E3-A777-47D8-AAF8-7187708D3D23}"/>
              </a:ext>
            </a:extLst>
          </p:cNvPr>
          <p:cNvSpPr>
            <a:spLocks noGrp="1"/>
          </p:cNvSpPr>
          <p:nvPr>
            <p:ph type="dt" sz="half" idx="10"/>
          </p:nvPr>
        </p:nvSpPr>
        <p:spPr/>
        <p:txBody>
          <a:bodyPr/>
          <a:lstStyle/>
          <a:p>
            <a:fld id="{321B2562-E9F9-44E1-ABAC-98E0DA47A93D}" type="datetimeFigureOut">
              <a:rPr lang="zh-CN" altLang="en-US" smtClean="0"/>
              <a:t>2020/4/11</a:t>
            </a:fld>
            <a:endParaRPr lang="zh-CN" altLang="en-US"/>
          </a:p>
        </p:txBody>
      </p:sp>
      <p:sp>
        <p:nvSpPr>
          <p:cNvPr id="6" name="页脚占位符 5">
            <a:extLst>
              <a:ext uri="{FF2B5EF4-FFF2-40B4-BE49-F238E27FC236}">
                <a16:creationId xmlns:a16="http://schemas.microsoft.com/office/drawing/2014/main" id="{340AD811-5F4D-4D36-83F8-C0EAE5D89D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C80F22-CE3A-4201-918E-70336D01780F}"/>
              </a:ext>
            </a:extLst>
          </p:cNvPr>
          <p:cNvSpPr>
            <a:spLocks noGrp="1"/>
          </p:cNvSpPr>
          <p:nvPr>
            <p:ph type="sldNum" sz="quarter" idx="12"/>
          </p:nvPr>
        </p:nvSpPr>
        <p:spPr/>
        <p:txBody>
          <a:bodyPr/>
          <a:lstStyle/>
          <a:p>
            <a:fld id="{353771E6-EF94-4797-B73F-9F0178CDC30C}" type="slidenum">
              <a:rPr lang="zh-CN" altLang="en-US" smtClean="0"/>
              <a:t>‹#›</a:t>
            </a:fld>
            <a:endParaRPr lang="zh-CN" altLang="en-US"/>
          </a:p>
        </p:txBody>
      </p:sp>
    </p:spTree>
    <p:extLst>
      <p:ext uri="{BB962C8B-B14F-4D97-AF65-F5344CB8AC3E}">
        <p14:creationId xmlns:p14="http://schemas.microsoft.com/office/powerpoint/2010/main" val="394040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1C22E-AB43-4CD6-91C6-59D1D43282B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E704015-51D1-4AA6-9FC7-5C97EA0722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2E4AE3B-A541-4E9A-9B90-BD31E08A903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3C72BB6-2BED-4FF9-9541-3FF9F836E6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B9B40F-7C2B-4592-A26F-D96A45F638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775A8A-4867-490B-A884-A19F2A641D1B}"/>
              </a:ext>
            </a:extLst>
          </p:cNvPr>
          <p:cNvSpPr>
            <a:spLocks noGrp="1"/>
          </p:cNvSpPr>
          <p:nvPr>
            <p:ph type="dt" sz="half" idx="10"/>
          </p:nvPr>
        </p:nvSpPr>
        <p:spPr/>
        <p:txBody>
          <a:bodyPr/>
          <a:lstStyle/>
          <a:p>
            <a:fld id="{321B2562-E9F9-44E1-ABAC-98E0DA47A93D}" type="datetimeFigureOut">
              <a:rPr lang="zh-CN" altLang="en-US" smtClean="0"/>
              <a:t>2020/4/11</a:t>
            </a:fld>
            <a:endParaRPr lang="zh-CN" altLang="en-US"/>
          </a:p>
        </p:txBody>
      </p:sp>
      <p:sp>
        <p:nvSpPr>
          <p:cNvPr id="8" name="页脚占位符 7">
            <a:extLst>
              <a:ext uri="{FF2B5EF4-FFF2-40B4-BE49-F238E27FC236}">
                <a16:creationId xmlns:a16="http://schemas.microsoft.com/office/drawing/2014/main" id="{98848AC8-E765-4D19-89F2-4D8EE3A675A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5114A43-2E44-4F58-8D30-139585F2B3AE}"/>
              </a:ext>
            </a:extLst>
          </p:cNvPr>
          <p:cNvSpPr>
            <a:spLocks noGrp="1"/>
          </p:cNvSpPr>
          <p:nvPr>
            <p:ph type="sldNum" sz="quarter" idx="12"/>
          </p:nvPr>
        </p:nvSpPr>
        <p:spPr/>
        <p:txBody>
          <a:bodyPr/>
          <a:lstStyle/>
          <a:p>
            <a:fld id="{353771E6-EF94-4797-B73F-9F0178CDC30C}" type="slidenum">
              <a:rPr lang="zh-CN" altLang="en-US" smtClean="0"/>
              <a:t>‹#›</a:t>
            </a:fld>
            <a:endParaRPr lang="zh-CN" altLang="en-US"/>
          </a:p>
        </p:txBody>
      </p:sp>
    </p:spTree>
    <p:extLst>
      <p:ext uri="{BB962C8B-B14F-4D97-AF65-F5344CB8AC3E}">
        <p14:creationId xmlns:p14="http://schemas.microsoft.com/office/powerpoint/2010/main" val="377771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20CB3-5A38-406F-B76E-1D2DD206CD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CEAF218-0570-4624-B365-08A13572EDE1}"/>
              </a:ext>
            </a:extLst>
          </p:cNvPr>
          <p:cNvSpPr>
            <a:spLocks noGrp="1"/>
          </p:cNvSpPr>
          <p:nvPr>
            <p:ph type="dt" sz="half" idx="10"/>
          </p:nvPr>
        </p:nvSpPr>
        <p:spPr/>
        <p:txBody>
          <a:bodyPr/>
          <a:lstStyle/>
          <a:p>
            <a:fld id="{321B2562-E9F9-44E1-ABAC-98E0DA47A93D}" type="datetimeFigureOut">
              <a:rPr lang="zh-CN" altLang="en-US" smtClean="0"/>
              <a:t>2020/4/11</a:t>
            </a:fld>
            <a:endParaRPr lang="zh-CN" altLang="en-US"/>
          </a:p>
        </p:txBody>
      </p:sp>
      <p:sp>
        <p:nvSpPr>
          <p:cNvPr id="4" name="页脚占位符 3">
            <a:extLst>
              <a:ext uri="{FF2B5EF4-FFF2-40B4-BE49-F238E27FC236}">
                <a16:creationId xmlns:a16="http://schemas.microsoft.com/office/drawing/2014/main" id="{16292063-FEC0-4066-97DF-4307DEC913C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1A6703-9429-4B3D-96B2-E79B31D1B38C}"/>
              </a:ext>
            </a:extLst>
          </p:cNvPr>
          <p:cNvSpPr>
            <a:spLocks noGrp="1"/>
          </p:cNvSpPr>
          <p:nvPr>
            <p:ph type="sldNum" sz="quarter" idx="12"/>
          </p:nvPr>
        </p:nvSpPr>
        <p:spPr/>
        <p:txBody>
          <a:bodyPr/>
          <a:lstStyle/>
          <a:p>
            <a:fld id="{353771E6-EF94-4797-B73F-9F0178CDC30C}" type="slidenum">
              <a:rPr lang="zh-CN" altLang="en-US" smtClean="0"/>
              <a:t>‹#›</a:t>
            </a:fld>
            <a:endParaRPr lang="zh-CN" altLang="en-US"/>
          </a:p>
        </p:txBody>
      </p:sp>
    </p:spTree>
    <p:extLst>
      <p:ext uri="{BB962C8B-B14F-4D97-AF65-F5344CB8AC3E}">
        <p14:creationId xmlns:p14="http://schemas.microsoft.com/office/powerpoint/2010/main" val="74288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54CD6B-3E14-467E-A754-9DD2A7B015BB}"/>
              </a:ext>
            </a:extLst>
          </p:cNvPr>
          <p:cNvSpPr>
            <a:spLocks noGrp="1"/>
          </p:cNvSpPr>
          <p:nvPr>
            <p:ph type="dt" sz="half" idx="10"/>
          </p:nvPr>
        </p:nvSpPr>
        <p:spPr/>
        <p:txBody>
          <a:bodyPr/>
          <a:lstStyle/>
          <a:p>
            <a:fld id="{321B2562-E9F9-44E1-ABAC-98E0DA47A93D}" type="datetimeFigureOut">
              <a:rPr lang="zh-CN" altLang="en-US" smtClean="0"/>
              <a:t>2020/4/11</a:t>
            </a:fld>
            <a:endParaRPr lang="zh-CN" altLang="en-US"/>
          </a:p>
        </p:txBody>
      </p:sp>
      <p:sp>
        <p:nvSpPr>
          <p:cNvPr id="3" name="页脚占位符 2">
            <a:extLst>
              <a:ext uri="{FF2B5EF4-FFF2-40B4-BE49-F238E27FC236}">
                <a16:creationId xmlns:a16="http://schemas.microsoft.com/office/drawing/2014/main" id="{2C55890D-C842-4FC4-80DB-C5EA5C2AA04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E7BCAC-90DB-442F-8026-71DD60204B42}"/>
              </a:ext>
            </a:extLst>
          </p:cNvPr>
          <p:cNvSpPr>
            <a:spLocks noGrp="1"/>
          </p:cNvSpPr>
          <p:nvPr>
            <p:ph type="sldNum" sz="quarter" idx="12"/>
          </p:nvPr>
        </p:nvSpPr>
        <p:spPr/>
        <p:txBody>
          <a:bodyPr/>
          <a:lstStyle/>
          <a:p>
            <a:fld id="{353771E6-EF94-4797-B73F-9F0178CDC30C}" type="slidenum">
              <a:rPr lang="zh-CN" altLang="en-US" smtClean="0"/>
              <a:t>‹#›</a:t>
            </a:fld>
            <a:endParaRPr lang="zh-CN" altLang="en-US"/>
          </a:p>
        </p:txBody>
      </p:sp>
    </p:spTree>
    <p:extLst>
      <p:ext uri="{BB962C8B-B14F-4D97-AF65-F5344CB8AC3E}">
        <p14:creationId xmlns:p14="http://schemas.microsoft.com/office/powerpoint/2010/main" val="183683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C3566-E998-4500-801E-F7DF6219EB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0394E5-6C8C-45EC-B025-BE96C595F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1369F1-2E8E-4C4F-8CE7-8BE97C464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463E5F-E155-4E2F-AE7F-04AB986E4FCE}"/>
              </a:ext>
            </a:extLst>
          </p:cNvPr>
          <p:cNvSpPr>
            <a:spLocks noGrp="1"/>
          </p:cNvSpPr>
          <p:nvPr>
            <p:ph type="dt" sz="half" idx="10"/>
          </p:nvPr>
        </p:nvSpPr>
        <p:spPr/>
        <p:txBody>
          <a:bodyPr/>
          <a:lstStyle/>
          <a:p>
            <a:fld id="{321B2562-E9F9-44E1-ABAC-98E0DA47A93D}" type="datetimeFigureOut">
              <a:rPr lang="zh-CN" altLang="en-US" smtClean="0"/>
              <a:t>2020/4/11</a:t>
            </a:fld>
            <a:endParaRPr lang="zh-CN" altLang="en-US"/>
          </a:p>
        </p:txBody>
      </p:sp>
      <p:sp>
        <p:nvSpPr>
          <p:cNvPr id="6" name="页脚占位符 5">
            <a:extLst>
              <a:ext uri="{FF2B5EF4-FFF2-40B4-BE49-F238E27FC236}">
                <a16:creationId xmlns:a16="http://schemas.microsoft.com/office/drawing/2014/main" id="{EEEE5EFC-8460-4969-A42E-D592CF5D8E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84C992-A6E1-4538-A5A2-ADD3D7B8D0BB}"/>
              </a:ext>
            </a:extLst>
          </p:cNvPr>
          <p:cNvSpPr>
            <a:spLocks noGrp="1"/>
          </p:cNvSpPr>
          <p:nvPr>
            <p:ph type="sldNum" sz="quarter" idx="12"/>
          </p:nvPr>
        </p:nvSpPr>
        <p:spPr/>
        <p:txBody>
          <a:bodyPr/>
          <a:lstStyle/>
          <a:p>
            <a:fld id="{353771E6-EF94-4797-B73F-9F0178CDC30C}" type="slidenum">
              <a:rPr lang="zh-CN" altLang="en-US" smtClean="0"/>
              <a:t>‹#›</a:t>
            </a:fld>
            <a:endParaRPr lang="zh-CN" altLang="en-US"/>
          </a:p>
        </p:txBody>
      </p:sp>
    </p:spTree>
    <p:extLst>
      <p:ext uri="{BB962C8B-B14F-4D97-AF65-F5344CB8AC3E}">
        <p14:creationId xmlns:p14="http://schemas.microsoft.com/office/powerpoint/2010/main" val="290388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D825C-02A2-4EF1-9E3C-DEDCA511A2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6E7FD7E-8407-4290-8749-C7E13C30DF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BB68C9-680A-4B91-9B3C-03A19D337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6869C8-5B1B-483D-BDFA-92CE6E29A62B}"/>
              </a:ext>
            </a:extLst>
          </p:cNvPr>
          <p:cNvSpPr>
            <a:spLocks noGrp="1"/>
          </p:cNvSpPr>
          <p:nvPr>
            <p:ph type="dt" sz="half" idx="10"/>
          </p:nvPr>
        </p:nvSpPr>
        <p:spPr/>
        <p:txBody>
          <a:bodyPr/>
          <a:lstStyle/>
          <a:p>
            <a:fld id="{321B2562-E9F9-44E1-ABAC-98E0DA47A93D}" type="datetimeFigureOut">
              <a:rPr lang="zh-CN" altLang="en-US" smtClean="0"/>
              <a:t>2020/4/11</a:t>
            </a:fld>
            <a:endParaRPr lang="zh-CN" altLang="en-US"/>
          </a:p>
        </p:txBody>
      </p:sp>
      <p:sp>
        <p:nvSpPr>
          <p:cNvPr id="6" name="页脚占位符 5">
            <a:extLst>
              <a:ext uri="{FF2B5EF4-FFF2-40B4-BE49-F238E27FC236}">
                <a16:creationId xmlns:a16="http://schemas.microsoft.com/office/drawing/2014/main" id="{734A284F-E904-46B3-A261-6ADC23DC33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FD1573-5266-41C1-95F4-F24F6A25BA73}"/>
              </a:ext>
            </a:extLst>
          </p:cNvPr>
          <p:cNvSpPr>
            <a:spLocks noGrp="1"/>
          </p:cNvSpPr>
          <p:nvPr>
            <p:ph type="sldNum" sz="quarter" idx="12"/>
          </p:nvPr>
        </p:nvSpPr>
        <p:spPr/>
        <p:txBody>
          <a:bodyPr/>
          <a:lstStyle/>
          <a:p>
            <a:fld id="{353771E6-EF94-4797-B73F-9F0178CDC30C}" type="slidenum">
              <a:rPr lang="zh-CN" altLang="en-US" smtClean="0"/>
              <a:t>‹#›</a:t>
            </a:fld>
            <a:endParaRPr lang="zh-CN" altLang="en-US"/>
          </a:p>
        </p:txBody>
      </p:sp>
    </p:spTree>
    <p:extLst>
      <p:ext uri="{BB962C8B-B14F-4D97-AF65-F5344CB8AC3E}">
        <p14:creationId xmlns:p14="http://schemas.microsoft.com/office/powerpoint/2010/main" val="355315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BF53BA-7D09-447E-AD95-7F4E3B8A9C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3AEEBEC-BCF4-4D30-8569-6DC36191A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FC90A8-BFC5-4EF6-9D8E-5E306885C7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B2562-E9F9-44E1-ABAC-98E0DA47A93D}" type="datetimeFigureOut">
              <a:rPr lang="zh-CN" altLang="en-US" smtClean="0"/>
              <a:t>2020/4/11</a:t>
            </a:fld>
            <a:endParaRPr lang="zh-CN" altLang="en-US"/>
          </a:p>
        </p:txBody>
      </p:sp>
      <p:sp>
        <p:nvSpPr>
          <p:cNvPr id="5" name="页脚占位符 4">
            <a:extLst>
              <a:ext uri="{FF2B5EF4-FFF2-40B4-BE49-F238E27FC236}">
                <a16:creationId xmlns:a16="http://schemas.microsoft.com/office/drawing/2014/main" id="{8810836A-3DBB-49C8-AA81-C0A49D79E6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465BAFF-C91E-4B25-97D0-CAC722B8CC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771E6-EF94-4797-B73F-9F0178CDC30C}" type="slidenum">
              <a:rPr lang="zh-CN" altLang="en-US" smtClean="0"/>
              <a:t>‹#›</a:t>
            </a:fld>
            <a:endParaRPr lang="zh-CN" altLang="en-US"/>
          </a:p>
        </p:txBody>
      </p:sp>
    </p:spTree>
    <p:extLst>
      <p:ext uri="{BB962C8B-B14F-4D97-AF65-F5344CB8AC3E}">
        <p14:creationId xmlns:p14="http://schemas.microsoft.com/office/powerpoint/2010/main" val="3003867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A5D6B40-4956-4C57-8DB4-6F76D047C0AD}"/>
              </a:ext>
            </a:extLst>
          </p:cNvPr>
          <p:cNvPicPr>
            <a:picLocks noChangeAspect="1"/>
          </p:cNvPicPr>
          <p:nvPr/>
        </p:nvPicPr>
        <p:blipFill>
          <a:blip r:embed="rId3"/>
          <a:stretch>
            <a:fillRect/>
          </a:stretch>
        </p:blipFill>
        <p:spPr>
          <a:xfrm>
            <a:off x="223736" y="142266"/>
            <a:ext cx="7227650" cy="6573468"/>
          </a:xfrm>
          <a:prstGeom prst="rect">
            <a:avLst/>
          </a:prstGeom>
        </p:spPr>
      </p:pic>
      <p:sp>
        <p:nvSpPr>
          <p:cNvPr id="7" name="文本框 6">
            <a:extLst>
              <a:ext uri="{FF2B5EF4-FFF2-40B4-BE49-F238E27FC236}">
                <a16:creationId xmlns:a16="http://schemas.microsoft.com/office/drawing/2014/main" id="{9C5868A0-BD6D-4C38-BDC2-43CA4865B36E}"/>
              </a:ext>
            </a:extLst>
          </p:cNvPr>
          <p:cNvSpPr txBox="1"/>
          <p:nvPr/>
        </p:nvSpPr>
        <p:spPr>
          <a:xfrm>
            <a:off x="8141389" y="1997839"/>
            <a:ext cx="3286477" cy="2862322"/>
          </a:xfrm>
          <a:prstGeom prst="rect">
            <a:avLst/>
          </a:prstGeom>
          <a:noFill/>
        </p:spPr>
        <p:txBody>
          <a:bodyPr wrap="none" rtlCol="0">
            <a:spAutoFit/>
          </a:bodyPr>
          <a:lstStyle/>
          <a:p>
            <a:r>
              <a:rPr lang="en-CA" altLang="zh-CN" b="1" dirty="0"/>
              <a:t>Data Description:</a:t>
            </a:r>
          </a:p>
          <a:p>
            <a:pPr marL="342900" indent="-342900">
              <a:buAutoNum type="arabicPeriod"/>
            </a:pPr>
            <a:r>
              <a:rPr lang="en-CA" altLang="zh-CN" dirty="0"/>
              <a:t>Only 44 samples</a:t>
            </a:r>
          </a:p>
          <a:p>
            <a:pPr marL="342900" indent="-342900">
              <a:buAutoNum type="arabicPeriod"/>
            </a:pPr>
            <a:r>
              <a:rPr lang="en-CA" altLang="zh-CN" dirty="0"/>
              <a:t>Each sample 3 features</a:t>
            </a:r>
          </a:p>
          <a:p>
            <a:pPr lvl="1"/>
            <a:r>
              <a:rPr lang="en-CA" altLang="zh-CN" dirty="0"/>
              <a:t>Breath Estimation</a:t>
            </a:r>
          </a:p>
          <a:p>
            <a:pPr lvl="1"/>
            <a:r>
              <a:rPr lang="en-CA" altLang="zh-CN" dirty="0"/>
              <a:t>Apneia</a:t>
            </a:r>
          </a:p>
          <a:p>
            <a:pPr lvl="1"/>
            <a:r>
              <a:rPr lang="en-CA" altLang="zh-CN" dirty="0"/>
              <a:t>Motion Difference</a:t>
            </a:r>
          </a:p>
          <a:p>
            <a:pPr marL="342900" indent="-342900">
              <a:buAutoNum type="arabicPeriod"/>
            </a:pPr>
            <a:r>
              <a:rPr lang="en-CA" altLang="zh-CN" dirty="0"/>
              <a:t>Label: motion type:</a:t>
            </a:r>
          </a:p>
          <a:p>
            <a:pPr lvl="1"/>
            <a:r>
              <a:rPr lang="en-CA" altLang="zh-CN" dirty="0"/>
              <a:t>0.   No move(17/44)</a:t>
            </a:r>
          </a:p>
          <a:p>
            <a:pPr marL="800100" lvl="1" indent="-342900">
              <a:buAutoNum type="arabicPeriod"/>
            </a:pPr>
            <a:r>
              <a:rPr lang="en-CA" altLang="zh-CN" dirty="0"/>
              <a:t>One side move(15/44)</a:t>
            </a:r>
          </a:p>
          <a:p>
            <a:pPr marL="800100" lvl="1" indent="-342900">
              <a:buAutoNum type="arabicPeriod"/>
            </a:pPr>
            <a:r>
              <a:rPr lang="en-CA" altLang="zh-CN" dirty="0"/>
              <a:t>Two sides move(12/44)</a:t>
            </a:r>
            <a:endParaRPr lang="zh-CN" altLang="en-US" dirty="0"/>
          </a:p>
        </p:txBody>
      </p:sp>
    </p:spTree>
    <p:extLst>
      <p:ext uri="{BB962C8B-B14F-4D97-AF65-F5344CB8AC3E}">
        <p14:creationId xmlns:p14="http://schemas.microsoft.com/office/powerpoint/2010/main" val="3673140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AED8D1BE-A7CA-4CC0-A30B-764C4D526A3B}"/>
              </a:ext>
            </a:extLst>
          </p:cNvPr>
          <p:cNvGrpSpPr/>
          <p:nvPr/>
        </p:nvGrpSpPr>
        <p:grpSpPr>
          <a:xfrm>
            <a:off x="3923928" y="129355"/>
            <a:ext cx="8043099" cy="6599290"/>
            <a:chOff x="266328" y="169304"/>
            <a:chExt cx="8043099" cy="6599290"/>
          </a:xfrm>
        </p:grpSpPr>
        <p:pic>
          <p:nvPicPr>
            <p:cNvPr id="4" name="图片 3">
              <a:extLst>
                <a:ext uri="{FF2B5EF4-FFF2-40B4-BE49-F238E27FC236}">
                  <a16:creationId xmlns:a16="http://schemas.microsoft.com/office/drawing/2014/main" id="{71DBCE98-9475-49BD-9289-A7E0A6C2EDE8}"/>
                </a:ext>
              </a:extLst>
            </p:cNvPr>
            <p:cNvPicPr>
              <a:picLocks noChangeAspect="1"/>
            </p:cNvPicPr>
            <p:nvPr/>
          </p:nvPicPr>
          <p:blipFill>
            <a:blip r:embed="rId3"/>
            <a:stretch>
              <a:fillRect/>
            </a:stretch>
          </p:blipFill>
          <p:spPr>
            <a:xfrm>
              <a:off x="266329" y="169304"/>
              <a:ext cx="3863451" cy="3250818"/>
            </a:xfrm>
            <a:prstGeom prst="rect">
              <a:avLst/>
            </a:prstGeom>
          </p:spPr>
        </p:pic>
        <p:pic>
          <p:nvPicPr>
            <p:cNvPr id="5" name="图片 4">
              <a:extLst>
                <a:ext uri="{FF2B5EF4-FFF2-40B4-BE49-F238E27FC236}">
                  <a16:creationId xmlns:a16="http://schemas.microsoft.com/office/drawing/2014/main" id="{A850B08C-DC4F-4C34-86D0-4FAE5FC0D177}"/>
                </a:ext>
              </a:extLst>
            </p:cNvPr>
            <p:cNvPicPr>
              <a:picLocks noChangeAspect="1"/>
            </p:cNvPicPr>
            <p:nvPr/>
          </p:nvPicPr>
          <p:blipFill>
            <a:blip r:embed="rId4"/>
            <a:stretch>
              <a:fillRect/>
            </a:stretch>
          </p:blipFill>
          <p:spPr>
            <a:xfrm>
              <a:off x="4445975" y="3517775"/>
              <a:ext cx="3863452" cy="3250819"/>
            </a:xfrm>
            <a:prstGeom prst="rect">
              <a:avLst/>
            </a:prstGeom>
          </p:spPr>
        </p:pic>
        <p:pic>
          <p:nvPicPr>
            <p:cNvPr id="6" name="图片 5">
              <a:extLst>
                <a:ext uri="{FF2B5EF4-FFF2-40B4-BE49-F238E27FC236}">
                  <a16:creationId xmlns:a16="http://schemas.microsoft.com/office/drawing/2014/main" id="{49666DC2-6DC5-41D0-8BA5-A24EB47D8DC8}"/>
                </a:ext>
              </a:extLst>
            </p:cNvPr>
            <p:cNvPicPr>
              <a:picLocks noChangeAspect="1"/>
            </p:cNvPicPr>
            <p:nvPr/>
          </p:nvPicPr>
          <p:blipFill>
            <a:blip r:embed="rId5"/>
            <a:stretch>
              <a:fillRect/>
            </a:stretch>
          </p:blipFill>
          <p:spPr>
            <a:xfrm>
              <a:off x="266328" y="3517776"/>
              <a:ext cx="3863451" cy="3250818"/>
            </a:xfrm>
            <a:prstGeom prst="rect">
              <a:avLst/>
            </a:prstGeom>
          </p:spPr>
        </p:pic>
        <p:pic>
          <p:nvPicPr>
            <p:cNvPr id="7" name="图片 6">
              <a:extLst>
                <a:ext uri="{FF2B5EF4-FFF2-40B4-BE49-F238E27FC236}">
                  <a16:creationId xmlns:a16="http://schemas.microsoft.com/office/drawing/2014/main" id="{11F0E38B-BF9D-434E-8A0D-BD2B4657128D}"/>
                </a:ext>
              </a:extLst>
            </p:cNvPr>
            <p:cNvPicPr>
              <a:picLocks noChangeAspect="1"/>
            </p:cNvPicPr>
            <p:nvPr/>
          </p:nvPicPr>
          <p:blipFill>
            <a:blip r:embed="rId6"/>
            <a:stretch>
              <a:fillRect/>
            </a:stretch>
          </p:blipFill>
          <p:spPr>
            <a:xfrm>
              <a:off x="4367814" y="169305"/>
              <a:ext cx="3863452" cy="3250819"/>
            </a:xfrm>
            <a:prstGeom prst="rect">
              <a:avLst/>
            </a:prstGeom>
          </p:spPr>
        </p:pic>
      </p:grpSp>
      <p:sp>
        <p:nvSpPr>
          <p:cNvPr id="9" name="文本框 8">
            <a:extLst>
              <a:ext uri="{FF2B5EF4-FFF2-40B4-BE49-F238E27FC236}">
                <a16:creationId xmlns:a16="http://schemas.microsoft.com/office/drawing/2014/main" id="{2CBD2EA3-8EEE-4F55-8401-0CD24B99C38D}"/>
              </a:ext>
            </a:extLst>
          </p:cNvPr>
          <p:cNvSpPr txBox="1"/>
          <p:nvPr/>
        </p:nvSpPr>
        <p:spPr>
          <a:xfrm>
            <a:off x="548715" y="2417938"/>
            <a:ext cx="2018501" cy="1477328"/>
          </a:xfrm>
          <a:prstGeom prst="rect">
            <a:avLst/>
          </a:prstGeom>
          <a:noFill/>
        </p:spPr>
        <p:txBody>
          <a:bodyPr wrap="none" rtlCol="0">
            <a:spAutoFit/>
          </a:bodyPr>
          <a:lstStyle/>
          <a:p>
            <a:r>
              <a:rPr lang="en-CA" altLang="zh-CN" b="1" dirty="0"/>
              <a:t>Data Description:</a:t>
            </a:r>
          </a:p>
          <a:p>
            <a:r>
              <a:rPr lang="en-CA" altLang="zh-CN" dirty="0"/>
              <a:t>4. Scatter in space</a:t>
            </a:r>
          </a:p>
          <a:p>
            <a:r>
              <a:rPr lang="en-CA" altLang="zh-CN" dirty="0"/>
              <a:t>        red: class 0</a:t>
            </a:r>
          </a:p>
          <a:p>
            <a:r>
              <a:rPr lang="en-CA" altLang="zh-CN" dirty="0"/>
              <a:t>        green: class 1</a:t>
            </a:r>
          </a:p>
          <a:p>
            <a:r>
              <a:rPr lang="en-CA" altLang="zh-CN" dirty="0"/>
              <a:t>        blue: class 2</a:t>
            </a:r>
          </a:p>
        </p:txBody>
      </p:sp>
    </p:spTree>
    <p:extLst>
      <p:ext uri="{BB962C8B-B14F-4D97-AF65-F5344CB8AC3E}">
        <p14:creationId xmlns:p14="http://schemas.microsoft.com/office/powerpoint/2010/main" val="675947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F4445BD-F9C5-41E3-B63D-3D6EDD76A01F}"/>
              </a:ext>
            </a:extLst>
          </p:cNvPr>
          <p:cNvSpPr txBox="1"/>
          <p:nvPr/>
        </p:nvSpPr>
        <p:spPr>
          <a:xfrm>
            <a:off x="585926" y="541538"/>
            <a:ext cx="11477822" cy="2308324"/>
          </a:xfrm>
          <a:prstGeom prst="rect">
            <a:avLst/>
          </a:prstGeom>
          <a:noFill/>
        </p:spPr>
        <p:txBody>
          <a:bodyPr wrap="none" rtlCol="0">
            <a:spAutoFit/>
          </a:bodyPr>
          <a:lstStyle/>
          <a:p>
            <a:r>
              <a:rPr lang="en-CA" altLang="zh-CN" sz="2400" b="1" dirty="0"/>
              <a:t>How to train:</a:t>
            </a:r>
          </a:p>
          <a:p>
            <a:pPr marL="342900" indent="-342900">
              <a:buAutoNum type="arabicPeriod"/>
            </a:pPr>
            <a:r>
              <a:rPr lang="en-CA" altLang="zh-CN" sz="2400" dirty="0"/>
              <a:t>Randomly pick 1 sample from 44 samples as test data, and the others as train data.</a:t>
            </a:r>
          </a:p>
          <a:p>
            <a:pPr marL="342900" indent="-342900">
              <a:buAutoNum type="arabicPeriod"/>
            </a:pPr>
            <a:endParaRPr lang="en-CA" altLang="zh-CN" sz="2400" dirty="0"/>
          </a:p>
          <a:p>
            <a:pPr marL="342900" indent="-342900">
              <a:buAutoNum type="arabicPeriod"/>
            </a:pPr>
            <a:r>
              <a:rPr lang="en-CA" altLang="zh-CN" sz="2400" dirty="0"/>
              <a:t>Repeat 1000 times, to get the Confusion Matrix and Accuracy.</a:t>
            </a:r>
          </a:p>
          <a:p>
            <a:pPr marL="342900" indent="-342900">
              <a:buAutoNum type="arabicPeriod"/>
            </a:pPr>
            <a:endParaRPr lang="en-CA" altLang="zh-CN" sz="2400" dirty="0"/>
          </a:p>
          <a:p>
            <a:pPr marL="342900" indent="-342900">
              <a:buAutoNum type="arabicPeriod"/>
            </a:pPr>
            <a:r>
              <a:rPr lang="en-CA" altLang="zh-CN" sz="2400" dirty="0"/>
              <a:t>Use SVM(support vector machine) and Random Forests as classifier.</a:t>
            </a:r>
            <a:endParaRPr lang="zh-CN" altLang="en-US" sz="2400" dirty="0"/>
          </a:p>
        </p:txBody>
      </p:sp>
      <p:pic>
        <p:nvPicPr>
          <p:cNvPr id="7" name="图片 6">
            <a:extLst>
              <a:ext uri="{FF2B5EF4-FFF2-40B4-BE49-F238E27FC236}">
                <a16:creationId xmlns:a16="http://schemas.microsoft.com/office/drawing/2014/main" id="{8CD201C4-5D92-4FCA-AB3D-BBB7B7919032}"/>
              </a:ext>
            </a:extLst>
          </p:cNvPr>
          <p:cNvPicPr>
            <a:picLocks noChangeAspect="1"/>
          </p:cNvPicPr>
          <p:nvPr/>
        </p:nvPicPr>
        <p:blipFill>
          <a:blip r:embed="rId3"/>
          <a:stretch>
            <a:fillRect/>
          </a:stretch>
        </p:blipFill>
        <p:spPr>
          <a:xfrm>
            <a:off x="759708" y="3372801"/>
            <a:ext cx="4894362" cy="2854171"/>
          </a:xfrm>
          <a:prstGeom prst="rect">
            <a:avLst/>
          </a:prstGeom>
        </p:spPr>
      </p:pic>
      <p:pic>
        <p:nvPicPr>
          <p:cNvPr id="8" name="图片 7">
            <a:extLst>
              <a:ext uri="{FF2B5EF4-FFF2-40B4-BE49-F238E27FC236}">
                <a16:creationId xmlns:a16="http://schemas.microsoft.com/office/drawing/2014/main" id="{606A3DC3-01A0-4002-AB13-B094B55D6F2D}"/>
              </a:ext>
            </a:extLst>
          </p:cNvPr>
          <p:cNvPicPr>
            <a:picLocks noChangeAspect="1"/>
          </p:cNvPicPr>
          <p:nvPr/>
        </p:nvPicPr>
        <p:blipFill rotWithShape="1">
          <a:blip r:embed="rId4"/>
          <a:srcRect t="9437"/>
          <a:stretch/>
        </p:blipFill>
        <p:spPr>
          <a:xfrm>
            <a:off x="6537932" y="3137700"/>
            <a:ext cx="4894360" cy="3324374"/>
          </a:xfrm>
          <a:prstGeom prst="rect">
            <a:avLst/>
          </a:prstGeom>
        </p:spPr>
      </p:pic>
    </p:spTree>
    <p:extLst>
      <p:ext uri="{BB962C8B-B14F-4D97-AF65-F5344CB8AC3E}">
        <p14:creationId xmlns:p14="http://schemas.microsoft.com/office/powerpoint/2010/main" val="177495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F4445BD-F9C5-41E3-B63D-3D6EDD76A01F}"/>
              </a:ext>
            </a:extLst>
          </p:cNvPr>
          <p:cNvSpPr txBox="1"/>
          <p:nvPr/>
        </p:nvSpPr>
        <p:spPr>
          <a:xfrm>
            <a:off x="585926" y="541538"/>
            <a:ext cx="1250663" cy="461665"/>
          </a:xfrm>
          <a:prstGeom prst="rect">
            <a:avLst/>
          </a:prstGeom>
          <a:noFill/>
        </p:spPr>
        <p:txBody>
          <a:bodyPr wrap="none" rtlCol="0">
            <a:spAutoFit/>
          </a:bodyPr>
          <a:lstStyle/>
          <a:p>
            <a:r>
              <a:rPr lang="en-CA" altLang="zh-CN" sz="2400" b="1" dirty="0"/>
              <a:t>Results:</a:t>
            </a:r>
          </a:p>
        </p:txBody>
      </p:sp>
      <p:graphicFrame>
        <p:nvGraphicFramePr>
          <p:cNvPr id="3" name="表格 3">
            <a:extLst>
              <a:ext uri="{FF2B5EF4-FFF2-40B4-BE49-F238E27FC236}">
                <a16:creationId xmlns:a16="http://schemas.microsoft.com/office/drawing/2014/main" id="{348B9F13-1B07-463C-95EC-B6452EB75204}"/>
              </a:ext>
            </a:extLst>
          </p:cNvPr>
          <p:cNvGraphicFramePr>
            <a:graphicFrameLocks noGrp="1"/>
          </p:cNvGraphicFramePr>
          <p:nvPr>
            <p:extLst>
              <p:ext uri="{D42A27DB-BD31-4B8C-83A1-F6EECF244321}">
                <p14:modId xmlns:p14="http://schemas.microsoft.com/office/powerpoint/2010/main" val="2125095981"/>
              </p:ext>
            </p:extLst>
          </p:nvPr>
        </p:nvGraphicFramePr>
        <p:xfrm>
          <a:off x="798989" y="2184480"/>
          <a:ext cx="4882720" cy="2284239"/>
        </p:xfrm>
        <a:graphic>
          <a:graphicData uri="http://schemas.openxmlformats.org/drawingml/2006/table">
            <a:tbl>
              <a:tblPr firstRow="1" bandRow="1">
                <a:tableStyleId>{C4B1156A-380E-4F78-BDF5-A606A8083BF9}</a:tableStyleId>
              </a:tblPr>
              <a:tblGrid>
                <a:gridCol w="1220680">
                  <a:extLst>
                    <a:ext uri="{9D8B030D-6E8A-4147-A177-3AD203B41FA5}">
                      <a16:colId xmlns:a16="http://schemas.microsoft.com/office/drawing/2014/main" val="2137071716"/>
                    </a:ext>
                  </a:extLst>
                </a:gridCol>
                <a:gridCol w="1220680">
                  <a:extLst>
                    <a:ext uri="{9D8B030D-6E8A-4147-A177-3AD203B41FA5}">
                      <a16:colId xmlns:a16="http://schemas.microsoft.com/office/drawing/2014/main" val="2455373205"/>
                    </a:ext>
                  </a:extLst>
                </a:gridCol>
                <a:gridCol w="1220680">
                  <a:extLst>
                    <a:ext uri="{9D8B030D-6E8A-4147-A177-3AD203B41FA5}">
                      <a16:colId xmlns:a16="http://schemas.microsoft.com/office/drawing/2014/main" val="232758584"/>
                    </a:ext>
                  </a:extLst>
                </a:gridCol>
                <a:gridCol w="1220680">
                  <a:extLst>
                    <a:ext uri="{9D8B030D-6E8A-4147-A177-3AD203B41FA5}">
                      <a16:colId xmlns:a16="http://schemas.microsoft.com/office/drawing/2014/main" val="883874860"/>
                    </a:ext>
                  </a:extLst>
                </a:gridCol>
              </a:tblGrid>
              <a:tr h="548053">
                <a:tc>
                  <a:txBody>
                    <a:bodyPr/>
                    <a:lstStyle/>
                    <a:p>
                      <a:pPr algn="ctr"/>
                      <a:r>
                        <a:rPr lang="en-CA" altLang="zh-CN" b="0" dirty="0"/>
                        <a:t>1000</a:t>
                      </a:r>
                      <a:endParaRPr lang="zh-CN" altLang="en-US" b="0" dirty="0"/>
                    </a:p>
                  </a:txBody>
                  <a:tcPr anchor="ctr"/>
                </a:tc>
                <a:tc>
                  <a:txBody>
                    <a:bodyPr/>
                    <a:lstStyle/>
                    <a:p>
                      <a:pPr algn="ctr"/>
                      <a:r>
                        <a:rPr lang="en-CA" altLang="zh-CN" b="0" dirty="0"/>
                        <a:t>Predicted:</a:t>
                      </a:r>
                    </a:p>
                    <a:p>
                      <a:pPr algn="ctr"/>
                      <a:r>
                        <a:rPr lang="en-CA" altLang="zh-CN" b="0" dirty="0"/>
                        <a:t>0</a:t>
                      </a:r>
                      <a:endParaRPr lang="zh-CN" altLang="en-US" b="0" dirty="0"/>
                    </a:p>
                  </a:txBody>
                  <a:tcPr anchor="ctr"/>
                </a:tc>
                <a:tc>
                  <a:txBody>
                    <a:bodyPr/>
                    <a:lstStyle/>
                    <a:p>
                      <a:pPr algn="ctr"/>
                      <a:r>
                        <a:rPr lang="en-CA" altLang="zh-CN" b="0" dirty="0"/>
                        <a:t>Predicted:</a:t>
                      </a:r>
                    </a:p>
                    <a:p>
                      <a:pPr algn="ctr"/>
                      <a:r>
                        <a:rPr lang="en-CA" altLang="zh-CN" b="0" dirty="0"/>
                        <a:t>1</a:t>
                      </a:r>
                      <a:endParaRPr lang="zh-CN" altLang="en-US" b="0" dirty="0"/>
                    </a:p>
                  </a:txBody>
                  <a:tcPr anchor="ctr"/>
                </a:tc>
                <a:tc>
                  <a:txBody>
                    <a:bodyPr/>
                    <a:lstStyle/>
                    <a:p>
                      <a:pPr algn="ctr"/>
                      <a:r>
                        <a:rPr lang="en-CA" altLang="zh-CN" b="0" dirty="0"/>
                        <a:t>Predicted:</a:t>
                      </a:r>
                    </a:p>
                    <a:p>
                      <a:pPr algn="ctr"/>
                      <a:r>
                        <a:rPr lang="en-CA" altLang="zh-CN" b="0" dirty="0"/>
                        <a:t>2</a:t>
                      </a:r>
                      <a:endParaRPr lang="zh-CN" altLang="en-US" b="0" dirty="0"/>
                    </a:p>
                  </a:txBody>
                  <a:tcPr anchor="ctr"/>
                </a:tc>
                <a:extLst>
                  <a:ext uri="{0D108BD9-81ED-4DB2-BD59-A6C34878D82A}">
                    <a16:rowId xmlns:a16="http://schemas.microsoft.com/office/drawing/2014/main" val="1722949471"/>
                  </a:ext>
                </a:extLst>
              </a:tr>
              <a:tr h="548053">
                <a:tc>
                  <a:txBody>
                    <a:bodyPr/>
                    <a:lstStyle/>
                    <a:p>
                      <a:pPr algn="ctr"/>
                      <a:r>
                        <a:rPr lang="en-CA" altLang="zh-CN" dirty="0"/>
                        <a:t>Actual:0</a:t>
                      </a:r>
                      <a:endParaRPr lang="zh-CN" altLang="en-US" dirty="0"/>
                    </a:p>
                  </a:txBody>
                  <a:tcPr anchor="ctr"/>
                </a:tc>
                <a:tc>
                  <a:txBody>
                    <a:bodyPr/>
                    <a:lstStyle/>
                    <a:p>
                      <a:pPr algn="ctr"/>
                      <a:r>
                        <a:rPr lang="en-CA" altLang="zh-CN" b="1" dirty="0"/>
                        <a:t>309</a:t>
                      </a:r>
                      <a:endParaRPr lang="zh-CN" altLang="en-US" b="1" dirty="0"/>
                    </a:p>
                  </a:txBody>
                  <a:tcPr anchor="ctr"/>
                </a:tc>
                <a:tc>
                  <a:txBody>
                    <a:bodyPr/>
                    <a:lstStyle/>
                    <a:p>
                      <a:pPr algn="ctr"/>
                      <a:r>
                        <a:rPr lang="en-CA" altLang="zh-CN" dirty="0"/>
                        <a:t>63</a:t>
                      </a:r>
                      <a:endParaRPr lang="zh-CN" altLang="en-US" dirty="0"/>
                    </a:p>
                  </a:txBody>
                  <a:tcPr anchor="ctr"/>
                </a:tc>
                <a:tc>
                  <a:txBody>
                    <a:bodyPr/>
                    <a:lstStyle/>
                    <a:p>
                      <a:pPr algn="ctr"/>
                      <a:r>
                        <a:rPr lang="en-CA" altLang="zh-CN" dirty="0"/>
                        <a:t>23</a:t>
                      </a:r>
                      <a:endParaRPr lang="zh-CN" altLang="en-US" dirty="0"/>
                    </a:p>
                  </a:txBody>
                  <a:tcPr anchor="ctr"/>
                </a:tc>
                <a:extLst>
                  <a:ext uri="{0D108BD9-81ED-4DB2-BD59-A6C34878D82A}">
                    <a16:rowId xmlns:a16="http://schemas.microsoft.com/office/drawing/2014/main" val="1944035081"/>
                  </a:ext>
                </a:extLst>
              </a:tr>
              <a:tr h="548053">
                <a:tc>
                  <a:txBody>
                    <a:bodyPr/>
                    <a:lstStyle/>
                    <a:p>
                      <a:pPr algn="ctr"/>
                      <a:r>
                        <a:rPr lang="en-CA" altLang="zh-CN" dirty="0"/>
                        <a:t>Actual:1</a:t>
                      </a:r>
                      <a:endParaRPr lang="zh-CN" altLang="en-US" dirty="0"/>
                    </a:p>
                  </a:txBody>
                  <a:tcPr anchor="ctr"/>
                </a:tc>
                <a:tc>
                  <a:txBody>
                    <a:bodyPr/>
                    <a:lstStyle/>
                    <a:p>
                      <a:pPr algn="ctr"/>
                      <a:r>
                        <a:rPr lang="en-CA" altLang="zh-CN" dirty="0"/>
                        <a:t>106</a:t>
                      </a:r>
                      <a:endParaRPr lang="zh-CN" altLang="en-US" dirty="0"/>
                    </a:p>
                  </a:txBody>
                  <a:tcPr anchor="ctr"/>
                </a:tc>
                <a:tc>
                  <a:txBody>
                    <a:bodyPr/>
                    <a:lstStyle/>
                    <a:p>
                      <a:pPr algn="ctr"/>
                      <a:r>
                        <a:rPr lang="en-CA" altLang="zh-CN" b="1" dirty="0"/>
                        <a:t>198</a:t>
                      </a:r>
                      <a:endParaRPr lang="zh-CN" altLang="en-US" b="1" dirty="0"/>
                    </a:p>
                  </a:txBody>
                  <a:tcPr anchor="ctr"/>
                </a:tc>
                <a:tc>
                  <a:txBody>
                    <a:bodyPr/>
                    <a:lstStyle/>
                    <a:p>
                      <a:pPr algn="ctr"/>
                      <a:r>
                        <a:rPr lang="en-CA" altLang="zh-CN" dirty="0"/>
                        <a:t>45</a:t>
                      </a:r>
                      <a:endParaRPr lang="zh-CN" altLang="en-US" dirty="0"/>
                    </a:p>
                  </a:txBody>
                  <a:tcPr anchor="ctr"/>
                </a:tc>
                <a:extLst>
                  <a:ext uri="{0D108BD9-81ED-4DB2-BD59-A6C34878D82A}">
                    <a16:rowId xmlns:a16="http://schemas.microsoft.com/office/drawing/2014/main" val="1568198369"/>
                  </a:ext>
                </a:extLst>
              </a:tr>
              <a:tr h="548053">
                <a:tc>
                  <a:txBody>
                    <a:bodyPr/>
                    <a:lstStyle/>
                    <a:p>
                      <a:pPr algn="ctr"/>
                      <a:r>
                        <a:rPr lang="en-CA" altLang="zh-CN" dirty="0"/>
                        <a:t>Actual:2</a:t>
                      </a:r>
                      <a:endParaRPr lang="zh-CN" altLang="en-US" dirty="0"/>
                    </a:p>
                  </a:txBody>
                  <a:tcPr anchor="ctr"/>
                </a:tc>
                <a:tc>
                  <a:txBody>
                    <a:bodyPr/>
                    <a:lstStyle/>
                    <a:p>
                      <a:pPr algn="ctr"/>
                      <a:r>
                        <a:rPr lang="en-CA" altLang="zh-CN" dirty="0"/>
                        <a:t>103</a:t>
                      </a:r>
                      <a:endParaRPr lang="zh-CN" altLang="en-US" dirty="0"/>
                    </a:p>
                  </a:txBody>
                  <a:tcPr anchor="ctr"/>
                </a:tc>
                <a:tc>
                  <a:txBody>
                    <a:bodyPr/>
                    <a:lstStyle/>
                    <a:p>
                      <a:pPr algn="ctr"/>
                      <a:r>
                        <a:rPr lang="en-CA" altLang="zh-CN" dirty="0"/>
                        <a:t>153</a:t>
                      </a:r>
                      <a:endParaRPr lang="zh-CN" altLang="en-US" dirty="0"/>
                    </a:p>
                  </a:txBody>
                  <a:tcPr anchor="ctr"/>
                </a:tc>
                <a:tc>
                  <a:txBody>
                    <a:bodyPr/>
                    <a:lstStyle/>
                    <a:p>
                      <a:pPr algn="ctr"/>
                      <a:r>
                        <a:rPr lang="en-CA" altLang="zh-CN" b="1" dirty="0"/>
                        <a:t>0</a:t>
                      </a:r>
                      <a:endParaRPr lang="zh-CN" altLang="en-US" b="1" dirty="0"/>
                    </a:p>
                  </a:txBody>
                  <a:tcPr anchor="ctr"/>
                </a:tc>
                <a:extLst>
                  <a:ext uri="{0D108BD9-81ED-4DB2-BD59-A6C34878D82A}">
                    <a16:rowId xmlns:a16="http://schemas.microsoft.com/office/drawing/2014/main" val="486378945"/>
                  </a:ext>
                </a:extLst>
              </a:tr>
            </a:tbl>
          </a:graphicData>
        </a:graphic>
      </p:graphicFrame>
      <p:grpSp>
        <p:nvGrpSpPr>
          <p:cNvPr id="12" name="组合 11">
            <a:extLst>
              <a:ext uri="{FF2B5EF4-FFF2-40B4-BE49-F238E27FC236}">
                <a16:creationId xmlns:a16="http://schemas.microsoft.com/office/drawing/2014/main" id="{2AD58E90-B6C4-4E3A-A28A-0A5625C8C125}"/>
              </a:ext>
            </a:extLst>
          </p:cNvPr>
          <p:cNvGrpSpPr/>
          <p:nvPr/>
        </p:nvGrpSpPr>
        <p:grpSpPr>
          <a:xfrm>
            <a:off x="2223883" y="1565633"/>
            <a:ext cx="2032929" cy="3638345"/>
            <a:chOff x="2223883" y="1565633"/>
            <a:chExt cx="2032929" cy="3638345"/>
          </a:xfrm>
        </p:grpSpPr>
        <p:sp>
          <p:nvSpPr>
            <p:cNvPr id="2" name="文本框 1">
              <a:extLst>
                <a:ext uri="{FF2B5EF4-FFF2-40B4-BE49-F238E27FC236}">
                  <a16:creationId xmlns:a16="http://schemas.microsoft.com/office/drawing/2014/main" id="{F3B0ECB2-1464-47CD-B785-F965DF6A94AF}"/>
                </a:ext>
              </a:extLst>
            </p:cNvPr>
            <p:cNvSpPr txBox="1"/>
            <p:nvPr/>
          </p:nvSpPr>
          <p:spPr>
            <a:xfrm>
              <a:off x="2877108" y="1565633"/>
              <a:ext cx="726481" cy="369332"/>
            </a:xfrm>
            <a:prstGeom prst="rect">
              <a:avLst/>
            </a:prstGeom>
            <a:noFill/>
          </p:spPr>
          <p:txBody>
            <a:bodyPr wrap="none" rtlCol="0">
              <a:spAutoFit/>
            </a:bodyPr>
            <a:lstStyle/>
            <a:p>
              <a:r>
                <a:rPr lang="en-CA" altLang="zh-CN" b="1" dirty="0"/>
                <a:t>SVM:</a:t>
              </a:r>
              <a:endParaRPr lang="zh-CN" altLang="en-US" b="1" dirty="0"/>
            </a:p>
          </p:txBody>
        </p:sp>
        <p:sp>
          <p:nvSpPr>
            <p:cNvPr id="5" name="文本框 4">
              <a:extLst>
                <a:ext uri="{FF2B5EF4-FFF2-40B4-BE49-F238E27FC236}">
                  <a16:creationId xmlns:a16="http://schemas.microsoft.com/office/drawing/2014/main" id="{F7CA383E-921A-4CF7-8376-B75618B0F185}"/>
                </a:ext>
              </a:extLst>
            </p:cNvPr>
            <p:cNvSpPr txBox="1"/>
            <p:nvPr/>
          </p:nvSpPr>
          <p:spPr>
            <a:xfrm>
              <a:off x="2223883" y="4834646"/>
              <a:ext cx="2032929" cy="369332"/>
            </a:xfrm>
            <a:prstGeom prst="rect">
              <a:avLst/>
            </a:prstGeom>
            <a:noFill/>
          </p:spPr>
          <p:txBody>
            <a:bodyPr wrap="none" rtlCol="0">
              <a:spAutoFit/>
            </a:bodyPr>
            <a:lstStyle/>
            <a:p>
              <a:r>
                <a:rPr lang="en-CA" altLang="zh-CN" b="1" dirty="0"/>
                <a:t>Accuracy = 50.7% </a:t>
              </a:r>
              <a:endParaRPr lang="zh-CN" altLang="en-US" b="1" dirty="0"/>
            </a:p>
          </p:txBody>
        </p:sp>
      </p:grpSp>
      <p:graphicFrame>
        <p:nvGraphicFramePr>
          <p:cNvPr id="13" name="表格 3">
            <a:extLst>
              <a:ext uri="{FF2B5EF4-FFF2-40B4-BE49-F238E27FC236}">
                <a16:creationId xmlns:a16="http://schemas.microsoft.com/office/drawing/2014/main" id="{C1606F97-57E1-4E74-AA3B-D32FB7B3E771}"/>
              </a:ext>
            </a:extLst>
          </p:cNvPr>
          <p:cNvGraphicFramePr>
            <a:graphicFrameLocks noGrp="1"/>
          </p:cNvGraphicFramePr>
          <p:nvPr>
            <p:extLst>
              <p:ext uri="{D42A27DB-BD31-4B8C-83A1-F6EECF244321}">
                <p14:modId xmlns:p14="http://schemas.microsoft.com/office/powerpoint/2010/main" val="2792268947"/>
              </p:ext>
            </p:extLst>
          </p:nvPr>
        </p:nvGraphicFramePr>
        <p:xfrm>
          <a:off x="6096000" y="2184480"/>
          <a:ext cx="4882720" cy="2284239"/>
        </p:xfrm>
        <a:graphic>
          <a:graphicData uri="http://schemas.openxmlformats.org/drawingml/2006/table">
            <a:tbl>
              <a:tblPr firstRow="1" bandRow="1">
                <a:tableStyleId>{C4B1156A-380E-4F78-BDF5-A606A8083BF9}</a:tableStyleId>
              </a:tblPr>
              <a:tblGrid>
                <a:gridCol w="1220680">
                  <a:extLst>
                    <a:ext uri="{9D8B030D-6E8A-4147-A177-3AD203B41FA5}">
                      <a16:colId xmlns:a16="http://schemas.microsoft.com/office/drawing/2014/main" val="2137071716"/>
                    </a:ext>
                  </a:extLst>
                </a:gridCol>
                <a:gridCol w="1220680">
                  <a:extLst>
                    <a:ext uri="{9D8B030D-6E8A-4147-A177-3AD203B41FA5}">
                      <a16:colId xmlns:a16="http://schemas.microsoft.com/office/drawing/2014/main" val="2455373205"/>
                    </a:ext>
                  </a:extLst>
                </a:gridCol>
                <a:gridCol w="1220680">
                  <a:extLst>
                    <a:ext uri="{9D8B030D-6E8A-4147-A177-3AD203B41FA5}">
                      <a16:colId xmlns:a16="http://schemas.microsoft.com/office/drawing/2014/main" val="232758584"/>
                    </a:ext>
                  </a:extLst>
                </a:gridCol>
                <a:gridCol w="1220680">
                  <a:extLst>
                    <a:ext uri="{9D8B030D-6E8A-4147-A177-3AD203B41FA5}">
                      <a16:colId xmlns:a16="http://schemas.microsoft.com/office/drawing/2014/main" val="883874860"/>
                    </a:ext>
                  </a:extLst>
                </a:gridCol>
              </a:tblGrid>
              <a:tr h="548053">
                <a:tc>
                  <a:txBody>
                    <a:bodyPr/>
                    <a:lstStyle/>
                    <a:p>
                      <a:pPr algn="ctr"/>
                      <a:r>
                        <a:rPr lang="en-CA" altLang="zh-CN" b="0" dirty="0"/>
                        <a:t>1000</a:t>
                      </a:r>
                      <a:endParaRPr lang="zh-CN" altLang="en-US" b="0" dirty="0"/>
                    </a:p>
                  </a:txBody>
                  <a:tcPr anchor="ctr"/>
                </a:tc>
                <a:tc>
                  <a:txBody>
                    <a:bodyPr/>
                    <a:lstStyle/>
                    <a:p>
                      <a:pPr algn="ctr"/>
                      <a:r>
                        <a:rPr lang="en-CA" altLang="zh-CN" b="0" dirty="0"/>
                        <a:t>Predicted:</a:t>
                      </a:r>
                    </a:p>
                    <a:p>
                      <a:pPr algn="ctr"/>
                      <a:r>
                        <a:rPr lang="en-CA" altLang="zh-CN" b="0" dirty="0"/>
                        <a:t>0</a:t>
                      </a:r>
                      <a:endParaRPr lang="zh-CN" altLang="en-US" b="0" dirty="0"/>
                    </a:p>
                  </a:txBody>
                  <a:tcPr anchor="ctr"/>
                </a:tc>
                <a:tc>
                  <a:txBody>
                    <a:bodyPr/>
                    <a:lstStyle/>
                    <a:p>
                      <a:pPr algn="ctr"/>
                      <a:r>
                        <a:rPr lang="en-CA" altLang="zh-CN" b="0" dirty="0"/>
                        <a:t>Predicted:</a:t>
                      </a:r>
                    </a:p>
                    <a:p>
                      <a:pPr algn="ctr"/>
                      <a:r>
                        <a:rPr lang="en-CA" altLang="zh-CN" b="0" dirty="0"/>
                        <a:t>1</a:t>
                      </a:r>
                      <a:endParaRPr lang="zh-CN" altLang="en-US" b="0" dirty="0"/>
                    </a:p>
                  </a:txBody>
                  <a:tcPr anchor="ctr"/>
                </a:tc>
                <a:tc>
                  <a:txBody>
                    <a:bodyPr/>
                    <a:lstStyle/>
                    <a:p>
                      <a:pPr algn="ctr"/>
                      <a:r>
                        <a:rPr lang="en-CA" altLang="zh-CN" b="0" dirty="0"/>
                        <a:t>Predicted:</a:t>
                      </a:r>
                    </a:p>
                    <a:p>
                      <a:pPr algn="ctr"/>
                      <a:r>
                        <a:rPr lang="en-CA" altLang="zh-CN" b="0" dirty="0"/>
                        <a:t>2</a:t>
                      </a:r>
                      <a:endParaRPr lang="zh-CN" altLang="en-US" b="0" dirty="0"/>
                    </a:p>
                  </a:txBody>
                  <a:tcPr anchor="ctr"/>
                </a:tc>
                <a:extLst>
                  <a:ext uri="{0D108BD9-81ED-4DB2-BD59-A6C34878D82A}">
                    <a16:rowId xmlns:a16="http://schemas.microsoft.com/office/drawing/2014/main" val="1722949471"/>
                  </a:ext>
                </a:extLst>
              </a:tr>
              <a:tr h="548053">
                <a:tc>
                  <a:txBody>
                    <a:bodyPr/>
                    <a:lstStyle/>
                    <a:p>
                      <a:pPr algn="ctr"/>
                      <a:r>
                        <a:rPr lang="en-CA" altLang="zh-CN" dirty="0"/>
                        <a:t>Actual:0</a:t>
                      </a:r>
                      <a:endParaRPr lang="zh-CN" altLang="en-US" dirty="0"/>
                    </a:p>
                  </a:txBody>
                  <a:tcPr anchor="ctr"/>
                </a:tc>
                <a:tc>
                  <a:txBody>
                    <a:bodyPr/>
                    <a:lstStyle/>
                    <a:p>
                      <a:pPr algn="ctr"/>
                      <a:r>
                        <a:rPr lang="en-CA" altLang="zh-CN" b="1" dirty="0"/>
                        <a:t>309</a:t>
                      </a:r>
                      <a:endParaRPr lang="zh-CN" altLang="en-US" b="1" dirty="0"/>
                    </a:p>
                  </a:txBody>
                  <a:tcPr anchor="ctr"/>
                </a:tc>
                <a:tc>
                  <a:txBody>
                    <a:bodyPr/>
                    <a:lstStyle/>
                    <a:p>
                      <a:pPr algn="ctr"/>
                      <a:r>
                        <a:rPr lang="en-CA" altLang="zh-CN" dirty="0"/>
                        <a:t>47</a:t>
                      </a:r>
                      <a:endParaRPr lang="zh-CN" altLang="en-US" dirty="0"/>
                    </a:p>
                  </a:txBody>
                  <a:tcPr anchor="ctr"/>
                </a:tc>
                <a:tc>
                  <a:txBody>
                    <a:bodyPr/>
                    <a:lstStyle/>
                    <a:p>
                      <a:pPr algn="ctr"/>
                      <a:r>
                        <a:rPr lang="en-CA" altLang="zh-CN" dirty="0"/>
                        <a:t>21</a:t>
                      </a:r>
                      <a:endParaRPr lang="zh-CN" altLang="en-US" dirty="0"/>
                    </a:p>
                  </a:txBody>
                  <a:tcPr anchor="ctr"/>
                </a:tc>
                <a:extLst>
                  <a:ext uri="{0D108BD9-81ED-4DB2-BD59-A6C34878D82A}">
                    <a16:rowId xmlns:a16="http://schemas.microsoft.com/office/drawing/2014/main" val="1944035081"/>
                  </a:ext>
                </a:extLst>
              </a:tr>
              <a:tr h="548053">
                <a:tc>
                  <a:txBody>
                    <a:bodyPr/>
                    <a:lstStyle/>
                    <a:p>
                      <a:pPr algn="ctr"/>
                      <a:r>
                        <a:rPr lang="en-CA" altLang="zh-CN" dirty="0"/>
                        <a:t>Actual:1</a:t>
                      </a:r>
                      <a:endParaRPr lang="zh-CN" altLang="en-US" dirty="0"/>
                    </a:p>
                  </a:txBody>
                  <a:tcPr anchor="ctr"/>
                </a:tc>
                <a:tc>
                  <a:txBody>
                    <a:bodyPr/>
                    <a:lstStyle/>
                    <a:p>
                      <a:pPr algn="ctr"/>
                      <a:r>
                        <a:rPr lang="en-CA" altLang="zh-CN" dirty="0"/>
                        <a:t>16</a:t>
                      </a:r>
                      <a:endParaRPr lang="zh-CN" altLang="en-US" dirty="0"/>
                    </a:p>
                  </a:txBody>
                  <a:tcPr anchor="ctr"/>
                </a:tc>
                <a:tc>
                  <a:txBody>
                    <a:bodyPr/>
                    <a:lstStyle/>
                    <a:p>
                      <a:pPr algn="ctr"/>
                      <a:r>
                        <a:rPr lang="en-CA" altLang="zh-CN" b="1" dirty="0"/>
                        <a:t>189</a:t>
                      </a:r>
                      <a:endParaRPr lang="zh-CN" altLang="en-US" b="1" dirty="0"/>
                    </a:p>
                  </a:txBody>
                  <a:tcPr anchor="ctr"/>
                </a:tc>
                <a:tc>
                  <a:txBody>
                    <a:bodyPr/>
                    <a:lstStyle/>
                    <a:p>
                      <a:pPr algn="ctr"/>
                      <a:r>
                        <a:rPr lang="en-CA" altLang="zh-CN" dirty="0"/>
                        <a:t>138</a:t>
                      </a:r>
                      <a:endParaRPr lang="zh-CN" altLang="en-US" dirty="0"/>
                    </a:p>
                  </a:txBody>
                  <a:tcPr anchor="ctr"/>
                </a:tc>
                <a:extLst>
                  <a:ext uri="{0D108BD9-81ED-4DB2-BD59-A6C34878D82A}">
                    <a16:rowId xmlns:a16="http://schemas.microsoft.com/office/drawing/2014/main" val="1568198369"/>
                  </a:ext>
                </a:extLst>
              </a:tr>
              <a:tr h="548053">
                <a:tc>
                  <a:txBody>
                    <a:bodyPr/>
                    <a:lstStyle/>
                    <a:p>
                      <a:pPr algn="ctr"/>
                      <a:r>
                        <a:rPr lang="en-CA" altLang="zh-CN" dirty="0"/>
                        <a:t>Actual:2</a:t>
                      </a:r>
                      <a:endParaRPr lang="zh-CN" altLang="en-US" dirty="0"/>
                    </a:p>
                  </a:txBody>
                  <a:tcPr anchor="ctr"/>
                </a:tc>
                <a:tc>
                  <a:txBody>
                    <a:bodyPr/>
                    <a:lstStyle/>
                    <a:p>
                      <a:pPr algn="ctr"/>
                      <a:r>
                        <a:rPr lang="en-CA" altLang="zh-CN" dirty="0"/>
                        <a:t>93</a:t>
                      </a:r>
                      <a:endParaRPr lang="zh-CN" altLang="en-US" dirty="0"/>
                    </a:p>
                  </a:txBody>
                  <a:tcPr anchor="ctr"/>
                </a:tc>
                <a:tc>
                  <a:txBody>
                    <a:bodyPr/>
                    <a:lstStyle/>
                    <a:p>
                      <a:pPr algn="ctr"/>
                      <a:r>
                        <a:rPr lang="en-CA" altLang="zh-CN" dirty="0"/>
                        <a:t>171</a:t>
                      </a:r>
                      <a:endParaRPr lang="zh-CN" altLang="en-US" dirty="0"/>
                    </a:p>
                  </a:txBody>
                  <a:tcPr anchor="ctr"/>
                </a:tc>
                <a:tc>
                  <a:txBody>
                    <a:bodyPr/>
                    <a:lstStyle/>
                    <a:p>
                      <a:pPr algn="ctr"/>
                      <a:r>
                        <a:rPr lang="en-CA" altLang="zh-CN" b="1" dirty="0"/>
                        <a:t>16</a:t>
                      </a:r>
                      <a:endParaRPr lang="zh-CN" altLang="en-US" b="1" dirty="0"/>
                    </a:p>
                  </a:txBody>
                  <a:tcPr anchor="ctr"/>
                </a:tc>
                <a:extLst>
                  <a:ext uri="{0D108BD9-81ED-4DB2-BD59-A6C34878D82A}">
                    <a16:rowId xmlns:a16="http://schemas.microsoft.com/office/drawing/2014/main" val="486378945"/>
                  </a:ext>
                </a:extLst>
              </a:tr>
            </a:tbl>
          </a:graphicData>
        </a:graphic>
      </p:graphicFrame>
      <p:grpSp>
        <p:nvGrpSpPr>
          <p:cNvPr id="14" name="组合 13">
            <a:extLst>
              <a:ext uri="{FF2B5EF4-FFF2-40B4-BE49-F238E27FC236}">
                <a16:creationId xmlns:a16="http://schemas.microsoft.com/office/drawing/2014/main" id="{D62AA124-C6F5-4446-A67B-624DE6F9737D}"/>
              </a:ext>
            </a:extLst>
          </p:cNvPr>
          <p:cNvGrpSpPr/>
          <p:nvPr/>
        </p:nvGrpSpPr>
        <p:grpSpPr>
          <a:xfrm>
            <a:off x="7520894" y="1565633"/>
            <a:ext cx="2055645" cy="3638345"/>
            <a:chOff x="2223883" y="1565633"/>
            <a:chExt cx="2055645" cy="3638345"/>
          </a:xfrm>
        </p:grpSpPr>
        <p:sp>
          <p:nvSpPr>
            <p:cNvPr id="15" name="文本框 14">
              <a:extLst>
                <a:ext uri="{FF2B5EF4-FFF2-40B4-BE49-F238E27FC236}">
                  <a16:creationId xmlns:a16="http://schemas.microsoft.com/office/drawing/2014/main" id="{ED46E6CD-9313-4305-AAAD-3F0D7DF14D49}"/>
                </a:ext>
              </a:extLst>
            </p:cNvPr>
            <p:cNvSpPr txBox="1"/>
            <p:nvPr/>
          </p:nvSpPr>
          <p:spPr>
            <a:xfrm>
              <a:off x="2448578" y="1565633"/>
              <a:ext cx="1830950" cy="369332"/>
            </a:xfrm>
            <a:prstGeom prst="rect">
              <a:avLst/>
            </a:prstGeom>
            <a:noFill/>
          </p:spPr>
          <p:txBody>
            <a:bodyPr wrap="none" rtlCol="0">
              <a:spAutoFit/>
            </a:bodyPr>
            <a:lstStyle/>
            <a:p>
              <a:r>
                <a:rPr lang="en-CA" altLang="zh-CN" b="1" dirty="0"/>
                <a:t>Random Forest:</a:t>
              </a:r>
              <a:endParaRPr lang="zh-CN" altLang="en-US" b="1" dirty="0"/>
            </a:p>
          </p:txBody>
        </p:sp>
        <p:sp>
          <p:nvSpPr>
            <p:cNvPr id="16" name="文本框 15">
              <a:extLst>
                <a:ext uri="{FF2B5EF4-FFF2-40B4-BE49-F238E27FC236}">
                  <a16:creationId xmlns:a16="http://schemas.microsoft.com/office/drawing/2014/main" id="{C38F73C5-8A21-40B0-AFA4-E0AB8F7BC90E}"/>
                </a:ext>
              </a:extLst>
            </p:cNvPr>
            <p:cNvSpPr txBox="1"/>
            <p:nvPr/>
          </p:nvSpPr>
          <p:spPr>
            <a:xfrm>
              <a:off x="2223883" y="4834646"/>
              <a:ext cx="2032929" cy="369332"/>
            </a:xfrm>
            <a:prstGeom prst="rect">
              <a:avLst/>
            </a:prstGeom>
            <a:noFill/>
          </p:spPr>
          <p:txBody>
            <a:bodyPr wrap="none" rtlCol="0">
              <a:spAutoFit/>
            </a:bodyPr>
            <a:lstStyle/>
            <a:p>
              <a:r>
                <a:rPr lang="en-CA" altLang="zh-CN" b="1" dirty="0"/>
                <a:t>Accuracy = 51.4% </a:t>
              </a:r>
              <a:endParaRPr lang="zh-CN" altLang="en-US" b="1" dirty="0"/>
            </a:p>
          </p:txBody>
        </p:sp>
      </p:grpSp>
    </p:spTree>
    <p:extLst>
      <p:ext uri="{BB962C8B-B14F-4D97-AF65-F5344CB8AC3E}">
        <p14:creationId xmlns:p14="http://schemas.microsoft.com/office/powerpoint/2010/main" val="19896223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525</Words>
  <Application>Microsoft Office PowerPoint</Application>
  <PresentationFormat>宽屏</PresentationFormat>
  <Paragraphs>79</Paragraphs>
  <Slides>4</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 幸东</dc:creator>
  <cp:lastModifiedBy>曹 幸东</cp:lastModifiedBy>
  <cp:revision>15</cp:revision>
  <dcterms:created xsi:type="dcterms:W3CDTF">2020-04-11T21:22:56Z</dcterms:created>
  <dcterms:modified xsi:type="dcterms:W3CDTF">2020-04-11T22:48:26Z</dcterms:modified>
</cp:coreProperties>
</file>