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63" r:id="rId6"/>
    <p:sldId id="268" r:id="rId7"/>
    <p:sldId id="269" r:id="rId8"/>
    <p:sldId id="270" r:id="rId9"/>
    <p:sldId id="271" r:id="rId10"/>
    <p:sldId id="264" r:id="rId11"/>
    <p:sldId id="272" r:id="rId12"/>
    <p:sldId id="273" r:id="rId13"/>
    <p:sldId id="265" r:id="rId14"/>
    <p:sldId id="274" r:id="rId15"/>
    <p:sldId id="266" r:id="rId16"/>
    <p:sldId id="275" r:id="rId17"/>
    <p:sldId id="267" r:id="rId18"/>
    <p:sldId id="259" r:id="rId19"/>
    <p:sldId id="260" r:id="rId20"/>
    <p:sldId id="26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1434">
          <p15:clr>
            <a:srgbClr val="A4A3A4"/>
          </p15:clr>
        </p15:guide>
        <p15:guide id="4" pos="2880">
          <p15:clr>
            <a:srgbClr val="A4A3A4"/>
          </p15:clr>
        </p15:guide>
        <p15:guide id="5" pos="5488">
          <p15:clr>
            <a:srgbClr val="A4A3A4"/>
          </p15:clr>
        </p15:guide>
        <p15:guide id="6" pos="272">
          <p15:clr>
            <a:srgbClr val="A4A3A4"/>
          </p15:clr>
        </p15:guide>
        <p15:guide id="7" pos="7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0" autoAdjust="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orient="horz" pos="2160"/>
        <p:guide orient="horz" pos="3974"/>
        <p:guide orient="horz" pos="1434"/>
        <p:guide pos="2880"/>
        <p:guide pos="5488"/>
        <p:guide pos="272"/>
        <p:guide pos="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A52-30B0-4077-ACCB-40A49A5AA35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A391B-EC18-453F-B7A6-BE2127F64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9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A391B-EC18-453F-B7A6-BE2127F644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8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orbonne-universites.fr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uver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0938" y="1988840"/>
            <a:ext cx="7561262" cy="1692188"/>
          </a:xfrm>
        </p:spPr>
        <p:txBody>
          <a:bodyPr anchor="ctr">
            <a:noAutofit/>
          </a:bodyPr>
          <a:lstStyle>
            <a:lvl1pPr>
              <a:defRPr sz="5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5804" y="2302024"/>
            <a:ext cx="3106396" cy="406896"/>
          </a:xfrm>
        </p:spPr>
        <p:txBody>
          <a:bodyPr>
            <a:normAutofit/>
          </a:bodyPr>
          <a:lstStyle>
            <a:lvl1pPr marL="0" indent="0" algn="l">
              <a:buNone/>
              <a:defRPr sz="1000" cap="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7063816" y="5863040"/>
            <a:ext cx="1648384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Document confidentiel –</a:t>
            </a:r>
            <a:br>
              <a:rPr lang="fr-FR" sz="800" dirty="0" smtClean="0">
                <a:solidFill>
                  <a:schemeClr val="bg1"/>
                </a:solidFill>
              </a:rPr>
            </a:br>
            <a:r>
              <a:rPr lang="fr-FR" sz="800" dirty="0" smtClean="0">
                <a:solidFill>
                  <a:schemeClr val="bg1"/>
                </a:solidFill>
              </a:rPr>
              <a:t>ne peut être reproduit ni diffusé</a:t>
            </a:r>
            <a:br>
              <a:rPr lang="fr-FR" sz="800" dirty="0" smtClean="0">
                <a:solidFill>
                  <a:schemeClr val="bg1"/>
                </a:solidFill>
              </a:rPr>
            </a:br>
            <a:r>
              <a:rPr lang="fr-FR" sz="800" dirty="0" smtClean="0">
                <a:solidFill>
                  <a:schemeClr val="bg1"/>
                </a:solidFill>
              </a:rPr>
              <a:t>sans l'accord préalable</a:t>
            </a:r>
            <a:br>
              <a:rPr lang="fr-FR" sz="800" dirty="0" smtClean="0">
                <a:solidFill>
                  <a:schemeClr val="bg1"/>
                </a:solidFill>
              </a:rPr>
            </a:br>
            <a:r>
              <a:rPr lang="fr-FR" sz="800" dirty="0" smtClean="0">
                <a:solidFill>
                  <a:schemeClr val="bg1"/>
                </a:solidFill>
              </a:rPr>
              <a:t>de</a:t>
            </a:r>
            <a:r>
              <a:rPr lang="fr-FR" sz="800" baseline="0" dirty="0" smtClean="0">
                <a:solidFill>
                  <a:schemeClr val="bg1"/>
                </a:solidFill>
              </a:rPr>
              <a:t> Sorbonne Université.</a:t>
            </a:r>
            <a:endParaRPr lang="fr-FR" sz="800" dirty="0" smtClean="0">
              <a:solidFill>
                <a:schemeClr val="bg1"/>
              </a:solidFill>
            </a:endParaRPr>
          </a:p>
          <a:p>
            <a:endParaRPr lang="fr-FR" sz="800" dirty="0" smtClean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16" y="4999942"/>
            <a:ext cx="1620000" cy="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548680"/>
            <a:ext cx="7535862" cy="1440160"/>
          </a:xfrm>
        </p:spPr>
        <p:txBody>
          <a:bodyPr>
            <a:noAutofit/>
          </a:bodyPr>
          <a:lstStyle>
            <a:lvl1pPr>
              <a:defRPr sz="5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50938" y="2708920"/>
            <a:ext cx="4321162" cy="3599805"/>
          </a:xfrm>
        </p:spPr>
        <p:txBody>
          <a:bodyPr/>
          <a:lstStyle>
            <a:lvl1pPr marL="288000" indent="-288000">
              <a:spcBef>
                <a:spcPts val="600"/>
              </a:spcBef>
              <a:buClr>
                <a:schemeClr val="accent3"/>
              </a:buClr>
              <a:buFont typeface="+mj-lt"/>
              <a:buAutoNum type="arabicPeriod"/>
              <a:defRPr sz="1400" cap="all" baseline="0"/>
            </a:lvl1pPr>
            <a:lvl2pPr marL="288000">
              <a:spcBef>
                <a:spcPts val="0"/>
              </a:spcBef>
              <a:spcAft>
                <a:spcPts val="0"/>
              </a:spcAft>
              <a:defRPr sz="1200" b="0"/>
            </a:lvl2pPr>
            <a:lvl3pPr marL="288000">
              <a:spcBef>
                <a:spcPts val="0"/>
              </a:spcBef>
              <a:spcAft>
                <a:spcPts val="0"/>
              </a:spcAft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598384" y="2024844"/>
            <a:ext cx="1441668" cy="1619796"/>
          </a:xfrm>
        </p:spPr>
        <p:txBody>
          <a:bodyPr wrap="none" anchor="t">
            <a:noAutofit/>
          </a:bodyPr>
          <a:lstStyle>
            <a:lvl1pPr algn="l">
              <a:lnSpc>
                <a:spcPts val="16000"/>
              </a:lnSpc>
              <a:defRPr sz="16000" b="0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1900" y="3765017"/>
            <a:ext cx="5040299" cy="1320167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60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ZoneTexte 6"/>
          <p:cNvSpPr txBox="1"/>
          <p:nvPr userDrawn="1"/>
        </p:nvSpPr>
        <p:spPr>
          <a:xfrm>
            <a:off x="773494" y="6601044"/>
            <a:ext cx="233003" cy="107722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fld id="{6EFBFBCE-6BD1-4F6A-9141-B5DA0ECB219E}" type="slidenum">
              <a:rPr lang="fr-FR" sz="700" smtClean="0">
                <a:solidFill>
                  <a:schemeClr val="bg1"/>
                </a:solidFill>
              </a:rPr>
              <a:t>‹N°›</a:t>
            </a:fld>
            <a:endParaRPr lang="fr-FR" sz="700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360809"/>
            <a:ext cx="1188000" cy="47724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1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150938" y="2276475"/>
            <a:ext cx="7561262" cy="40322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152932" y="6598509"/>
            <a:ext cx="2160000" cy="107722"/>
          </a:xfrm>
        </p:spPr>
        <p:txBody>
          <a:bodyPr anchor="b">
            <a:spAutoFit/>
          </a:bodyPr>
          <a:lstStyle>
            <a:lvl1pPr>
              <a:defRPr sz="700" cap="all" baseline="0">
                <a:latin typeface="+mn-lt"/>
              </a:defRPr>
            </a:lvl1pPr>
            <a:lvl2pPr marL="144000" indent="-144000">
              <a:spcBef>
                <a:spcPts val="300"/>
              </a:spcBef>
              <a:buSzPct val="80000"/>
              <a:buFont typeface="Wingdings" panose="05000000000000000000" pitchFamily="2" charset="2"/>
              <a:buChar char="l"/>
              <a:defRPr sz="1100" b="0"/>
            </a:lvl2pPr>
          </a:lstStyle>
          <a:p>
            <a:pPr lvl="0"/>
            <a:r>
              <a:rPr lang="fr-FR" dirty="0" smtClean="0"/>
              <a:t>TITRE DE LA SECTION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4104000" y="-9061"/>
            <a:ext cx="5040000" cy="6210369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989856"/>
            <a:ext cx="2727792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150938" y="2276475"/>
            <a:ext cx="2736986" cy="4032250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 marL="144000" indent="-144000">
              <a:spcBef>
                <a:spcPts val="300"/>
              </a:spcBef>
              <a:buSzPct val="80000"/>
              <a:buFont typeface="Wingdings" panose="05000000000000000000" pitchFamily="2" charset="2"/>
              <a:buChar char="l"/>
              <a:defRPr sz="1200" b="0"/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104000" y="6165384"/>
            <a:ext cx="5040000" cy="720000"/>
          </a:xfrm>
          <a:solidFill>
            <a:schemeClr val="accent3"/>
          </a:solidFill>
        </p:spPr>
        <p:txBody>
          <a:bodyPr lIns="216000" tIns="72000" rIns="108000" bIns="72000" anchor="ctr">
            <a:noAutofit/>
          </a:bodyPr>
          <a:lstStyle>
            <a:lvl1pPr>
              <a:defRPr sz="1000" b="1" cap="all" baseline="0"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152932" y="6598509"/>
            <a:ext cx="2160000" cy="107722"/>
          </a:xfrm>
        </p:spPr>
        <p:txBody>
          <a:bodyPr anchor="b">
            <a:spAutoFit/>
          </a:bodyPr>
          <a:lstStyle>
            <a:lvl1pPr>
              <a:defRPr sz="700" cap="all" baseline="0">
                <a:latin typeface="+mn-lt"/>
              </a:defRPr>
            </a:lvl1pPr>
            <a:lvl2pPr marL="144000" indent="-144000">
              <a:spcBef>
                <a:spcPts val="300"/>
              </a:spcBef>
              <a:buSzPct val="80000"/>
              <a:buFont typeface="Wingdings" panose="05000000000000000000" pitchFamily="2" charset="2"/>
              <a:buChar char="l"/>
              <a:defRPr sz="1100" b="0"/>
            </a:lvl2pPr>
          </a:lstStyle>
          <a:p>
            <a:pPr lvl="0"/>
            <a:r>
              <a:rPr lang="fr-FR" dirty="0" smtClean="0"/>
              <a:t>TITRE DE LA SECTION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4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0" y="-9061"/>
            <a:ext cx="9144000" cy="6210369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0" y="6165384"/>
            <a:ext cx="9144000" cy="720000"/>
          </a:xfrm>
          <a:solidFill>
            <a:schemeClr val="accent3"/>
          </a:solidFill>
        </p:spPr>
        <p:txBody>
          <a:bodyPr lIns="216000" tIns="72000" rIns="108000" bIns="72000" anchor="ctr">
            <a:noAutofit/>
          </a:bodyPr>
          <a:lstStyle>
            <a:lvl1pPr>
              <a:defRPr sz="1000" b="1" cap="all" baseline="0"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7656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3437230" y="1412776"/>
            <a:ext cx="5274970" cy="900100"/>
          </a:xfrm>
        </p:spPr>
        <p:txBody>
          <a:bodyPr anchor="b"/>
          <a:lstStyle>
            <a:lvl1pPr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144000" indent="-144000">
              <a:spcBef>
                <a:spcPts val="300"/>
              </a:spcBef>
              <a:buSzPct val="80000"/>
              <a:buFont typeface="Wingdings" panose="05000000000000000000" pitchFamily="2" charset="2"/>
              <a:buChar char="l"/>
              <a:defRPr sz="1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ZoneTexte 6">
            <a:hlinkClick r:id="rId2"/>
          </p:cNvPr>
          <p:cNvSpPr txBox="1"/>
          <p:nvPr userDrawn="1"/>
        </p:nvSpPr>
        <p:spPr>
          <a:xfrm>
            <a:off x="3437231" y="6612740"/>
            <a:ext cx="1476934" cy="123111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SORBONNE-UNIVERSITE.FR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83" y="2973225"/>
            <a:ext cx="2233488" cy="8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50938" y="989856"/>
            <a:ext cx="7535862" cy="1143000"/>
          </a:xfrm>
          <a:prstGeom prst="rect">
            <a:avLst/>
          </a:prstGeom>
        </p:spPr>
        <p:txBody>
          <a:bodyPr vert="horz" lIns="36000" tIns="0" rIns="36000" bIns="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0938" y="2276871"/>
            <a:ext cx="7535862" cy="4031853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01254" y="6601044"/>
            <a:ext cx="2520000" cy="107722"/>
          </a:xfrm>
          <a:prstGeom prst="rect">
            <a:avLst/>
          </a:prstGeom>
        </p:spPr>
        <p:txBody>
          <a:bodyPr vert="horz" lIns="36000" tIns="0" rIns="36000" bIns="0" rtlCol="0" anchor="b">
            <a:spAutoFit/>
          </a:bodyPr>
          <a:lstStyle>
            <a:lvl1pPr algn="ctr"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Titre de la présentation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773494" y="6601044"/>
            <a:ext cx="233003" cy="107722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fld id="{6EFBFBCE-6BD1-4F6A-9141-B5DA0ECB219E}" type="slidenum">
              <a:rPr lang="fr-FR" sz="700" smtClean="0">
                <a:solidFill>
                  <a:schemeClr val="accent1"/>
                </a:solidFill>
              </a:rPr>
              <a:t>‹N°›</a:t>
            </a:fld>
            <a:endParaRPr lang="fr-FR" sz="700" dirty="0">
              <a:solidFill>
                <a:schemeClr val="accent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360808"/>
            <a:ext cx="1188000" cy="4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2" r:id="rId5"/>
    <p:sldLayoutId id="2147483653" r:id="rId6"/>
    <p:sldLayoutId id="2147483654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Tx/>
        <a:buNone/>
        <a:defRPr sz="18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FontTx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spcAft>
          <a:spcPts val="300"/>
        </a:spcAft>
        <a:buFontTx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504000" indent="-144000" algn="l" defTabSz="914400" rtl="0" eaLnBrk="1" latinLnBrk="0" hangingPunct="1">
        <a:spcBef>
          <a:spcPts val="0"/>
        </a:spcBef>
        <a:buSzPct val="80000"/>
        <a:buFont typeface="Wingdings" panose="05000000000000000000" pitchFamily="2" charset="2"/>
        <a:buChar char="l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1080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cyc.orion.education.fr/cyccandidat/portal/login" TargetMode="External"/><Relationship Id="rId2" Type="http://schemas.openxmlformats.org/officeDocument/2006/relationships/hyperlink" Target="https://cvec.etudiant.gouv.fr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s.sorbonne-universite.fr/sites/default/files/media/2021-05/document_pour_envoi_du_cheque.pdf" TargetMode="External"/><Relationship Id="rId2" Type="http://schemas.openxmlformats.org/officeDocument/2006/relationships/hyperlink" Target="mailto:sciences-sgfi-scolarite@sorbonne-universite.fr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sciences-sgfi-scolarite@sorbonne-universite.fr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aprimo.sorbonne-universite.fr/ident1.js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72199" y="1484784"/>
            <a:ext cx="936104" cy="207115"/>
          </a:xfrm>
        </p:spPr>
        <p:txBody>
          <a:bodyPr>
            <a:noAutofit/>
          </a:bodyPr>
          <a:lstStyle/>
          <a:p>
            <a:r>
              <a:rPr lang="fr-FR" sz="1400" dirty="0" smtClean="0"/>
              <a:t>2022-2023</a:t>
            </a:r>
            <a:endParaRPr lang="fr-FR" sz="1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30994" y="2213527"/>
            <a:ext cx="6377309" cy="2304256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L’inscription</a:t>
            </a:r>
          </a:p>
          <a:p>
            <a:r>
              <a:rPr lang="fr-FR" sz="4800" dirty="0" smtClean="0"/>
              <a:t>en première année de licence (L1)</a:t>
            </a:r>
          </a:p>
          <a:p>
            <a:endParaRPr lang="fr-FR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fr-FR" sz="16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600" dirty="0"/>
              <a:t>Première inscription </a:t>
            </a:r>
            <a:endParaRPr lang="fr-FR" sz="16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à </a:t>
            </a:r>
            <a:r>
              <a:rPr lang="fr-FR" sz="1600" dirty="0"/>
              <a:t>la faculté des Sciences et Ingénierie </a:t>
            </a:r>
            <a:endParaRPr lang="fr-FR" sz="16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de </a:t>
            </a:r>
            <a:r>
              <a:rPr lang="fr-FR" sz="1600" dirty="0"/>
              <a:t>Sorbonne Université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46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Dépôt des pièces justificatives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301254" y="6493322"/>
            <a:ext cx="2782914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5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556792"/>
            <a:ext cx="7535862" cy="576064"/>
          </a:xfrm>
        </p:spPr>
        <p:txBody>
          <a:bodyPr>
            <a:noAutofit/>
          </a:bodyPr>
          <a:lstStyle/>
          <a:p>
            <a:r>
              <a:rPr lang="fr-FR" dirty="0" smtClean="0"/>
              <a:t>Je dépose les pièces sur PJWEB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52344"/>
            <a:ext cx="2710906" cy="256422"/>
          </a:xfrm>
        </p:spPr>
        <p:txBody>
          <a:bodyPr/>
          <a:lstStyle/>
          <a:p>
            <a:r>
              <a:rPr lang="fr-FR" dirty="0"/>
              <a:t>L’inscription en L1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fr-FR" dirty="0"/>
              <a:t>tudiantes et étudiants avec un n° étudiant Sorbonne </a:t>
            </a:r>
            <a:r>
              <a:rPr lang="fr-FR" dirty="0" smtClean="0"/>
              <a:t>Université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043608" y="2276872"/>
            <a:ext cx="7669761" cy="4104456"/>
          </a:xfrm>
        </p:spPr>
        <p:txBody>
          <a:bodyPr>
            <a:normAutofit fontScale="25000" lnSpcReduction="20000"/>
          </a:bodyPr>
          <a:lstStyle/>
          <a:p>
            <a:r>
              <a:rPr lang="fr-FR" sz="4800" dirty="0" smtClean="0"/>
              <a:t>Afin de me connecter sur la plateforme, </a:t>
            </a:r>
            <a:r>
              <a:rPr lang="fr-FR" sz="4800" dirty="0" smtClean="0"/>
              <a:t>j’ai besoin </a:t>
            </a:r>
            <a:r>
              <a:rPr lang="fr-FR" sz="4800" dirty="0" smtClean="0">
                <a:solidFill>
                  <a:srgbClr val="00B0F0"/>
                </a:solidFill>
              </a:rPr>
              <a:t>d’un mot de passe</a:t>
            </a:r>
            <a:r>
              <a:rPr lang="fr-FR" sz="4800" dirty="0" smtClean="0"/>
              <a:t> :</a:t>
            </a:r>
          </a:p>
          <a:p>
            <a:pPr>
              <a:lnSpc>
                <a:spcPct val="170000"/>
              </a:lnSpc>
            </a:pPr>
            <a:r>
              <a:rPr lang="fr-FR" sz="4800" dirty="0" smtClean="0"/>
              <a:t>Je </a:t>
            </a:r>
            <a:r>
              <a:rPr lang="fr-FR" sz="4800" dirty="0"/>
              <a:t>vais recevoir sur ma boite </a:t>
            </a:r>
            <a:r>
              <a:rPr lang="fr-FR" sz="4800" dirty="0" smtClean="0"/>
              <a:t>mail, </a:t>
            </a:r>
            <a:r>
              <a:rPr lang="fr-FR" sz="4800" dirty="0"/>
              <a:t>d’ici 24h </a:t>
            </a:r>
            <a:r>
              <a:rPr lang="fr-FR" sz="4800" dirty="0" smtClean="0"/>
              <a:t>environ, </a:t>
            </a:r>
            <a:r>
              <a:rPr lang="fr-FR" sz="4800" dirty="0"/>
              <a:t>un </a:t>
            </a:r>
            <a:r>
              <a:rPr lang="fr-FR" sz="4800" dirty="0" smtClean="0"/>
              <a:t>message </a:t>
            </a:r>
            <a:r>
              <a:rPr lang="fr-FR" sz="4800" dirty="0"/>
              <a:t>contenant mon numéro étudiant et un code d’activation, ainsi que l’adresse sur laquelle je dois me </a:t>
            </a:r>
            <a:r>
              <a:rPr lang="fr-FR" sz="4800" dirty="0" smtClean="0"/>
              <a:t>connecter. </a:t>
            </a:r>
            <a:r>
              <a:rPr lang="fr-FR" sz="4800" dirty="0"/>
              <a:t>J</a:t>
            </a:r>
            <a:r>
              <a:rPr lang="fr-FR" sz="4800" dirty="0" smtClean="0"/>
              <a:t>e pourrai </a:t>
            </a:r>
            <a:r>
              <a:rPr lang="fr-FR" sz="4800" dirty="0"/>
              <a:t>créer mon mot de passe </a:t>
            </a:r>
            <a:r>
              <a:rPr lang="fr-FR" sz="4800" dirty="0" smtClean="0"/>
              <a:t>(à garder soigneusement car </a:t>
            </a:r>
            <a:r>
              <a:rPr lang="fr-FR" sz="4800" dirty="0"/>
              <a:t>il me servira </a:t>
            </a:r>
            <a:r>
              <a:rPr lang="fr-FR" sz="4800" dirty="0" smtClean="0"/>
              <a:t>à </a:t>
            </a:r>
            <a:r>
              <a:rPr lang="fr-FR" sz="4800" dirty="0"/>
              <a:t>accéder aux différentes ressources numériques de l’Université</a:t>
            </a:r>
            <a:r>
              <a:rPr lang="fr-FR" sz="4800" dirty="0" smtClean="0"/>
              <a:t>).</a:t>
            </a:r>
            <a:endParaRPr lang="fr-FR" sz="4800" dirty="0"/>
          </a:p>
          <a:p>
            <a:pPr marL="360000" lvl="3" indent="0" algn="just">
              <a:buNone/>
            </a:pPr>
            <a:endParaRPr lang="fr-FR" sz="4800" dirty="0"/>
          </a:p>
          <a:p>
            <a:endParaRPr lang="fr-FR" sz="4800" dirty="0"/>
          </a:p>
          <a:p>
            <a:r>
              <a:rPr lang="fr-FR" sz="4800" dirty="0" smtClean="0"/>
              <a:t>Je n’oublie pas de :</a:t>
            </a:r>
          </a:p>
          <a:p>
            <a:endParaRPr lang="fr-FR" sz="4800" dirty="0" smtClean="0"/>
          </a:p>
          <a:p>
            <a:endParaRPr lang="fr-FR" sz="4800" dirty="0"/>
          </a:p>
          <a:p>
            <a:pPr marL="285750" indent="-285750">
              <a:buFontTx/>
              <a:buChar char="-"/>
            </a:pPr>
            <a:r>
              <a:rPr lang="fr-FR" sz="4800" dirty="0"/>
              <a:t>Télécharger l’attestation de </a:t>
            </a:r>
            <a:r>
              <a:rPr lang="fr-FR" sz="4800" dirty="0">
                <a:hlinkClick r:id="rId2"/>
              </a:rPr>
              <a:t>la CVEC</a:t>
            </a:r>
            <a:r>
              <a:rPr lang="fr-FR" sz="4800" dirty="0"/>
              <a:t> (QR Code inclus).</a:t>
            </a:r>
          </a:p>
          <a:p>
            <a:endParaRPr lang="fr-FR" sz="2000" dirty="0"/>
          </a:p>
          <a:p>
            <a:r>
              <a:rPr lang="fr-FR" sz="4800" dirty="0"/>
              <a:t>C’est indispensable, même si je suis boursière ou </a:t>
            </a:r>
            <a:r>
              <a:rPr lang="fr-FR" sz="4800" dirty="0" smtClean="0"/>
              <a:t>boursier</a:t>
            </a:r>
          </a:p>
          <a:p>
            <a:endParaRPr lang="fr-FR" sz="4800" dirty="0" smtClean="0"/>
          </a:p>
          <a:p>
            <a:pPr marL="285750" indent="-285750">
              <a:buFontTx/>
              <a:buChar char="-"/>
            </a:pPr>
            <a:r>
              <a:rPr lang="fr-FR" sz="4800" dirty="0" smtClean="0"/>
              <a:t>Transmettre </a:t>
            </a:r>
            <a:r>
              <a:rPr lang="fr-FR" sz="4800" dirty="0" smtClean="0"/>
              <a:t>mon attestation de </a:t>
            </a:r>
            <a:r>
              <a:rPr lang="fr-FR" sz="4800" dirty="0" smtClean="0"/>
              <a:t>bourse</a:t>
            </a:r>
          </a:p>
          <a:p>
            <a:pPr marL="285750" indent="-285750">
              <a:buFontTx/>
              <a:buChar char="-"/>
            </a:pPr>
            <a:endParaRPr lang="fr-FR" sz="4800" dirty="0" smtClean="0"/>
          </a:p>
          <a:p>
            <a:pPr marL="285750" indent="-285750">
              <a:buFontTx/>
              <a:buChar char="-"/>
            </a:pPr>
            <a:r>
              <a:rPr lang="fr-FR" sz="4800" dirty="0" smtClean="0"/>
              <a:t>Pièce d’identité, photo, JDC,…</a:t>
            </a:r>
          </a:p>
          <a:p>
            <a:pPr marL="285750" indent="-285750">
              <a:buFontTx/>
              <a:buChar char="-"/>
            </a:pPr>
            <a:endParaRPr lang="fr-FR" sz="4800" dirty="0" smtClean="0"/>
          </a:p>
          <a:p>
            <a:pPr marL="285750" indent="-285750">
              <a:buFontTx/>
              <a:buChar char="-"/>
            </a:pPr>
            <a:r>
              <a:rPr lang="fr-FR" sz="4800" dirty="0" smtClean="0"/>
              <a:t>Le titre d’accès Licence (relevé des notes du baccalauréat). </a:t>
            </a:r>
          </a:p>
          <a:p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4800" dirty="0" smtClean="0"/>
              <a:t>Si c’est un baccalauréat français, il est téléchargeable sur le site internet </a:t>
            </a:r>
            <a:r>
              <a:rPr lang="fr-FR" sz="4800" dirty="0" smtClean="0">
                <a:hlinkClick r:id="rId3"/>
              </a:rPr>
              <a:t>Cyclades</a:t>
            </a:r>
            <a:r>
              <a:rPr lang="fr-FR" sz="4800" dirty="0" smtClean="0"/>
              <a:t>, rubrique : modifier mes informations</a:t>
            </a:r>
          </a:p>
          <a:p>
            <a:r>
              <a:rPr lang="fr-FR" sz="4800" dirty="0" smtClean="0"/>
              <a:t> </a:t>
            </a:r>
          </a:p>
          <a:p>
            <a:endParaRPr lang="fr-FR" sz="4800" dirty="0" smtClean="0"/>
          </a:p>
          <a:p>
            <a:r>
              <a:rPr lang="fr-FR" sz="4800" dirty="0" smtClean="0"/>
              <a:t>Et </a:t>
            </a:r>
            <a:r>
              <a:rPr lang="fr-FR" sz="4800" dirty="0"/>
              <a:t>j</a:t>
            </a:r>
            <a:r>
              <a:rPr lang="fr-FR" sz="4800" dirty="0" smtClean="0"/>
              <a:t>e </a:t>
            </a:r>
            <a:r>
              <a:rPr lang="fr-FR" sz="4800" dirty="0"/>
              <a:t>pense à </a:t>
            </a:r>
            <a:r>
              <a:rPr lang="fr-FR" sz="4800" dirty="0">
                <a:solidFill>
                  <a:srgbClr val="00B0F0"/>
                </a:solidFill>
              </a:rPr>
              <a:t>confirmer le dépôt de mes pièces</a:t>
            </a:r>
            <a:r>
              <a:rPr lang="fr-FR" sz="4800" dirty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01254" y="6452344"/>
            <a:ext cx="3070946" cy="28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dirty="0" err="1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03848" y="6525344"/>
            <a:ext cx="280831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700" dirty="0">
                <a:solidFill>
                  <a:srgbClr val="FF0000"/>
                </a:solidFill>
              </a:rPr>
              <a:t>L’inscription en L1</a:t>
            </a:r>
          </a:p>
          <a:p>
            <a:pPr algn="ctr"/>
            <a:r>
              <a:rPr lang="fr-FR" sz="700" dirty="0">
                <a:solidFill>
                  <a:srgbClr val="FF0000"/>
                </a:solidFill>
                <a:cs typeface="Arial" panose="020B0604020202020204" pitchFamily="34" charset="0"/>
              </a:rPr>
              <a:t>Première inscription à la faculté des Sciences et </a:t>
            </a:r>
            <a:r>
              <a:rPr lang="fr-FR" sz="700" dirty="0" smtClean="0">
                <a:solidFill>
                  <a:srgbClr val="FF0000"/>
                </a:solidFill>
                <a:cs typeface="Arial" panose="020B0604020202020204" pitchFamily="34" charset="0"/>
              </a:rPr>
              <a:t>Ingénierie</a:t>
            </a:r>
            <a:endParaRPr lang="fr-F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dépose les pièces sur PJWEB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4314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Copie-écran de la page sur PJWEB, une fois mes pièces justificatives transmises :</a:t>
            </a:r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"/>
          <a:stretch/>
        </p:blipFill>
        <p:spPr>
          <a:xfrm>
            <a:off x="2051720" y="2890739"/>
            <a:ext cx="5256584" cy="34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Finalisation de l’inscription administrative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3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268760"/>
            <a:ext cx="7535862" cy="648072"/>
          </a:xfrm>
        </p:spPr>
        <p:txBody>
          <a:bodyPr/>
          <a:lstStyle/>
          <a:p>
            <a:r>
              <a:rPr lang="fr-FR" dirty="0" smtClean="0"/>
              <a:t>Je vérifie mon inscription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Mon inscription administrative est aboutie si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L’inscription sur </a:t>
            </a:r>
            <a:r>
              <a:rPr lang="fr-FR" dirty="0" smtClean="0"/>
              <a:t>IAPRIMO</a:t>
            </a:r>
            <a:r>
              <a:rPr lang="fr-FR" dirty="0" smtClean="0"/>
              <a:t> </a:t>
            </a:r>
            <a:r>
              <a:rPr lang="fr-FR" dirty="0"/>
              <a:t>est bien </a:t>
            </a:r>
            <a:r>
              <a:rPr lang="fr-FR" dirty="0" smtClean="0"/>
              <a:t>terminée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paiement en ligne est </a:t>
            </a:r>
            <a:r>
              <a:rPr lang="fr-FR" dirty="0" smtClean="0"/>
              <a:t>effectué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mail et le code d’activation sont reçus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mot de passe est créé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 dépôt des pièces sur PJWEB est finalisé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Je </a:t>
            </a:r>
            <a:r>
              <a:rPr lang="fr-FR" dirty="0" smtClean="0">
                <a:solidFill>
                  <a:srgbClr val="002060"/>
                </a:solidFill>
              </a:rPr>
              <a:t>surveille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>
                <a:solidFill>
                  <a:srgbClr val="002060"/>
                </a:solidFill>
              </a:rPr>
              <a:t>ma boîte mail </a:t>
            </a:r>
            <a:r>
              <a:rPr lang="fr-FR" dirty="0" smtClean="0"/>
              <a:t>(y compris les spams) : des informations concernant le traitement de mon dossier d’inscription me seront envoyées (dossier complet, pièces justificatives manquantes, paiement incomplet,…)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91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Questions diverses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47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052736"/>
            <a:ext cx="7535862" cy="648072"/>
          </a:xfrm>
        </p:spPr>
        <p:txBody>
          <a:bodyPr/>
          <a:lstStyle/>
          <a:p>
            <a:r>
              <a:rPr lang="fr-FR" dirty="0" smtClean="0"/>
              <a:t>J’ai des questions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1916832"/>
            <a:ext cx="7561262" cy="4391893"/>
          </a:xfrm>
        </p:spPr>
        <p:txBody>
          <a:bodyPr>
            <a:normAutofit lnSpcReduction="10000"/>
          </a:bodyPr>
          <a:lstStyle/>
          <a:p>
            <a:r>
              <a:rPr lang="fr-FR" sz="1400" dirty="0" smtClean="0">
                <a:solidFill>
                  <a:srgbClr val="00B0F0"/>
                </a:solidFill>
              </a:rPr>
              <a:t>1- </a:t>
            </a:r>
            <a:r>
              <a:rPr lang="fr-FR" sz="1400" dirty="0" smtClean="0"/>
              <a:t>J’ai déjà payé en ligne mais je reçois un message automatique pour procéder au paiement. Que faire ?</a:t>
            </a:r>
          </a:p>
          <a:p>
            <a:endParaRPr lang="fr-FR" sz="500" dirty="0" smtClean="0"/>
          </a:p>
          <a:p>
            <a:r>
              <a:rPr lang="fr-FR" sz="1400" dirty="0" smtClean="0"/>
              <a:t>Je me renseigne en écrivant à </a:t>
            </a:r>
            <a:r>
              <a:rPr lang="fr-FR" sz="1400" dirty="0">
                <a:solidFill>
                  <a:schemeClr val="bg1"/>
                </a:solidFill>
                <a:cs typeface="Arial" panose="020B0604020202020204" pitchFamily="34" charset="0"/>
                <a:hlinkClick r:id="rId2"/>
              </a:rPr>
              <a:t>sciences-sgfi-scolarite@sorbonne-universite.fr</a:t>
            </a:r>
            <a:endParaRPr lang="fr-FR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fr-FR" sz="1400" dirty="0" smtClean="0"/>
          </a:p>
          <a:p>
            <a:r>
              <a:rPr lang="fr-FR" sz="1400" dirty="0" smtClean="0">
                <a:solidFill>
                  <a:srgbClr val="00B0F0"/>
                </a:solidFill>
              </a:rPr>
              <a:t>2-</a:t>
            </a:r>
            <a:r>
              <a:rPr lang="fr-FR" sz="1400" dirty="0" smtClean="0"/>
              <a:t> Je n’ai pas pu payer en ligne. Ai-je un autre moyen de paiement ?</a:t>
            </a:r>
          </a:p>
          <a:p>
            <a:endParaRPr lang="fr-FR" sz="500" dirty="0" smtClean="0"/>
          </a:p>
          <a:p>
            <a:r>
              <a:rPr lang="fr-FR" sz="1400" dirty="0" smtClean="0"/>
              <a:t>Je peux envoyer un chèque accompagné de </a:t>
            </a:r>
            <a:r>
              <a:rPr lang="fr-FR" sz="1400" dirty="0" smtClean="0">
                <a:hlinkClick r:id="rId3"/>
              </a:rPr>
              <a:t>ce document</a:t>
            </a:r>
            <a:r>
              <a:rPr lang="fr-FR" sz="1400" dirty="0" smtClean="0"/>
              <a:t> à l’adresse indiquée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r>
              <a:rPr lang="fr-FR" sz="1400" dirty="0" smtClean="0">
                <a:solidFill>
                  <a:srgbClr val="00B0F0"/>
                </a:solidFill>
              </a:rPr>
              <a:t>3-</a:t>
            </a:r>
            <a:r>
              <a:rPr lang="fr-FR" sz="1400" dirty="0" smtClean="0"/>
              <a:t> Je n’ai pas reçu mon code d’activation au bout de 72h :</a:t>
            </a:r>
          </a:p>
          <a:p>
            <a:endParaRPr lang="fr-FR" sz="500" dirty="0" smtClean="0"/>
          </a:p>
          <a:p>
            <a:r>
              <a:rPr lang="fr-FR" sz="1400" dirty="0" smtClean="0"/>
              <a:t>Je vérifie mes spams et sinon j’écris à : </a:t>
            </a:r>
            <a:r>
              <a:rPr lang="fr-FR" sz="1400" dirty="0">
                <a:solidFill>
                  <a:schemeClr val="bg1"/>
                </a:solidFill>
                <a:cs typeface="Arial" panose="020B0604020202020204" pitchFamily="34" charset="0"/>
                <a:hlinkClick r:id="rId2"/>
              </a:rPr>
              <a:t>sciences-sgfi-scolarite@sorbonne-universite.fr</a:t>
            </a:r>
            <a:endParaRPr lang="fr-FR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4</a:t>
            </a:r>
            <a:r>
              <a:rPr lang="fr-FR" sz="1400" dirty="0" smtClean="0">
                <a:solidFill>
                  <a:srgbClr val="00B0F0"/>
                </a:solidFill>
              </a:rPr>
              <a:t>- </a:t>
            </a:r>
            <a:r>
              <a:rPr lang="fr-FR" sz="1400" dirty="0" smtClean="0"/>
              <a:t>Je n’ai pas encore ma notification de bourse. Que puis-je indiquer ?</a:t>
            </a:r>
          </a:p>
          <a:p>
            <a:endParaRPr lang="fr-FR" sz="500" dirty="0" smtClean="0"/>
          </a:p>
          <a:p>
            <a:r>
              <a:rPr lang="fr-FR" sz="1400" dirty="0" smtClean="0"/>
              <a:t>Je dois me déclarer non boursière ou non boursier et demander un remboursement de mes droits d’inscription dès l’obtention de ma notification définitive de bourse.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5</a:t>
            </a:r>
            <a:r>
              <a:rPr lang="fr-FR" sz="1400" dirty="0" smtClean="0">
                <a:solidFill>
                  <a:srgbClr val="00B0F0"/>
                </a:solidFill>
              </a:rPr>
              <a:t>- </a:t>
            </a:r>
            <a:r>
              <a:rPr lang="fr-FR" sz="1400" dirty="0" smtClean="0"/>
              <a:t>Je n’arrive pas à me connecter sur les différentes applications.</a:t>
            </a:r>
          </a:p>
          <a:p>
            <a:endParaRPr lang="fr-FR" sz="500" dirty="0" smtClean="0"/>
          </a:p>
          <a:p>
            <a:r>
              <a:rPr lang="fr-FR" sz="1400" dirty="0" smtClean="0"/>
              <a:t>Seuls Internet Explorer 11, </a:t>
            </a:r>
            <a:r>
              <a:rPr lang="fr-FR" sz="1400" dirty="0" err="1" smtClean="0"/>
              <a:t>Edge</a:t>
            </a:r>
            <a:r>
              <a:rPr lang="fr-FR" sz="1400" dirty="0" smtClean="0"/>
              <a:t>, Chrome et la dernière version de Firefox sont supportés. En cas d’erreur, je vérifie que le </a:t>
            </a:r>
            <a:r>
              <a:rPr lang="fr-FR" sz="1400" dirty="0" err="1" smtClean="0"/>
              <a:t>javascript</a:t>
            </a:r>
            <a:r>
              <a:rPr lang="fr-FR" sz="1400" dirty="0" smtClean="0"/>
              <a:t> et les cookies ne sont pas bloqués.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3749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Coordonnées </a:t>
            </a:r>
            <a:r>
              <a:rPr lang="fr-FR" dirty="0" smtClean="0"/>
              <a:t>&amp; Plan du </a:t>
            </a:r>
            <a:r>
              <a:rPr lang="fr-FR" dirty="0" err="1" smtClean="0"/>
              <a:t>CAMPus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301254" y="6493322"/>
            <a:ext cx="2782914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82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50938" y="980728"/>
            <a:ext cx="2727792" cy="1143000"/>
          </a:xfrm>
        </p:spPr>
        <p:txBody>
          <a:bodyPr>
            <a:normAutofit/>
          </a:bodyPr>
          <a:lstStyle/>
          <a:p>
            <a:r>
              <a:rPr lang="fr-FR" dirty="0"/>
              <a:t>S</a:t>
            </a:r>
            <a:r>
              <a:rPr lang="fr-FR" dirty="0" smtClean="0"/>
              <a:t>colarité </a:t>
            </a:r>
            <a:r>
              <a:rPr lang="fr-FR" dirty="0"/>
              <a:t>du L1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150938" y="2276872"/>
            <a:ext cx="2844998" cy="3744416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hlinkClick r:id="rId2"/>
              </a:rPr>
              <a:t>sciences-sgfi-scolarite@sorbonne-universite.fr</a:t>
            </a:r>
            <a:endParaRPr lang="fr-FR" dirty="0"/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Faculté des Sciences et Ingénierie</a:t>
            </a: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Campus Pierre et Marie Curie</a:t>
            </a: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place Jussieu</a:t>
            </a: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75252 Paris cedex 05</a:t>
            </a:r>
          </a:p>
          <a:p>
            <a:endParaRPr lang="fr-FR" dirty="0" smtClean="0"/>
          </a:p>
          <a:p>
            <a:pPr marL="0" lvl="1" indent="0">
              <a:buNone/>
            </a:pPr>
            <a:r>
              <a:rPr lang="fr-FR" dirty="0" smtClean="0"/>
              <a:t>Bâtiment Atrium</a:t>
            </a:r>
          </a:p>
          <a:p>
            <a:pPr marL="0" lvl="1" indent="0">
              <a:buNone/>
            </a:pPr>
            <a:r>
              <a:rPr lang="fr-FR" dirty="0" smtClean="0"/>
              <a:t>Niveau J – Porte J07</a:t>
            </a:r>
          </a:p>
          <a:p>
            <a:pPr marL="0" lvl="1" indent="0">
              <a:buNone/>
            </a:pPr>
            <a:r>
              <a:rPr lang="fr-FR" dirty="0" smtClean="0"/>
              <a:t>Case courrier 1214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 smtClean="0"/>
              <a:t>Accueil en période d’inscriptions :</a:t>
            </a:r>
          </a:p>
          <a:p>
            <a:pPr marL="0" lvl="1" indent="0">
              <a:buNone/>
            </a:pPr>
            <a:r>
              <a:rPr lang="fr-FR" dirty="0" smtClean="0"/>
              <a:t>Du lundi au vendredi</a:t>
            </a:r>
          </a:p>
          <a:p>
            <a:pPr marL="0" lvl="1" indent="0">
              <a:buNone/>
            </a:pPr>
            <a:r>
              <a:rPr lang="fr-FR" dirty="0" smtClean="0"/>
              <a:t>9h30-12h30 / 13h30-16h</a:t>
            </a:r>
            <a:endParaRPr lang="fr-FR" dirty="0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b="51203"/>
          <a:stretch/>
        </p:blipFill>
        <p:spPr>
          <a:xfrm>
            <a:off x="4211960" y="1291268"/>
            <a:ext cx="4680520" cy="2880320"/>
          </a:xfrm>
        </p:spPr>
      </p:pic>
    </p:spTree>
    <p:extLst>
      <p:ext uri="{BB962C8B-B14F-4D97-AF65-F5344CB8AC3E}">
        <p14:creationId xmlns:p14="http://schemas.microsoft.com/office/powerpoint/2010/main" val="23829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8640"/>
            <a:ext cx="4457699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Réussir son inscription administrative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 smtClean="0"/>
              <a:t>L’inscription en L1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-2621714" y="5157192"/>
            <a:ext cx="2447801" cy="1611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 sz="1000" b="1" dirty="0" smtClean="0">
                <a:solidFill>
                  <a:schemeClr val="bg1"/>
                </a:solidFill>
              </a:rPr>
              <a:t>PIED DE PAGE</a:t>
            </a:r>
          </a:p>
          <a:p>
            <a:pPr algn="l"/>
            <a:r>
              <a:rPr lang="fr-FR" sz="1000" b="1" dirty="0" smtClean="0">
                <a:solidFill>
                  <a:schemeClr val="bg1"/>
                </a:solidFill>
              </a:rPr>
              <a:t>Pour modifier le titre de la présentation en pied de toutes les diapos :</a:t>
            </a:r>
            <a:endParaRPr lang="fr-FR" sz="1000" b="1" dirty="0">
              <a:solidFill>
                <a:schemeClr val="bg1"/>
              </a:solidFill>
            </a:endParaRPr>
          </a:p>
          <a:p>
            <a:pPr marL="108000" indent="-10800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onglet [Insertion] | "En-tête/Pied</a:t>
            </a:r>
            <a:r>
              <a:rPr lang="fr-FR" sz="1000" dirty="0" smtClean="0">
                <a:solidFill>
                  <a:schemeClr val="bg1"/>
                </a:solidFill>
              </a:rPr>
              <a:t>" ;</a:t>
            </a:r>
          </a:p>
          <a:p>
            <a:pPr marL="108000" indent="-108000">
              <a:buFontTx/>
              <a:buChar char="-"/>
            </a:pPr>
            <a:r>
              <a:rPr lang="fr-FR" sz="1000" dirty="0" smtClean="0">
                <a:solidFill>
                  <a:schemeClr val="bg1"/>
                </a:solidFill>
              </a:rPr>
              <a:t>dans le champ "Pied de page", indiquez le titre ;</a:t>
            </a:r>
            <a:endParaRPr lang="fr-FR" sz="1000" dirty="0">
              <a:solidFill>
                <a:schemeClr val="bg1"/>
              </a:solidFill>
            </a:endParaRPr>
          </a:p>
          <a:p>
            <a:pPr marL="108000" indent="-108000">
              <a:buFontTx/>
              <a:buChar char="-"/>
            </a:pPr>
            <a:r>
              <a:rPr lang="fr-FR" sz="1000" dirty="0" smtClean="0">
                <a:solidFill>
                  <a:schemeClr val="bg1"/>
                </a:solidFill>
              </a:rPr>
              <a:t>cliquez </a:t>
            </a:r>
            <a:r>
              <a:rPr lang="fr-FR" sz="1000" dirty="0">
                <a:solidFill>
                  <a:schemeClr val="bg1"/>
                </a:solidFill>
              </a:rPr>
              <a:t>sur le bouton [Appliquer partout</a:t>
            </a:r>
            <a:r>
              <a:rPr lang="fr-FR" sz="1000" dirty="0" smtClean="0">
                <a:solidFill>
                  <a:schemeClr val="bg1"/>
                </a:solidFill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fr-FR" sz="1000" i="1" dirty="0" smtClean="0">
                <a:solidFill>
                  <a:schemeClr val="bg1"/>
                </a:solidFill>
              </a:rPr>
              <a:t>Le titre de la section est à saisir ou à copier sur chaque diapo concernée.</a:t>
            </a:r>
            <a:endParaRPr lang="fr-FR" sz="1000" i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2564507"/>
            <a:ext cx="7561262" cy="864493"/>
          </a:xfrm>
        </p:spPr>
        <p:txBody>
          <a:bodyPr/>
          <a:lstStyle/>
          <a:p>
            <a:r>
              <a:rPr lang="fr-FR" dirty="0"/>
              <a:t>V</a:t>
            </a:r>
            <a:r>
              <a:rPr lang="fr-FR" dirty="0" smtClean="0"/>
              <a:t>eillez à lire </a:t>
            </a:r>
            <a:r>
              <a:rPr lang="fr-FR" dirty="0"/>
              <a:t>attentivement </a:t>
            </a:r>
            <a:r>
              <a:rPr lang="fr-FR" dirty="0" smtClean="0"/>
              <a:t>&amp; entièrement ce document créé par l’équipe de la Scolarité du L1 pour vous accompagner dans vos démarches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6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3301254" y="6493322"/>
            <a:ext cx="2710906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Première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inscription à la faculté des Sciences et Ingénierie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Numéro </a:t>
            </a:r>
            <a:r>
              <a:rPr lang="fr-FR" dirty="0" smtClean="0"/>
              <a:t>d’Autorisation </a:t>
            </a:r>
            <a:r>
              <a:rPr lang="fr-FR" dirty="0" smtClean="0"/>
              <a:t>et inscription administrative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Dépôt des pièces justificatives</a:t>
            </a:r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Finalisation de l’inscription administrative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Questions diverses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Coordonnées et plan du campus</a:t>
            </a:r>
          </a:p>
          <a:p>
            <a:pPr lvl="2"/>
            <a:endParaRPr lang="fr-FR" dirty="0" smtClean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2621714" y="5442495"/>
            <a:ext cx="2447801" cy="12268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 sz="1000" b="1" dirty="0" smtClean="0">
                <a:solidFill>
                  <a:schemeClr val="bg1"/>
                </a:solidFill>
              </a:rPr>
              <a:t>PIED DE PAGE</a:t>
            </a:r>
          </a:p>
          <a:p>
            <a:pPr algn="l"/>
            <a:r>
              <a:rPr lang="fr-FR" sz="1000" b="1" dirty="0" smtClean="0">
                <a:solidFill>
                  <a:schemeClr val="bg1"/>
                </a:solidFill>
              </a:rPr>
              <a:t>Pour modifier le titre de la présentation en pied de toutes les diapos :</a:t>
            </a:r>
            <a:endParaRPr lang="fr-FR" sz="1000" b="1" dirty="0">
              <a:solidFill>
                <a:schemeClr val="bg1"/>
              </a:solidFill>
            </a:endParaRPr>
          </a:p>
          <a:p>
            <a:pPr marL="108000" indent="-10800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onglet [Insertion] | "En-tête/Pied</a:t>
            </a:r>
            <a:r>
              <a:rPr lang="fr-FR" sz="1000" dirty="0" smtClean="0">
                <a:solidFill>
                  <a:schemeClr val="bg1"/>
                </a:solidFill>
              </a:rPr>
              <a:t>" ;</a:t>
            </a:r>
          </a:p>
          <a:p>
            <a:pPr marL="108000" indent="-108000">
              <a:buFontTx/>
              <a:buChar char="-"/>
            </a:pPr>
            <a:r>
              <a:rPr lang="fr-FR" sz="1000" dirty="0" smtClean="0">
                <a:solidFill>
                  <a:schemeClr val="bg1"/>
                </a:solidFill>
              </a:rPr>
              <a:t>dans le champ "Pied de page", indiquez le titre ;</a:t>
            </a:r>
            <a:endParaRPr lang="fr-FR" sz="1000" dirty="0">
              <a:solidFill>
                <a:schemeClr val="bg1"/>
              </a:solidFill>
            </a:endParaRPr>
          </a:p>
          <a:p>
            <a:pPr marL="108000" indent="-108000">
              <a:buFontTx/>
              <a:buChar char="-"/>
            </a:pPr>
            <a:r>
              <a:rPr lang="fr-FR" sz="1000" dirty="0" smtClean="0">
                <a:solidFill>
                  <a:schemeClr val="bg1"/>
                </a:solidFill>
              </a:rPr>
              <a:t>cliquez </a:t>
            </a:r>
            <a:r>
              <a:rPr lang="fr-FR" sz="1000" dirty="0">
                <a:solidFill>
                  <a:schemeClr val="bg1"/>
                </a:solidFill>
              </a:rPr>
              <a:t>sur le bouton [Appliquer partout</a:t>
            </a:r>
            <a:r>
              <a:rPr lang="fr-FR" sz="1000" dirty="0" smtClean="0">
                <a:solidFill>
                  <a:schemeClr val="bg1"/>
                </a:solidFill>
              </a:rPr>
              <a:t>].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-2638019" y="2275937"/>
            <a:ext cx="2447801" cy="153464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 sz="1000" b="1" dirty="0" smtClean="0">
                <a:solidFill>
                  <a:schemeClr val="bg1"/>
                </a:solidFill>
              </a:rPr>
              <a:t>MISE EN FORME DES PARAGRAPHES</a:t>
            </a:r>
          </a:p>
          <a:p>
            <a:pPr algn="l"/>
            <a:r>
              <a:rPr lang="fr-FR" sz="1000" b="1" dirty="0" smtClean="0">
                <a:solidFill>
                  <a:schemeClr val="bg1"/>
                </a:solidFill>
              </a:rPr>
              <a:t>Dans le sommaire, la numérotation des titres de  niveau 1 est automatique.</a:t>
            </a:r>
          </a:p>
          <a:p>
            <a:r>
              <a:rPr lang="fr-FR" sz="1000" dirty="0" smtClean="0">
                <a:solidFill>
                  <a:schemeClr val="bg1"/>
                </a:solidFill>
              </a:rPr>
              <a:t>Pour passer au niveau 2, utilisez le raccourci </a:t>
            </a:r>
            <a:r>
              <a:rPr lang="fr-FR" sz="1000" dirty="0">
                <a:solidFill>
                  <a:schemeClr val="bg1"/>
                </a:solidFill>
              </a:rPr>
              <a:t>clavier [Alt] [Maj] </a:t>
            </a:r>
            <a:r>
              <a:rPr lang="fr-FR" sz="1000" dirty="0" smtClean="0">
                <a:solidFill>
                  <a:schemeClr val="bg1"/>
                </a:solidFill>
              </a:rPr>
              <a:t>[</a:t>
            </a:r>
            <a:r>
              <a:rPr lang="fr-FR" sz="1000" dirty="0" smtClean="0">
                <a:solidFill>
                  <a:schemeClr val="bg1"/>
                </a:solidFill>
                <a:sym typeface="Symbol"/>
              </a:rPr>
              <a:t></a:t>
            </a:r>
            <a:r>
              <a:rPr lang="fr-FR" sz="1000" dirty="0" smtClean="0">
                <a:solidFill>
                  <a:schemeClr val="bg1"/>
                </a:solidFill>
              </a:rPr>
              <a:t>].</a:t>
            </a:r>
          </a:p>
          <a:p>
            <a:r>
              <a:rPr lang="fr-FR" sz="1000" dirty="0" smtClean="0">
                <a:solidFill>
                  <a:schemeClr val="bg1"/>
                </a:solidFill>
              </a:rPr>
              <a:t>Pour remonter au niveau 1</a:t>
            </a:r>
            <a:r>
              <a:rPr lang="fr-FR" sz="1000" dirty="0">
                <a:solidFill>
                  <a:schemeClr val="bg1"/>
                </a:solidFill>
              </a:rPr>
              <a:t>, </a:t>
            </a:r>
            <a:r>
              <a:rPr lang="fr-FR" sz="1000" dirty="0" smtClean="0">
                <a:solidFill>
                  <a:schemeClr val="bg1"/>
                </a:solidFill>
              </a:rPr>
              <a:t>utilisez [Alt</a:t>
            </a:r>
            <a:r>
              <a:rPr lang="fr-FR" sz="1000" dirty="0">
                <a:solidFill>
                  <a:schemeClr val="bg1"/>
                </a:solidFill>
              </a:rPr>
              <a:t>] [Maj] </a:t>
            </a:r>
            <a:r>
              <a:rPr lang="fr-FR" sz="1000" dirty="0" smtClean="0">
                <a:solidFill>
                  <a:schemeClr val="bg1"/>
                </a:solidFill>
              </a:rPr>
              <a:t>[</a:t>
            </a:r>
            <a:r>
              <a:rPr lang="fr-FR" sz="1000" dirty="0" smtClean="0">
                <a:solidFill>
                  <a:schemeClr val="bg1"/>
                </a:solidFill>
                <a:sym typeface="Symbol"/>
              </a:rPr>
              <a:t></a:t>
            </a:r>
            <a:r>
              <a:rPr lang="fr-FR" sz="1000" dirty="0" smtClean="0">
                <a:solidFill>
                  <a:schemeClr val="bg1"/>
                </a:solidFill>
              </a:rPr>
              <a:t>].</a:t>
            </a:r>
          </a:p>
          <a:p>
            <a:r>
              <a:rPr lang="fr-FR" sz="1000" dirty="0" smtClean="0">
                <a:solidFill>
                  <a:schemeClr val="bg1"/>
                </a:solidFill>
              </a:rPr>
              <a:t>Vous pouvez aussi utiliser les outils de retrait dans l'onglet [Accueil].</a:t>
            </a:r>
          </a:p>
        </p:txBody>
      </p:sp>
    </p:spTree>
    <p:extLst>
      <p:ext uri="{BB962C8B-B14F-4D97-AF65-F5344CB8AC3E}">
        <p14:creationId xmlns:p14="http://schemas.microsoft.com/office/powerpoint/2010/main" val="9774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Numéro </a:t>
            </a:r>
            <a:r>
              <a:rPr lang="fr-FR" dirty="0" smtClean="0"/>
              <a:t>d’autorisation </a:t>
            </a:r>
            <a:r>
              <a:rPr lang="fr-FR" dirty="0"/>
              <a:t>et </a:t>
            </a:r>
            <a:endParaRPr lang="fr-FR" dirty="0" smtClean="0"/>
          </a:p>
          <a:p>
            <a:r>
              <a:rPr lang="fr-FR" dirty="0" smtClean="0"/>
              <a:t>inscription </a:t>
            </a:r>
            <a:r>
              <a:rPr lang="fr-FR" dirty="0"/>
              <a:t>administrative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301254" y="6493322"/>
            <a:ext cx="2782914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0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numéro d’autorisation</a:t>
            </a:r>
            <a:br>
              <a:rPr lang="fr-FR" dirty="0" smtClean="0"/>
            </a:br>
            <a:r>
              <a:rPr lang="fr-FR" dirty="0" smtClean="0"/>
              <a:t>C’est quoi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2276475"/>
            <a:ext cx="7561262" cy="3024733"/>
          </a:xfrm>
        </p:spPr>
        <p:txBody>
          <a:bodyPr/>
          <a:lstStyle/>
          <a:p>
            <a:r>
              <a:rPr lang="fr-FR" sz="1600" dirty="0" smtClean="0"/>
              <a:t>Pour </a:t>
            </a:r>
            <a:r>
              <a:rPr lang="fr-FR" sz="1600" dirty="0" smtClean="0"/>
              <a:t>m’inscrire, j’ai besoin de </a:t>
            </a:r>
            <a:r>
              <a:rPr lang="fr-FR" sz="1600" dirty="0" smtClean="0"/>
              <a:t>mon numéro d’autorisation.</a:t>
            </a:r>
          </a:p>
          <a:p>
            <a:r>
              <a:rPr lang="fr-FR" sz="1600" dirty="0" smtClean="0"/>
              <a:t>Il peut s’agir de :</a:t>
            </a:r>
            <a:endParaRPr lang="fr-FR" sz="1600" dirty="0" smtClean="0"/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Mon identifiant </a:t>
            </a:r>
            <a:r>
              <a:rPr lang="fr-FR" sz="1600" dirty="0" err="1" smtClean="0"/>
              <a:t>Parcoursup</a:t>
            </a:r>
            <a:r>
              <a:rPr lang="fr-FR" sz="1600" dirty="0" smtClean="0"/>
              <a:t> : exemple </a:t>
            </a:r>
            <a:r>
              <a:rPr lang="fr-FR" sz="1600" b="1" dirty="0" smtClean="0">
                <a:solidFill>
                  <a:srgbClr val="00B0F0"/>
                </a:solidFill>
              </a:rPr>
              <a:t>P220</a:t>
            </a:r>
            <a:r>
              <a:rPr lang="fr-FR" sz="1600" dirty="0" smtClean="0"/>
              <a:t>12345 </a:t>
            </a:r>
          </a:p>
          <a:p>
            <a:r>
              <a:rPr lang="fr-FR" sz="1600" dirty="0" smtClean="0"/>
              <a:t>(mon identifiant </a:t>
            </a:r>
            <a:r>
              <a:rPr lang="fr-FR" sz="1600" dirty="0" err="1" smtClean="0"/>
              <a:t>Parcoursup</a:t>
            </a:r>
            <a:r>
              <a:rPr lang="fr-FR" sz="1600" dirty="0" smtClean="0"/>
              <a:t> précédé de </a:t>
            </a:r>
            <a:r>
              <a:rPr lang="fr-FR" sz="1600" dirty="0" smtClean="0">
                <a:solidFill>
                  <a:srgbClr val="00B0F0"/>
                </a:solidFill>
              </a:rPr>
              <a:t>P22</a:t>
            </a:r>
            <a:r>
              <a:rPr lang="fr-FR" sz="1600" dirty="0" smtClean="0"/>
              <a:t> ou de </a:t>
            </a:r>
            <a:r>
              <a:rPr lang="fr-FR" sz="1600" dirty="0" smtClean="0">
                <a:solidFill>
                  <a:srgbClr val="00B0F0"/>
                </a:solidFill>
              </a:rPr>
              <a:t>P220</a:t>
            </a:r>
            <a:r>
              <a:rPr lang="fr-FR" sz="1600" dirty="0" smtClean="0"/>
              <a:t>)</a:t>
            </a:r>
          </a:p>
          <a:p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Mon </a:t>
            </a:r>
            <a:r>
              <a:rPr lang="fr-FR" sz="1600" dirty="0" smtClean="0"/>
              <a:t>identifiant </a:t>
            </a:r>
            <a:r>
              <a:rPr lang="fr-FR" sz="1600" dirty="0" err="1" smtClean="0"/>
              <a:t>Ecandidat</a:t>
            </a:r>
            <a:r>
              <a:rPr lang="fr-FR" sz="1600" dirty="0" smtClean="0"/>
              <a:t> : exemple </a:t>
            </a:r>
            <a:r>
              <a:rPr lang="fr-FR" sz="1600" dirty="0" smtClean="0">
                <a:solidFill>
                  <a:srgbClr val="00B0F0"/>
                </a:solidFill>
              </a:rPr>
              <a:t>E2</a:t>
            </a:r>
            <a:r>
              <a:rPr lang="fr-FR" sz="1600" dirty="0" smtClean="0"/>
              <a:t>22FTKJ28SD</a:t>
            </a:r>
          </a:p>
          <a:p>
            <a:r>
              <a:rPr lang="fr-FR" sz="1600" dirty="0" smtClean="0"/>
              <a:t>(mon identifiant </a:t>
            </a:r>
            <a:r>
              <a:rPr lang="fr-FR" sz="1600" dirty="0" err="1" smtClean="0"/>
              <a:t>Ecandidat</a:t>
            </a:r>
            <a:r>
              <a:rPr lang="fr-FR" sz="1600" dirty="0" smtClean="0"/>
              <a:t> précédé de </a:t>
            </a:r>
            <a:r>
              <a:rPr lang="fr-FR" sz="1600" dirty="0" smtClean="0">
                <a:solidFill>
                  <a:srgbClr val="00B0F0"/>
                </a:solidFill>
              </a:rPr>
              <a:t>E2</a:t>
            </a:r>
            <a:r>
              <a:rPr lang="fr-FR" sz="1600" dirty="0" smtClean="0"/>
              <a:t>)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Mon </a:t>
            </a:r>
            <a:r>
              <a:rPr lang="fr-FR" sz="1600" dirty="0" smtClean="0"/>
              <a:t>identifiant donné par le secrétariat pédagogique du L1 : exemple SU0000589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endParaRPr lang="fr-FR" sz="1400" dirty="0"/>
          </a:p>
        </p:txBody>
      </p:sp>
      <p:sp>
        <p:nvSpPr>
          <p:cNvPr id="6" name="Espace réservé du pied de page 6"/>
          <p:cNvSpPr txBox="1">
            <a:spLocks/>
          </p:cNvSpPr>
          <p:nvPr/>
        </p:nvSpPr>
        <p:spPr>
          <a:xfrm>
            <a:off x="3301254" y="6525924"/>
            <a:ext cx="2638898" cy="215444"/>
          </a:xfrm>
          <a:prstGeom prst="rect">
            <a:avLst/>
          </a:prstGeom>
        </p:spPr>
        <p:txBody>
          <a:bodyPr vert="horz" wrap="square" lIns="36000" tIns="0" rIns="36000" bIns="0" rtlCol="0" anchor="b">
            <a:sp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4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052736"/>
            <a:ext cx="7535862" cy="576064"/>
          </a:xfrm>
        </p:spPr>
        <p:txBody>
          <a:bodyPr>
            <a:normAutofit/>
          </a:bodyPr>
          <a:lstStyle/>
          <a:p>
            <a:r>
              <a:rPr lang="fr-FR" dirty="0" smtClean="0"/>
              <a:t>Je me connecte sur </a:t>
            </a:r>
            <a:r>
              <a:rPr lang="fr-FR" dirty="0" smtClean="0">
                <a:hlinkClick r:id="rId2"/>
              </a:rPr>
              <a:t>IAPRIMO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782914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14806"/>
            <a:ext cx="5472608" cy="44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052736"/>
            <a:ext cx="7535862" cy="576064"/>
          </a:xfrm>
        </p:spPr>
        <p:txBody>
          <a:bodyPr/>
          <a:lstStyle/>
          <a:p>
            <a:r>
              <a:rPr lang="fr-FR" dirty="0" smtClean="0"/>
              <a:t>Je remplis mes informations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710906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1772816"/>
            <a:ext cx="7561262" cy="40322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données suivantes sont </a:t>
            </a:r>
            <a:r>
              <a:rPr lang="fr-FR" dirty="0"/>
              <a:t>déjà </a:t>
            </a:r>
            <a:r>
              <a:rPr lang="fr-FR" dirty="0" smtClean="0"/>
              <a:t>pré-remplies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</a:t>
            </a:r>
            <a:r>
              <a:rPr lang="fr-FR" dirty="0" smtClean="0"/>
              <a:t>on nom</a:t>
            </a:r>
          </a:p>
          <a:p>
            <a:pPr marL="285750" indent="-285750">
              <a:buFontTx/>
              <a:buChar char="-"/>
            </a:pPr>
            <a:r>
              <a:rPr lang="fr-FR" dirty="0"/>
              <a:t>M</a:t>
            </a:r>
            <a:r>
              <a:rPr lang="fr-FR" dirty="0" smtClean="0"/>
              <a:t>on prénom</a:t>
            </a:r>
          </a:p>
          <a:p>
            <a:pPr marL="285750" indent="-285750">
              <a:buFontTx/>
              <a:buChar char="-"/>
            </a:pPr>
            <a:r>
              <a:rPr lang="fr-FR" dirty="0"/>
              <a:t>M</a:t>
            </a:r>
            <a:r>
              <a:rPr lang="fr-FR" dirty="0" smtClean="0"/>
              <a:t>a date de naissance et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formation à laquelle je suis autorisée ou autorisé à m’inscrire 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Attention ! Je n’oublie pas d’indiquer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Mon </a:t>
            </a:r>
            <a:r>
              <a:rPr lang="fr-FR" dirty="0" smtClean="0">
                <a:solidFill>
                  <a:srgbClr val="00B0F0"/>
                </a:solidFill>
              </a:rPr>
              <a:t>statut de boursier</a:t>
            </a:r>
            <a:r>
              <a:rPr lang="fr-FR" dirty="0" smtClean="0"/>
              <a:t>, si c’est le cas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Mon </a:t>
            </a:r>
            <a:r>
              <a:rPr lang="fr-FR" dirty="0" smtClean="0">
                <a:solidFill>
                  <a:srgbClr val="00B0F0"/>
                </a:solidFill>
              </a:rPr>
              <a:t>adresse postale exacte</a:t>
            </a:r>
            <a:r>
              <a:rPr lang="fr-FR" dirty="0" smtClean="0"/>
              <a:t> pour l’envoi de ma carte </a:t>
            </a:r>
            <a:r>
              <a:rPr lang="fr-FR" dirty="0" smtClean="0"/>
              <a:t>étudiante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Mon </a:t>
            </a:r>
            <a:r>
              <a:rPr lang="fr-FR" dirty="0" smtClean="0">
                <a:solidFill>
                  <a:srgbClr val="00B0F0"/>
                </a:solidFill>
              </a:rPr>
              <a:t>dernier établissement</a:t>
            </a:r>
            <a:r>
              <a:rPr lang="fr-FR" dirty="0" smtClean="0"/>
              <a:t> et toutes les données de mon cursus qui me sont demandées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35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052736"/>
            <a:ext cx="7535862" cy="576064"/>
          </a:xfrm>
        </p:spPr>
        <p:txBody>
          <a:bodyPr/>
          <a:lstStyle/>
          <a:p>
            <a:r>
              <a:rPr lang="fr-FR" dirty="0" smtClean="0"/>
              <a:t>Je n’oublie pas de cliquer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638898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1988840"/>
            <a:ext cx="7561262" cy="22322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sz="2100" dirty="0" smtClean="0"/>
              <a:t>1- sur ENVOYER à la fin de la saisie pour recevoir sur ma boîte mail </a:t>
            </a:r>
            <a:r>
              <a:rPr lang="fr-FR" sz="2100" b="1" u="sng" dirty="0" smtClean="0">
                <a:solidFill>
                  <a:srgbClr val="00B0F0"/>
                </a:solidFill>
              </a:rPr>
              <a:t>le récapitulatif d’inscription </a:t>
            </a:r>
            <a:r>
              <a:rPr lang="fr-FR" sz="2100" b="1" u="sng" dirty="0" smtClean="0">
                <a:solidFill>
                  <a:srgbClr val="00B0F0"/>
                </a:solidFill>
              </a:rPr>
              <a:t>avec le numéro étudiant (à noter précieusement) et </a:t>
            </a:r>
            <a:r>
              <a:rPr lang="fr-FR" sz="2100" b="1" u="sng" dirty="0" smtClean="0">
                <a:solidFill>
                  <a:srgbClr val="00B0F0"/>
                </a:solidFill>
              </a:rPr>
              <a:t>la liste des pièces </a:t>
            </a:r>
            <a:r>
              <a:rPr lang="fr-FR" sz="2100" u="sng" dirty="0" smtClean="0">
                <a:solidFill>
                  <a:srgbClr val="00B0F0"/>
                </a:solidFill>
              </a:rPr>
              <a:t>justificatives</a:t>
            </a:r>
            <a:r>
              <a:rPr lang="fr-FR" sz="2100" dirty="0" smtClean="0">
                <a:solidFill>
                  <a:srgbClr val="00B0F0"/>
                </a:solidFill>
              </a:rPr>
              <a:t>.</a:t>
            </a:r>
          </a:p>
          <a:p>
            <a:endParaRPr lang="fr-FR" dirty="0">
              <a:solidFill>
                <a:srgbClr val="00B0F0"/>
              </a:solidFill>
            </a:endParaRPr>
          </a:p>
          <a:p>
            <a:endParaRPr lang="fr-FR" dirty="0" smtClean="0"/>
          </a:p>
          <a:p>
            <a:r>
              <a:rPr lang="fr-FR" sz="2100" dirty="0" smtClean="0"/>
              <a:t>Important : Je pense à </a:t>
            </a:r>
            <a:r>
              <a:rPr lang="fr-FR" sz="2100" dirty="0"/>
              <a:t>vérifier mes </a:t>
            </a:r>
            <a:r>
              <a:rPr lang="fr-FR" sz="2100" dirty="0" smtClean="0"/>
              <a:t>spams.</a:t>
            </a:r>
            <a:endParaRPr lang="fr-FR" sz="2100" dirty="0"/>
          </a:p>
          <a:p>
            <a:endParaRPr lang="fr-FR" b="1" u="sng" dirty="0" smtClean="0">
              <a:solidFill>
                <a:srgbClr val="00B0F0"/>
              </a:solidFill>
            </a:endParaRPr>
          </a:p>
          <a:p>
            <a:endParaRPr lang="fr-FR" b="1" u="sng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sz="2100" dirty="0" smtClean="0">
                <a:solidFill>
                  <a:srgbClr val="002060"/>
                </a:solidFill>
              </a:rPr>
              <a:t>2- sur TERMINER pour valider l’inscription en ligne.</a:t>
            </a:r>
          </a:p>
        </p:txBody>
      </p:sp>
    </p:spTree>
    <p:extLst>
      <p:ext uri="{BB962C8B-B14F-4D97-AF65-F5344CB8AC3E}">
        <p14:creationId xmlns:p14="http://schemas.microsoft.com/office/powerpoint/2010/main" val="272444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1052736"/>
            <a:ext cx="7535862" cy="1008112"/>
          </a:xfrm>
        </p:spPr>
        <p:txBody>
          <a:bodyPr/>
          <a:lstStyle/>
          <a:p>
            <a:r>
              <a:rPr lang="fr-FR" dirty="0" smtClean="0"/>
              <a:t>Je paye mes droits d’inscription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01254" y="6493322"/>
            <a:ext cx="2710906" cy="215444"/>
          </a:xfrm>
        </p:spPr>
        <p:txBody>
          <a:bodyPr/>
          <a:lstStyle/>
          <a:p>
            <a:r>
              <a:rPr lang="fr-FR" dirty="0"/>
              <a:t>L’inscription en L1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Première inscription à la faculté des Sciences et Ingénierie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50938" y="2204864"/>
            <a:ext cx="7561262" cy="42884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Si je ne suis pas boursière ou boursier, je paye mes droits universitaires en ligne en choisissant le type de paiement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Pour </a:t>
            </a:r>
            <a:r>
              <a:rPr lang="fr-FR" sz="1400" dirty="0" smtClean="0"/>
              <a:t>information, le paiement immédiat est conseillé pour accélérer l’inscription.</a:t>
            </a:r>
            <a:endParaRPr lang="fr-FR" sz="1400" dirty="0"/>
          </a:p>
        </p:txBody>
      </p:sp>
      <p:pic>
        <p:nvPicPr>
          <p:cNvPr id="7" name="Image 6" descr="Snip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5171" y="2852936"/>
            <a:ext cx="445942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rbonne Université">
  <a:themeElements>
    <a:clrScheme name="Sorbonne Université_Couleurs">
      <a:dk1>
        <a:sysClr val="windowText" lastClr="000000"/>
      </a:dk1>
      <a:lt1>
        <a:sysClr val="window" lastClr="FFFFFF"/>
      </a:lt1>
      <a:dk2>
        <a:srgbClr val="1D2769"/>
      </a:dk2>
      <a:lt2>
        <a:srgbClr val="EAE8E5"/>
      </a:lt2>
      <a:accent1>
        <a:srgbClr val="E6332A"/>
      </a:accent1>
      <a:accent2>
        <a:srgbClr val="1D2769"/>
      </a:accent2>
      <a:accent3>
        <a:srgbClr val="52B5E5"/>
      </a:accent3>
      <a:accent4>
        <a:srgbClr val="FFB700"/>
      </a:accent4>
      <a:accent5>
        <a:srgbClr val="AC182E"/>
      </a:accent5>
      <a:accent6>
        <a:srgbClr val="58585A"/>
      </a:accent6>
      <a:hlink>
        <a:srgbClr val="E6332A"/>
      </a:hlink>
      <a:folHlink>
        <a:srgbClr val="E6332A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3"/>
          </a:solidFill>
        </a:ln>
      </a:spPr>
      <a:bodyPr lIns="36000" tIns="36000" rIns="36000" bIns="3600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 sz="120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Sorbonne Université Sciences 4x3 v1</Template>
  <TotalTime>606</TotalTime>
  <Words>1103</Words>
  <Application>Microsoft Office PowerPoint</Application>
  <PresentationFormat>Affichage à l'écran (4:3)</PresentationFormat>
  <Paragraphs>219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Symbol</vt:lpstr>
      <vt:lpstr>Wingdings</vt:lpstr>
      <vt:lpstr>Sorbonne Université</vt:lpstr>
      <vt:lpstr>Présentation PowerPoint</vt:lpstr>
      <vt:lpstr>Réussir son inscription administrative</vt:lpstr>
      <vt:lpstr>Sommaire</vt:lpstr>
      <vt:lpstr>1</vt:lpstr>
      <vt:lpstr>Un numéro d’autorisation C’est quoi ?</vt:lpstr>
      <vt:lpstr>Je me connecte sur IAPRIMO</vt:lpstr>
      <vt:lpstr>Je remplis mes informations</vt:lpstr>
      <vt:lpstr>Je n’oublie pas de cliquer</vt:lpstr>
      <vt:lpstr>Je paye mes droits d’inscription</vt:lpstr>
      <vt:lpstr>2</vt:lpstr>
      <vt:lpstr>Je dépose les pièces sur PJWEB</vt:lpstr>
      <vt:lpstr>Je dépose les pièces sur PJWEB</vt:lpstr>
      <vt:lpstr>3</vt:lpstr>
      <vt:lpstr>Je vérifie mon inscription</vt:lpstr>
      <vt:lpstr>4</vt:lpstr>
      <vt:lpstr>J’ai des questions</vt:lpstr>
      <vt:lpstr>5</vt:lpstr>
      <vt:lpstr>Scolarité du L1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PEREZ Sandrine</dc:creator>
  <cp:lastModifiedBy>PEREZ Sandrine</cp:lastModifiedBy>
  <cp:revision>57</cp:revision>
  <dcterms:created xsi:type="dcterms:W3CDTF">2022-07-04T11:45:14Z</dcterms:created>
  <dcterms:modified xsi:type="dcterms:W3CDTF">2022-07-05T15:58:39Z</dcterms:modified>
</cp:coreProperties>
</file>