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8218"/>
    <a:srgbClr val="0488AE"/>
    <a:srgbClr val="E6FCFE"/>
    <a:srgbClr val="DAFBFE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0CC14-CAFB-83F8-8ECC-8001DF552ED9}" v="20" dt="2024-09-02T03:17:11.0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56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093F1A-5A35-D078-2A12-62A42E8A84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3229A9-8A43-FFF8-261F-5470F3A89F4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2E7117D-6D4C-431F-92D6-901ABAD08131}" type="datetimeFigureOut">
              <a:rPr lang="en-US"/>
              <a:pPr>
                <a:defRPr/>
              </a:pPr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8E064A-E317-1D72-D20A-A5006FAD8B5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962453-7A72-74C7-88CF-8A7FAD995E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0A2FFD7-2B63-4357-A352-8AC3E07855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69DA36-2948-BB8D-B764-DCB3256A5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6BD5D-B6B7-72D3-F828-2DFF86E94B7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837BDA5-C70F-4505-8B04-26D1AB03024E}" type="datetimeFigureOut">
              <a:rPr lang="en-US"/>
              <a:pPr>
                <a:defRPr/>
              </a:pPr>
              <a:t>9/1/2024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782097E-254A-401E-2886-A5E2C49DF6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7A13CC1-DC11-8FD8-68E1-9FC250D82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B4623-7FD6-FBB2-1D86-E7FBAEC90D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3A5B4-7E58-5BCB-1AC6-89261E6CC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38A605-548D-4D97-B5FF-037B90C967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0A8C6126-C29D-243E-5C25-F41731C3B1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5697FDF-BDC9-44DA-AB3C-2CEBC6CD6D7F}" type="slidenum">
              <a:rPr lang="en-CA" altLang="en-US" smtClean="0"/>
              <a:pPr/>
              <a:t>3</a:t>
            </a:fld>
            <a:endParaRPr lang="en-CA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F0BDCE57-2BA3-BFF6-CDB7-68EC47636E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2C6F327-FBD6-3099-9350-854E58B7E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255F8364-C397-643E-5F4D-32998342933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595567C-716B-4ADB-BCB8-3690058AA8C5}" type="slidenum">
              <a:rPr lang="en-CA" altLang="en-US" smtClean="0"/>
              <a:pPr/>
              <a:t>5</a:t>
            </a:fld>
            <a:endParaRPr lang="en-CA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AD03AA7B-E5F1-1A4F-FB97-BD4F7C73F53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363801D3-AD94-11F3-CE45-34DE6F578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2BBECE5D-8758-038C-4B20-FB736D7855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27FE483-33B9-45E9-81F9-50C9FBC25627}" type="slidenum">
              <a:rPr lang="en-CA" altLang="en-US" smtClean="0"/>
              <a:pPr/>
              <a:t>6</a:t>
            </a:fld>
            <a:endParaRPr lang="en-CA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8624CC12-0401-95EA-7683-231EB656F3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5AB274C-311C-283C-46A0-FCB49508C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3C42E17E-5D61-CD34-1434-12852C543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4896FB68-CA1D-4658-922C-96F2569F6B04}" type="slidenum">
              <a:rPr lang="en-CA" altLang="en-US" smtClean="0"/>
              <a:pPr/>
              <a:t>8</a:t>
            </a:fld>
            <a:endParaRPr lang="en-CA" altLang="en-US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5508904-1A99-0D2C-9503-B743106550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453CB5FE-3892-0B9B-0014-1F7BC95C96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sz="8000">
                <a:solidFill>
                  <a:srgbClr val="0488AE"/>
                </a:solidFill>
              </a:defRPr>
            </a:lvl1pPr>
          </a:lstStyle>
          <a:p>
            <a:r>
              <a:rPr lang="en-US" dirty="0"/>
              <a:t>Section #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FE718E3-2AB9-52A6-0FA4-579ED7C4CB8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34200" y="6245225"/>
            <a:ext cx="1752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32BBF9-5B76-4485-96A0-66B15971AD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83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BC47137-B7E0-4D87-F8A9-0CEE9218D6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D91EF0-70C5-4861-B04B-98C6503B94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134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56D1F80-D6E2-965E-C0E4-2AB712C9855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FE13D-77D5-4E8B-88FD-B715DA8C4F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7242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143000" indent="-228600">
              <a:buFont typeface="Arial" panose="020B0604020202020204" pitchFamily="34" charset="0"/>
              <a:buChar char="•"/>
              <a:defRPr/>
            </a:lvl3pPr>
            <a:lvl4pPr marL="1600200" indent="-228600">
              <a:buFont typeface="Arial" panose="020B0604020202020204" pitchFamily="34" charset="0"/>
              <a:buChar char="•"/>
              <a:defRPr/>
            </a:lvl4pPr>
            <a:lvl5pPr marL="20574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E1FE55-7CD6-8B34-6BAA-04AFF4833C5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D5C79-4F14-4869-9125-D9D0A9E617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237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80ABB80-D624-67CB-3137-46E057BAF29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95FD-3373-4791-9EB1-65BF3A9F67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225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7073FF4-1DEE-9D96-35A2-DA6F8A65F1A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44C5ED-CEB7-4A26-A2B0-340A0E85D0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994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D33099-4D88-0672-E163-AB041768796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F7F1A-9637-4979-B1C3-207205A62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274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44B1EF1B-90F1-ED77-1B80-8EE0C9CE6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A866DF-0A41-4095-AA2D-97AC2CD4ED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582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E1B144E1-3E4E-11D0-1E90-559192B6B79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E530A-53AD-433C-B781-0EA90BFA5F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987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4F9BD5F-4A0D-2534-8D4F-8A59F6CC2B0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695E9-DB9C-4240-A85B-381AC163A0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554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BB44D3-120E-8636-3186-2FE971BFA7C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81FD0-DD62-4DEA-A854-DDB49802AE2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399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533D2DB-EF0A-9E39-6F20-D575AC9DC0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DE21E5-399B-AFFF-A141-F26246B22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836C2EE-0456-63D4-6F9B-5EE4EDBEFE9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488F839-FE37-4DF8-A96D-1FDACB5A9D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9" name="Text Box 14">
            <a:extLst>
              <a:ext uri="{FF2B5EF4-FFF2-40B4-BE49-F238E27FC236}">
                <a16:creationId xmlns:a16="http://schemas.microsoft.com/office/drawing/2014/main" id="{FE1C9ADB-BFB6-EFB8-4A62-2EF67609F1D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0938" y="6440488"/>
            <a:ext cx="67818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 dirty="0">
                <a:latin typeface="Times New Roman" pitchFamily="18" charset="0"/>
              </a:rPr>
              <a:t>Copyright © 2021, 2018, 2015, 2012, 2009 Pearson Education, Inc. All rights reserved.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C951DBF6-D471-5425-8DDC-9AE287DA68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394450"/>
            <a:ext cx="998538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488AE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FF3300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4">
            <a:extLst>
              <a:ext uri="{FF2B5EF4-FFF2-40B4-BE49-F238E27FC236}">
                <a16:creationId xmlns:a16="http://schemas.microsoft.com/office/drawing/2014/main" id="{3E65CB78-BDAE-A2DA-EE1F-ECD10BD9DC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24000"/>
            <a:ext cx="8153400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4400" b="1">
                <a:solidFill>
                  <a:srgbClr val="0488AE"/>
                </a:solidFill>
              </a:rPr>
              <a:t>Chapter 8:</a:t>
            </a:r>
            <a:endParaRPr lang="en-US" altLang="en-US" sz="2800" b="1"/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2800" b="1"/>
              <a:t>Searching and Sorting Arrays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>
            <a:extLst>
              <a:ext uri="{FF2B5EF4-FFF2-40B4-BE49-F238E27FC236}">
                <a16:creationId xmlns:a16="http://schemas.microsoft.com/office/drawing/2014/main" id="{52225E4B-6853-5568-A6F5-900F50ED77D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8.1</a:t>
            </a:r>
          </a:p>
        </p:txBody>
      </p:sp>
      <p:sp>
        <p:nvSpPr>
          <p:cNvPr id="6147" name="Rectangle 5">
            <a:extLst>
              <a:ext uri="{FF2B5EF4-FFF2-40B4-BE49-F238E27FC236}">
                <a16:creationId xmlns:a16="http://schemas.microsoft.com/office/drawing/2014/main" id="{BCEB7FCD-0ABE-5C07-E080-102B991FB0B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Introduction to Search Algorithms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4B347AC-DD14-A9D3-0CB7-E7F0B691C8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Introduction to Search Algorithms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95A11D3-3A17-7C54-4586-4236405441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798638"/>
            <a:ext cx="8229600" cy="4525962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u="sng"/>
              <a:t>Search</a:t>
            </a:r>
            <a:r>
              <a:rPr lang="en-US" altLang="en-US"/>
              <a:t>: locate an item in a list of information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Two algorithms we will examine:</a:t>
            </a:r>
          </a:p>
          <a:p>
            <a:pPr lvl="1"/>
            <a:r>
              <a:rPr lang="en-US" altLang="en-US"/>
              <a:t>Linear search</a:t>
            </a:r>
          </a:p>
          <a:p>
            <a:pPr lvl="1"/>
            <a:r>
              <a:rPr lang="en-US" altLang="en-US"/>
              <a:t>Binary search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9665D7E-6F92-252E-49C4-07F0B16240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3FA6C153-71D6-2E89-8260-53651A1404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Also called the sequential search</a:t>
            </a:r>
          </a:p>
          <a:p>
            <a:pPr>
              <a:buFontTx/>
              <a:buChar char="•"/>
            </a:pPr>
            <a:r>
              <a:rPr lang="en-US" altLang="en-US"/>
              <a:t>Starting at the first element, this algorithm sequentially steps through an array examining each element until it locates the value it is searching for.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9718956-E835-31F5-869F-0ED3038AA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 - Example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02F5CA8-4F33-9D30-FE85-F6FA1836FC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905000"/>
            <a:ext cx="8294688" cy="4572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Array </a:t>
            </a:r>
            <a:r>
              <a:rPr lang="en-US" altLang="en-US" sz="2800">
                <a:latin typeface="Courier New" panose="02070309020205020404" pitchFamily="49" charset="0"/>
              </a:rPr>
              <a:t>numlist</a:t>
            </a:r>
            <a:r>
              <a:rPr lang="en-US" altLang="en-US" sz="2800"/>
              <a:t> contains:</a:t>
            </a:r>
          </a:p>
          <a:p>
            <a:pPr>
              <a:lnSpc>
                <a:spcPct val="90000"/>
              </a:lnSpc>
              <a:buFontTx/>
              <a:buChar char="•"/>
            </a:pPr>
            <a:endParaRPr lang="en-US" altLang="en-US" sz="2800"/>
          </a:p>
          <a:p>
            <a:pPr>
              <a:lnSpc>
                <a:spcPct val="90000"/>
              </a:lnSpc>
              <a:buFont typeface="Times" panose="02020603050405020304" pitchFamily="18" charset="0"/>
              <a:buNone/>
            </a:pPr>
            <a:br>
              <a:rPr lang="en-US" altLang="en-US" sz="2800"/>
            </a:br>
            <a:endParaRPr lang="en-US" altLang="en-US" sz="2800"/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Searching for the the value </a:t>
            </a:r>
            <a:r>
              <a:rPr lang="en-US" altLang="en-US" sz="2800">
                <a:latin typeface="Courier New" panose="02070309020205020404" pitchFamily="49" charset="0"/>
              </a:rPr>
              <a:t>11</a:t>
            </a:r>
            <a:r>
              <a:rPr lang="en-US" altLang="en-US" sz="2800"/>
              <a:t>, linear search examines </a:t>
            </a:r>
            <a:r>
              <a:rPr lang="en-US" altLang="en-US" sz="2800">
                <a:latin typeface="Courier New" panose="02070309020205020404" pitchFamily="49" charset="0"/>
              </a:rPr>
              <a:t>17, 23, 5,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11</a:t>
            </a:r>
          </a:p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Searching for the the value </a:t>
            </a:r>
            <a:r>
              <a:rPr lang="en-US" altLang="en-US" sz="2800">
                <a:latin typeface="Courier New" panose="02070309020205020404" pitchFamily="49" charset="0"/>
              </a:rPr>
              <a:t>7</a:t>
            </a:r>
            <a:r>
              <a:rPr lang="en-US" altLang="en-US" sz="2800"/>
              <a:t>, linear search examines </a:t>
            </a:r>
            <a:r>
              <a:rPr lang="en-US" altLang="en-US" sz="2800">
                <a:latin typeface="Courier New" panose="02070309020205020404" pitchFamily="49" charset="0"/>
              </a:rPr>
              <a:t>17, 23, 5, 11, 2, 29,</a:t>
            </a:r>
            <a:r>
              <a:rPr lang="en-US" altLang="en-US" sz="2800"/>
              <a:t> and </a:t>
            </a:r>
            <a:r>
              <a:rPr lang="en-US" altLang="en-US" sz="2800">
                <a:latin typeface="Courier New" panose="02070309020205020404" pitchFamily="49" charset="0"/>
              </a:rPr>
              <a:t>3</a:t>
            </a:r>
          </a:p>
        </p:txBody>
      </p:sp>
      <p:graphicFrame>
        <p:nvGraphicFramePr>
          <p:cNvPr id="727044" name="Group 4">
            <a:extLst>
              <a:ext uri="{FF2B5EF4-FFF2-40B4-BE49-F238E27FC236}">
                <a16:creationId xmlns:a16="http://schemas.microsoft.com/office/drawing/2014/main" id="{BE047342-D79F-871E-56BB-0A5EE015727D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2667000"/>
          <a:ext cx="6096000" cy="762000"/>
        </p:xfrm>
        <a:graphic>
          <a:graphicData uri="http://schemas.openxmlformats.org/drawingml/2006/table">
            <a:tbl>
              <a:tblPr/>
              <a:tblGrid>
                <a:gridCol w="871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15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9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15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112" charset="0"/>
                          <a:ea typeface="ヒラギノ角ゴ Pro W3" pitchFamily="11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A0B6650-9EAA-54D9-D583-CE0B0CC6D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9F95128-6E25-D7F2-34FB-4ABB95DD7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Char char="•"/>
            </a:pPr>
            <a:r>
              <a:rPr lang="en-US" altLang="en-US" sz="2800"/>
              <a:t>Algorithm: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/>
              <a:t>	</a:t>
            </a:r>
            <a:r>
              <a:rPr lang="en-US" altLang="en-US" sz="2400" i="1"/>
              <a:t>set found to false; set position to –1; set index to 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while index &lt; number of elts. and found is false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	  if list[index] is equal to search value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   		          found = true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	          position =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	  end if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	  add 1 to index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end while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 i="1"/>
              <a:t>	return position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FCEEF77-5B9A-0EC5-8109-61664E8FC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Linear Search Function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BE50E77B-8A39-5CD4-E31D-496CB1F560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524000"/>
            <a:ext cx="8686800" cy="4278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latin typeface="Courier New" panose="02070309020205020404" pitchFamily="49" charset="0"/>
              </a:rPr>
              <a:t>int linearSearch(int arr[], int size, int value)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{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int index = 0;      // Used as a subscript to search the array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int position = -1;  // To record the position of search value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bool found = false; // Flag to indicate if value was found</a:t>
            </a:r>
            <a:br>
              <a:rPr lang="en-US" altLang="en-US" sz="1600">
                <a:latin typeface="Courier New" panose="02070309020205020404" pitchFamily="49" charset="0"/>
              </a:rPr>
            </a:b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while (index &lt; size &amp;&amp; !found)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{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  if (arr[index] == value) // If the value is found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  {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     found = true; // Set the flag 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     position = index; // Record the value's subscript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  }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   index++; // Go to the next element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   }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return position; // Return the position, or -1</a:t>
            </a:r>
            <a:br>
              <a:rPr lang="en-US" altLang="en-US" sz="1600">
                <a:latin typeface="Courier New" panose="02070309020205020404" pitchFamily="49" charset="0"/>
              </a:rPr>
            </a:br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E05F5FF-01A4-CAA4-46A8-7DF5D37C5D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Search - Tradeoffs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A0CD091-009D-626D-8E31-14DAEDFFA89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•"/>
            </a:pPr>
            <a:r>
              <a:rPr lang="en-US" altLang="en-US"/>
              <a:t>Benefits:</a:t>
            </a:r>
          </a:p>
          <a:p>
            <a:pPr lvl="1"/>
            <a:r>
              <a:rPr lang="en-US" altLang="en-US"/>
              <a:t>Easy algorithm to understand</a:t>
            </a:r>
          </a:p>
          <a:p>
            <a:pPr lvl="1"/>
            <a:r>
              <a:rPr lang="en-US" altLang="en-US"/>
              <a:t>Array can be in any order</a:t>
            </a:r>
            <a:br>
              <a:rPr lang="en-US" altLang="en-US"/>
            </a:br>
            <a:endParaRPr lang="en-US" altLang="en-US"/>
          </a:p>
          <a:p>
            <a:pPr>
              <a:buFontTx/>
              <a:buChar char="•"/>
            </a:pPr>
            <a:r>
              <a:rPr lang="en-US" altLang="en-US"/>
              <a:t>Disadvantages:</a:t>
            </a:r>
          </a:p>
          <a:p>
            <a:pPr lvl="1"/>
            <a:r>
              <a:rPr lang="en-US" altLang="en-US"/>
              <a:t>Inefficient (slow): for array of N elements, examines N/2 elements on average for value in array, N elements for value not in array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700</TotalTime>
  <Words>1396</Words>
  <Application>Microsoft Office PowerPoint</Application>
  <PresentationFormat>On-screen Show (4:3)</PresentationFormat>
  <Paragraphs>221</Paragraphs>
  <Slides>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Default Design</vt:lpstr>
      <vt:lpstr>PowerPoint Presentation</vt:lpstr>
      <vt:lpstr>8.1</vt:lpstr>
      <vt:lpstr>Introduction to Search Algorithms</vt:lpstr>
      <vt:lpstr>Linear Search</vt:lpstr>
      <vt:lpstr>Linear Search - Example</vt:lpstr>
      <vt:lpstr>Linear Search</vt:lpstr>
      <vt:lpstr>A Linear Search Function</vt:lpstr>
      <vt:lpstr>Linear Search - Tradeoffs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</dc:title>
  <dc:subject>Introduction to C++</dc:subject>
  <dc:creator>Tony Gaddis</dc:creator>
  <cp:lastModifiedBy>Tony</cp:lastModifiedBy>
  <cp:revision>111</cp:revision>
  <dcterms:created xsi:type="dcterms:W3CDTF">2011-02-16T20:47:20Z</dcterms:created>
  <dcterms:modified xsi:type="dcterms:W3CDTF">2024-09-02T03:17:25Z</dcterms:modified>
</cp:coreProperties>
</file>