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A8567-57C1-F872-E10C-5417FA987475}" v="2" dt="2024-09-05T00:28:13.7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ulkarni" userId="S::pkulkarni@laspositascollege.edu::63390d17-87f8-4d46-8ae6-1a4e48cdf8e7" providerId="AD" clId="Web-{42AA8567-57C1-F872-E10C-5417FA987475}"/>
    <pc:docChg chg="delSld">
      <pc:chgData name="Prashant Kulkarni" userId="S::pkulkarni@laspositascollege.edu::63390d17-87f8-4d46-8ae6-1a4e48cdf8e7" providerId="AD" clId="Web-{42AA8567-57C1-F872-E10C-5417FA987475}" dt="2024-09-05T00:28:13.725" v="1"/>
      <pc:docMkLst>
        <pc:docMk/>
      </pc:docMkLst>
      <pc:sldChg chg="del">
        <pc:chgData name="Prashant Kulkarni" userId="S::pkulkarni@laspositascollege.edu::63390d17-87f8-4d46-8ae6-1a4e48cdf8e7" providerId="AD" clId="Web-{42AA8567-57C1-F872-E10C-5417FA987475}" dt="2024-09-05T00:28:13.725" v="1"/>
        <pc:sldMkLst>
          <pc:docMk/>
          <pc:sldMk cId="0" sldId="287"/>
        </pc:sldMkLst>
      </pc:sldChg>
      <pc:sldChg chg="del">
        <pc:chgData name="Prashant Kulkarni" userId="S::pkulkarni@laspositascollege.edu::63390d17-87f8-4d46-8ae6-1a4e48cdf8e7" providerId="AD" clId="Web-{42AA8567-57C1-F872-E10C-5417FA987475}" dt="2024-09-05T00:28:11.709" v="0"/>
        <pc:sldMkLst>
          <pc:docMk/>
          <pc:sldMk cId="0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9A9257-83C9-B096-5F46-4E3B1E7C51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54FA2-551F-EBF7-DD23-C218083B8E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CFB277-DD17-4B40-BF47-BFA3307C7A91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CE910-9A10-8C44-0705-72D777CA9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B124-9ECD-D510-CF0C-4FFD27FE42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FD5655-76D6-4725-A68F-39A087880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197E04-AD97-37BE-CF2D-F5B7C0FC62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FC720-3F16-CFA6-1F09-136536F01D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7EEF45-8C70-4CEE-8C21-637B56FAAFB1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51D15E2-4528-F117-5531-DEC3C60A2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E7AE02-0867-0649-2FED-E3B8173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FCC92-38CB-ABAA-F5B6-4EB6FE655F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B08A-4861-731B-CCF2-F51220082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1E5680F-7467-4DB8-8FAC-E5C4623D6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1F0882F-0F63-3164-EE92-25F25FDED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14B9CA-D7B0-47EE-AF9B-A002E3E25E19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7AE9DF4-0B2C-921C-DF4A-A8ED6D2768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2640F23-715C-8F29-65CA-EAC064A40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650846C-7911-C700-5EE9-5A5092399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BD69B0-C98A-445B-A522-4EB9185F1D59}" type="slidenum">
              <a:rPr lang="en-CA" altLang="en-US" smtClean="0"/>
              <a:pPr/>
              <a:t>17</a:t>
            </a:fld>
            <a:endParaRPr lang="en-CA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CAC1FA9-70D9-7960-3C4F-E4D42CB16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C8AC582-779A-6BCF-A594-C55B77A63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912337D-FBA6-1EDB-73CC-88A75854B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8761AB-261A-4C09-A808-C856975B6A57}" type="slidenum">
              <a:rPr lang="en-CA" altLang="en-US" smtClean="0"/>
              <a:pPr/>
              <a:t>18</a:t>
            </a:fld>
            <a:endParaRPr lang="en-CA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DDE716D-BEE0-992F-4048-22BDDB793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964A21E-06C5-2F47-9495-3B557E668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3BEAA78-AB6B-CC91-5720-B054AAC8A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30A9B6-CE87-43B2-ACB7-40E7A3DCD2C1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5FA78E-5559-D075-8094-AD3595350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640D2FE-B6ED-0860-5539-05C587C56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040281F-C50B-C860-BB93-D6241196F1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D4EB7B-8C02-431C-A654-338324B6404B}" type="slidenum">
              <a:rPr lang="en-CA" altLang="en-US" smtClean="0"/>
              <a:pPr/>
              <a:t>21</a:t>
            </a:fld>
            <a:endParaRPr lang="en-CA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6EB74FD-E1AA-9FDB-47BE-18126924B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7CBA6B7-AEC0-AD39-8AE3-61552D6AC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D8CF587-1AA1-F1E9-4E91-C371CA026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28728B-7371-4893-95F4-EA5B35AE08F2}" type="slidenum">
              <a:rPr lang="en-CA" altLang="en-US" smtClean="0"/>
              <a:pPr/>
              <a:t>22</a:t>
            </a:fld>
            <a:endParaRPr lang="en-CA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0C3C27C-CF6D-47C2-F652-58F60B578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A06F2C8-7D01-3B39-6BBC-A8995008A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1B63B20-3801-3EE5-AF75-2FEABF78B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8F49936-8C26-4A06-9809-4160CA6E8D9A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F54B022-471B-0005-2430-C9C959040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EEDAC0F-F00C-A95F-0F6D-740FC1289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62F75A8-8E4F-4E1B-07D1-CE4472C22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C5BF0A6-D78B-40A7-A2F7-49B39F2A5F7C}" type="slidenum">
              <a:rPr lang="en-CA" altLang="en-US" smtClean="0"/>
              <a:pPr/>
              <a:t>24</a:t>
            </a:fld>
            <a:endParaRPr lang="en-CA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AEF6849-FFDD-3B0F-495A-8AE0EC417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14830CE-E077-59FD-BF92-1790C33F2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1FC78B1-1972-452A-5CE3-99B5E2498B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13AB9B-CBD2-49E5-BB4E-A03EA1C3F299}" type="slidenum">
              <a:rPr lang="en-CA" altLang="en-US" smtClean="0"/>
              <a:pPr/>
              <a:t>26</a:t>
            </a:fld>
            <a:endParaRPr lang="en-CA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5FC75FD-C2C0-A436-934B-F419D8D57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9DC4AC8-01D1-FD60-B940-8580D575A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3F75237-8A3F-A343-E5E4-2941B6EF31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89FED3-2B4C-429C-AA17-CA2FD0B5EC7A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C9B6B95-475F-D3C0-9A9C-0C4B9C40E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22524EA-FAC3-4358-8043-BDA025DDC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A7D2072-1B48-8EAA-24B1-1A967EC533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6B0F14-C398-47CC-9D3E-87F22C72A303}" type="slidenum">
              <a:rPr lang="en-CA" altLang="en-US" smtClean="0"/>
              <a:pPr/>
              <a:t>6</a:t>
            </a:fld>
            <a:endParaRPr lang="en-CA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C219EA8-542E-24F2-3AD6-0E527073A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473D34B-7BEC-F412-6609-3C298B971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53F1BBE-7749-3654-2A92-B29FDB658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84DD61-0093-46B9-9A93-9E4157FDBD6F}" type="slidenum">
              <a:rPr lang="en-CA" altLang="en-US" smtClean="0"/>
              <a:pPr/>
              <a:t>8</a:t>
            </a:fld>
            <a:endParaRPr lang="en-CA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4C4DD71-C527-1C90-B27F-BFBE7C8E1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45679F7-F7C5-5765-89CE-FAB0750AC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17876A5-2E66-D679-D4EC-D03667FE2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37278E-5663-4E68-9FD9-CA7C2C276EB3}" type="slidenum">
              <a:rPr lang="en-CA" altLang="en-US" smtClean="0"/>
              <a:pPr/>
              <a:t>9</a:t>
            </a:fld>
            <a:endParaRPr lang="en-CA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86CE8C3-8300-C709-09FA-45AADFA76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2D4274F-F951-F959-EF90-61791A6BB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1C71E01-7FEF-0AFF-D557-67F1CF44A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4DB793-DF75-40F5-BC77-1556410E5F47}" type="slidenum">
              <a:rPr lang="en-CA" altLang="en-US" smtClean="0"/>
              <a:pPr/>
              <a:t>10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AA9B6C0-C33D-100D-39F4-85DEAB320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586B92F-3A34-7844-64EC-DE85B3A3F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B22E381-DFF1-D8AA-6096-5F9F23068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5781A1-83F6-476A-B899-7280F3A7A4E1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C0633E9-CEDA-247D-A6D4-0B8EBB68F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6252E59-47F7-15AE-3F02-ED89AE305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3627E6A-9381-1250-1C58-C837B0419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575F2B-B9F8-4D69-A4E4-EAD53A1017B5}" type="slidenum">
              <a:rPr lang="en-CA" altLang="en-US" smtClean="0"/>
              <a:pPr/>
              <a:t>15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A163A02-C5FC-A956-C2E3-5F0D4F92C4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AB22A3E-8A29-663A-505B-E2EE814AB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24050C4-F902-0355-BEE7-E99796E72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E23867-FA35-4F73-B9A1-110B45493429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D467CC7-FF99-C09E-8307-3DD05CAB4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617C8DA-D69D-0AE4-42D8-AF526064F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C1CC7A3-424E-AE19-394B-7638CDEA78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EE69A-BD0A-442F-9E69-2850D241C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66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AA37C38-32EF-9CEA-2775-FBFCEE1AC2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F2B62-8408-4D9E-8022-17765E8AC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2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FB0FBD-94E5-77D9-3D5E-944D5AA8E1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7A61-6AE0-4717-B3CC-0FCE22761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87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107A35-ADD0-66E6-BDA5-19A6ACD48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10AC6-B057-441D-8698-548699D28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57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F36509-42F3-ED51-3BFF-2A5948492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C36BC-D662-42FB-B2B0-381501D54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91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90621B-EAEC-CE7D-AA15-D44BBAF7D1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308B2-D2DF-4B4F-BBAC-4DB8408E5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37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61D49-2764-76B4-DF52-116E7BDE3A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1447-94CD-4F96-AC9C-9E54EB659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82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2B17F00-000A-B7BA-7099-9B630A6580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8ADE3-E93A-4EB2-9302-98CAE1162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80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E61F975-D337-D9FA-36B9-D828A9B074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51967-5819-4D82-A6AB-E96E864E9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6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413C6AC-A176-98CC-FE0C-6F6869BB16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FE0AA-90B5-4700-B394-725D20351E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58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7E514B-BB2C-CF95-0788-B54D950DF4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9576F-132E-42CB-B0C7-FDAF5AAB03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08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EB5221-BF07-4574-9CB9-1A7EC2C55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580B34-A02D-6232-42C0-A962BAF7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D7E3FE1-43BA-FE65-33C7-F446A470E1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442442E-8FCB-42A8-9E3F-EE016A27C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Text Box 14">
            <a:extLst>
              <a:ext uri="{FF2B5EF4-FFF2-40B4-BE49-F238E27FC236}">
                <a16:creationId xmlns:a16="http://schemas.microsoft.com/office/drawing/2014/main" id="{427B7A0B-02D2-DDE1-C142-632999E2E7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0938" y="6440488"/>
            <a:ext cx="67818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5EF41725-99B8-6497-8B55-249A9E1118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54F3555E-4F1F-6DE2-8F52-B11CFD1E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1534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488AE"/>
                </a:solidFill>
              </a:rPr>
              <a:t>Chapter 8:</a:t>
            </a:r>
            <a:endParaRPr lang="en-US" altLang="en-US" sz="2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/>
              <a:t>Searching and Sorting Arrays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B3B4B34-0230-D3D7-E40D-02DBDF4A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-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72C1C71-49CD-8F04-FC89-3C8D51BBD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075613" cy="37417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Array </a:t>
            </a:r>
            <a:r>
              <a:rPr lang="en-US" altLang="en-US">
                <a:latin typeface="Courier New" panose="02070309020205020404" pitchFamily="49" charset="0"/>
              </a:rPr>
              <a:t>numlist2</a:t>
            </a:r>
            <a:r>
              <a:rPr lang="en-US" altLang="en-US"/>
              <a:t> contains: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Searching for the the value </a:t>
            </a:r>
            <a:r>
              <a:rPr lang="en-US" altLang="en-US">
                <a:latin typeface="Courier New" panose="02070309020205020404" pitchFamily="49" charset="0"/>
              </a:rPr>
              <a:t>11</a:t>
            </a:r>
            <a:r>
              <a:rPr lang="en-US" altLang="en-US"/>
              <a:t>, binary search examines </a:t>
            </a:r>
            <a:r>
              <a:rPr lang="en-US" altLang="en-US">
                <a:latin typeface="Courier New" panose="02070309020205020404" pitchFamily="49" charset="0"/>
              </a:rPr>
              <a:t>11</a:t>
            </a:r>
            <a:r>
              <a:rPr lang="en-US" altLang="en-US"/>
              <a:t> and stops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Searching for the the value </a:t>
            </a:r>
            <a:r>
              <a:rPr lang="en-US" altLang="en-US">
                <a:latin typeface="Courier New" panose="02070309020205020404" pitchFamily="49" charset="0"/>
              </a:rPr>
              <a:t>7</a:t>
            </a:r>
            <a:r>
              <a:rPr lang="en-US" altLang="en-US"/>
              <a:t>, linear search examines </a:t>
            </a:r>
            <a:r>
              <a:rPr lang="en-US" altLang="en-US">
                <a:latin typeface="Courier New" panose="02070309020205020404" pitchFamily="49" charset="0"/>
              </a:rPr>
              <a:t>11, 3, 5,</a:t>
            </a:r>
            <a:r>
              <a:rPr lang="en-US" altLang="en-US"/>
              <a:t> and stops</a:t>
            </a:r>
            <a:endParaRPr lang="en-US" altLang="en-US">
              <a:latin typeface="Courier New" panose="02070309020205020404" pitchFamily="49" charset="0"/>
            </a:endParaRPr>
          </a:p>
        </p:txBody>
      </p:sp>
      <p:graphicFrame>
        <p:nvGraphicFramePr>
          <p:cNvPr id="736260" name="Group 4">
            <a:extLst>
              <a:ext uri="{FF2B5EF4-FFF2-40B4-BE49-F238E27FC236}">
                <a16:creationId xmlns:a16="http://schemas.microsoft.com/office/drawing/2014/main" id="{A6ED0AC0-8CD2-AE9E-1C3C-CAB514831AA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146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26298FC-184D-7343-42C6-AD88557B0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185E0813-7489-FE5B-AC39-949A544F7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84582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Set first to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Set last to the last subscript in the array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Set found to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Set position to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While found is not true and first is less than or equal to last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Set middle to the subscript half-way between array[first] and array[last].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If array[middle] equals the desired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     Set found to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     Set position to middle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Else If array[middle] is greater than the desired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     Set last to middle - 1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     Set first to middle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     End If.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End While.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Return position.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4FD6FA1-F88D-F3C0-58CC-F5C0DCAFF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43825" cy="992188"/>
          </a:xfrm>
        </p:spPr>
        <p:txBody>
          <a:bodyPr/>
          <a:lstStyle/>
          <a:p>
            <a:r>
              <a:rPr lang="en-US" altLang="en-US"/>
              <a:t>A Binary Search Function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5ED20A67-7720-A554-09A5-9FEC7372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492250"/>
            <a:ext cx="858202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binarySearch(int array[], int size, int value)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{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int first = 0,             // First array element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 last = size - 1,       // Last array element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 middle,                // Mid point of search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 position = -1;         // Position of search value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bool found = false;        // Flag</a:t>
            </a:r>
            <a:br>
              <a:rPr lang="en-US" altLang="en-US" sz="1400">
                <a:latin typeface="Courier New" panose="02070309020205020404" pitchFamily="49" charset="0"/>
              </a:rPr>
            </a:b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while (!found &amp;&amp; first &lt;= last)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{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middle = (first + last) / 2;     // Calculate mid point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if (array[middle] == value)      // If value is found at mid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{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   found = true;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   position = middle;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}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else if (array[middle] &gt; value)  // If value is in lower half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   last = middle - 1;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else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    first = middle + 1;           // If value is in upper half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}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return position;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B89AA1D-2FE3-895C-6BE8-297E2E50D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- Tradeoffs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2EBC2D7-1E50-9131-281E-E9AC02BC3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Benefits:</a:t>
            </a:r>
          </a:p>
          <a:p>
            <a:pPr lvl="1"/>
            <a:r>
              <a:rPr lang="en-US" altLang="en-US"/>
              <a:t>Much more efficient than linear search.  For array of N elements, performs at most </a:t>
            </a:r>
            <a:r>
              <a:rPr lang="en-US" altLang="en-US" b="1" i="1">
                <a:latin typeface="Times New Roman" panose="02020603050405020304" pitchFamily="18" charset="0"/>
              </a:rPr>
              <a:t>log</a:t>
            </a:r>
            <a:r>
              <a:rPr lang="en-US" altLang="en-US" b="1" i="1" baseline="-25000">
                <a:latin typeface="Times New Roman" panose="02020603050405020304" pitchFamily="18" charset="0"/>
              </a:rPr>
              <a:t>2</a:t>
            </a:r>
            <a:r>
              <a:rPr lang="en-US" altLang="en-US" b="1" i="1">
                <a:latin typeface="Times New Roman" panose="02020603050405020304" pitchFamily="18" charset="0"/>
              </a:rPr>
              <a:t>N</a:t>
            </a:r>
            <a:r>
              <a:rPr lang="en-US" altLang="en-US"/>
              <a:t> comparisons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Disadvantages:</a:t>
            </a:r>
          </a:p>
          <a:p>
            <a:pPr lvl="1"/>
            <a:r>
              <a:rPr lang="en-US" altLang="en-US"/>
              <a:t>Requires that array elements be sorted</a:t>
            </a:r>
          </a:p>
        </p:txBody>
      </p:sp>
      <p:graphicFrame>
        <p:nvGraphicFramePr>
          <p:cNvPr id="23556" name="Object 2">
            <a:extLst>
              <a:ext uri="{FF2B5EF4-FFF2-40B4-BE49-F238E27FC236}">
                <a16:creationId xmlns:a16="http://schemas.microsoft.com/office/drawing/2014/main" id="{6AEA01A5-D1C5-12E6-0439-3B15E551E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7A4FCF2-5534-4AA9-52EE-8267291074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8.3</a:t>
            </a:r>
          </a:p>
        </p:txBody>
      </p:sp>
      <p:sp>
        <p:nvSpPr>
          <p:cNvPr id="25603" name="Subtitle 2">
            <a:extLst>
              <a:ext uri="{FF2B5EF4-FFF2-40B4-BE49-F238E27FC236}">
                <a16:creationId xmlns:a16="http://schemas.microsoft.com/office/drawing/2014/main" id="{9FD8CA5B-8A0E-8445-7E4E-478217A4C8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Sorting Algorithms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629C667-4B21-3998-D27E-8CD0FC601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Sorting Algorithms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04371BF-E4B3-427F-73BD-FC7229200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Sort</a:t>
            </a:r>
            <a:r>
              <a:rPr lang="en-US" altLang="en-US"/>
              <a:t>: arrange values into an order: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Alphabetical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Ascending numeric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Descending numeric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Two algorithms considered here: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Bubble sort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Selection sort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CC68D33-62FD-8198-BED5-42407DD19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B679170-DDD3-C84D-ED41-F49A015F0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8305800" cy="37433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 sz="2800"/>
              <a:t>Concept: </a:t>
            </a:r>
          </a:p>
          <a:p>
            <a:pPr lvl="1"/>
            <a:r>
              <a:rPr lang="en-US" altLang="en-US" sz="2400"/>
              <a:t>Compare 1</a:t>
            </a:r>
            <a:r>
              <a:rPr lang="en-US" altLang="en-US" sz="2400" baseline="30000"/>
              <a:t>st</a:t>
            </a:r>
            <a:r>
              <a:rPr lang="en-US" altLang="en-US" sz="2400"/>
              <a:t> two elements</a:t>
            </a:r>
          </a:p>
          <a:p>
            <a:pPr lvl="2">
              <a:buFontTx/>
              <a:buChar char="•"/>
            </a:pPr>
            <a:r>
              <a:rPr lang="en-US" altLang="en-US" sz="2000"/>
              <a:t>If out of order, exchange them to put in order</a:t>
            </a:r>
          </a:p>
          <a:p>
            <a:pPr lvl="1"/>
            <a:r>
              <a:rPr lang="en-US" altLang="en-US" sz="2400"/>
              <a:t>Move down one element, compare 2</a:t>
            </a:r>
            <a:r>
              <a:rPr lang="en-US" altLang="en-US" sz="2400" baseline="30000"/>
              <a:t>nd</a:t>
            </a:r>
            <a:r>
              <a:rPr lang="en-US" altLang="en-US" sz="2400"/>
              <a:t> and 3</a:t>
            </a:r>
            <a:r>
              <a:rPr lang="en-US" altLang="en-US" sz="2400" baseline="30000"/>
              <a:t>rd </a:t>
            </a:r>
            <a:r>
              <a:rPr lang="en-US" altLang="en-US" sz="2400"/>
              <a:t>elements, exchange if necessary.  Continue until end of array.</a:t>
            </a:r>
          </a:p>
          <a:p>
            <a:pPr lvl="1"/>
            <a:r>
              <a:rPr lang="en-US" altLang="en-US" sz="2400"/>
              <a:t>Pass through array again, exchanging as necessary</a:t>
            </a:r>
          </a:p>
          <a:p>
            <a:pPr lvl="1"/>
            <a:r>
              <a:rPr lang="en-US" altLang="en-US" sz="2400"/>
              <a:t>Repeat until pass made with no exchanges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3D7F6C2-FFFF-094B-B788-B669736B2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First Pass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6B467F1-3128-4FAA-0DAF-3301107ACF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305800" cy="3741738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Array </a:t>
            </a:r>
            <a:r>
              <a:rPr lang="en-US" altLang="en-US">
                <a:latin typeface="Courier New" panose="02070309020205020404" pitchFamily="49" charset="0"/>
              </a:rPr>
              <a:t>numlist3</a:t>
            </a:r>
            <a:r>
              <a:rPr lang="en-US" altLang="en-US"/>
              <a:t> contains:</a:t>
            </a:r>
          </a:p>
        </p:txBody>
      </p:sp>
      <p:graphicFrame>
        <p:nvGraphicFramePr>
          <p:cNvPr id="746500" name="Group 4">
            <a:extLst>
              <a:ext uri="{FF2B5EF4-FFF2-40B4-BE49-F238E27FC236}">
                <a16:creationId xmlns:a16="http://schemas.microsoft.com/office/drawing/2014/main" id="{51235F1A-7639-97AE-1F80-8AF0141E146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6512" name="Text Box 16">
            <a:extLst>
              <a:ext uri="{FF2B5EF4-FFF2-40B4-BE49-F238E27FC236}">
                <a16:creationId xmlns:a16="http://schemas.microsoft.com/office/drawing/2014/main" id="{9C00A959-AE8C-555F-8662-4EA2F478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2711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– in correct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order, so no exchange</a:t>
            </a:r>
          </a:p>
        </p:txBody>
      </p:sp>
      <p:sp>
        <p:nvSpPr>
          <p:cNvPr id="746513" name="AutoShape 17">
            <a:extLst>
              <a:ext uri="{FF2B5EF4-FFF2-40B4-BE49-F238E27FC236}">
                <a16:creationId xmlns:a16="http://schemas.microsoft.com/office/drawing/2014/main" id="{8F45B8E1-2096-E4B1-E235-C2D4CA4FE0FE}"/>
              </a:ext>
            </a:extLst>
          </p:cNvPr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6514" name="Line 18">
            <a:extLst>
              <a:ext uri="{FF2B5EF4-FFF2-40B4-BE49-F238E27FC236}">
                <a16:creationId xmlns:a16="http://schemas.microsoft.com/office/drawing/2014/main" id="{128EDD09-BF8F-F1B3-6CC3-C4783D738D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515" name="Text Box 19">
            <a:extLst>
              <a:ext uri="{FF2B5EF4-FFF2-40B4-BE49-F238E27FC236}">
                <a16:creationId xmlns:a16="http://schemas.microsoft.com/office/drawing/2014/main" id="{67EE275A-07B3-1D26-897B-71218B33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68875"/>
            <a:ext cx="2892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and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</a:t>
            </a:r>
            <a:r>
              <a:rPr lang="en-US" altLang="en-US" sz="2000"/>
              <a:t> – not in correct order,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exchange them</a:t>
            </a:r>
          </a:p>
        </p:txBody>
      </p:sp>
      <p:sp>
        <p:nvSpPr>
          <p:cNvPr id="746516" name="AutoShape 20">
            <a:extLst>
              <a:ext uri="{FF2B5EF4-FFF2-40B4-BE49-F238E27FC236}">
                <a16:creationId xmlns:a16="http://schemas.microsoft.com/office/drawing/2014/main" id="{FBE18A37-2274-7641-8495-18C25BD94981}"/>
              </a:ext>
            </a:extLst>
          </p:cNvPr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6517" name="Line 21">
            <a:extLst>
              <a:ext uri="{FF2B5EF4-FFF2-40B4-BE49-F238E27FC236}">
                <a16:creationId xmlns:a16="http://schemas.microsoft.com/office/drawing/2014/main" id="{774DAF9B-38F3-0A32-6399-BBD61362BD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6518" name="AutoShape 22">
            <a:extLst>
              <a:ext uri="{FF2B5EF4-FFF2-40B4-BE49-F238E27FC236}">
                <a16:creationId xmlns:a16="http://schemas.microsoft.com/office/drawing/2014/main" id="{39AF50BD-1FB1-AC33-CB73-2782860C114A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6519" name="Text Box 23">
            <a:extLst>
              <a:ext uri="{FF2B5EF4-FFF2-40B4-BE49-F238E27FC236}">
                <a16:creationId xmlns:a16="http://schemas.microsoft.com/office/drawing/2014/main" id="{3277DF45-6405-9FAC-1E4A-18A22493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267200"/>
            <a:ext cx="2973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and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11</a:t>
            </a:r>
            <a:r>
              <a:rPr lang="en-US" altLang="en-US" sz="2000"/>
              <a:t> – not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exchange them</a:t>
            </a:r>
          </a:p>
        </p:txBody>
      </p:sp>
      <p:sp>
        <p:nvSpPr>
          <p:cNvPr id="746520" name="Line 24">
            <a:extLst>
              <a:ext uri="{FF2B5EF4-FFF2-40B4-BE49-F238E27FC236}">
                <a16:creationId xmlns:a16="http://schemas.microsoft.com/office/drawing/2014/main" id="{7F2F9084-BC85-4419-F485-8669C4A7C5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12" grpId="0" autoUpdateAnimBg="0"/>
      <p:bldP spid="746513" grpId="0" animBg="1"/>
      <p:bldP spid="746515" grpId="0" autoUpdateAnimBg="0"/>
      <p:bldP spid="746516" grpId="0" animBg="1"/>
      <p:bldP spid="746518" grpId="0" animBg="1"/>
      <p:bldP spid="7465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CEE8673-78A3-5813-F67F-B9A1CAF19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Second Pass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593BF7-A0AB-2740-5677-5DCF50897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305800" cy="3741738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After first pass, array </a:t>
            </a:r>
            <a:r>
              <a:rPr lang="en-US" altLang="en-US">
                <a:latin typeface="Courier New" panose="02070309020205020404" pitchFamily="49" charset="0"/>
              </a:rPr>
              <a:t>numlist3</a:t>
            </a:r>
            <a:r>
              <a:rPr lang="en-US" altLang="en-US"/>
              <a:t> contains:</a:t>
            </a:r>
          </a:p>
        </p:txBody>
      </p:sp>
      <p:graphicFrame>
        <p:nvGraphicFramePr>
          <p:cNvPr id="748548" name="Group 4">
            <a:extLst>
              <a:ext uri="{FF2B5EF4-FFF2-40B4-BE49-F238E27FC236}">
                <a16:creationId xmlns:a16="http://schemas.microsoft.com/office/drawing/2014/main" id="{D6DDC82C-4C9B-C797-F4AD-41F2638B974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8560" name="Text Box 16">
            <a:extLst>
              <a:ext uri="{FF2B5EF4-FFF2-40B4-BE49-F238E27FC236}">
                <a16:creationId xmlns:a16="http://schemas.microsoft.com/office/drawing/2014/main" id="{C0309D9E-198A-2B23-26E3-A67292AB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30675"/>
            <a:ext cx="29178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</a:t>
            </a:r>
            <a:r>
              <a:rPr lang="en-US" altLang="en-US" sz="2000"/>
              <a:t> – not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exchange them</a:t>
            </a:r>
          </a:p>
        </p:txBody>
      </p:sp>
      <p:sp>
        <p:nvSpPr>
          <p:cNvPr id="748561" name="AutoShape 17">
            <a:extLst>
              <a:ext uri="{FF2B5EF4-FFF2-40B4-BE49-F238E27FC236}">
                <a16:creationId xmlns:a16="http://schemas.microsoft.com/office/drawing/2014/main" id="{3CEA53FE-9336-4B2F-D0FD-4AA867DE4335}"/>
              </a:ext>
            </a:extLst>
          </p:cNvPr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8562" name="Line 18">
            <a:extLst>
              <a:ext uri="{FF2B5EF4-FFF2-40B4-BE49-F238E27FC236}">
                <a16:creationId xmlns:a16="http://schemas.microsoft.com/office/drawing/2014/main" id="{960DFFD1-7EF1-D28F-0D28-ED35F2161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563" name="Text Box 19">
            <a:extLst>
              <a:ext uri="{FF2B5EF4-FFF2-40B4-BE49-F238E27FC236}">
                <a16:creationId xmlns:a16="http://schemas.microsoft.com/office/drawing/2014/main" id="{3C606DE9-EF52-1185-DC6A-26A2CF6B7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68875"/>
            <a:ext cx="30448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11</a:t>
            </a:r>
            <a:r>
              <a:rPr lang="en-US" altLang="en-US" sz="2000"/>
              <a:t> – not in correct order,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exchange them</a:t>
            </a:r>
          </a:p>
        </p:txBody>
      </p:sp>
      <p:sp>
        <p:nvSpPr>
          <p:cNvPr id="748564" name="AutoShape 20">
            <a:extLst>
              <a:ext uri="{FF2B5EF4-FFF2-40B4-BE49-F238E27FC236}">
                <a16:creationId xmlns:a16="http://schemas.microsoft.com/office/drawing/2014/main" id="{CFF4E2DB-E2BA-21FD-3B6D-EAC969D4A073}"/>
              </a:ext>
            </a:extLst>
          </p:cNvPr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8565" name="Line 21">
            <a:extLst>
              <a:ext uri="{FF2B5EF4-FFF2-40B4-BE49-F238E27FC236}">
                <a16:creationId xmlns:a16="http://schemas.microsoft.com/office/drawing/2014/main" id="{5B5967A4-F80B-FFE5-A3AE-471E514FCD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8566" name="AutoShape 22">
            <a:extLst>
              <a:ext uri="{FF2B5EF4-FFF2-40B4-BE49-F238E27FC236}">
                <a16:creationId xmlns:a16="http://schemas.microsoft.com/office/drawing/2014/main" id="{2E46D1D8-6EEE-7B1B-E944-A60585A37A34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8567" name="Text Box 23">
            <a:extLst>
              <a:ext uri="{FF2B5EF4-FFF2-40B4-BE49-F238E27FC236}">
                <a16:creationId xmlns:a16="http://schemas.microsoft.com/office/drawing/2014/main" id="{F50B35FE-BBE6-2F3C-EC6A-88F411520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267200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–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no exchange </a:t>
            </a:r>
          </a:p>
        </p:txBody>
      </p:sp>
      <p:sp>
        <p:nvSpPr>
          <p:cNvPr id="748568" name="Line 24">
            <a:extLst>
              <a:ext uri="{FF2B5EF4-FFF2-40B4-BE49-F238E27FC236}">
                <a16:creationId xmlns:a16="http://schemas.microsoft.com/office/drawing/2014/main" id="{AEDBF8D0-94BD-1BEE-85D5-01C77BFB7C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60" grpId="0" autoUpdateAnimBg="0"/>
      <p:bldP spid="748561" grpId="0" animBg="1"/>
      <p:bldP spid="748563" grpId="0" autoUpdateAnimBg="0"/>
      <p:bldP spid="748564" grpId="0" animBg="1"/>
      <p:bldP spid="748566" grpId="0" animBg="1"/>
      <p:bldP spid="7485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4F6E6ED-BAC9-9CD2-8561-A7FC9EA43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Third Pass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0B1D223-BA0A-1ECF-7186-13110A56B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After second pass, array </a:t>
            </a:r>
            <a:r>
              <a:rPr lang="en-US" altLang="en-US">
                <a:latin typeface="Courier New" panose="02070309020205020404" pitchFamily="49" charset="0"/>
              </a:rPr>
              <a:t>numlist3</a:t>
            </a:r>
            <a:r>
              <a:rPr lang="en-US" altLang="en-US"/>
              <a:t> contains:</a:t>
            </a:r>
          </a:p>
        </p:txBody>
      </p:sp>
      <p:graphicFrame>
        <p:nvGraphicFramePr>
          <p:cNvPr id="750596" name="Group 4">
            <a:extLst>
              <a:ext uri="{FF2B5EF4-FFF2-40B4-BE49-F238E27FC236}">
                <a16:creationId xmlns:a16="http://schemas.microsoft.com/office/drawing/2014/main" id="{6C41882F-E7B6-5BA3-D76B-3F35403EF96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0608" name="Text Box 16">
            <a:extLst>
              <a:ext uri="{FF2B5EF4-FFF2-40B4-BE49-F238E27FC236}">
                <a16:creationId xmlns:a16="http://schemas.microsoft.com/office/drawing/2014/main" id="{3D00B042-1DD3-14B1-8F57-005EECA7B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30675"/>
            <a:ext cx="2765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5</a:t>
            </a:r>
            <a:r>
              <a:rPr lang="en-US" altLang="en-US" sz="2000"/>
              <a:t> and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11</a:t>
            </a:r>
            <a:r>
              <a:rPr lang="en-US" altLang="en-US" sz="2000"/>
              <a:t> – 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no exchange</a:t>
            </a:r>
          </a:p>
        </p:txBody>
      </p:sp>
      <p:sp>
        <p:nvSpPr>
          <p:cNvPr id="750609" name="AutoShape 17">
            <a:extLst>
              <a:ext uri="{FF2B5EF4-FFF2-40B4-BE49-F238E27FC236}">
                <a16:creationId xmlns:a16="http://schemas.microsoft.com/office/drawing/2014/main" id="{80E57DAD-1E1F-34B4-7DCE-DADDD963CA58}"/>
              </a:ext>
            </a:extLst>
          </p:cNvPr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50610" name="Line 18">
            <a:extLst>
              <a:ext uri="{FF2B5EF4-FFF2-40B4-BE49-F238E27FC236}">
                <a16:creationId xmlns:a16="http://schemas.microsoft.com/office/drawing/2014/main" id="{45DB33CC-496A-3492-775B-66195609C4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1" name="Text Box 19">
            <a:extLst>
              <a:ext uri="{FF2B5EF4-FFF2-40B4-BE49-F238E27FC236}">
                <a16:creationId xmlns:a16="http://schemas.microsoft.com/office/drawing/2014/main" id="{C7B53CC8-4DDD-8818-787D-326E7627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68875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11</a:t>
            </a:r>
            <a:r>
              <a:rPr lang="en-US" altLang="en-US" sz="2000"/>
              <a:t> and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– in correct order,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no exchange</a:t>
            </a:r>
          </a:p>
        </p:txBody>
      </p:sp>
      <p:sp>
        <p:nvSpPr>
          <p:cNvPr id="750612" name="AutoShape 20">
            <a:extLst>
              <a:ext uri="{FF2B5EF4-FFF2-40B4-BE49-F238E27FC236}">
                <a16:creationId xmlns:a16="http://schemas.microsoft.com/office/drawing/2014/main" id="{E12E6880-FF40-761D-6834-08640960B917}"/>
              </a:ext>
            </a:extLst>
          </p:cNvPr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50613" name="Line 21">
            <a:extLst>
              <a:ext uri="{FF2B5EF4-FFF2-40B4-BE49-F238E27FC236}">
                <a16:creationId xmlns:a16="http://schemas.microsoft.com/office/drawing/2014/main" id="{1B339547-05B9-EFA3-4E0D-115B7B5FAE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4" name="AutoShape 22">
            <a:extLst>
              <a:ext uri="{FF2B5EF4-FFF2-40B4-BE49-F238E27FC236}">
                <a16:creationId xmlns:a16="http://schemas.microsoft.com/office/drawing/2014/main" id="{7F5A44E3-F57F-7DE6-0537-FA67E5318E10}"/>
              </a:ext>
            </a:extLst>
          </p:cNvPr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50615" name="Text Box 23">
            <a:extLst>
              <a:ext uri="{FF2B5EF4-FFF2-40B4-BE49-F238E27FC236}">
                <a16:creationId xmlns:a16="http://schemas.microsoft.com/office/drawing/2014/main" id="{F184BB04-3BD3-420F-A8D4-91D6A0FA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267200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compare values </a:t>
            </a:r>
            <a:r>
              <a:rPr lang="en-US" altLang="en-US" sz="2000">
                <a:latin typeface="Courier New" panose="02070309020205020404" pitchFamily="49" charset="0"/>
              </a:rPr>
              <a:t>17</a:t>
            </a:r>
            <a:r>
              <a:rPr lang="en-US" altLang="en-US" sz="2000"/>
              <a:t> and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23</a:t>
            </a:r>
            <a:r>
              <a:rPr lang="en-US" altLang="en-US" sz="2000"/>
              <a:t> – in correct order,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so no exchange </a:t>
            </a:r>
          </a:p>
        </p:txBody>
      </p:sp>
      <p:sp>
        <p:nvSpPr>
          <p:cNvPr id="750616" name="Line 24">
            <a:extLst>
              <a:ext uri="{FF2B5EF4-FFF2-40B4-BE49-F238E27FC236}">
                <a16:creationId xmlns:a16="http://schemas.microsoft.com/office/drawing/2014/main" id="{D91CBCFA-9400-9E41-430F-05D2F12787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7" name="Text Box 25">
            <a:extLst>
              <a:ext uri="{FF2B5EF4-FFF2-40B4-BE49-F238E27FC236}">
                <a16:creationId xmlns:a16="http://schemas.microsoft.com/office/drawing/2014/main" id="{254C2CDC-C1F9-D328-9E6B-C6AE4BC57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2708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 exchanges, so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array is in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8" grpId="0" autoUpdateAnimBg="0"/>
      <p:bldP spid="750609" grpId="0" animBg="1"/>
      <p:bldP spid="750611" grpId="0" autoUpdateAnimBg="0"/>
      <p:bldP spid="750612" grpId="0" animBg="1"/>
      <p:bldP spid="750614" grpId="0" animBg="1"/>
      <p:bldP spid="750615" grpId="0" autoUpdateAnimBg="0"/>
      <p:bldP spid="7506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8BE9824E-5003-222A-2194-99DA242B92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8.1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295C994F-1369-BA8B-203A-1C77FE7817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Search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0BA1015-14A0-1C4C-5788-7C77090C5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Bubble Sort Function –                  From Program 8-4</a:t>
            </a:r>
          </a:p>
        </p:txBody>
      </p:sp>
      <p:pic>
        <p:nvPicPr>
          <p:cNvPr id="36867" name="Picture 1">
            <a:extLst>
              <a:ext uri="{FF2B5EF4-FFF2-40B4-BE49-F238E27FC236}">
                <a16:creationId xmlns:a16="http://schemas.microsoft.com/office/drawing/2014/main" id="{359A3A4C-230C-6921-5B05-4F303E12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5864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A3F85B4-AF0F-A62D-3F38-CE6F370D6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 - Tradeoffs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1E88A55-69E9-EDB3-E4BC-ADFC066B2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Benefit:</a:t>
            </a:r>
          </a:p>
          <a:p>
            <a:pPr lvl="1"/>
            <a:r>
              <a:rPr lang="en-US" altLang="en-US"/>
              <a:t>Easy to understand and implement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Disadvantage:</a:t>
            </a:r>
          </a:p>
          <a:p>
            <a:pPr lvl="1"/>
            <a:r>
              <a:rPr lang="en-US" altLang="en-US"/>
              <a:t>Inefficient: slow for large arrays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079E050-88B6-85E2-D6C9-2B5AEEB4C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217FBE9-E10B-1C26-B275-0BBCC6999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Concept for sort in ascending order:</a:t>
            </a:r>
          </a:p>
          <a:p>
            <a:pPr lvl="1"/>
            <a:r>
              <a:rPr lang="en-US" altLang="en-US"/>
              <a:t>Locate smallest element in array.  Exchange it with element in position 0</a:t>
            </a:r>
          </a:p>
          <a:p>
            <a:pPr lvl="1"/>
            <a:r>
              <a:rPr lang="en-US" altLang="en-US"/>
              <a:t>Locate next smallest element in array.  Exchange it with element in position 1.</a:t>
            </a:r>
          </a:p>
          <a:p>
            <a:pPr lvl="1"/>
            <a:r>
              <a:rPr lang="en-US" altLang="en-US"/>
              <a:t>Continue until all elements are arranged in order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3902796-B66C-F231-B154-D522C24E3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 - 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E77DF3E-CD0C-AA2D-E781-EB9A8849C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/>
              <a:t>	Array </a:t>
            </a:r>
            <a:r>
              <a:rPr lang="en-US" altLang="en-US">
                <a:latin typeface="Courier New" panose="02070309020205020404" pitchFamily="49" charset="0"/>
              </a:rPr>
              <a:t>numlist</a:t>
            </a:r>
            <a:r>
              <a:rPr lang="en-US" altLang="en-US"/>
              <a:t> contains:</a:t>
            </a:r>
            <a:br>
              <a:rPr lang="en-US" altLang="en-US"/>
            </a:br>
            <a:endParaRPr lang="en-US" altLang="en-US"/>
          </a:p>
          <a:p>
            <a:pPr marL="609600" indent="-609600">
              <a:buFontTx/>
              <a:buChar char="•"/>
            </a:pPr>
            <a:endParaRPr lang="en-US" altLang="en-US"/>
          </a:p>
          <a:p>
            <a:pPr marL="609600" indent="-609600">
              <a:buFontTx/>
              <a:buChar char="•"/>
            </a:pPr>
            <a:endParaRPr lang="en-US" altLang="en-US"/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en-US" altLang="en-US"/>
              <a:t>Smallest element is </a:t>
            </a:r>
            <a:r>
              <a:rPr lang="en-US" altLang="en-US">
                <a:latin typeface="Courier New" panose="02070309020205020404" pitchFamily="49" charset="0"/>
              </a:rPr>
              <a:t>2</a:t>
            </a:r>
            <a:r>
              <a:rPr lang="en-US" altLang="en-US"/>
              <a:t>.  Exchange </a:t>
            </a:r>
            <a:r>
              <a:rPr lang="en-US" altLang="en-US">
                <a:latin typeface="Courier New" panose="02070309020205020404" pitchFamily="49" charset="0"/>
              </a:rPr>
              <a:t>2</a:t>
            </a:r>
            <a:r>
              <a:rPr lang="en-US" altLang="en-US"/>
              <a:t> with element in 1</a:t>
            </a:r>
            <a:r>
              <a:rPr lang="en-US" altLang="en-US" baseline="30000"/>
              <a:t>st</a:t>
            </a:r>
            <a:r>
              <a:rPr lang="en-US" altLang="en-US"/>
              <a:t> position in array:</a:t>
            </a:r>
          </a:p>
        </p:txBody>
      </p:sp>
      <p:graphicFrame>
        <p:nvGraphicFramePr>
          <p:cNvPr id="757764" name="Group 4">
            <a:extLst>
              <a:ext uri="{FF2B5EF4-FFF2-40B4-BE49-F238E27FC236}">
                <a16:creationId xmlns:a16="http://schemas.microsoft.com/office/drawing/2014/main" id="{8E33587F-ACD7-C0F0-6067-CD287F4E07B4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362200"/>
          <a:ext cx="3657600" cy="838200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7776" name="Group 16">
            <a:extLst>
              <a:ext uri="{FF2B5EF4-FFF2-40B4-BE49-F238E27FC236}">
                <a16:creationId xmlns:a16="http://schemas.microsoft.com/office/drawing/2014/main" id="{5C59685A-C7F4-FB19-EED1-E5CAD5696913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49530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2208E7A-4C5C-2EC2-CB8E-D8ED59E95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(Continued)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86D632D-8BF7-A4CA-30D2-E57C4EDC2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075613" cy="3741737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 startAt="2"/>
            </a:pPr>
            <a:r>
              <a:rPr lang="en-US" altLang="en-US" sz="2800"/>
              <a:t>Next smallest element is </a:t>
            </a:r>
            <a:r>
              <a:rPr lang="en-US" altLang="en-US" sz="2800">
                <a:latin typeface="Courier New" panose="02070309020205020404" pitchFamily="49" charset="0"/>
              </a:rPr>
              <a:t>3</a:t>
            </a:r>
            <a:r>
              <a:rPr lang="en-US" altLang="en-US" sz="2800"/>
              <a:t>.  Exchange </a:t>
            </a:r>
            <a:r>
              <a:rPr lang="en-US" altLang="en-US" sz="2800">
                <a:latin typeface="Courier New" panose="02070309020205020404" pitchFamily="49" charset="0"/>
              </a:rPr>
              <a:t>3</a:t>
            </a:r>
            <a:r>
              <a:rPr lang="en-US" altLang="en-US" sz="2800"/>
              <a:t> with element in 2</a:t>
            </a:r>
            <a:r>
              <a:rPr lang="en-US" altLang="en-US" sz="2800" baseline="30000"/>
              <a:t>nd</a:t>
            </a:r>
            <a:r>
              <a:rPr lang="en-US" altLang="en-US" sz="2800"/>
              <a:t> position in array:</a:t>
            </a:r>
          </a:p>
          <a:p>
            <a:pPr marL="609600" indent="-609600">
              <a:buFontTx/>
              <a:buChar char="•"/>
            </a:pPr>
            <a:endParaRPr lang="en-US" altLang="en-US" sz="2800"/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 startAt="3"/>
            </a:pPr>
            <a:endParaRPr lang="en-US" altLang="en-US" sz="2800"/>
          </a:p>
          <a:p>
            <a:pPr marL="609600" indent="-609600">
              <a:spcBef>
                <a:spcPct val="50000"/>
              </a:spcBef>
              <a:buClr>
                <a:schemeClr val="tx1"/>
              </a:buClr>
              <a:buFontTx/>
              <a:buAutoNum type="arabicPeriod" startAt="3"/>
            </a:pPr>
            <a:r>
              <a:rPr lang="en-US" altLang="en-US" sz="2800"/>
              <a:t>Next smallest element is </a:t>
            </a:r>
            <a:r>
              <a:rPr lang="en-US" altLang="en-US" sz="2800">
                <a:latin typeface="Courier New" panose="02070309020205020404" pitchFamily="49" charset="0"/>
              </a:rPr>
              <a:t>11</a:t>
            </a:r>
            <a:r>
              <a:rPr lang="en-US" altLang="en-US" sz="2800"/>
              <a:t>.  Exchange </a:t>
            </a:r>
            <a:r>
              <a:rPr lang="en-US" altLang="en-US" sz="2800">
                <a:latin typeface="Courier New" panose="02070309020205020404" pitchFamily="49" charset="0"/>
              </a:rPr>
              <a:t>11</a:t>
            </a:r>
            <a:r>
              <a:rPr lang="en-US" altLang="en-US" sz="2800"/>
              <a:t> with element in 3</a:t>
            </a:r>
            <a:r>
              <a:rPr lang="en-US" altLang="en-US" sz="2800" baseline="30000"/>
              <a:t>rd</a:t>
            </a:r>
            <a:r>
              <a:rPr lang="en-US" altLang="en-US" sz="2800"/>
              <a:t> position in array:</a:t>
            </a:r>
          </a:p>
        </p:txBody>
      </p:sp>
      <p:graphicFrame>
        <p:nvGraphicFramePr>
          <p:cNvPr id="759812" name="Group 4">
            <a:extLst>
              <a:ext uri="{FF2B5EF4-FFF2-40B4-BE49-F238E27FC236}">
                <a16:creationId xmlns:a16="http://schemas.microsoft.com/office/drawing/2014/main" id="{F765603C-2952-4E89-ADE0-E99286601709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819400"/>
          <a:ext cx="3657600" cy="762000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9824" name="Group 16">
            <a:extLst>
              <a:ext uri="{FF2B5EF4-FFF2-40B4-BE49-F238E27FC236}">
                <a16:creationId xmlns:a16="http://schemas.microsoft.com/office/drawing/2014/main" id="{213516AD-26E7-29C8-06F2-91835F0F7BC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51816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AC4421B-AD92-FA13-02B1-C2686B586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Selection Sort Function –        From Program 8-5</a:t>
            </a:r>
          </a:p>
        </p:txBody>
      </p:sp>
      <p:pic>
        <p:nvPicPr>
          <p:cNvPr id="46083" name="Picture 1">
            <a:extLst>
              <a:ext uri="{FF2B5EF4-FFF2-40B4-BE49-F238E27FC236}">
                <a16:creationId xmlns:a16="http://schemas.microsoft.com/office/drawing/2014/main" id="{8731CCE6-5F36-0048-9E56-F694550B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086600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3A9D01-AB42-E7A1-5CCE-A575D31E8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 - Tradeoffs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870FF49-E997-D52E-BA2E-E101A6755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Benefit:</a:t>
            </a:r>
          </a:p>
          <a:p>
            <a:pPr lvl="1"/>
            <a:r>
              <a:rPr lang="en-US" altLang="en-US"/>
              <a:t>More efficient than Bubble Sort, since fewer exchanges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Disadvantage:</a:t>
            </a:r>
          </a:p>
          <a:p>
            <a:pPr lvl="1"/>
            <a:r>
              <a:rPr lang="en-US" altLang="en-US"/>
              <a:t>May not be as easy as Bubble Sort to understand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E8A6F0D-08A1-7EA3-60E5-B72394F73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Search Algorithms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F3533A7-3021-CC27-9A80-7A0D08810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98638"/>
            <a:ext cx="8229600" cy="45259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Search</a:t>
            </a:r>
            <a:r>
              <a:rPr lang="en-US" altLang="en-US"/>
              <a:t>: locate an item in a list of information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Two algorithms we will examine:</a:t>
            </a:r>
          </a:p>
          <a:p>
            <a:pPr lvl="1"/>
            <a:r>
              <a:rPr lang="en-US" altLang="en-US"/>
              <a:t>Linear search</a:t>
            </a:r>
          </a:p>
          <a:p>
            <a:pPr lvl="1"/>
            <a:r>
              <a:rPr lang="en-US" altLang="en-US"/>
              <a:t>Binary search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AEE38BD-6C62-1A23-2398-61C8D058A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4031A26-EEEB-89DE-40F9-D2FC18297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Also called the sequential search</a:t>
            </a:r>
          </a:p>
          <a:p>
            <a:pPr>
              <a:buFontTx/>
              <a:buChar char="•"/>
            </a:pPr>
            <a:r>
              <a:rPr lang="en-US" altLang="en-US"/>
              <a:t>Starting at the first element, this algorithm sequentially steps through an array examining each element until it locates the value it is searching for.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C7346D9-2199-F1E5-6290-39FD248C1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 - Example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18B7457-F438-6C6C-71A3-2F725A2765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Array </a:t>
            </a:r>
            <a:r>
              <a:rPr lang="en-US" altLang="en-US" sz="2800">
                <a:latin typeface="Courier New" panose="02070309020205020404" pitchFamily="49" charset="0"/>
              </a:rPr>
              <a:t>numlist</a:t>
            </a:r>
            <a:r>
              <a:rPr lang="en-US" altLang="en-US" sz="2800"/>
              <a:t> contains: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80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Searching for the the value </a:t>
            </a:r>
            <a:r>
              <a:rPr lang="en-US" altLang="en-US" sz="2800">
                <a:latin typeface="Courier New" panose="02070309020205020404" pitchFamily="49" charset="0"/>
              </a:rPr>
              <a:t>11</a:t>
            </a:r>
            <a:r>
              <a:rPr lang="en-US" altLang="en-US" sz="2800"/>
              <a:t>, linear search examines </a:t>
            </a:r>
            <a:r>
              <a:rPr lang="en-US" altLang="en-US" sz="2800">
                <a:latin typeface="Courier New" panose="02070309020205020404" pitchFamily="49" charset="0"/>
              </a:rPr>
              <a:t>17, 23, 5,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11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Searching for the the value </a:t>
            </a:r>
            <a:r>
              <a:rPr lang="en-US" altLang="en-US" sz="2800">
                <a:latin typeface="Courier New" panose="02070309020205020404" pitchFamily="49" charset="0"/>
              </a:rPr>
              <a:t>7</a:t>
            </a:r>
            <a:r>
              <a:rPr lang="en-US" altLang="en-US" sz="2800"/>
              <a:t>, linear search examines </a:t>
            </a:r>
            <a:r>
              <a:rPr lang="en-US" altLang="en-US" sz="2800">
                <a:latin typeface="Courier New" panose="02070309020205020404" pitchFamily="49" charset="0"/>
              </a:rPr>
              <a:t>17, 23, 5, 11, 2, 29,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3</a:t>
            </a:r>
          </a:p>
        </p:txBody>
      </p:sp>
      <p:graphicFrame>
        <p:nvGraphicFramePr>
          <p:cNvPr id="727044" name="Group 4">
            <a:extLst>
              <a:ext uri="{FF2B5EF4-FFF2-40B4-BE49-F238E27FC236}">
                <a16:creationId xmlns:a16="http://schemas.microsoft.com/office/drawing/2014/main" id="{7BCEC9CA-D376-EC1F-8F28-15D217F2D3A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4202F1-1CFC-C758-BB75-395B3B077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6703905-5604-455A-1821-DA6FF1274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set found to false; set position to –1; set index to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while index &lt; number of elts. and found is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	  if list[index] is equal to search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   		          found = true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	          position =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	  end 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	  add 1 to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end while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return position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A681B5F-44AC-AB96-55BC-D23AA4B25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Linear Search Function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BBFFB125-7716-0011-012B-D1F5F3CD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8686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linearSearch(int arr[], int size, int value)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int index = 0;      // Used as a subscript to search the array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int position = -1;  // To record the position of search value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bool found = false; // Flag to indicate if value was found</a:t>
            </a:r>
            <a:br>
              <a:rPr lang="en-US" altLang="en-US" sz="1600">
                <a:latin typeface="Courier New" panose="02070309020205020404" pitchFamily="49" charset="0"/>
              </a:rPr>
            </a:b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while (index &lt; size &amp;&amp; !found)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if (arr[index] == value) // If the value is found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{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   found = true; // Set the flag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   position = index; // Record the value's subscript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}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index++; // Go to the next element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}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return position; // Return the position, or -1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4BE5BE1-8A75-50EA-DA88-7AB9686E2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 - Tradeoffs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32E61D0-6779-8640-83A1-84A112CD3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Benefits:</a:t>
            </a:r>
          </a:p>
          <a:p>
            <a:pPr lvl="1"/>
            <a:r>
              <a:rPr lang="en-US" altLang="en-US"/>
              <a:t>Easy algorithm to understand</a:t>
            </a:r>
          </a:p>
          <a:p>
            <a:pPr lvl="1"/>
            <a:r>
              <a:rPr lang="en-US" altLang="en-US"/>
              <a:t>Array can be in any order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Disadvantages:</a:t>
            </a:r>
          </a:p>
          <a:p>
            <a:pPr lvl="1"/>
            <a:r>
              <a:rPr lang="en-US" altLang="en-US"/>
              <a:t>Inefficient (slow): for array of N elements, examines N/2 elements on average for value in array, N elements for value not in array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6CA05F9-E804-C14A-02F4-338C7AE77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34F12EE-AC95-C985-6BCF-5C367F8CF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82000" cy="4648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Requires array elements to be in order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/>
              <a:t>Divides the array into three sections:</a:t>
            </a:r>
          </a:p>
          <a:p>
            <a:pPr marL="914400" lvl="1" indent="-342900">
              <a:lnSpc>
                <a:spcPct val="90000"/>
              </a:lnSpc>
            </a:pPr>
            <a:r>
              <a:rPr lang="en-US" altLang="en-US" sz="2400"/>
              <a:t>middle element</a:t>
            </a:r>
          </a:p>
          <a:p>
            <a:pPr marL="914400" lvl="1" indent="-342900">
              <a:lnSpc>
                <a:spcPct val="90000"/>
              </a:lnSpc>
            </a:pPr>
            <a:r>
              <a:rPr lang="en-US" altLang="en-US" sz="2400"/>
              <a:t>elements on one side of the middle element</a:t>
            </a:r>
          </a:p>
          <a:p>
            <a:pPr marL="914400" lvl="1" indent="-342900">
              <a:lnSpc>
                <a:spcPct val="90000"/>
              </a:lnSpc>
            </a:pPr>
            <a:r>
              <a:rPr lang="en-US" altLang="en-US" sz="2400"/>
              <a:t>elements on the other side of the middle element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altLang="en-US" sz="2800"/>
              <a:t>If the middle element is the correct value, done.  Otherwise, go to step 1. using only the half of the array that may contain the correct value.  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altLang="en-US" sz="2800"/>
              <a:t>Continue steps 1. and 2. until either the value is found or there are no more elements to examine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1396</Words>
  <Application>Microsoft Office PowerPoint</Application>
  <PresentationFormat>On-screen Show (4:3)</PresentationFormat>
  <Paragraphs>221</Paragraphs>
  <Slides>26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PowerPoint Presentation</vt:lpstr>
      <vt:lpstr>8.1</vt:lpstr>
      <vt:lpstr>Introduction to Search Algorithms</vt:lpstr>
      <vt:lpstr>Linear Search</vt:lpstr>
      <vt:lpstr>Linear Search - Example</vt:lpstr>
      <vt:lpstr>Linear Search</vt:lpstr>
      <vt:lpstr>A Linear Search Function</vt:lpstr>
      <vt:lpstr>Linear Search - Tradeoffs</vt:lpstr>
      <vt:lpstr>Binary Search</vt:lpstr>
      <vt:lpstr>Binary Search - Example</vt:lpstr>
      <vt:lpstr>Binary Search</vt:lpstr>
      <vt:lpstr>A Binary Search Function</vt:lpstr>
      <vt:lpstr>Binary Search - Tradeoffs</vt:lpstr>
      <vt:lpstr>8.3</vt:lpstr>
      <vt:lpstr>Introduction to Sorting Algorithms</vt:lpstr>
      <vt:lpstr>Bubble Sort</vt:lpstr>
      <vt:lpstr>Example – First Pass</vt:lpstr>
      <vt:lpstr>Example – Second Pass</vt:lpstr>
      <vt:lpstr>Example – Third Pass</vt:lpstr>
      <vt:lpstr>A Bubble Sort Function –                  From Program 8-4</vt:lpstr>
      <vt:lpstr>Bubble Sort - Tradeoffs</vt:lpstr>
      <vt:lpstr>Selection Sort</vt:lpstr>
      <vt:lpstr>Selection Sort - Example</vt:lpstr>
      <vt:lpstr>Example (Continued)</vt:lpstr>
      <vt:lpstr>A Selection Sort Function –        From Program 8-5</vt:lpstr>
      <vt:lpstr>Selection Sort - Tradeoffs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Tony</cp:lastModifiedBy>
  <cp:revision>111</cp:revision>
  <dcterms:created xsi:type="dcterms:W3CDTF">2011-02-16T20:47:20Z</dcterms:created>
  <dcterms:modified xsi:type="dcterms:W3CDTF">2024-09-05T00:28:21Z</dcterms:modified>
</cp:coreProperties>
</file>