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3" r:id="rId30"/>
    <p:sldId id="305" r:id="rId31"/>
    <p:sldId id="304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218"/>
    <a:srgbClr val="0488AE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>
      <p:cViewPr varScale="1">
        <p:scale>
          <a:sx n="86" d="100"/>
          <a:sy n="86" d="100"/>
        </p:scale>
        <p:origin x="84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150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EEFCE-6735-A2ED-1BC6-D56AA29AE3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C43DD-A43C-8307-5296-E8E2A501B0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7AB240C-DB02-4D7B-AF2D-A5F26968ACE8}" type="datetimeFigureOut">
              <a:rPr lang="en-US"/>
              <a:pPr>
                <a:defRPr/>
              </a:pPr>
              <a:t>9/28/2024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9FF8C-F0B5-7C5D-C0A9-16311A1547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B883E-3AA6-EC13-5FA8-B7EE1CBC93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A7C8930-7915-498C-847B-A5B3937486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F9DB1D-6846-77C8-22A8-0211816755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4FBA9-B097-5800-B3AA-BAB8A1D57FF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98D454C-D43A-4AD1-AAC9-5A49F6E67CF5}" type="datetimeFigureOut">
              <a:rPr lang="en-US"/>
              <a:pPr>
                <a:defRPr/>
              </a:pPr>
              <a:t>9/28/2024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7C624E7-B268-9EB4-F762-E9B62E8867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C40C794-5C09-68E3-711E-61E234084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49683-4CCF-C12D-3122-4AD2181FE9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7AD28-534A-AFF1-BF54-FDBFC8A5D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29C7B44-F3E0-465B-AED0-00B8BB7ED6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B4928C78-A731-C121-2196-EBDAEE5D1C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4EA8CC0-3F05-4B4F-AFC5-567DB1CF39A4}" type="slidenum">
              <a:rPr lang="en-CA" altLang="en-US" smtClean="0"/>
              <a:pPr/>
              <a:t>3</a:t>
            </a:fld>
            <a:endParaRPr lang="en-CA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60A420F-53D4-DD81-5836-F8C3A7E729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D7510A2-F4EE-62C9-00D4-3D0BD9522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CD118D1A-86C1-B5D5-EB34-9966117691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B300AD0-B1BD-40C0-99B2-2B77EE11C1A8}" type="slidenum">
              <a:rPr lang="en-CA" altLang="en-US" smtClean="0"/>
              <a:pPr/>
              <a:t>20</a:t>
            </a:fld>
            <a:endParaRPr lang="en-CA" altLang="en-US"/>
          </a:p>
        </p:txBody>
      </p:sp>
      <p:sp>
        <p:nvSpPr>
          <p:cNvPr id="34819" name="Rectangle 1026">
            <a:extLst>
              <a:ext uri="{FF2B5EF4-FFF2-40B4-BE49-F238E27FC236}">
                <a16:creationId xmlns:a16="http://schemas.microsoft.com/office/drawing/2014/main" id="{D714B9FA-8AA0-0912-03C8-7C37221AC3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1027">
            <a:extLst>
              <a:ext uri="{FF2B5EF4-FFF2-40B4-BE49-F238E27FC236}">
                <a16:creationId xmlns:a16="http://schemas.microsoft.com/office/drawing/2014/main" id="{9FE8A50B-1943-99A8-7CA6-66AB94ED1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D064FECF-F365-AA2A-A834-79FACE6BC0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DEBAFE7-9A52-4298-9A89-5F0C84D96F60}" type="slidenum">
              <a:rPr lang="en-CA" altLang="en-US" smtClean="0"/>
              <a:pPr/>
              <a:t>21</a:t>
            </a:fld>
            <a:endParaRPr lang="en-CA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4F065B87-B8C9-5D5B-75A4-3534A345AF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025BCE5-CB8E-F559-6E0D-3940781E5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B6C84349-1179-2625-47BB-04BF055660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022A446-7350-42DD-9CCA-4EA6B1BE5E2A}" type="slidenum">
              <a:rPr lang="en-CA" altLang="en-US" smtClean="0"/>
              <a:pPr/>
              <a:t>22</a:t>
            </a:fld>
            <a:endParaRPr lang="en-CA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63E3A2D-6CA5-E21D-4772-660FCA0297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F4070DCE-8ECB-BB68-492A-728F1478E4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9176B4E0-121E-7EAE-CA53-0B2B5B6152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C36AEB4-1C2E-4F87-B1CF-6AAC25038A2E}" type="slidenum">
              <a:rPr lang="en-CA" altLang="en-US" smtClean="0"/>
              <a:pPr/>
              <a:t>23</a:t>
            </a:fld>
            <a:endParaRPr lang="en-CA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32F238C0-B2D5-41C2-4CDF-A3AB20F461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51FD304A-526C-18B8-C0F3-7E263B8DE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F1C6BAE0-5B09-BFA5-6482-456DEECE66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F6717A9-5731-452E-9365-40D85A905F75}" type="slidenum">
              <a:rPr lang="en-CA" altLang="en-US" smtClean="0"/>
              <a:pPr/>
              <a:t>28</a:t>
            </a:fld>
            <a:endParaRPr lang="en-CA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0A6A45D-FBB6-9524-A50D-ABA0F4F5BD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423921F-F580-F9AE-50A5-F54C93599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31C9C129-511A-A281-37DB-E7C8DFA7C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A8E0644-323E-4088-BC0B-63216F136E96}" type="slidenum">
              <a:rPr lang="en-CA" altLang="en-US" smtClean="0"/>
              <a:pPr/>
              <a:t>29</a:t>
            </a:fld>
            <a:endParaRPr lang="en-CA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237D3D91-319F-EFA5-D068-F8C744F558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D56A85F1-57CF-611D-FFEF-9B6F2EA25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FEF04345-D379-C780-4C46-960E072180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37768C4-4E9E-4029-AA9A-7CEBD35D42BD}" type="slidenum">
              <a:rPr lang="en-CA" altLang="en-US" smtClean="0"/>
              <a:pPr/>
              <a:t>30</a:t>
            </a:fld>
            <a:endParaRPr lang="en-CA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C9EDE15-9798-6A05-DBC1-10FF27051A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4F442E36-B661-2924-FA54-10ACF8F16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0202A06-2401-159C-4FB5-ABAE2DA4EB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BEB3189-5A45-4330-B899-180546B28A85}" type="slidenum">
              <a:rPr lang="en-CA" altLang="en-US" smtClean="0"/>
              <a:pPr/>
              <a:t>31</a:t>
            </a:fld>
            <a:endParaRPr lang="en-CA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5E228F98-39D9-0308-815F-4FAF7B024E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CC808585-5625-3258-CA4A-B55090F27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DA4F0487-172E-C637-D5FC-FCBE54DC1F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5CA759-443B-45B1-AE99-E5BD4C32F5F5}" type="slidenum">
              <a:rPr lang="en-CA" altLang="en-US" smtClean="0"/>
              <a:pPr/>
              <a:t>4</a:t>
            </a:fld>
            <a:endParaRPr lang="en-CA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233CD19-7FBF-5EAF-A333-3B3E0143AE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A06E643-1A27-5617-E4E4-1E63F5C9A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87B9A6D5-BF2D-D6AE-DE3F-0418AAEDD9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DAACFB8-AC10-43BF-8F74-6C3DDD33EE44}" type="slidenum">
              <a:rPr lang="en-CA" altLang="en-US" smtClean="0"/>
              <a:pPr/>
              <a:t>7</a:t>
            </a:fld>
            <a:endParaRPr lang="en-CA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12644F9-D4B8-34D9-9B51-9D42F39CD7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754007D9-CDB2-5116-ECCA-2F4599AEE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E0E7673B-CA76-FE21-14B8-CEB7DA07D8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D0A96BE-D654-47F1-AC23-42BAB0CAD64D}" type="slidenum">
              <a:rPr lang="en-CA" altLang="en-US" smtClean="0"/>
              <a:pPr/>
              <a:t>10</a:t>
            </a:fld>
            <a:endParaRPr lang="en-CA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F273D74-BBF2-EE4B-4DD5-874836D08A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697E220-F073-68F2-3C5A-ED8B39139A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BD12E098-698E-930F-3A0F-C4453E791B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B871286-7E5F-4F41-AD9A-17CC16DCCB47}" type="slidenum">
              <a:rPr lang="en-CA" altLang="en-US" smtClean="0"/>
              <a:pPr/>
              <a:t>11</a:t>
            </a:fld>
            <a:endParaRPr lang="en-CA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F11411A-2484-397F-A1CF-DA472AE31F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C091A1A9-58E4-360E-8C05-0B2DDFBC80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EA3E03C-CE20-1D97-3245-8B48E97C7F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2430CC-1729-41B4-BB6E-795A30B9FC86}" type="slidenum">
              <a:rPr lang="en-CA" altLang="en-US" smtClean="0"/>
              <a:pPr/>
              <a:t>12</a:t>
            </a:fld>
            <a:endParaRPr lang="en-CA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82A2E80-650B-95D8-E7C0-D4520E4EF2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CF62F1A-F2E7-7F40-D2A0-F6B0B66B4F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8A2EEC8E-67EC-84C4-5E02-0F7DE748BE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E6F6BB7-035E-492C-A143-A11DE3EFE5CF}" type="slidenum">
              <a:rPr lang="en-CA" altLang="en-US" smtClean="0"/>
              <a:pPr/>
              <a:t>14</a:t>
            </a:fld>
            <a:endParaRPr lang="en-CA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83C7514-2CEF-A2EA-3C84-EEC0D4D8F5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AA09082-1F2C-242E-7CF9-4D6A3917F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E9798889-EB24-AB18-BB3D-FB26F7FCD9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7E42C21-6B5C-4255-B2B1-CF9B3E23AFB0}" type="slidenum">
              <a:rPr lang="en-CA" altLang="en-US" smtClean="0"/>
              <a:pPr/>
              <a:t>18</a:t>
            </a:fld>
            <a:endParaRPr lang="en-CA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24FBD048-F669-8B10-2870-BB0D4DF556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389BC25-D18A-473B-050B-210C4F8C06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0AB2BB1D-47E0-F6BE-586A-D5D38C6C05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8253AB2-8E16-4CD9-989E-A6FAD887610D}" type="slidenum">
              <a:rPr lang="en-CA" altLang="en-US" smtClean="0"/>
              <a:pPr/>
              <a:t>19</a:t>
            </a:fld>
            <a:endParaRPr lang="en-CA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A21D5FD-4FD1-548E-C2E9-9031074CD9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D1A6E9D-E59B-B912-BB2E-2ADEF95447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8000">
                <a:solidFill>
                  <a:srgbClr val="0488AE"/>
                </a:solidFill>
              </a:defRPr>
            </a:lvl1pPr>
          </a:lstStyle>
          <a:p>
            <a:r>
              <a:rPr lang="en-US" dirty="0"/>
              <a:t>Section #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8CD675AB-CEAE-4AF4-8C9A-701D0AFE0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245225"/>
            <a:ext cx="1752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866D7-E85E-4F1D-A92C-0B8F3A4C7C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66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376D7C-7171-37D0-5BD1-BB13DC5C72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374A9-B4CC-4D9B-9953-BE534D5EEB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21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702DBDE-1E92-0B5F-B82C-DFF3F8CB4E9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22930-E16F-483E-8230-ADD03501DF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04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37E7108-E235-19A7-1F4D-DC6346A44F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F8655-1EB6-4035-BC22-BBDBB00ED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78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AA074DB-6B7E-B6A3-AC5A-AE8722D876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9BC9E-2B02-484D-9D24-67E7CBE298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36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FF94895-1216-CF10-6537-77DC4DBBDE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175AE-2F72-4190-9E41-3B8B0604AB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846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CED39B-0173-9650-17B9-9BC29986CF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67DE4-E9ED-4EEC-A980-141C41240B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44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E6A0A2E-C1E8-14F3-07AB-462F40EA14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CADB3-213B-410C-8E5E-3494591B0D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18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F98F0E7-085D-5917-03B6-4DAA7AFE4C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6D197-0639-422B-B29F-79A9918FF0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83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D52D30B-F661-6577-C370-D25C3624FB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0E3AF-D168-4EB6-AD40-9B758FA8FC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14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A5AB25-0579-03C4-2F07-2DBF33F29E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61423-E0C4-48C9-BEDE-7AF6961052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41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EA8DCA7-FF82-E0E5-58C5-92436BBEF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77338EB-A115-73C2-7B09-D55DF5ADB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D74960A-E9E5-7D18-E5E8-FDA0A05434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6251F35-7A9A-4B39-B8A5-45489FD243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Text Box 14">
            <a:extLst>
              <a:ext uri="{FF2B5EF4-FFF2-40B4-BE49-F238E27FC236}">
                <a16:creationId xmlns:a16="http://schemas.microsoft.com/office/drawing/2014/main" id="{8EEB860E-19EF-DBCB-7A3B-051C4DAE77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2213" y="6407150"/>
            <a:ext cx="67818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latin typeface="Times New Roman" pitchFamily="18" charset="0"/>
              </a:rPr>
              <a:t>Copyright © 2021, 2018, 2015, 2012, 2009 Pearson Education, Inc. All rights reserved.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28E6B4EF-54EC-4CE9-25EA-8C841B3A84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>
            <a:extLst>
              <a:ext uri="{FF2B5EF4-FFF2-40B4-BE49-F238E27FC236}">
                <a16:creationId xmlns:a16="http://schemas.microsoft.com/office/drawing/2014/main" id="{0B8AEF46-C4F3-795F-3E66-0AE7E53ED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0772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>
                <a:solidFill>
                  <a:srgbClr val="0488AE"/>
                </a:solidFill>
              </a:rPr>
              <a:t>Chapter 14:</a:t>
            </a:r>
            <a:endParaRPr lang="en-US" altLang="en-US" sz="2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/>
              <a:t>More About Classes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C8DF238-CF08-6A38-55D8-6C2E85E1C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Friends of Classes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5D2B266-B05E-F954-8B2D-B18BDB53A4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06575"/>
            <a:ext cx="8240713" cy="37020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 u="sng"/>
              <a:t>Friend</a:t>
            </a:r>
            <a:r>
              <a:rPr lang="en-US" altLang="en-US" sz="2800"/>
              <a:t>: a function or class that is not a member of a class, but has access to private members of the class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A friend function can be a stand-alone function or a member function of another class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It is declared a friend of a class with </a:t>
            </a:r>
            <a:r>
              <a:rPr lang="en-US" altLang="en-US" sz="2800">
                <a:latin typeface="Courier New" panose="02070309020205020404" pitchFamily="49" charset="0"/>
              </a:rPr>
              <a:t>friend</a:t>
            </a:r>
            <a:r>
              <a:rPr lang="en-US" altLang="en-US" sz="2800"/>
              <a:t> keyword in the function prototype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EF2664C-F552-4C1F-F4F9-957F613F6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77800"/>
            <a:ext cx="7924800" cy="1143000"/>
          </a:xfrm>
        </p:spPr>
        <p:txBody>
          <a:bodyPr/>
          <a:lstStyle/>
          <a:p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friend</a:t>
            </a:r>
            <a:r>
              <a:rPr lang="en-US" altLang="en-US"/>
              <a:t> Function Declarations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B4F1623-B819-2BCA-5E8E-5DBD9D2833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7630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Stand-alone function: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friend void setAVal(intVal&amp;, int);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// declares setAVal function to be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// a friend of this class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Member function of another class: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friend void SomeClass::setNum(int num)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// setNum function from SomeClass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// class is a friend of this class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A91A39E-6415-485F-E267-DBA991A94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3213"/>
            <a:ext cx="7743825" cy="992187"/>
          </a:xfrm>
        </p:spPr>
        <p:txBody>
          <a:bodyPr/>
          <a:lstStyle/>
          <a:p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friend</a:t>
            </a:r>
            <a:r>
              <a:rPr lang="en-US" altLang="en-US"/>
              <a:t> Class Declarations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6D3ACC4-340D-EFAE-F8A3-291C83D6F1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229600" cy="4572000"/>
          </a:xfrm>
        </p:spPr>
        <p:txBody>
          <a:bodyPr/>
          <a:lstStyle/>
          <a:p>
            <a:pPr>
              <a:lnSpc>
                <a:spcPct val="75000"/>
              </a:lnSpc>
              <a:buFontTx/>
              <a:buChar char="•"/>
            </a:pPr>
            <a:r>
              <a:rPr lang="en-US" altLang="en-US" sz="2400"/>
              <a:t>Class as a friend of a class: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class FriendClass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...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};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class NewClass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public: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  friend class FriendClass; // declares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// entire class FriendClass as a friend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// of this class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000"/>
              <a:t>	…</a:t>
            </a:r>
          </a:p>
          <a:p>
            <a:pPr lvl="1">
              <a:lnSpc>
                <a:spcPct val="75000"/>
              </a:lnSpc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9564FBDD-86A4-F134-80B7-5C59FDE230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14.3</a:t>
            </a:r>
          </a:p>
        </p:txBody>
      </p:sp>
      <p:sp>
        <p:nvSpPr>
          <p:cNvPr id="23555" name="Subtitle 2">
            <a:extLst>
              <a:ext uri="{FF2B5EF4-FFF2-40B4-BE49-F238E27FC236}">
                <a16:creationId xmlns:a16="http://schemas.microsoft.com/office/drawing/2014/main" id="{2B1199AE-9165-C940-3D54-AC51BA09D6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Memberwise Assignment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DB1D325-8FBE-3DC4-7FC3-5AD3B02F7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Memberwise Assignment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BD594CD-05B0-C550-A1DB-3DC537D5B9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Can use </a:t>
            </a:r>
            <a:r>
              <a:rPr lang="en-US" altLang="en-US" sz="2800">
                <a:latin typeface="Courier New" panose="02070309020205020404" pitchFamily="49" charset="0"/>
              </a:rPr>
              <a:t>=</a:t>
            </a:r>
            <a:r>
              <a:rPr lang="en-US" altLang="en-US" sz="2800"/>
              <a:t> to assign one object to another, or to initialize an object with an object’s data</a:t>
            </a:r>
          </a:p>
          <a:p>
            <a:pPr>
              <a:buFontTx/>
              <a:buChar char="•"/>
            </a:pPr>
            <a:r>
              <a:rPr lang="en-US" altLang="en-US" sz="2800"/>
              <a:t>Copies member to member.  </a:t>
            </a:r>
            <a:r>
              <a:rPr lang="en-US" altLang="en-US" sz="2800" i="1"/>
              <a:t>e.g.</a:t>
            </a:r>
            <a:r>
              <a:rPr lang="en-US" altLang="en-US" sz="2800"/>
              <a:t>,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instance2 = instance1;</a:t>
            </a:r>
            <a:r>
              <a:rPr lang="en-US" altLang="en-US" sz="2400"/>
              <a:t> 	means: 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2400"/>
              <a:t>	copy all member values from </a:t>
            </a:r>
            <a:r>
              <a:rPr lang="en-US" altLang="en-US" sz="2400">
                <a:latin typeface="Courier New" panose="02070309020205020404" pitchFamily="49" charset="0"/>
              </a:rPr>
              <a:t>instance1</a:t>
            </a:r>
            <a:r>
              <a:rPr lang="en-US" altLang="en-US" sz="2400"/>
              <a:t> and assign to the corresponding member variables of </a:t>
            </a:r>
            <a:r>
              <a:rPr lang="en-US" altLang="en-US" sz="2400">
                <a:latin typeface="Courier New" panose="02070309020205020404" pitchFamily="49" charset="0"/>
              </a:rPr>
              <a:t>instance2</a:t>
            </a:r>
          </a:p>
          <a:p>
            <a:pPr>
              <a:buFontTx/>
              <a:buChar char="•"/>
            </a:pPr>
            <a:r>
              <a:rPr lang="en-US" altLang="en-US" sz="2800"/>
              <a:t>Use at initialization: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Rectangle r2 = r1;</a:t>
            </a:r>
            <a:endParaRPr lang="en-US" altLang="en-US" sz="240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>
            <a:extLst>
              <a:ext uri="{FF2B5EF4-FFF2-40B4-BE49-F238E27FC236}">
                <a16:creationId xmlns:a16="http://schemas.microsoft.com/office/drawing/2014/main" id="{B1AB4034-036C-B7F7-9FDE-361956024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6854825" cy="617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>
            <a:extLst>
              <a:ext uri="{FF2B5EF4-FFF2-40B4-BE49-F238E27FC236}">
                <a16:creationId xmlns:a16="http://schemas.microsoft.com/office/drawing/2014/main" id="{B57B4CDE-9EFB-D99C-9872-770FF656D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2609850"/>
            <a:ext cx="65817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868ACDD6-1216-746B-7F33-E6051C84C3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14.4</a:t>
            </a:r>
          </a:p>
        </p:txBody>
      </p:sp>
      <p:sp>
        <p:nvSpPr>
          <p:cNvPr id="28675" name="Subtitle 2">
            <a:extLst>
              <a:ext uri="{FF2B5EF4-FFF2-40B4-BE49-F238E27FC236}">
                <a16:creationId xmlns:a16="http://schemas.microsoft.com/office/drawing/2014/main" id="{D7C56246-3549-E911-373F-B187E0C07CF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Copy Constructors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DA95132-E015-53ED-5E32-C945AEE03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Copy Constructors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188349D-D807-FFDC-381C-B6F580A097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Special constructor used when a newly created object is initialized to the data of another object of same class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Default copy constructor copies field-to-field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Default copy constructor works fine in many cases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BC5E337-5127-898C-5467-8C69C2718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Copy Constructors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FCB0345-4CA5-F48E-7B59-377CE20340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294688" cy="4572000"/>
          </a:xfrm>
        </p:spPr>
        <p:txBody>
          <a:bodyPr/>
          <a:lstStyle/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	Problem: what if object contains a pointer?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800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class SomeClass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</a:t>
            </a:r>
            <a:r>
              <a:rPr lang="en-US" altLang="en-US" sz="2400">
                <a:latin typeface="Courier New" panose="02070309020205020404" pitchFamily="49" charset="0"/>
              </a:rPr>
              <a:t>{ public: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  SomeClass(int val = 0)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	{value=new int; *value = val;}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  int getVal();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  void setVal(int);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 private: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  int *value;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</a:t>
            </a:r>
            <a:r>
              <a:rPr lang="en-US" altLang="en-US" sz="2400">
                <a:latin typeface="Courier New" panose="02070309020205020404" pitchFamily="49" charset="0"/>
              </a:rPr>
              <a:t>}</a:t>
            </a:r>
            <a:endParaRPr lang="en-US" altLang="en-US" sz="280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BF26FD79-72BC-E463-0980-4C6607B69C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14.1</a:t>
            </a: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729B5389-F4DC-A53B-D4B2-F159F44F9D8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Instance and Static Members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F88E97C-429E-7DCD-05EA-CE43B3296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Copy Constructors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CC2F2B5-7EF7-97F1-870D-5CC38D92FD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382000" cy="4114800"/>
          </a:xfrm>
        </p:spPr>
        <p:txBody>
          <a:bodyPr/>
          <a:lstStyle/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/>
              <a:t>	What we get using memberwise copy with objects containing dynamic memory: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SomeClass object1(5);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SomeClass object2 = object1;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object2.setVal(13);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cout &lt;&lt; object1.getVal(); // also 13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	</a:t>
            </a:r>
            <a:endParaRPr lang="en-US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70A09772-407C-7D57-050B-B6095999E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181600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60EB6753-EE2A-88B3-4127-4068BB1D3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181600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3CE35BDA-A456-3DDB-091B-D04583EA7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572000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EA7C9431-5540-EE5C-8129-DC9F0F6D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791200"/>
            <a:ext cx="609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800" name="Rectangle 8">
            <a:extLst>
              <a:ext uri="{FF2B5EF4-FFF2-40B4-BE49-F238E27FC236}">
                <a16:creationId xmlns:a16="http://schemas.microsoft.com/office/drawing/2014/main" id="{971D19F2-3C3E-C450-4B5F-F2153FEE4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91200"/>
            <a:ext cx="609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801" name="Text Box 9">
            <a:extLst>
              <a:ext uri="{FF2B5EF4-FFF2-40B4-BE49-F238E27FC236}">
                <a16:creationId xmlns:a16="http://schemas.microsoft.com/office/drawing/2014/main" id="{1D714C10-883F-9095-5A51-B8B1DBE60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4835525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object1</a:t>
            </a:r>
          </a:p>
        </p:txBody>
      </p:sp>
      <p:sp>
        <p:nvSpPr>
          <p:cNvPr id="33802" name="Text Box 10">
            <a:extLst>
              <a:ext uri="{FF2B5EF4-FFF2-40B4-BE49-F238E27FC236}">
                <a16:creationId xmlns:a16="http://schemas.microsoft.com/office/drawing/2014/main" id="{A10FEB75-7B9E-695A-89A0-D228B3EDA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876800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object2</a:t>
            </a:r>
          </a:p>
        </p:txBody>
      </p:sp>
      <p:sp>
        <p:nvSpPr>
          <p:cNvPr id="33803" name="Text Box 11">
            <a:extLst>
              <a:ext uri="{FF2B5EF4-FFF2-40B4-BE49-F238E27FC236}">
                <a16:creationId xmlns:a16="http://schemas.microsoft.com/office/drawing/2014/main" id="{DF20EC9B-0E1E-C478-A0D8-E016DE7AC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410200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33804" name="Text Box 12">
            <a:extLst>
              <a:ext uri="{FF2B5EF4-FFF2-40B4-BE49-F238E27FC236}">
                <a16:creationId xmlns:a16="http://schemas.microsoft.com/office/drawing/2014/main" id="{623AD17A-4EA0-D455-B6F3-085DC64FC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410200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33805" name="Text Box 13">
            <a:extLst>
              <a:ext uri="{FF2B5EF4-FFF2-40B4-BE49-F238E27FC236}">
                <a16:creationId xmlns:a16="http://schemas.microsoft.com/office/drawing/2014/main" id="{4C4AB281-E56F-00C1-D3F1-C389518D0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4606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33806" name="Line 14">
            <a:extLst>
              <a:ext uri="{FF2B5EF4-FFF2-40B4-BE49-F238E27FC236}">
                <a16:creationId xmlns:a16="http://schemas.microsoft.com/office/drawing/2014/main" id="{3D3FEBD4-1C61-A1DC-F43C-22D3782CD6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49530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Line 15">
            <a:extLst>
              <a:ext uri="{FF2B5EF4-FFF2-40B4-BE49-F238E27FC236}">
                <a16:creationId xmlns:a16="http://schemas.microsoft.com/office/drawing/2014/main" id="{3E9879B8-F325-6830-EBF3-489C85C39D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4953000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517C920-3DD9-0224-E342-C6C21C92B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Programmer-Defined </a:t>
            </a:r>
            <a:br>
              <a:rPr lang="en-US" altLang="en-US"/>
            </a:br>
            <a:r>
              <a:rPr lang="en-US" altLang="en-US"/>
              <a:t>Copy Constructor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0A22A14-00FF-1997-4D5C-02096311E5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686800" cy="4114800"/>
          </a:xfrm>
        </p:spPr>
        <p:txBody>
          <a:bodyPr/>
          <a:lstStyle/>
          <a:p>
            <a:pPr>
              <a:lnSpc>
                <a:spcPct val="85000"/>
              </a:lnSpc>
              <a:buFontTx/>
              <a:buChar char="•"/>
            </a:pPr>
            <a:r>
              <a:rPr lang="en-US" altLang="en-US"/>
              <a:t>Allows us to solve problem with objects containing pointers: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SomeClass::SomeClass(const SomeClass &amp;obj)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{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  value = new int;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  *value = obj.value;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5000"/>
              </a:lnSpc>
              <a:buFontTx/>
              <a:buChar char="•"/>
            </a:pPr>
            <a:r>
              <a:rPr lang="en-US" altLang="en-US"/>
              <a:t>Copy constructor takes a reference parameter to an object of the class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4E383F1-6D89-7424-C0C7-FE4628B92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Programmer-Defined </a:t>
            </a:r>
            <a:br>
              <a:rPr lang="en-US" altLang="en-US"/>
            </a:br>
            <a:r>
              <a:rPr lang="en-US" altLang="en-US"/>
              <a:t>Copy Constructor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F9EF562-55D0-6A74-F22C-16A2D7701D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68463"/>
            <a:ext cx="8305800" cy="3741737"/>
          </a:xfrm>
        </p:spPr>
        <p:txBody>
          <a:bodyPr/>
          <a:lstStyle/>
          <a:p>
            <a:pPr>
              <a:lnSpc>
                <a:spcPct val="85000"/>
              </a:lnSpc>
              <a:buFontTx/>
              <a:buChar char="•"/>
            </a:pPr>
            <a:r>
              <a:rPr lang="en-US" altLang="en-US"/>
              <a:t>Each object now points to separate dynamic memory: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SomeClass object1(5);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SomeClass object2 = object1;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object2.setVal(13);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cout &lt;&lt; object1.getVal(); // still 5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endParaRPr lang="en-US" alt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5D8383A8-3E94-6E69-F729-88A9E26F7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181600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E484E5BD-5504-1E64-72E4-91267648F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181600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2669E505-E7C4-6D34-DB17-2B854B44A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572000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148DB2A8-14C0-C8DA-5A7B-74B4556B1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791200"/>
            <a:ext cx="609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896" name="Rectangle 8">
            <a:extLst>
              <a:ext uri="{FF2B5EF4-FFF2-40B4-BE49-F238E27FC236}">
                <a16:creationId xmlns:a16="http://schemas.microsoft.com/office/drawing/2014/main" id="{2A0574D2-0819-12EE-3996-A2BABA97C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91200"/>
            <a:ext cx="609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897" name="Text Box 9">
            <a:extLst>
              <a:ext uri="{FF2B5EF4-FFF2-40B4-BE49-F238E27FC236}">
                <a16:creationId xmlns:a16="http://schemas.microsoft.com/office/drawing/2014/main" id="{860BB1DD-524D-AEC6-DABD-24C650BBD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4835525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object1</a:t>
            </a:r>
          </a:p>
        </p:txBody>
      </p:sp>
      <p:sp>
        <p:nvSpPr>
          <p:cNvPr id="37898" name="Text Box 10">
            <a:extLst>
              <a:ext uri="{FF2B5EF4-FFF2-40B4-BE49-F238E27FC236}">
                <a16:creationId xmlns:a16="http://schemas.microsoft.com/office/drawing/2014/main" id="{67AEE78E-A570-AF71-4CE4-50444BFAA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876800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object2</a:t>
            </a:r>
          </a:p>
        </p:txBody>
      </p:sp>
      <p:sp>
        <p:nvSpPr>
          <p:cNvPr id="37899" name="Text Box 11">
            <a:extLst>
              <a:ext uri="{FF2B5EF4-FFF2-40B4-BE49-F238E27FC236}">
                <a16:creationId xmlns:a16="http://schemas.microsoft.com/office/drawing/2014/main" id="{ED9BC499-87AD-03FC-AB7B-25C62B1EA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410200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37900" name="Text Box 12">
            <a:extLst>
              <a:ext uri="{FF2B5EF4-FFF2-40B4-BE49-F238E27FC236}">
                <a16:creationId xmlns:a16="http://schemas.microsoft.com/office/drawing/2014/main" id="{9D67C703-43C8-887F-A6B9-6460006C0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410200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37901" name="Text Box 13">
            <a:extLst>
              <a:ext uri="{FF2B5EF4-FFF2-40B4-BE49-F238E27FC236}">
                <a16:creationId xmlns:a16="http://schemas.microsoft.com/office/drawing/2014/main" id="{A51DAA9E-30AE-14A0-7EE7-3498BD6CE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572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37902" name="Line 14">
            <a:extLst>
              <a:ext uri="{FF2B5EF4-FFF2-40B4-BE49-F238E27FC236}">
                <a16:creationId xmlns:a16="http://schemas.microsoft.com/office/drawing/2014/main" id="{61C25346-8093-AD4C-F53D-24F1BA41DE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49530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15">
            <a:extLst>
              <a:ext uri="{FF2B5EF4-FFF2-40B4-BE49-F238E27FC236}">
                <a16:creationId xmlns:a16="http://schemas.microsoft.com/office/drawing/2014/main" id="{42D1394B-9B4B-5C06-1600-FE5CDFDC3E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49530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Rectangle 16">
            <a:extLst>
              <a:ext uri="{FF2B5EF4-FFF2-40B4-BE49-F238E27FC236}">
                <a16:creationId xmlns:a16="http://schemas.microsoft.com/office/drawing/2014/main" id="{86023744-62E0-8D77-99D7-9430229C7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572000"/>
            <a:ext cx="83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905" name="Text Box 17">
            <a:extLst>
              <a:ext uri="{FF2B5EF4-FFF2-40B4-BE49-F238E27FC236}">
                <a16:creationId xmlns:a16="http://schemas.microsoft.com/office/drawing/2014/main" id="{2BBFE059-651A-FF2B-2A43-C4D9F6D57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5720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5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E1C6AAB-B437-FD09-8B37-F5B2654E7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Programmer-Defined </a:t>
            </a:r>
            <a:br>
              <a:rPr lang="en-US" altLang="en-US"/>
            </a:br>
            <a:r>
              <a:rPr lang="en-US" altLang="en-US"/>
              <a:t>Copy Constructor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DAD7739-5892-D4FE-64BD-11A3C82E87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8686800" cy="4114800"/>
          </a:xfrm>
        </p:spPr>
        <p:txBody>
          <a:bodyPr/>
          <a:lstStyle/>
          <a:p>
            <a:pPr>
              <a:lnSpc>
                <a:spcPct val="85000"/>
              </a:lnSpc>
              <a:buFontTx/>
              <a:buChar char="•"/>
            </a:pPr>
            <a:r>
              <a:rPr lang="en-US" altLang="en-US"/>
              <a:t>Since copy constructor has a reference to the object it is copying from,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SomeClass::SomeClass(SomeClass &amp;obj)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/>
              <a:t>it can modify that object. </a:t>
            </a:r>
          </a:p>
          <a:p>
            <a:pPr>
              <a:lnSpc>
                <a:spcPct val="85000"/>
              </a:lnSpc>
              <a:buFontTx/>
              <a:buChar char="•"/>
            </a:pPr>
            <a:r>
              <a:rPr lang="en-US" altLang="en-US"/>
              <a:t>To prevent this from happening, make the object parameter </a:t>
            </a:r>
            <a:r>
              <a:rPr lang="en-US" altLang="en-US">
                <a:latin typeface="Courier New" panose="02070309020205020404" pitchFamily="49" charset="0"/>
              </a:rPr>
              <a:t>const: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SomeClass::SomeClass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			(const SomeClass &amp;obj)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>
            <a:extLst>
              <a:ext uri="{FF2B5EF4-FFF2-40B4-BE49-F238E27FC236}">
                <a16:creationId xmlns:a16="http://schemas.microsoft.com/office/drawing/2014/main" id="{7EB62778-566B-52B1-79DD-C0A4F3A40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304800"/>
            <a:ext cx="6648450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3">
            <a:extLst>
              <a:ext uri="{FF2B5EF4-FFF2-40B4-BE49-F238E27FC236}">
                <a16:creationId xmlns:a16="http://schemas.microsoft.com/office/drawing/2014/main" id="{8E92E8FC-1BFE-18A3-070D-6D5A49346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09613"/>
            <a:ext cx="723900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>
            <a:extLst>
              <a:ext uri="{FF2B5EF4-FFF2-40B4-BE49-F238E27FC236}">
                <a16:creationId xmlns:a16="http://schemas.microsoft.com/office/drawing/2014/main" id="{382E2E76-71CB-1101-6B31-390A521AB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7620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6B202D72-9518-9589-4D6C-D2D5543DE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14.5</a:t>
            </a:r>
          </a:p>
        </p:txBody>
      </p:sp>
      <p:sp>
        <p:nvSpPr>
          <p:cNvPr id="45059" name="Subtitle 2">
            <a:extLst>
              <a:ext uri="{FF2B5EF4-FFF2-40B4-BE49-F238E27FC236}">
                <a16:creationId xmlns:a16="http://schemas.microsoft.com/office/drawing/2014/main" id="{6205CDE7-8BB4-45C8-6099-7416125C13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b="1"/>
              <a:t>Operator Overloading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691F663-AEFB-6CA9-5499-60C3DD3FC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 Overloading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0CCD10A-6B89-FAB8-7FA3-3FAAEE01C7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534400" cy="4343400"/>
          </a:xfrm>
        </p:spPr>
        <p:txBody>
          <a:bodyPr/>
          <a:lstStyle/>
          <a:p>
            <a:pPr>
              <a:lnSpc>
                <a:spcPct val="85000"/>
              </a:lnSpc>
              <a:buFontTx/>
              <a:buChar char="•"/>
            </a:pPr>
            <a:r>
              <a:rPr lang="en-US" altLang="en-US" sz="2400"/>
              <a:t>Operators such as </a:t>
            </a:r>
            <a:r>
              <a:rPr lang="en-US" altLang="en-US" sz="2400">
                <a:latin typeface="Courier New" panose="02070309020205020404" pitchFamily="49" charset="0"/>
              </a:rPr>
              <a:t>=</a:t>
            </a:r>
            <a:r>
              <a:rPr lang="en-US" altLang="en-US" sz="2400"/>
              <a:t>, </a:t>
            </a:r>
            <a:r>
              <a:rPr lang="en-US" altLang="en-US" sz="2400">
                <a:latin typeface="Courier New" panose="02070309020205020404" pitchFamily="49" charset="0"/>
              </a:rPr>
              <a:t>+</a:t>
            </a:r>
            <a:r>
              <a:rPr lang="en-US" altLang="en-US" sz="2400"/>
              <a:t>, and others can be redefined when used with objects of a class</a:t>
            </a:r>
          </a:p>
          <a:p>
            <a:pPr>
              <a:lnSpc>
                <a:spcPct val="85000"/>
              </a:lnSpc>
              <a:buFontTx/>
              <a:buChar char="•"/>
            </a:pPr>
            <a:r>
              <a:rPr lang="en-US" altLang="en-US" sz="2400"/>
              <a:t>The name of the function for the overloaded operator is </a:t>
            </a:r>
            <a:r>
              <a:rPr lang="en-US" altLang="en-US" sz="2400">
                <a:latin typeface="Courier New" panose="02070309020205020404" pitchFamily="49" charset="0"/>
              </a:rPr>
              <a:t>operator</a:t>
            </a:r>
            <a:r>
              <a:rPr lang="en-US" altLang="en-US" sz="2400"/>
              <a:t> followed by the operator symbol, </a:t>
            </a:r>
            <a:r>
              <a:rPr lang="en-US" altLang="en-US" sz="2400" i="1"/>
              <a:t>e.g.</a:t>
            </a:r>
            <a:r>
              <a:rPr lang="en-US" altLang="en-US" sz="2400"/>
              <a:t>,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operator+</a:t>
            </a:r>
            <a:r>
              <a:rPr lang="en-US" altLang="en-US" sz="2000"/>
              <a:t> to overload the </a:t>
            </a:r>
            <a:r>
              <a:rPr lang="en-US" altLang="en-US" sz="2000">
                <a:latin typeface="Courier New" panose="02070309020205020404" pitchFamily="49" charset="0"/>
              </a:rPr>
              <a:t>+</a:t>
            </a:r>
            <a:r>
              <a:rPr lang="en-US" altLang="en-US" sz="2000"/>
              <a:t> operator, and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Courier New" panose="02070309020205020404" pitchFamily="49" charset="0"/>
              </a:rPr>
              <a:t>operator=</a:t>
            </a:r>
            <a:r>
              <a:rPr lang="en-US" altLang="en-US" sz="2000"/>
              <a:t> to overload the </a:t>
            </a:r>
            <a:r>
              <a:rPr lang="en-US" altLang="en-US" sz="2000">
                <a:latin typeface="Courier New" panose="02070309020205020404" pitchFamily="49" charset="0"/>
              </a:rPr>
              <a:t>=</a:t>
            </a:r>
            <a:r>
              <a:rPr lang="en-US" altLang="en-US" sz="2000"/>
              <a:t> operator</a:t>
            </a:r>
          </a:p>
          <a:p>
            <a:pPr>
              <a:lnSpc>
                <a:spcPct val="85000"/>
              </a:lnSpc>
              <a:buFontTx/>
              <a:buChar char="•"/>
            </a:pPr>
            <a:r>
              <a:rPr lang="en-US" altLang="en-US" sz="2400"/>
              <a:t>Prototype for the overloaded operator goes in the declaration of the class that is overloading it</a:t>
            </a:r>
          </a:p>
          <a:p>
            <a:pPr>
              <a:lnSpc>
                <a:spcPct val="85000"/>
              </a:lnSpc>
              <a:buFontTx/>
              <a:buChar char="•"/>
            </a:pPr>
            <a:r>
              <a:rPr lang="en-US" altLang="en-US" sz="2400"/>
              <a:t>Overloaded operator function definition goes with other member functions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93ED3A3-1790-033A-FC42-654C89168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this</a:t>
            </a:r>
            <a:r>
              <a:rPr lang="en-US" altLang="en-US"/>
              <a:t> Pointer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3EFF728-C10D-5E59-CB82-F7CB005070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buFontTx/>
              <a:buChar char="•"/>
            </a:pPr>
            <a:r>
              <a:rPr lang="en-US" altLang="en-US" u="sng">
                <a:latin typeface="Courier New" panose="02070309020205020404" pitchFamily="49" charset="0"/>
              </a:rPr>
              <a:t>this</a:t>
            </a:r>
            <a:r>
              <a:rPr lang="en-US" altLang="en-US"/>
              <a:t>: predefined pointer available to a class’s member functions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85000"/>
              </a:lnSpc>
              <a:buFontTx/>
              <a:buChar char="•"/>
            </a:pPr>
            <a:r>
              <a:rPr lang="en-US" altLang="en-US"/>
              <a:t>Always points to the instance (object) of the class whose function is being called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85000"/>
              </a:lnSpc>
              <a:buFontTx/>
              <a:buChar char="•"/>
            </a:pPr>
            <a:r>
              <a:rPr lang="en-US" altLang="en-US"/>
              <a:t>Is passed as a hidden argument to all non-static member functions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3A8ABAF-44F5-BC4B-EC9E-963E67142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Instance and Static Members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AC4E232-6E44-1070-E06B-38ECC5734D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 u="sng"/>
              <a:t>instance variable</a:t>
            </a:r>
            <a:r>
              <a:rPr lang="en-US" altLang="en-US" sz="2800"/>
              <a:t>: a member variable in a class.  Each object has its own copy.</a:t>
            </a:r>
            <a:br>
              <a:rPr lang="en-US" altLang="en-US" sz="2800"/>
            </a:br>
            <a:endParaRPr lang="en-US" altLang="en-US" sz="2800" u="sng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 u="sng">
                <a:latin typeface="Courier New" panose="02070309020205020404" pitchFamily="49" charset="0"/>
              </a:rPr>
              <a:t>static</a:t>
            </a:r>
            <a:r>
              <a:rPr lang="en-US" altLang="en-US" sz="2800" u="sng"/>
              <a:t> variable</a:t>
            </a:r>
            <a:r>
              <a:rPr lang="en-US" altLang="en-US" sz="2800"/>
              <a:t>: one variable shared among all objects of a class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 u="sng">
                <a:latin typeface="Courier New" panose="02070309020205020404" pitchFamily="49" charset="0"/>
              </a:rPr>
              <a:t>static</a:t>
            </a:r>
            <a:r>
              <a:rPr lang="en-US" altLang="en-US" sz="2800" u="sng"/>
              <a:t> member function</a:t>
            </a:r>
            <a:r>
              <a:rPr lang="en-US" altLang="en-US" sz="2800"/>
              <a:t>: can be used to access </a:t>
            </a:r>
            <a:r>
              <a:rPr lang="en-US" altLang="en-US" sz="2800">
                <a:latin typeface="Courier New" panose="02070309020205020404" pitchFamily="49" charset="0"/>
              </a:rPr>
              <a:t>static</a:t>
            </a:r>
            <a:r>
              <a:rPr lang="en-US" altLang="en-US" sz="2800"/>
              <a:t> member variable; can be called before any objects are defined</a:t>
            </a:r>
            <a:endParaRPr lang="en-US" altLang="en-US" sz="2800" u="sng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FE9A25C-2C8A-1FF0-1541-0BC18D112D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this</a:t>
            </a:r>
            <a:r>
              <a:rPr lang="en-US" altLang="en-US"/>
              <a:t> Pointer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68F74F3-62FA-A11C-4868-B1FB9B9BE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buFontTx/>
              <a:buChar char="•"/>
            </a:pPr>
            <a:r>
              <a:rPr lang="en-US" altLang="en-US" sz="2400"/>
              <a:t>Example, </a:t>
            </a:r>
            <a:r>
              <a:rPr lang="en-US" altLang="en-US" sz="2400">
                <a:latin typeface="Consolas" panose="020B0609020204030204" pitchFamily="49" charset="0"/>
              </a:rPr>
              <a:t>student1</a:t>
            </a:r>
            <a:r>
              <a:rPr lang="en-US" altLang="en-US" sz="2400"/>
              <a:t> and </a:t>
            </a:r>
            <a:r>
              <a:rPr lang="en-US" altLang="en-US" sz="2400">
                <a:latin typeface="Consolas" panose="020B0609020204030204" pitchFamily="49" charset="0"/>
              </a:rPr>
              <a:t>student2</a:t>
            </a:r>
            <a:r>
              <a:rPr lang="en-US" altLang="en-US" sz="2400"/>
              <a:t> are both </a:t>
            </a:r>
            <a:r>
              <a:rPr lang="en-US" altLang="en-US" sz="2400">
                <a:latin typeface="Consolas" panose="020B0609020204030204" pitchFamily="49" charset="0"/>
              </a:rPr>
              <a:t>StudentTestScores</a:t>
            </a:r>
            <a:r>
              <a:rPr lang="en-US" altLang="en-US" sz="2400"/>
              <a:t> objects. </a:t>
            </a:r>
            <a:br>
              <a:rPr lang="en-US" altLang="en-US" sz="2400"/>
            </a:br>
            <a:endParaRPr lang="en-US" altLang="en-US" sz="2400"/>
          </a:p>
          <a:p>
            <a:pPr>
              <a:lnSpc>
                <a:spcPct val="85000"/>
              </a:lnSpc>
              <a:buFontTx/>
              <a:buChar char="•"/>
            </a:pPr>
            <a:r>
              <a:rPr lang="en-US" altLang="en-US" sz="2400"/>
              <a:t>The following statement causes the </a:t>
            </a:r>
            <a:r>
              <a:rPr lang="en-US" altLang="en-US" sz="2400">
                <a:latin typeface="Consolas" panose="020B0609020204030204" pitchFamily="49" charset="0"/>
              </a:rPr>
              <a:t>getStudentName</a:t>
            </a:r>
            <a:r>
              <a:rPr lang="en-US" altLang="en-US" sz="2400"/>
              <a:t> member function to operate on </a:t>
            </a:r>
            <a:r>
              <a:rPr lang="en-US" altLang="en-US" sz="2400">
                <a:latin typeface="Consolas" panose="020B0609020204030204" pitchFamily="49" charset="0"/>
              </a:rPr>
              <a:t>student1</a:t>
            </a:r>
            <a:r>
              <a:rPr lang="en-US" altLang="en-US" sz="2400"/>
              <a:t>: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>
                <a:latin typeface="Consolas" panose="020B0609020204030204" pitchFamily="49" charset="0"/>
              </a:rPr>
              <a:t>cout &lt;&lt; student1.getStudentName() &lt;&lt; endl;</a:t>
            </a:r>
            <a:br>
              <a:rPr lang="en-US" altLang="en-US" sz="2400">
                <a:latin typeface="Consolas" panose="020B0609020204030204" pitchFamily="49" charset="0"/>
              </a:rPr>
            </a:br>
            <a:endParaRPr lang="en-US" altLang="en-US" sz="2400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buFontTx/>
              <a:buChar char="•"/>
            </a:pPr>
            <a:r>
              <a:rPr lang="en-US" altLang="en-US" sz="2400"/>
              <a:t>When </a:t>
            </a:r>
            <a:r>
              <a:rPr lang="en-US" altLang="en-US" sz="2400">
                <a:latin typeface="Consolas" panose="020B0609020204030204" pitchFamily="49" charset="0"/>
              </a:rPr>
              <a:t>getStudentName</a:t>
            </a:r>
            <a:r>
              <a:rPr lang="en-US" altLang="en-US" sz="2400"/>
              <a:t> is operating on </a:t>
            </a:r>
            <a:r>
              <a:rPr lang="en-US" altLang="en-US" sz="2400">
                <a:latin typeface="Consolas" panose="020B0609020204030204" pitchFamily="49" charset="0"/>
              </a:rPr>
              <a:t>student1</a:t>
            </a:r>
            <a:r>
              <a:rPr lang="en-US" altLang="en-US" sz="2400"/>
              <a:t>, the </a:t>
            </a:r>
            <a:r>
              <a:rPr lang="en-US" altLang="en-US" sz="2400">
                <a:latin typeface="Consolas" panose="020B0609020204030204" pitchFamily="49" charset="0"/>
              </a:rPr>
              <a:t>this</a:t>
            </a:r>
            <a:r>
              <a:rPr lang="en-US" altLang="en-US" sz="2400"/>
              <a:t> pointer is pointing to </a:t>
            </a:r>
            <a:r>
              <a:rPr lang="en-US" altLang="en-US" sz="2400">
                <a:latin typeface="Consolas" panose="020B0609020204030204" pitchFamily="49" charset="0"/>
              </a:rPr>
              <a:t>student1</a:t>
            </a:r>
            <a:r>
              <a:rPr lang="en-US" altLang="en-US" sz="2400"/>
              <a:t>. 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E366984-AF86-77C7-65C9-C56A7B6A07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this</a:t>
            </a:r>
            <a:r>
              <a:rPr lang="en-US" altLang="en-US"/>
              <a:t> Pointer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777E2F9-FE31-AA47-9C5E-A423DCE1D8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buFontTx/>
              <a:buChar char="•"/>
            </a:pPr>
            <a:r>
              <a:rPr lang="en-US" altLang="en-US" sz="2400"/>
              <a:t>Likewise, the following statement causes the </a:t>
            </a:r>
            <a:r>
              <a:rPr lang="en-US" altLang="en-US" sz="2400">
                <a:latin typeface="Consolas" panose="020B0609020204030204" pitchFamily="49" charset="0"/>
              </a:rPr>
              <a:t>getStudentName</a:t>
            </a:r>
            <a:r>
              <a:rPr lang="en-US" altLang="en-US" sz="2400"/>
              <a:t> member function to operate on </a:t>
            </a:r>
            <a:r>
              <a:rPr lang="en-US" altLang="en-US" sz="2400">
                <a:latin typeface="Consolas" panose="020B0609020204030204" pitchFamily="49" charset="0"/>
              </a:rPr>
              <a:t>student2</a:t>
            </a:r>
            <a:r>
              <a:rPr lang="en-US" altLang="en-US" sz="2400"/>
              <a:t>: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>
                <a:latin typeface="Consolas" panose="020B0609020204030204" pitchFamily="49" charset="0"/>
              </a:rPr>
              <a:t>cout &lt;&lt; student2.getStudentName() &lt;&lt; endl;</a:t>
            </a:r>
            <a:br>
              <a:rPr lang="en-US" altLang="en-US" sz="2400">
                <a:latin typeface="Consolas" panose="020B0609020204030204" pitchFamily="49" charset="0"/>
              </a:rPr>
            </a:br>
            <a:endParaRPr lang="en-US" altLang="en-US" sz="2400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  <a:buFontTx/>
              <a:buChar char="•"/>
            </a:pPr>
            <a:r>
              <a:rPr lang="en-US" altLang="en-US" sz="2400"/>
              <a:t>When </a:t>
            </a:r>
            <a:r>
              <a:rPr lang="en-US" altLang="en-US" sz="2400">
                <a:latin typeface="Consolas" panose="020B0609020204030204" pitchFamily="49" charset="0"/>
              </a:rPr>
              <a:t>getStudentName</a:t>
            </a:r>
            <a:r>
              <a:rPr lang="en-US" altLang="en-US" sz="2400"/>
              <a:t> is operating on </a:t>
            </a:r>
            <a:r>
              <a:rPr lang="en-US" altLang="en-US" sz="2400">
                <a:latin typeface="Consolas" panose="020B0609020204030204" pitchFamily="49" charset="0"/>
              </a:rPr>
              <a:t>student2</a:t>
            </a:r>
            <a:r>
              <a:rPr lang="en-US" altLang="en-US" sz="2400"/>
              <a:t>, the </a:t>
            </a:r>
            <a:r>
              <a:rPr lang="en-US" altLang="en-US" sz="2400">
                <a:latin typeface="Consolas" panose="020B0609020204030204" pitchFamily="49" charset="0"/>
              </a:rPr>
              <a:t>this</a:t>
            </a:r>
            <a:r>
              <a:rPr lang="en-US" altLang="en-US" sz="2400"/>
              <a:t> pointer is pointing to </a:t>
            </a:r>
            <a:r>
              <a:rPr lang="en-US" altLang="en-US" sz="2400">
                <a:latin typeface="Consolas" panose="020B0609020204030204" pitchFamily="49" charset="0"/>
              </a:rPr>
              <a:t>student2</a:t>
            </a:r>
            <a:r>
              <a:rPr lang="en-US" altLang="en-US" sz="2400"/>
              <a:t>. </a:t>
            </a:r>
            <a:br>
              <a:rPr lang="en-US" altLang="en-US" sz="2400"/>
            </a:br>
            <a:endParaRPr lang="en-US" altLang="en-US" sz="2400"/>
          </a:p>
          <a:p>
            <a:pPr>
              <a:lnSpc>
                <a:spcPct val="85000"/>
              </a:lnSpc>
              <a:buFontTx/>
              <a:buChar char="•"/>
            </a:pPr>
            <a:r>
              <a:rPr lang="en-US" altLang="en-US" sz="2400"/>
              <a:t>The </a:t>
            </a:r>
            <a:r>
              <a:rPr lang="en-US" altLang="en-US" sz="2400">
                <a:latin typeface="Consolas" panose="020B0609020204030204" pitchFamily="49" charset="0"/>
              </a:rPr>
              <a:t>this</a:t>
            </a:r>
            <a:r>
              <a:rPr lang="en-US" altLang="en-US" sz="2400"/>
              <a:t> pointer always points to the object that is being used to call the member function.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B3E4F13-271B-013D-D52C-AEF15F7078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29600" cy="1143000"/>
          </a:xfrm>
        </p:spPr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static</a:t>
            </a:r>
            <a:r>
              <a:rPr lang="en-US" altLang="en-US"/>
              <a:t> member variable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0674A3EA-A472-40C5-705C-B14B2A96B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46225"/>
            <a:ext cx="8305800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of </a:t>
            </a:r>
            <a:r>
              <a:rPr lang="en-US" altLang="en-US" sz="15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Tree.</a:t>
            </a:r>
            <a:r>
              <a:rPr lang="en-US" altLang="en-US" sz="15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altLang="en-US" sz="150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1  // Tree class</a:t>
            </a:r>
            <a:b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2  class Tree</a:t>
            </a:r>
            <a:b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3  {</a:t>
            </a:r>
            <a:b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4  private:</a:t>
            </a:r>
            <a:b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5     static int objectCount;    // Static member variable.</a:t>
            </a:r>
            <a:b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6  public:</a:t>
            </a:r>
            <a:b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7     // Constructor</a:t>
            </a:r>
            <a:b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8     Tree()</a:t>
            </a:r>
            <a:b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9        { objectCount++; }</a:t>
            </a:r>
            <a:b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    </a:t>
            </a:r>
            <a:b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     // Accessor function for objectCount</a:t>
            </a:r>
            <a:b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     int getObjectCount() const</a:t>
            </a:r>
            <a:b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13        { return objectCount; }</a:t>
            </a:r>
            <a:b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14  };</a:t>
            </a:r>
            <a:b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15 </a:t>
            </a:r>
            <a:b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16  // Definition of the static member variable, written</a:t>
            </a:r>
            <a:b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17  // outside the class.</a:t>
            </a:r>
            <a:b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5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18  int Tree::objectCount = 0;</a:t>
            </a: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14F596B6-D823-5293-EC12-28F5B5772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736725"/>
            <a:ext cx="434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Static member declared here.</a:t>
            </a: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84247C0F-875A-E262-4693-0BED749CD6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2057400"/>
            <a:ext cx="838200" cy="7620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6A697580-E0EE-1CB0-0807-FD0E37D5E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556125"/>
            <a:ext cx="434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Static member defined here.</a:t>
            </a:r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9A2DD5F-2291-9753-1261-1A1548BD56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953000"/>
            <a:ext cx="990600" cy="3810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>
            <a:extLst>
              <a:ext uri="{FF2B5EF4-FFF2-40B4-BE49-F238E27FC236}">
                <a16:creationId xmlns:a16="http://schemas.microsoft.com/office/drawing/2014/main" id="{81D52BFF-F029-C6B3-2903-04E1FAF14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381000"/>
            <a:ext cx="705167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68BDEEA-3679-9700-741F-AEB8D7F3D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Three Instances of the Tree Class, But Only One </a:t>
            </a:r>
            <a:r>
              <a:rPr lang="en-US" altLang="en-US" sz="3200">
                <a:latin typeface="Courier New" panose="02070309020205020404" pitchFamily="49" charset="0"/>
              </a:rPr>
              <a:t>objectCount</a:t>
            </a:r>
            <a:r>
              <a:rPr lang="en-US" altLang="en-US" sz="3200"/>
              <a:t> Variable</a:t>
            </a:r>
          </a:p>
        </p:txBody>
      </p:sp>
      <p:pic>
        <p:nvPicPr>
          <p:cNvPr id="12291" name="Picture 3" descr="1402sowc copy">
            <a:extLst>
              <a:ext uri="{FF2B5EF4-FFF2-40B4-BE49-F238E27FC236}">
                <a16:creationId xmlns:a16="http://schemas.microsoft.com/office/drawing/2014/main" id="{175A9DB4-F0F0-8440-CC72-4F20C7118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1900238"/>
            <a:ext cx="4651375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9668CDE-E926-6797-EEF0-CB671D2C1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static</a:t>
            </a:r>
            <a:r>
              <a:rPr lang="en-US" altLang="en-US"/>
              <a:t> member function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7E9EA19-8CE3-88B1-93EB-32ADDCE95F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06575"/>
            <a:ext cx="8075613" cy="374173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Declared with </a:t>
            </a:r>
            <a:r>
              <a:rPr lang="en-US" altLang="en-US" sz="2800">
                <a:latin typeface="Courier New" panose="02070309020205020404" pitchFamily="49" charset="0"/>
              </a:rPr>
              <a:t>static</a:t>
            </a:r>
            <a:r>
              <a:rPr lang="en-US" altLang="en-US" sz="2800"/>
              <a:t> before return type: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static int getObjectCount() const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{ return objectCount; }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Static member functions can only access static member data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Can be called independent of objects:</a:t>
            </a:r>
            <a:br>
              <a:rPr lang="en-US" altLang="en-US" sz="2800"/>
            </a:br>
            <a:br>
              <a:rPr lang="en-US" altLang="en-US" sz="2800"/>
            </a:br>
            <a:r>
              <a:rPr lang="en-US" altLang="en-US" sz="2400">
                <a:latin typeface="Courier New" panose="02070309020205020404" pitchFamily="49" charset="0"/>
              </a:rPr>
              <a:t>int num = Tree::getObjectCount();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B0040137-24D4-1501-AFB2-6D13DC120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8305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Version of </a:t>
            </a:r>
            <a:r>
              <a:rPr lang="en-US" altLang="en-US" sz="13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Tree.</a:t>
            </a:r>
            <a:r>
              <a:rPr lang="en-US" altLang="en-US" sz="13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altLang="en-US" sz="130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1  // Tree class</a:t>
            </a:r>
            <a:b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2  class Tree</a:t>
            </a:r>
            <a:b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3  {</a:t>
            </a:r>
            <a:b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4  private:</a:t>
            </a:r>
            <a:b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5     static int objectCount;    // Static member variable.</a:t>
            </a:r>
            <a:b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6  public:</a:t>
            </a:r>
            <a:b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7     // Constructor</a:t>
            </a:r>
            <a:b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8     Tree()</a:t>
            </a:r>
            <a:b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9        { objectCount++; }</a:t>
            </a:r>
            <a:b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10    </a:t>
            </a:r>
            <a:b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     // Accessor function for objectCount</a:t>
            </a:r>
            <a:b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12     </a:t>
            </a:r>
            <a:r>
              <a:rPr lang="en-US" altLang="en-US" sz="1300" b="1">
                <a:solidFill>
                  <a:srgbClr val="FA8218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static</a:t>
            </a:r>
            <a:r>
              <a:rPr lang="en-US" altLang="en-US" sz="1300">
                <a:solidFill>
                  <a:srgbClr val="FA8218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 getObjectCount() const</a:t>
            </a:r>
            <a:b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13        { return objectCount; }</a:t>
            </a:r>
            <a:b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14  };</a:t>
            </a:r>
            <a:b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15 </a:t>
            </a:r>
            <a:b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16  // Definition of the static member variable, written</a:t>
            </a:r>
            <a:b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17  // outside the class.</a:t>
            </a:r>
            <a:b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30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18  int Tree::objectCount = 0;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2EBB86C5-A9B4-AEA4-514F-D3AB2B979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770438"/>
            <a:ext cx="79248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>
                <a:solidFill>
                  <a:srgbClr val="FA8218"/>
                </a:solidFill>
              </a:rPr>
              <a:t>Now we can call the function like this:</a:t>
            </a:r>
            <a:br>
              <a:rPr lang="en-US" altLang="en-US" sz="1800" i="1">
                <a:solidFill>
                  <a:srgbClr val="FA8218"/>
                </a:solidFill>
              </a:rPr>
            </a:br>
            <a:r>
              <a:rPr lang="en-US" altLang="en-US" sz="1400">
                <a:latin typeface="Courier New" panose="02070309020205020404" pitchFamily="49" charset="0"/>
              </a:rPr>
              <a:t>cout &lt;&lt; "There are " &lt;&lt; Tree::getObjectCount()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     &lt;&lt; " objects.\n";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BFCC9B9-FF6B-F51D-ABCB-232AB8A424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14.2</a:t>
            </a:r>
          </a:p>
        </p:txBody>
      </p:sp>
      <p:sp>
        <p:nvSpPr>
          <p:cNvPr id="16387" name="Subtitle 2">
            <a:extLst>
              <a:ext uri="{FF2B5EF4-FFF2-40B4-BE49-F238E27FC236}">
                <a16:creationId xmlns:a16="http://schemas.microsoft.com/office/drawing/2014/main" id="{EC323BCD-F000-0C2C-5B48-3F044F4316F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Friends of Classes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1277</TotalTime>
  <Words>1204</Words>
  <Application>Microsoft Office PowerPoint</Application>
  <PresentationFormat>On-screen Show (4:3)</PresentationFormat>
  <Paragraphs>155</Paragraphs>
  <Slides>31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Default Design</vt:lpstr>
      <vt:lpstr>PowerPoint Presentation</vt:lpstr>
      <vt:lpstr>14.1</vt:lpstr>
      <vt:lpstr>Instance and Static Members</vt:lpstr>
      <vt:lpstr>static member variable</vt:lpstr>
      <vt:lpstr>PowerPoint Presentation</vt:lpstr>
      <vt:lpstr>Three Instances of the Tree Class, But Only One objectCount Variable</vt:lpstr>
      <vt:lpstr>static member function</vt:lpstr>
      <vt:lpstr>PowerPoint Presentation</vt:lpstr>
      <vt:lpstr>14.2</vt:lpstr>
      <vt:lpstr>Friends of Classes</vt:lpstr>
      <vt:lpstr> friend Function Declarations</vt:lpstr>
      <vt:lpstr> friend Class Declarations</vt:lpstr>
      <vt:lpstr>14.3</vt:lpstr>
      <vt:lpstr>Memberwise Assignment</vt:lpstr>
      <vt:lpstr>PowerPoint Presentation</vt:lpstr>
      <vt:lpstr>PowerPoint Presentation</vt:lpstr>
      <vt:lpstr>14.4</vt:lpstr>
      <vt:lpstr>Copy Constructors</vt:lpstr>
      <vt:lpstr>Copy Constructors</vt:lpstr>
      <vt:lpstr>Copy Constructors</vt:lpstr>
      <vt:lpstr>Programmer-Defined  Copy Constructor</vt:lpstr>
      <vt:lpstr>Programmer-Defined  Copy Constructor</vt:lpstr>
      <vt:lpstr>Programmer-Defined  Copy Constructor</vt:lpstr>
      <vt:lpstr>PowerPoint Presentation</vt:lpstr>
      <vt:lpstr>PowerPoint Presentation</vt:lpstr>
      <vt:lpstr>PowerPoint Presentation</vt:lpstr>
      <vt:lpstr>14.5</vt:lpstr>
      <vt:lpstr>Operator Overloading</vt:lpstr>
      <vt:lpstr>The this Pointer</vt:lpstr>
      <vt:lpstr>The this Pointer</vt:lpstr>
      <vt:lpstr>The this Pointer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lastModifiedBy>Kulkarni, Prashant</cp:lastModifiedBy>
  <cp:revision>127</cp:revision>
  <dcterms:created xsi:type="dcterms:W3CDTF">2011-02-16T20:47:20Z</dcterms:created>
  <dcterms:modified xsi:type="dcterms:W3CDTF">2024-09-29T04:27:13Z</dcterms:modified>
</cp:coreProperties>
</file>