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60" r:id="rId2"/>
    <p:sldId id="261" r:id="rId3"/>
    <p:sldId id="262" r:id="rId4"/>
    <p:sldId id="341" r:id="rId5"/>
    <p:sldId id="34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AEAEA"/>
    <a:srgbClr val="6699FF"/>
    <a:srgbClr val="00FF00"/>
    <a:srgbClr val="FF0066"/>
    <a:srgbClr val="33CC33"/>
    <a:srgbClr val="66FF33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4" autoAdjust="0"/>
    <p:restoredTop sz="99314" autoAdjust="0"/>
  </p:normalViewPr>
  <p:slideViewPr>
    <p:cSldViewPr>
      <p:cViewPr>
        <p:scale>
          <a:sx n="70" d="100"/>
          <a:sy n="70" d="100"/>
        </p:scale>
        <p:origin x="-144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3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885382CC-4DBA-4E3E-856E-FCA4E41BAF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91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fld id="{F89970D3-493B-4E2A-96AF-B46FB9CEF3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E364D-05A6-4F54-BC02-CAB7EC61334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6C54A-9000-4665-BFBE-96778A7BCD6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D9991-BBAA-4FCB-A113-6CFB6696EF0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5D577-E2B0-4239-BE2E-0A812989DCB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A852-1889-4D9D-B7A5-ACF9DEF6A8A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F4EEB-77D9-4276-9D1E-F283415150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60038-0D92-4672-9FCB-65114D6EC77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5540D-6208-47CE-860B-B4725C23706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06C69-8C7F-4146-86C4-402BDBBD402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E3738-1C6D-4BD0-AFF3-F2BA3127057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E92E7-96D0-486A-A909-D6D560894EC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26128-0DC3-4178-8F66-FB7075688A3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BCE1C-E9E8-4440-A53C-B83C47BF0F8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E2DEA-31D2-40FC-A480-8B70915283F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AE665-AF90-4EE3-8616-8143BE7947F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CC93F-70EB-47EB-8C63-156B08B3CD3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7B7F3-46A9-4127-B669-AEAD5CFC99B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5725-7FE8-4EAF-84A5-B5A43D9F7EE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33B3B-704B-4791-A753-B0A900A0812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3135E-B109-40C0-814F-B39D5898703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70E35-6E38-409E-8250-90F1D5E5B37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2E8A1-7C2F-4766-8FCD-8B8F96150F3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6FB4F-3F5E-4A69-ABC7-C63C0CB6375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1CDF0-7282-44F3-A77A-7991D11CF75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0DEA1-64DD-4C68-B2B4-5436D714C3B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6689C-2596-47A5-8989-8770DECB7E1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18F42-DECB-4AC5-8C88-B8018D3602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9B63E-1D17-4A10-B927-9F0CB788927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049B8-2AF6-4F9F-9E84-C16813BBD6C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F289-D588-46FD-91D2-A55D8B9BA57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A3232-3A11-4E08-9555-27E0412508D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7C286-7ACB-4876-8207-4F17F756828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97908-CA00-4537-9907-8C3C3A57315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6FB4F-3F5E-4A69-ABC7-C63C0CB6375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FC2D4-42D6-495B-9977-20F4EC19153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400FA-F154-4688-B462-336AC5C6EFE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51158-D377-4CC5-9E15-548566A48AD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8E29B-66D6-4F09-942B-4332E0C0DB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38598-410D-4C82-BCDF-E7359F6E0F4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F1305-4763-4C34-A535-6572141394B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5E13F-9E4D-4EFF-87A0-0BC25238231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D2ECD-E964-4D5F-B683-C4801008081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A1127-4502-4C9C-AB3C-7AD24D40D54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97696-DA7A-4F54-BA9F-46F55B5B4AC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6FB4F-3F5E-4A69-ABC7-C63C0CB637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3B1E-B705-483B-9582-AFA749076CF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2CD63-E931-4FBB-8387-D2485613A38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FBA17-F780-42A5-8A54-373102C23BF3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E8661-B21A-4195-8CC6-11C1904D78B9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8C7D-E5C8-40F3-8386-72F718F77E4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1050-1650-476C-A288-0B5739E1A32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AADAD-EC48-448F-A765-158D4112DE7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56548-ABBB-4A37-ABA7-FC84C1F89970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AAB49-D2F3-43EB-A506-9EF21EF463B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F3DB0-6A04-4138-91F7-363DF5609D9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7B289-BF61-4C45-9544-97154D40E05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CE869-674F-4428-A51A-0A6F91495471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46C65-A53A-472E-BB4D-6D3F4E54A67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66E88-BAC3-45A8-9D6D-7CAF3CDF751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BC27F-4289-42BF-A700-D5949B1924A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DD4-3BAA-46CF-9AD4-EF869AFA3832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03D67-FE22-4D2E-AB45-5559B28A4F0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85BDF-08B6-41C0-8451-E31C0ED8F015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992EF-7E6C-4780-BAC3-DBEE7C1AD44A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86D78-AF04-4C23-8D87-F4E88B59D23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2E9FC-7511-49FA-B942-D60A32BDE08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C5973-E243-4924-B555-78D2EA893BC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19861-3311-4CFE-A518-9D7AD19C17B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C857D-67E8-445C-91EA-7EFE1DAB48C6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BC3F2-4636-43FF-900F-7A4A8215D19B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00F59-0A0D-46A2-9691-2087CFF92941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5D7C4-0806-465D-AF4A-40263EA8A80A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930E8-D6A4-45E0-8C0D-DF990BE5FA2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0806A-D581-475A-863B-DC940C695C5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989138"/>
            <a:ext cx="6840538" cy="1684337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05263"/>
            <a:ext cx="5864225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ea typeface="华文细黑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274638"/>
            <a:ext cx="1963737" cy="6034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74638"/>
            <a:ext cx="5743575" cy="6034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A4B78D-D8D0-4BBB-9A50-1649F93D59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9138"/>
            <a:ext cx="38528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989138"/>
            <a:ext cx="385445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89138"/>
            <a:ext cx="7859712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sz="4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3.xml"/><Relationship Id="rId10" Type="http://schemas.openxmlformats.org/officeDocument/2006/relationships/slide" Target="slide64.xml"/><Relationship Id="rId4" Type="http://schemas.openxmlformats.org/officeDocument/2006/relationships/slide" Target="slide1.xml"/><Relationship Id="rId9" Type="http://schemas.openxmlformats.org/officeDocument/2006/relationships/slide" Target="slide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5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idao.baidu.com/search?word=&#23562;&#21495;&amp;fr=qb_search_ex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zhidao.baidu.com/search?word=&#22823;&#24503;&amp;fr=qb_search_exp" TargetMode="External"/><Relationship Id="rId4" Type="http://schemas.openxmlformats.org/officeDocument/2006/relationships/hyperlink" Target="http://zhidao.baidu.com/search?word=&#31119;&#20020;&amp;fr=qb_search_exp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7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7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7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7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8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9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11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oleObject" Target="../embeddings/oleObject11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4" Type="http://schemas.openxmlformats.org/officeDocument/2006/relationships/oleObject" Target="../embeddings/oleObject125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8001056" cy="1143000"/>
          </a:xfrm>
        </p:spPr>
        <p:txBody>
          <a:bodyPr/>
          <a:lstStyle/>
          <a:p>
            <a:r>
              <a:rPr lang="zh-CN" altLang="en-US" sz="4400" dirty="0"/>
              <a:t>第一章  各类有机化合物的命名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0166" y="1243026"/>
            <a:ext cx="7172348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有机化合物的系统命名和分类</a:t>
            </a:r>
            <a:endParaRPr lang="zh-CN" altLang="en-US" sz="3600" dirty="0">
              <a:latin typeface="楷体_GB2312" pitchFamily="49" charset="-122"/>
              <a:ea typeface="楷体_GB2312" pitchFamily="49" charset="-122"/>
              <a:hlinkClick r:id="rId3" action="ppaction://hlinksldjump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脂肪烃的命名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脂环烃的命名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卤代烃的命名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五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芳烃的命名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六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8" action="ppaction://hlinksldjump"/>
              </a:rPr>
              <a:t>含氧化合物的命名</a:t>
            </a: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七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含氮化合物的命名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八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  <a:hlinkClick r:id="rId10" action="ppaction://hlinksldjump"/>
              </a:rPr>
              <a:t>杂环化合物的命名</a:t>
            </a:r>
            <a:endParaRPr lang="zh-CN" altLang="en-US" sz="36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28596" y="228600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dirty="0"/>
          </a:p>
          <a:p>
            <a:pPr algn="l">
              <a:spcBef>
                <a:spcPct val="50000"/>
              </a:spcBef>
            </a:pPr>
            <a:r>
              <a:rPr lang="zh-CN" altLang="en-US" sz="2400" b="1" dirty="0" smtClean="0"/>
              <a:t>                   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）衍生物命名法</a:t>
            </a:r>
            <a:endParaRPr lang="zh-CN" altLang="en-US" sz="2400" dirty="0"/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  </a:t>
            </a:r>
            <a:r>
              <a:rPr lang="zh-CN" altLang="en-US" sz="2400" dirty="0" smtClean="0"/>
              <a:t> 除了</a:t>
            </a:r>
            <a:r>
              <a:rPr lang="zh-CN" altLang="en-US" sz="2400" dirty="0"/>
              <a:t>直链烷烃之外，支链烷烃都看作是</a:t>
            </a:r>
            <a:r>
              <a:rPr lang="zh-CN" altLang="en-US" sz="2400" dirty="0">
                <a:solidFill>
                  <a:srgbClr val="FF0000"/>
                </a:solidFill>
              </a:rPr>
              <a:t>甲烷的衍生物</a:t>
            </a:r>
            <a:r>
              <a:rPr lang="zh-CN" altLang="en-US" sz="2400" dirty="0" smtClean="0"/>
              <a:t>。    通常</a:t>
            </a:r>
            <a:r>
              <a:rPr lang="zh-CN" altLang="en-US" sz="2400" dirty="0"/>
              <a:t>选择结构中级数最高或对称性最好的碳原子为母体碳原子</a:t>
            </a:r>
            <a:r>
              <a:rPr lang="zh-CN" altLang="en-US" sz="2400" dirty="0" smtClean="0"/>
              <a:t>，按</a:t>
            </a:r>
            <a:r>
              <a:rPr lang="zh-CN" altLang="en-US" sz="2400" dirty="0"/>
              <a:t>分子量和复杂程度由小到大依次列出。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04850" y="2927350"/>
          <a:ext cx="1962150" cy="1622425"/>
        </p:xfrm>
        <a:graphic>
          <a:graphicData uri="http://schemas.openxmlformats.org/presentationml/2006/ole">
            <p:oleObj spid="_x0000_s622594" name="Document" r:id="rId4" imgW="933480" imgH="771480" progId="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267204" y="2786058"/>
          <a:ext cx="4019572" cy="1755783"/>
        </p:xfrm>
        <a:graphic>
          <a:graphicData uri="http://schemas.openxmlformats.org/presentationml/2006/ole">
            <p:oleObj spid="_x0000_s622595" name="Document" r:id="rId5" imgW="2009880" imgH="771480" progId="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04800" y="53340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CH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r>
              <a:rPr lang="en-US" altLang="zh-CN" sz="2400" baseline="-25000"/>
              <a:t>3</a:t>
            </a:r>
            <a:r>
              <a:rPr lang="en-US" altLang="zh-CN" sz="2400"/>
              <a:t>C-CH</a:t>
            </a:r>
            <a:r>
              <a:rPr lang="en-US" altLang="zh-CN" sz="2400" baseline="-25000"/>
              <a:t>2</a:t>
            </a:r>
            <a:r>
              <a:rPr lang="en-US" altLang="zh-CN" sz="2400"/>
              <a:t>-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en-US" altLang="zh-CN" sz="2400"/>
              <a:t>H(CH</a:t>
            </a:r>
            <a:r>
              <a:rPr lang="en-US" altLang="zh-CN" sz="2400" baseline="-25000"/>
              <a:t>3</a:t>
            </a:r>
            <a:r>
              <a:rPr lang="en-US" altLang="zh-CN" sz="2400"/>
              <a:t>)CH(CH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r>
              <a:rPr lang="en-US" altLang="zh-CN" sz="2400" baseline="-25000"/>
              <a:t>2</a:t>
            </a:r>
            <a:endParaRPr lang="en-US" altLang="zh-CN" sz="24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9900FF"/>
                </a:solidFill>
              </a:rPr>
              <a:t>命名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0000"/>
                </a:solidFill>
              </a:rPr>
              <a:t>四甲基甲烷</a:t>
            </a:r>
            <a:endParaRPr lang="zh-CN" altLang="en-US" sz="24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810000" y="45720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9900FF"/>
                </a:solidFill>
              </a:rPr>
              <a:t>命名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0000"/>
                </a:solidFill>
              </a:rPr>
              <a:t>二甲基丙基异丙基甲烷</a:t>
            </a:r>
            <a:endParaRPr lang="zh-CN" altLang="en-US" sz="24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85800" y="60960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9900FF"/>
                </a:solidFill>
              </a:rPr>
              <a:t>命名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0000"/>
                </a:solidFill>
              </a:rPr>
              <a:t>甲基异丙基新戊基甲烷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/>
      <p:bldP spid="194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19152" y="457200"/>
            <a:ext cx="83248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</a:t>
            </a:r>
            <a:r>
              <a:rPr lang="zh-CN" altLang="en-US" sz="2400" b="1" dirty="0"/>
              <a:t>烷基是由相应烷烃去掉一个氢原子所剩下的一价原子团，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主要烷基为：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33400" y="1676400"/>
          <a:ext cx="8058150" cy="990600"/>
        </p:xfrm>
        <a:graphic>
          <a:graphicData uri="http://schemas.openxmlformats.org/presentationml/2006/ole">
            <p:oleObj spid="_x0000_s623618" name="Document" r:id="rId4" imgW="4591080" imgH="523800" progId="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4282" y="28956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甲基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乙</a:t>
            </a:r>
            <a:r>
              <a:rPr lang="zh-CN" altLang="en-US" sz="2400" dirty="0">
                <a:solidFill>
                  <a:srgbClr val="FF0000"/>
                </a:solidFill>
              </a:rPr>
              <a:t>基                       丙基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异</a:t>
            </a:r>
            <a:r>
              <a:rPr lang="zh-CN" altLang="en-US" sz="2400" dirty="0">
                <a:solidFill>
                  <a:srgbClr val="FF0000"/>
                </a:solidFill>
              </a:rPr>
              <a:t>丙基</a:t>
            </a:r>
            <a:endParaRPr lang="zh-CN" altLang="en-US" sz="2400" dirty="0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609600" y="3733800"/>
          <a:ext cx="7726363" cy="1235075"/>
        </p:xfrm>
        <a:graphic>
          <a:graphicData uri="http://schemas.openxmlformats.org/presentationml/2006/ole">
            <p:oleObj spid="_x0000_s623619" name="Document" r:id="rId5" imgW="4286160" imgH="685800" progId="">
              <p:embed/>
            </p:oleObj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33400" y="5257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丁基                        异</a:t>
            </a:r>
            <a:r>
              <a:rPr lang="zh-CN" altLang="en-US" sz="2400" dirty="0">
                <a:solidFill>
                  <a:srgbClr val="FF0000"/>
                </a:solidFill>
              </a:rPr>
              <a:t>丁基                    仲丁基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377856" y="1470021"/>
          <a:ext cx="8623300" cy="1387475"/>
        </p:xfrm>
        <a:graphic>
          <a:graphicData uri="http://schemas.openxmlformats.org/presentationml/2006/ole">
            <p:oleObj spid="_x0000_s624642" name="Document" r:id="rId4" imgW="4791240" imgH="771480" progId="">
              <p:embed/>
            </p:oleObj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1406" y="2828924"/>
            <a:ext cx="83582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叔</a:t>
            </a:r>
            <a:r>
              <a:rPr lang="zh-CN" altLang="en-US" sz="2400" dirty="0">
                <a:solidFill>
                  <a:srgbClr val="FF0000"/>
                </a:solidFill>
              </a:rPr>
              <a:t>丁基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异戊基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新</a:t>
            </a:r>
            <a:r>
              <a:rPr lang="zh-CN" altLang="en-US" sz="2400" dirty="0">
                <a:solidFill>
                  <a:srgbClr val="FF0000"/>
                </a:solidFill>
              </a:rPr>
              <a:t>戊基</a:t>
            </a:r>
            <a:endParaRPr lang="zh-CN" altLang="en-US" sz="2400" dirty="0"/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09600" y="3662363"/>
          <a:ext cx="6049963" cy="1422400"/>
        </p:xfrm>
        <a:graphic>
          <a:graphicData uri="http://schemas.openxmlformats.org/presentationml/2006/ole">
            <p:oleObj spid="_x0000_s624643" name="Document" r:id="rId5" imgW="3362400" imgH="790560" progId="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-71470" y="53482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叔戊基  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异己基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" y="526864"/>
            <a:ext cx="86868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/>
              <a:t>               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）系统命名法</a:t>
            </a:r>
          </a:p>
          <a:p>
            <a:pPr algn="l">
              <a:spcBef>
                <a:spcPct val="50000"/>
              </a:spcBef>
            </a:pPr>
            <a:r>
              <a:rPr lang="zh-CN" altLang="en-US" sz="2800" b="1" dirty="0"/>
              <a:t>        </a:t>
            </a:r>
            <a:r>
              <a:rPr lang="zh-CN" altLang="en-US" sz="2800" b="1" dirty="0" smtClean="0"/>
              <a:t>     </a:t>
            </a:r>
            <a:r>
              <a:rPr lang="zh-CN" altLang="en-US" sz="2800" dirty="0" smtClean="0"/>
              <a:t>系统</a:t>
            </a:r>
            <a:r>
              <a:rPr lang="zh-CN" altLang="en-US" sz="2800" dirty="0"/>
              <a:t>命名法是国际通用命名方法，</a:t>
            </a:r>
            <a:r>
              <a:rPr lang="zh-CN" altLang="en-US" sz="2800" dirty="0">
                <a:solidFill>
                  <a:srgbClr val="FF0000"/>
                </a:solidFill>
              </a:rPr>
              <a:t>直链烷烃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名称</a:t>
            </a:r>
            <a:r>
              <a:rPr lang="zh-CN" altLang="en-US" sz="2800" dirty="0"/>
              <a:t>与习惯命名法相似；</a:t>
            </a:r>
            <a:r>
              <a:rPr lang="zh-CN" altLang="en-US" sz="2800" dirty="0">
                <a:solidFill>
                  <a:srgbClr val="FF0000"/>
                </a:solidFill>
              </a:rPr>
              <a:t>带支链烷烃</a:t>
            </a:r>
            <a:r>
              <a:rPr lang="zh-CN" altLang="en-US" sz="2800" dirty="0"/>
              <a:t>可看作直链烷烃</a:t>
            </a:r>
            <a:r>
              <a:rPr lang="zh-CN" altLang="en-US" sz="2800" dirty="0" smtClean="0"/>
              <a:t>的衍生物</a:t>
            </a:r>
            <a:r>
              <a:rPr lang="zh-CN" altLang="en-US" sz="2800" dirty="0"/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   </a:t>
            </a:r>
            <a:r>
              <a:rPr lang="zh-CN" altLang="en-US" sz="2800" u="sng" dirty="0"/>
              <a:t>系统命名法原则</a:t>
            </a:r>
            <a:r>
              <a:rPr lang="zh-CN" altLang="en-US" sz="2800" dirty="0"/>
              <a:t>：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）选择最长的连续碳链作为母体，把支链烷基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看作是母体的取代基。</a:t>
            </a:r>
            <a:r>
              <a:rPr lang="zh-CN" altLang="en-US" sz="2800" dirty="0">
                <a:solidFill>
                  <a:srgbClr val="3333FF"/>
                </a:solidFill>
              </a:rPr>
              <a:t>若</a:t>
            </a:r>
            <a:r>
              <a:rPr lang="zh-CN" altLang="en-US" sz="2800" dirty="0"/>
              <a:t>存在两条等长碳链时，则选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择连有取代基多的那条主链为母体。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473209" y="5153048"/>
          <a:ext cx="4456113" cy="1490662"/>
        </p:xfrm>
        <a:graphic>
          <a:graphicData uri="http://schemas.openxmlformats.org/presentationml/2006/ole">
            <p:oleObj spid="_x0000_s625666" name="Document" r:id="rId4" imgW="2476440" imgH="82872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1029"/>
          <p:cNvSpPr txBox="1">
            <a:spLocks noChangeArrowheads="1"/>
          </p:cNvSpPr>
          <p:nvPr/>
        </p:nvSpPr>
        <p:spPr bwMode="auto">
          <a:xfrm>
            <a:off x="381000" y="381000"/>
            <a:ext cx="8534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）将母体中的碳原子从最接近取代基的</a:t>
            </a:r>
            <a:r>
              <a:rPr lang="zh-CN" altLang="en-US" sz="2800" dirty="0" smtClean="0"/>
              <a:t>一端                           依次</a:t>
            </a:r>
            <a:r>
              <a:rPr lang="zh-CN" altLang="en-US" sz="2800" dirty="0"/>
              <a:t>给予</a:t>
            </a:r>
            <a:r>
              <a:rPr lang="zh-CN" altLang="en-US" sz="2800" dirty="0" smtClean="0"/>
              <a:t>编号   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dirty="0"/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      （</a:t>
            </a:r>
            <a:r>
              <a:rPr lang="en-US" altLang="zh-CN" sz="2800" dirty="0"/>
              <a:t>c</a:t>
            </a:r>
            <a:r>
              <a:rPr lang="zh-CN" altLang="en-US" sz="2800" dirty="0"/>
              <a:t>）当对主链以不同方向编号，得到两种或两种以上的不同编号系列时，须遵循“</a:t>
            </a:r>
            <a:r>
              <a:rPr lang="zh-CN" altLang="en-US" sz="2800" dirty="0">
                <a:solidFill>
                  <a:srgbClr val="FF0000"/>
                </a:solidFill>
              </a:rPr>
              <a:t>最低系列</a:t>
            </a:r>
            <a:r>
              <a:rPr lang="zh-CN" altLang="en-US" sz="2800" dirty="0"/>
              <a:t>”原则，即依次比较各系列的不同位次，最先遇到的位次最小者，定为最低系列。</a:t>
            </a:r>
          </a:p>
        </p:txBody>
      </p:sp>
      <p:graphicFrame>
        <p:nvGraphicFramePr>
          <p:cNvPr id="23558" name="Object 1030"/>
          <p:cNvGraphicFramePr>
            <a:graphicFrameLocks noChangeAspect="1"/>
          </p:cNvGraphicFramePr>
          <p:nvPr/>
        </p:nvGraphicFramePr>
        <p:xfrm>
          <a:off x="3059113" y="1363658"/>
          <a:ext cx="4249737" cy="1422400"/>
        </p:xfrm>
        <a:graphic>
          <a:graphicData uri="http://schemas.openxmlformats.org/presentationml/2006/ole">
            <p:oleObj spid="_x0000_s626690" name="Document" r:id="rId4" imgW="2362320" imgH="790560" progId="">
              <p:embed/>
            </p:oleObj>
          </a:graphicData>
        </a:graphic>
      </p:graphicFrame>
      <p:graphicFrame>
        <p:nvGraphicFramePr>
          <p:cNvPr id="23559" name="Object 1031"/>
          <p:cNvGraphicFramePr>
            <a:graphicFrameLocks noChangeAspect="1"/>
          </p:cNvGraphicFramePr>
          <p:nvPr/>
        </p:nvGraphicFramePr>
        <p:xfrm>
          <a:off x="1555750" y="5367338"/>
          <a:ext cx="4456113" cy="1490662"/>
        </p:xfrm>
        <a:graphic>
          <a:graphicData uri="http://schemas.openxmlformats.org/presentationml/2006/ole">
            <p:oleObj spid="_x0000_s626691" name="Document" r:id="rId5" imgW="2476440" imgH="82872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32" y="700088"/>
            <a:ext cx="8610600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d</a:t>
            </a:r>
            <a:r>
              <a:rPr lang="zh-CN" altLang="en-US" sz="2800" dirty="0"/>
              <a:t>）当支链较为复杂时，可将支链从和主链</a:t>
            </a:r>
            <a:r>
              <a:rPr lang="zh-CN" altLang="en-US" sz="2800" dirty="0" smtClean="0"/>
              <a:t>连                  接的</a:t>
            </a:r>
            <a:r>
              <a:rPr lang="zh-CN" altLang="en-US" sz="2800" dirty="0"/>
              <a:t>碳原子开始编号，并将支链名称放在括号中。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      </a:t>
            </a:r>
            <a:r>
              <a:rPr lang="zh-CN" altLang="en-US" sz="2800" dirty="0" smtClean="0"/>
              <a:t>  （</a:t>
            </a:r>
            <a:r>
              <a:rPr lang="en-US" altLang="zh-CN" sz="2800" dirty="0"/>
              <a:t>e</a:t>
            </a:r>
            <a:r>
              <a:rPr lang="zh-CN" altLang="en-US" sz="2800" dirty="0"/>
              <a:t>）在书写名称时，相同基团予以合并；依</a:t>
            </a:r>
            <a:r>
              <a:rPr lang="zh-CN" altLang="en-US" sz="2800" dirty="0">
                <a:solidFill>
                  <a:srgbClr val="FF0000"/>
                </a:solidFill>
              </a:rPr>
              <a:t>次序规则</a:t>
            </a:r>
            <a:r>
              <a:rPr lang="zh-CN" altLang="en-US" sz="2800" dirty="0"/>
              <a:t>较优基团</a:t>
            </a:r>
            <a:r>
              <a:rPr lang="zh-CN" altLang="en-US" sz="2800" b="1" dirty="0">
                <a:solidFill>
                  <a:srgbClr val="FF0000"/>
                </a:solidFill>
              </a:rPr>
              <a:t>后列出</a:t>
            </a:r>
            <a:r>
              <a:rPr lang="zh-CN" altLang="en-US" sz="2800" dirty="0"/>
              <a:t>的顺序书写名称。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785786" y="3505200"/>
          <a:ext cx="6357982" cy="2190750"/>
        </p:xfrm>
        <a:graphic>
          <a:graphicData uri="http://schemas.openxmlformats.org/presentationml/2006/ole">
            <p:oleObj spid="_x0000_s627714" name="Document" r:id="rId4" imgW="2838600" imgH="1095480" progId="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33400" y="4419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11      10      9        8     7       6     5        4        3       2     1</a:t>
            </a:r>
            <a:endParaRPr lang="en-US" altLang="zh-CN" sz="2400" dirty="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947990" y="3733800"/>
            <a:ext cx="18383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3333FF"/>
                </a:solidFill>
              </a:rPr>
              <a:t>1    2    3    </a:t>
            </a:r>
            <a:endParaRPr lang="en-US" altLang="zh-CN" sz="2400" dirty="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85800" y="57912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2-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-6-</a:t>
            </a:r>
            <a:r>
              <a:rPr lang="zh-CN" altLang="en-US" sz="2400">
                <a:solidFill>
                  <a:srgbClr val="FF0000"/>
                </a:solidFill>
              </a:rPr>
              <a:t>乙基</a:t>
            </a:r>
            <a:r>
              <a:rPr lang="en-US" altLang="zh-CN" sz="2400">
                <a:solidFill>
                  <a:srgbClr val="FF0000"/>
                </a:solidFill>
              </a:rPr>
              <a:t>-7-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3333FF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3333FF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zh-CN" altLang="en-US" sz="2400">
                <a:solidFill>
                  <a:srgbClr val="FF0000"/>
                </a:solidFill>
              </a:rPr>
              <a:t>二甲基丙基）十一烷</a:t>
            </a:r>
            <a:endParaRPr lang="zh-CN" altLang="en-US" sz="28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75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7" grpId="0" autoUpdateAnimBg="0"/>
      <p:bldP spid="2765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77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例题：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①  </a:t>
            </a:r>
            <a:r>
              <a:rPr lang="en-US" altLang="zh-CN" sz="2800" dirty="0"/>
              <a:t>(CH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CHCH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CH(CH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)C(CH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</a:t>
            </a:r>
            <a:r>
              <a:rPr lang="en-US" altLang="zh-CN" sz="2800" baseline="-25000" dirty="0"/>
              <a:t>3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           </a:t>
            </a:r>
            <a:endParaRPr lang="en-US" altLang="zh-CN" sz="2400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47800" y="2590800"/>
          <a:ext cx="3536950" cy="1989138"/>
        </p:xfrm>
        <a:graphic>
          <a:graphicData uri="http://schemas.openxmlformats.org/presentationml/2006/ole">
            <p:oleObj spid="_x0000_s628738" name="Document" r:id="rId4" imgW="1609560" imgH="905040" progId="">
              <p:embed/>
            </p:oleObj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1981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    2,2,3,5-</a:t>
            </a:r>
            <a:r>
              <a:rPr lang="zh-CN" altLang="en-US" sz="2400">
                <a:solidFill>
                  <a:srgbClr val="FF0000"/>
                </a:solidFill>
              </a:rPr>
              <a:t>四甲基己烷</a:t>
            </a:r>
            <a:endParaRPr lang="zh-CN" altLang="en-US" sz="24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58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②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143000" y="4724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      2,4,4-</a:t>
            </a:r>
            <a:r>
              <a:rPr lang="zh-CN" altLang="en-US" sz="2400" dirty="0">
                <a:solidFill>
                  <a:srgbClr val="FF0000"/>
                </a:solidFill>
              </a:rPr>
              <a:t>三甲基</a:t>
            </a:r>
            <a:r>
              <a:rPr lang="en-US" altLang="zh-CN" sz="2400" dirty="0">
                <a:solidFill>
                  <a:srgbClr val="FF0000"/>
                </a:solidFill>
              </a:rPr>
              <a:t>-5-</a:t>
            </a:r>
            <a:r>
              <a:rPr lang="zh-CN" altLang="en-US" sz="2400" dirty="0">
                <a:solidFill>
                  <a:srgbClr val="FF0000"/>
                </a:solidFill>
              </a:rPr>
              <a:t>乙基辛烷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62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③</a:t>
            </a:r>
          </a:p>
          <a:p>
            <a:pPr>
              <a:spcBef>
                <a:spcPct val="50000"/>
              </a:spcBef>
            </a:pPr>
            <a:endParaRPr lang="en-US" altLang="zh-CN" sz="2400"/>
          </a:p>
          <a:p>
            <a:pPr>
              <a:spcBef>
                <a:spcPct val="50000"/>
              </a:spcBef>
            </a:pPr>
            <a:endParaRPr lang="en-US" altLang="zh-CN" sz="2400"/>
          </a:p>
          <a:p>
            <a:pPr>
              <a:spcBef>
                <a:spcPct val="50000"/>
              </a:spcBef>
            </a:pPr>
            <a:endParaRPr lang="en-US" altLang="zh-CN" sz="2400"/>
          </a:p>
          <a:p>
            <a:pPr>
              <a:spcBef>
                <a:spcPct val="50000"/>
              </a:spcBef>
            </a:pPr>
            <a:endParaRPr lang="en-US" altLang="zh-CN" sz="2400"/>
          </a:p>
          <a:p>
            <a:pPr>
              <a:spcBef>
                <a:spcPct val="50000"/>
              </a:spcBef>
            </a:pPr>
            <a:r>
              <a:rPr lang="en-US" altLang="zh-CN" sz="2400"/>
              <a:t>④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752600" y="533400"/>
          <a:ext cx="3224213" cy="1658938"/>
        </p:xfrm>
        <a:graphic>
          <a:graphicData uri="http://schemas.openxmlformats.org/presentationml/2006/ole">
            <p:oleObj spid="_x0000_s629762" name="Document" r:id="rId4" imgW="1609560" imgH="828720" progId="">
              <p:embed/>
            </p:oleObj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219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           4-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-5-</a:t>
            </a:r>
            <a:r>
              <a:rPr lang="zh-CN" altLang="en-US" sz="2400">
                <a:solidFill>
                  <a:srgbClr val="FF0000"/>
                </a:solidFill>
              </a:rPr>
              <a:t>乙基辛烷</a:t>
            </a:r>
            <a:endParaRPr lang="zh-CN" altLang="en-US" sz="2400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828800" y="3352800"/>
          <a:ext cx="3224213" cy="2420938"/>
        </p:xfrm>
        <a:graphic>
          <a:graphicData uri="http://schemas.openxmlformats.org/presentationml/2006/ole">
            <p:oleObj spid="_x0000_s629763" name="Document" r:id="rId5" imgW="1609560" imgH="1209600" progId="">
              <p:embed/>
            </p:oleObj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295400" y="5791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2,3,7-</a:t>
            </a:r>
            <a:r>
              <a:rPr lang="zh-CN" altLang="en-US" sz="2400">
                <a:solidFill>
                  <a:srgbClr val="FF0000"/>
                </a:solidFill>
              </a:rPr>
              <a:t>三甲基</a:t>
            </a:r>
            <a:r>
              <a:rPr lang="en-US" altLang="zh-CN" sz="2400">
                <a:solidFill>
                  <a:srgbClr val="FF0000"/>
                </a:solidFill>
              </a:rPr>
              <a:t>-4-(1-</a:t>
            </a:r>
            <a:r>
              <a:rPr lang="zh-CN" altLang="en-US" sz="2400">
                <a:solidFill>
                  <a:srgbClr val="FF0000"/>
                </a:solidFill>
              </a:rPr>
              <a:t>甲基丙基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>
                <a:solidFill>
                  <a:srgbClr val="FF0000"/>
                </a:solidFill>
              </a:rPr>
              <a:t>壬烷</a:t>
            </a:r>
            <a:endParaRPr lang="zh-CN" altLang="en-US" sz="2400"/>
          </a:p>
        </p:txBody>
      </p:sp>
      <p:sp>
        <p:nvSpPr>
          <p:cNvPr id="29708" name="WordArt 12"/>
          <p:cNvSpPr>
            <a:spLocks noChangeArrowheads="1" noChangeShapeType="1" noTextEdit="1"/>
          </p:cNvSpPr>
          <p:nvPr/>
        </p:nvSpPr>
        <p:spPr bwMode="auto">
          <a:xfrm rot="5400000">
            <a:off x="6109493" y="3339307"/>
            <a:ext cx="3173413" cy="13716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9" lon="20699999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 fontAlgn="auto"/>
            <a:r>
              <a:rPr lang="zh-CN" altLang="en-US" sz="3600" b="1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掌握了吗</a:t>
            </a:r>
            <a:r>
              <a:rPr lang="en-US" altLang="zh-CN" sz="3600" b="1" kern="10">
                <a:ln w="9525">
                  <a:round/>
                  <a:headEnd/>
                  <a:tailEnd/>
                </a:ln>
                <a:solidFill>
                  <a:srgbClr val="CC0000"/>
                </a:solidFill>
                <a:latin typeface="宋体"/>
                <a:ea typeface="宋体"/>
              </a:rPr>
              <a:t>?</a:t>
            </a:r>
            <a:endParaRPr lang="zh-CN" altLang="en-US" sz="3600" b="1" kern="10">
              <a:ln w="9525">
                <a:round/>
                <a:headEnd/>
                <a:tailEnd/>
              </a:ln>
              <a:solidFill>
                <a:srgbClr val="CC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5" grpId="0" autoUpdateAnimBg="0"/>
      <p:bldP spid="297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458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2. </a:t>
            </a:r>
            <a:r>
              <a:rPr lang="zh-CN" altLang="en-US" sz="3200" dirty="0"/>
              <a:t>烯烃    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2n</a:t>
            </a:r>
            <a:endParaRPr lang="en-US" altLang="zh-CN" sz="3200" dirty="0"/>
          </a:p>
          <a:p>
            <a:pPr>
              <a:spcBef>
                <a:spcPct val="50000"/>
              </a:spcBef>
            </a:pPr>
            <a:r>
              <a:rPr lang="en-US" altLang="zh-CN" sz="3200" b="1" dirty="0"/>
              <a:t>   </a:t>
            </a:r>
            <a:r>
              <a:rPr lang="en-US" altLang="zh-CN" sz="2400" b="1" dirty="0"/>
              <a:t>⑴</a:t>
            </a:r>
            <a:r>
              <a:rPr lang="zh-CN" altLang="en-US" sz="2400" b="1" dirty="0"/>
              <a:t>系统命名</a:t>
            </a:r>
            <a:endParaRPr lang="zh-CN" altLang="en-US" sz="3200" dirty="0"/>
          </a:p>
          <a:p>
            <a:pPr>
              <a:spcBef>
                <a:spcPct val="50000"/>
              </a:spcBef>
            </a:pPr>
            <a:r>
              <a:rPr lang="zh-CN" altLang="en-US" sz="32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命名原则</a:t>
            </a:r>
            <a:r>
              <a:rPr lang="en-US" altLang="zh-CN" sz="2400" dirty="0"/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400" dirty="0"/>
              <a:t>        ①</a:t>
            </a:r>
            <a:r>
              <a:rPr lang="zh-CN" altLang="en-US" sz="2400" dirty="0"/>
              <a:t>选择含双键的最长碳链作为母体，支链作为取代基。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②编号从碳链的一端开始，使双键位次最小。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③当分子中含有多个双键时，应选择包含最多双键的最</a:t>
            </a:r>
            <a:r>
              <a:rPr lang="zh-CN" altLang="en-US" sz="2400" dirty="0" smtClean="0"/>
              <a:t>长碳</a:t>
            </a:r>
            <a:r>
              <a:rPr lang="zh-CN" altLang="en-US" sz="2400" dirty="0"/>
              <a:t>链作为母体，并分别标出各个双键的位次。</a:t>
            </a:r>
            <a:endParaRPr lang="zh-CN" altLang="en-US" sz="3200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219200" y="5334000"/>
          <a:ext cx="1655763" cy="571500"/>
        </p:xfrm>
        <a:graphic>
          <a:graphicData uri="http://schemas.openxmlformats.org/presentationml/2006/ole">
            <p:oleObj spid="_x0000_s630786" name="Document" r:id="rId4" imgW="828720" imgH="285840" progId="">
              <p:embed/>
            </p:oleObj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581400" y="4876800"/>
          <a:ext cx="2767013" cy="1446213"/>
        </p:xfrm>
        <a:graphic>
          <a:graphicData uri="http://schemas.openxmlformats.org/presentationml/2006/ole">
            <p:oleObj spid="_x0000_s630787" name="Document" r:id="rId5" imgW="1257480" imgH="657360" progId="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9600" y="60960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   </a:t>
            </a:r>
            <a:r>
              <a:rPr lang="zh-CN" altLang="en-US" sz="2400">
                <a:solidFill>
                  <a:srgbClr val="FF0000"/>
                </a:solidFill>
              </a:rPr>
              <a:t>乙烯                           </a:t>
            </a:r>
            <a:r>
              <a:rPr lang="en-US" altLang="zh-CN" sz="2400">
                <a:solidFill>
                  <a:srgbClr val="FF0000"/>
                </a:solidFill>
              </a:rPr>
              <a:t>2-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-2-</a:t>
            </a:r>
            <a:r>
              <a:rPr lang="zh-CN" altLang="en-US" sz="2400">
                <a:solidFill>
                  <a:srgbClr val="FF0000"/>
                </a:solidFill>
              </a:rPr>
              <a:t>丁烯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57400" y="457200"/>
          <a:ext cx="3695700" cy="1133475"/>
        </p:xfrm>
        <a:graphic>
          <a:graphicData uri="http://schemas.openxmlformats.org/presentationml/2006/ole">
            <p:oleObj spid="_x0000_s631810" name="Document" r:id="rId5" imgW="1676520" imgH="514440" progId="">
              <p:embed/>
            </p:oleObj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752600" y="1752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  </a:t>
            </a:r>
            <a:r>
              <a:rPr lang="en-US" altLang="zh-CN" sz="2400">
                <a:solidFill>
                  <a:srgbClr val="FF0000"/>
                </a:solidFill>
              </a:rPr>
              <a:t>2-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en-US" altLang="zh-CN" sz="2400">
                <a:solidFill>
                  <a:srgbClr val="FF0000"/>
                </a:solidFill>
              </a:rPr>
              <a:t>4-</a:t>
            </a:r>
            <a:r>
              <a:rPr lang="zh-CN" altLang="en-US" sz="2400">
                <a:solidFill>
                  <a:srgbClr val="FF0000"/>
                </a:solidFill>
              </a:rPr>
              <a:t>己二烯</a:t>
            </a:r>
            <a:endParaRPr lang="zh-CN" altLang="en-US" sz="2400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838200" y="3048000"/>
          <a:ext cx="2778125" cy="1655763"/>
        </p:xfrm>
        <a:graphic>
          <a:graphicData uri="http://schemas.openxmlformats.org/presentationml/2006/ole">
            <p:oleObj spid="_x0000_s631811" name="Document" r:id="rId6" imgW="1390680" imgH="828720" progId="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257800" y="2971800"/>
          <a:ext cx="2382838" cy="1657350"/>
        </p:xfrm>
        <a:graphic>
          <a:graphicData uri="http://schemas.openxmlformats.org/presentationml/2006/ole">
            <p:oleObj spid="_x0000_s631812" name="Document" r:id="rId7" imgW="1190520" imgH="828720" progId="">
              <p:embed/>
            </p:oleObj>
          </a:graphicData>
        </a:graphic>
      </p:graphicFrame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11560" y="4876800"/>
            <a:ext cx="39932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-3-</a:t>
            </a:r>
            <a:r>
              <a:rPr lang="zh-CN" altLang="en-US" sz="2400" dirty="0">
                <a:solidFill>
                  <a:srgbClr val="FF0000"/>
                </a:solidFill>
              </a:rPr>
              <a:t>乙基</a:t>
            </a:r>
            <a:r>
              <a:rPr lang="en-US" altLang="zh-CN" sz="2400" dirty="0">
                <a:solidFill>
                  <a:srgbClr val="FF0000"/>
                </a:solidFill>
              </a:rPr>
              <a:t>-2,5-</a:t>
            </a:r>
            <a:r>
              <a:rPr lang="zh-CN" altLang="en-US" sz="2400" dirty="0">
                <a:solidFill>
                  <a:srgbClr val="FF0000"/>
                </a:solidFill>
              </a:rPr>
              <a:t>庚二烯</a:t>
            </a:r>
            <a:endParaRPr lang="zh-CN" altLang="en-US" sz="2400" dirty="0"/>
          </a:p>
        </p:txBody>
      </p:sp>
      <p:sp>
        <p:nvSpPr>
          <p:cNvPr id="31754" name="WordArt 10"/>
          <p:cNvSpPr>
            <a:spLocks noChangeArrowheads="1" noChangeShapeType="1" noTextEdit="1"/>
          </p:cNvSpPr>
          <p:nvPr/>
        </p:nvSpPr>
        <p:spPr bwMode="auto">
          <a:xfrm>
            <a:off x="1676400" y="5715000"/>
            <a:ext cx="4459288" cy="687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ea typeface="楷体_GB2312"/>
              </a:rPr>
              <a:t>应该给予区别</a:t>
            </a:r>
            <a:r>
              <a:rPr lang="en-US" altLang="zh-CN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ea typeface="楷体_GB2312"/>
              </a:rPr>
              <a:t>!</a:t>
            </a:r>
            <a:endParaRPr lang="zh-CN" altLang="en-US" sz="3600" b="1" kern="1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ea typeface="楷体_GB231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2" grpId="0" autoUpdateAnimBg="0"/>
      <p:bldP spid="317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571488"/>
            <a:ext cx="7023130" cy="1143000"/>
          </a:xfrm>
        </p:spPr>
        <p:txBody>
          <a:bodyPr/>
          <a:lstStyle/>
          <a:p>
            <a:r>
              <a:rPr lang="zh-CN" altLang="en-US" sz="3600" b="1" dirty="0"/>
              <a:t>国际纯化学和应用化学</a:t>
            </a:r>
            <a:r>
              <a:rPr lang="zh-CN" altLang="en-US" sz="3600" b="1" dirty="0" smtClean="0"/>
              <a:t>联合会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en-US" altLang="zh-CN" sz="3600" b="1" dirty="0" smtClean="0"/>
              <a:t>IUPAC</a:t>
            </a:r>
            <a:endParaRPr lang="en-US" altLang="zh-CN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1970025"/>
            <a:ext cx="84582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/>
              <a:t>        IUPAC</a:t>
            </a:r>
            <a:r>
              <a:rPr lang="zh-CN" altLang="zh-CN" sz="2000" dirty="0"/>
              <a:t>全称（</a:t>
            </a:r>
            <a:r>
              <a:rPr lang="en-US" altLang="zh-CN" sz="2000" dirty="0"/>
              <a:t>International Union of Pure and Applied Chemistry</a:t>
            </a:r>
            <a:r>
              <a:rPr lang="zh-CN" altLang="en-US" sz="2000" dirty="0"/>
              <a:t>），</a:t>
            </a:r>
            <a:r>
              <a:rPr lang="zh-CN" altLang="zh-CN" sz="2000" dirty="0" smtClean="0"/>
              <a:t>成立</a:t>
            </a:r>
            <a:r>
              <a:rPr lang="zh-CN" altLang="zh-CN" sz="2000" dirty="0"/>
              <a:t>于1919年，是由世界各国化学会或科学院为会员单位组成的一个非</a:t>
            </a:r>
            <a:r>
              <a:rPr lang="zh-CN" altLang="zh-CN" sz="2000" dirty="0" smtClean="0"/>
              <a:t>赢利性质</a:t>
            </a:r>
            <a:r>
              <a:rPr lang="zh-CN" altLang="zh-CN" sz="2000" dirty="0"/>
              <a:t>的学术机构。</a:t>
            </a:r>
          </a:p>
          <a:p>
            <a:pPr algn="l">
              <a:spcBef>
                <a:spcPct val="50000"/>
              </a:spcBef>
            </a:pPr>
            <a:r>
              <a:rPr lang="zh-CN" altLang="zh-CN" sz="2000" dirty="0"/>
              <a:t>        有机化合物的种类繁多，并且新的化合物不断出现，根据1990年的</a:t>
            </a:r>
            <a:r>
              <a:rPr lang="zh-CN" altLang="zh-CN" sz="2000" dirty="0" smtClean="0"/>
              <a:t>统计</a:t>
            </a:r>
            <a:r>
              <a:rPr lang="zh-CN" altLang="zh-CN" sz="2000" dirty="0"/>
              <a:t>，已知有机化合物的数量达2000万种以上。</a:t>
            </a:r>
          </a:p>
          <a:p>
            <a:pPr algn="l">
              <a:spcBef>
                <a:spcPct val="50000"/>
              </a:spcBef>
            </a:pPr>
            <a:r>
              <a:rPr lang="zh-CN" altLang="zh-CN" sz="2000" dirty="0"/>
              <a:t>         1860年——</a:t>
            </a:r>
            <a:r>
              <a:rPr lang="en-US" altLang="zh-CN" sz="2000" dirty="0" err="1"/>
              <a:t>Kekule</a:t>
            </a:r>
            <a:r>
              <a:rPr lang="zh-CN" altLang="zh-CN" sz="2000" dirty="0"/>
              <a:t>倡议和组织了国际会议讨论有机化合物命名。</a:t>
            </a:r>
          </a:p>
          <a:p>
            <a:pPr algn="l">
              <a:spcBef>
                <a:spcPct val="50000"/>
              </a:spcBef>
            </a:pPr>
            <a:r>
              <a:rPr lang="zh-CN" altLang="zh-CN" sz="2000" dirty="0"/>
              <a:t>         1892年——在日内瓦召开的国际会议上制订了一个命名原则。</a:t>
            </a:r>
          </a:p>
          <a:p>
            <a:pPr algn="l">
              <a:spcBef>
                <a:spcPct val="50000"/>
              </a:spcBef>
            </a:pPr>
            <a:r>
              <a:rPr lang="zh-CN" altLang="zh-CN" sz="2000" dirty="0"/>
              <a:t>         1911年——</a:t>
            </a:r>
            <a:r>
              <a:rPr lang="en-US" altLang="zh-CN" sz="2000" dirty="0"/>
              <a:t>IUPAC</a:t>
            </a:r>
            <a:r>
              <a:rPr lang="zh-CN" altLang="zh-CN" sz="2000" dirty="0"/>
              <a:t>前身“国际化学联合会”提出了一系列建议。</a:t>
            </a:r>
          </a:p>
          <a:p>
            <a:pPr algn="l">
              <a:spcBef>
                <a:spcPct val="50000"/>
              </a:spcBef>
            </a:pPr>
            <a:r>
              <a:rPr lang="zh-CN" altLang="zh-CN" sz="2000" dirty="0"/>
              <a:t>         1919年——在罗马正式成立了</a:t>
            </a:r>
            <a:r>
              <a:rPr lang="en-US" altLang="zh-CN" sz="2000" dirty="0"/>
              <a:t>IUPAC</a:t>
            </a:r>
            <a:r>
              <a:rPr lang="zh-CN" altLang="en-US" sz="2800" dirty="0"/>
              <a:t>。       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19232" y="533400"/>
            <a:ext cx="7924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）烯烃构型异构体的命名</a:t>
            </a:r>
            <a:endParaRPr lang="zh-CN" altLang="en-US" sz="2400" dirty="0"/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 当烯烃双键碳原子上两个基团不相同时，存在构型异构体。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438400" y="1828800"/>
          <a:ext cx="2749550" cy="1447800"/>
        </p:xfrm>
        <a:graphic>
          <a:graphicData uri="http://schemas.openxmlformats.org/presentationml/2006/ole">
            <p:oleObj spid="_x0000_s632834" name="Document" r:id="rId4" imgW="1247760" imgH="657360" progId="">
              <p:embed/>
            </p:oleObj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334000" y="2133600"/>
            <a:ext cx="3505200" cy="457200"/>
            <a:chOff x="3360" y="1344"/>
            <a:chExt cx="2208" cy="288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888" y="1344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</a:rPr>
                <a:t>不存在构型异构体</a:t>
              </a:r>
              <a:endParaRPr lang="zh-CN" altLang="en-US" sz="240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3360" y="148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685800" y="3810000"/>
          <a:ext cx="2763838" cy="1339850"/>
        </p:xfrm>
        <a:graphic>
          <a:graphicData uri="http://schemas.openxmlformats.org/presentationml/2006/ole">
            <p:oleObj spid="_x0000_s632835" name="Document" r:id="rId5" imgW="1257480" imgH="609480" progId="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5181600"/>
            <a:ext cx="2895600" cy="838200"/>
            <a:chOff x="288" y="3264"/>
            <a:chExt cx="1824" cy="528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288" y="3504"/>
              <a:ext cx="18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      </a:t>
              </a:r>
              <a:r>
                <a:rPr lang="zh-CN" altLang="en-US" sz="2400">
                  <a:solidFill>
                    <a:srgbClr val="FF0000"/>
                  </a:solidFill>
                </a:rPr>
                <a:t>存在构型异构体</a:t>
              </a:r>
              <a:endParaRPr lang="zh-CN" altLang="en-US" sz="2400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1200" y="326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4648200" y="3810000"/>
          <a:ext cx="2749550" cy="1616075"/>
        </p:xfrm>
        <a:graphic>
          <a:graphicData uri="http://schemas.openxmlformats.org/presentationml/2006/ole">
            <p:oleObj spid="_x0000_s632836" name="Document" r:id="rId6" imgW="1247760" imgH="73332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57200" y="381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a</a:t>
            </a:r>
            <a:r>
              <a:rPr lang="zh-CN" altLang="en-US" sz="2400"/>
              <a:t>）顺</a:t>
            </a:r>
            <a:r>
              <a:rPr lang="en-US" altLang="zh-CN" sz="2400"/>
              <a:t>/</a:t>
            </a:r>
            <a:r>
              <a:rPr lang="zh-CN" altLang="en-US" sz="2400"/>
              <a:t>反命名法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2910" y="1157101"/>
            <a:ext cx="8334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  </a:t>
            </a:r>
            <a:r>
              <a:rPr lang="zh-CN" altLang="en-US" sz="2400" dirty="0"/>
              <a:t>当烯烃双键的两个碳原子分别连有</a:t>
            </a:r>
            <a:r>
              <a:rPr lang="zh-CN" altLang="en-US" sz="2400" b="1" dirty="0">
                <a:solidFill>
                  <a:srgbClr val="FF66CC"/>
                </a:solidFill>
              </a:rPr>
              <a:t>两个不同的原子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FF66CC"/>
                </a:solidFill>
              </a:rPr>
              <a:t>基团</a:t>
            </a:r>
            <a:r>
              <a:rPr lang="zh-CN" altLang="en-US" sz="2400" dirty="0"/>
              <a:t>时，并且两个双键碳原子上至少</a:t>
            </a:r>
            <a:r>
              <a:rPr lang="zh-CN" altLang="en-US" sz="2400" b="1" dirty="0">
                <a:solidFill>
                  <a:srgbClr val="FF66CC"/>
                </a:solidFill>
              </a:rPr>
              <a:t>有一对相同原子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FF66CC"/>
                </a:solidFill>
              </a:rPr>
              <a:t>基团</a:t>
            </a:r>
            <a:r>
              <a:rPr lang="zh-CN" altLang="en-US" sz="2400" dirty="0"/>
              <a:t>时，可用顺</a:t>
            </a:r>
            <a:r>
              <a:rPr lang="en-US" altLang="zh-CN" sz="2400" dirty="0"/>
              <a:t>/</a:t>
            </a:r>
            <a:r>
              <a:rPr lang="zh-CN" altLang="en-US" sz="2400" dirty="0"/>
              <a:t>反命名法。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2438400"/>
            <a:ext cx="7543800" cy="2286000"/>
            <a:chOff x="384" y="1536"/>
            <a:chExt cx="4752" cy="1440"/>
          </a:xfrm>
        </p:grpSpPr>
        <p:graphicFrame>
          <p:nvGraphicFramePr>
            <p:cNvPr id="33805" name="Object 13"/>
            <p:cNvGraphicFramePr>
              <a:graphicFrameLocks noChangeAspect="1"/>
            </p:cNvGraphicFramePr>
            <p:nvPr/>
          </p:nvGraphicFramePr>
          <p:xfrm>
            <a:off x="3168" y="1536"/>
            <a:ext cx="1732" cy="1018"/>
          </p:xfrm>
          <a:graphic>
            <a:graphicData uri="http://schemas.openxmlformats.org/presentationml/2006/ole">
              <p:oleObj spid="_x0000_s633860" name="Document" r:id="rId4" imgW="1247760" imgH="733320" progId="">
                <p:embed/>
              </p:oleObj>
            </a:graphicData>
          </a:graphic>
        </p:graphicFrame>
        <p:graphicFrame>
          <p:nvGraphicFramePr>
            <p:cNvPr id="33806" name="Object 14"/>
            <p:cNvGraphicFramePr>
              <a:graphicFrameLocks noChangeAspect="1"/>
            </p:cNvGraphicFramePr>
            <p:nvPr/>
          </p:nvGraphicFramePr>
          <p:xfrm>
            <a:off x="480" y="1632"/>
            <a:ext cx="1741" cy="844"/>
          </p:xfrm>
          <a:graphic>
            <a:graphicData uri="http://schemas.openxmlformats.org/presentationml/2006/ole">
              <p:oleObj spid="_x0000_s633861" name="Document" r:id="rId5" imgW="1257480" imgH="609480" progId="">
                <p:embed/>
              </p:oleObj>
            </a:graphicData>
          </a:graphic>
        </p:graphicFrame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84" y="2688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           </a:t>
              </a:r>
              <a:r>
                <a:rPr lang="zh-CN" altLang="en-US" sz="2400">
                  <a:solidFill>
                    <a:srgbClr val="FF0000"/>
                  </a:solidFill>
                </a:rPr>
                <a:t>顺</a:t>
              </a:r>
              <a:r>
                <a:rPr lang="en-US" altLang="zh-CN" sz="2400">
                  <a:solidFill>
                    <a:srgbClr val="FF0000"/>
                  </a:solidFill>
                </a:rPr>
                <a:t>-2-</a:t>
              </a:r>
              <a:r>
                <a:rPr lang="zh-CN" altLang="en-US" sz="2400">
                  <a:solidFill>
                    <a:srgbClr val="FF0000"/>
                  </a:solidFill>
                </a:rPr>
                <a:t>丁烯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3216" y="2640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        </a:t>
              </a:r>
              <a:r>
                <a:rPr lang="zh-CN" altLang="en-US" sz="2400">
                  <a:solidFill>
                    <a:srgbClr val="FF0000"/>
                  </a:solidFill>
                </a:rPr>
                <a:t>反</a:t>
              </a:r>
              <a:r>
                <a:rPr lang="en-US" altLang="zh-CN" sz="2400">
                  <a:solidFill>
                    <a:srgbClr val="FF0000"/>
                  </a:solidFill>
                </a:rPr>
                <a:t>-2-</a:t>
              </a:r>
              <a:r>
                <a:rPr lang="zh-CN" altLang="en-US" sz="2400">
                  <a:solidFill>
                    <a:srgbClr val="FF0000"/>
                  </a:solidFill>
                </a:rPr>
                <a:t>丁烯</a:t>
              </a:r>
              <a:endParaRPr lang="zh-CN" altLang="en-US" sz="2400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66800" y="2438400"/>
            <a:ext cx="6629400" cy="2971800"/>
            <a:chOff x="672" y="1536"/>
            <a:chExt cx="4176" cy="1872"/>
          </a:xfrm>
        </p:grpSpPr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768" y="312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</a:rPr>
                <a:t>反</a:t>
              </a:r>
              <a:r>
                <a:rPr lang="en-US" altLang="zh-CN" sz="2400">
                  <a:solidFill>
                    <a:srgbClr val="FF0000"/>
                  </a:solidFill>
                </a:rPr>
                <a:t>-2-</a:t>
              </a:r>
              <a:r>
                <a:rPr lang="zh-CN" altLang="en-US" sz="2400">
                  <a:solidFill>
                    <a:srgbClr val="FF0000"/>
                  </a:solidFill>
                </a:rPr>
                <a:t>氯</a:t>
              </a:r>
              <a:r>
                <a:rPr lang="en-US" altLang="zh-CN" sz="2400">
                  <a:solidFill>
                    <a:srgbClr val="FF0000"/>
                  </a:solidFill>
                </a:rPr>
                <a:t>-2-</a:t>
              </a:r>
              <a:r>
                <a:rPr lang="zh-CN" altLang="en-US" sz="2400">
                  <a:solidFill>
                    <a:srgbClr val="FF0000"/>
                  </a:solidFill>
                </a:rPr>
                <a:t>丁烯</a:t>
              </a:r>
              <a:endParaRPr lang="zh-CN" altLang="en-US" sz="2400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3264" y="3120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</a:rPr>
                <a:t>不能用顺反命名</a:t>
              </a:r>
              <a:endParaRPr lang="zh-CN" altLang="en-US" sz="2400"/>
            </a:p>
          </p:txBody>
        </p:sp>
        <p:graphicFrame>
          <p:nvGraphicFramePr>
            <p:cNvPr id="33815" name="Object 23"/>
            <p:cNvGraphicFramePr>
              <a:graphicFrameLocks noChangeAspect="1"/>
            </p:cNvGraphicFramePr>
            <p:nvPr/>
          </p:nvGraphicFramePr>
          <p:xfrm>
            <a:off x="672" y="1584"/>
            <a:ext cx="1401" cy="1454"/>
          </p:xfrm>
          <a:graphic>
            <a:graphicData uri="http://schemas.openxmlformats.org/presentationml/2006/ole">
              <p:oleObj spid="_x0000_s633858" name="Document" r:id="rId6" imgW="1009800" imgH="1047600" progId="">
                <p:embed/>
              </p:oleObj>
            </a:graphicData>
          </a:graphic>
        </p:graphicFrame>
        <p:graphicFrame>
          <p:nvGraphicFramePr>
            <p:cNvPr id="33816" name="Object 24"/>
            <p:cNvGraphicFramePr>
              <a:graphicFrameLocks noChangeAspect="1"/>
            </p:cNvGraphicFramePr>
            <p:nvPr/>
          </p:nvGraphicFramePr>
          <p:xfrm>
            <a:off x="3072" y="1536"/>
            <a:ext cx="1771" cy="1453"/>
          </p:xfrm>
          <a:graphic>
            <a:graphicData uri="http://schemas.openxmlformats.org/presentationml/2006/ole">
              <p:oleObj spid="_x0000_s633859" name="Document" r:id="rId7" imgW="1276200" imgH="1047600" progId="">
                <p:embed/>
              </p:oleObj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95288" y="476250"/>
            <a:ext cx="87487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</a:t>
            </a:r>
            <a:r>
              <a:rPr lang="en-US" altLang="zh-CN" sz="2400" b="1" dirty="0"/>
              <a:t>Z / E</a:t>
            </a:r>
            <a:r>
              <a:rPr lang="en-US" altLang="zh-CN" sz="2400" dirty="0"/>
              <a:t> </a:t>
            </a:r>
            <a:r>
              <a:rPr lang="zh-CN" altLang="en-US" sz="2400" dirty="0"/>
              <a:t>命名法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 </a:t>
            </a:r>
            <a:r>
              <a:rPr lang="zh-CN" altLang="en-US" sz="2400" dirty="0" smtClean="0"/>
              <a:t>   系统</a:t>
            </a:r>
            <a:r>
              <a:rPr lang="zh-CN" altLang="en-US" sz="2400" dirty="0"/>
              <a:t>命名法采用</a:t>
            </a:r>
            <a:r>
              <a:rPr lang="en-US" altLang="zh-CN" sz="2400" dirty="0"/>
              <a:t>Z/E</a:t>
            </a:r>
            <a:r>
              <a:rPr lang="zh-CN" altLang="en-US" sz="2400" dirty="0"/>
              <a:t>命名法。将双键碳原子上的两个原子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或基团按优先次序规则进行判断，若优先基团处于双键的同侧，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 smtClean="0"/>
              <a:t>则称为“</a:t>
            </a:r>
            <a:r>
              <a:rPr lang="en-US" altLang="zh-CN" sz="2400" dirty="0" smtClean="0">
                <a:solidFill>
                  <a:srgbClr val="FF0000"/>
                </a:solidFill>
              </a:rPr>
              <a:t>Z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式；处于异侧称为“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式。</a:t>
            </a:r>
            <a:endParaRPr lang="zh-CN" altLang="en-US" sz="2400" dirty="0"/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 </a:t>
            </a:r>
            <a:r>
              <a:rPr lang="zh-CN" altLang="en-US" sz="2400" b="1" dirty="0"/>
              <a:t>优先次序规则：</a:t>
            </a:r>
            <a:endParaRPr lang="zh-CN" altLang="en-US" sz="2400" dirty="0"/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（</a:t>
            </a:r>
            <a:r>
              <a:rPr lang="en-US" altLang="zh-CN" sz="2400" dirty="0"/>
              <a:t>Ⅰ</a:t>
            </a:r>
            <a:r>
              <a:rPr lang="zh-CN" altLang="en-US" sz="2400" dirty="0"/>
              <a:t>）与双键碳原子直接相连的原子，按</a:t>
            </a:r>
            <a:r>
              <a:rPr lang="zh-CN" altLang="en-US" sz="2400" b="1" dirty="0">
                <a:solidFill>
                  <a:srgbClr val="FF66CC"/>
                </a:solidFill>
              </a:rPr>
              <a:t>原子序数大小</a:t>
            </a:r>
            <a:r>
              <a:rPr lang="zh-CN" altLang="en-US" sz="2400" dirty="0"/>
              <a:t>排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列，原子序数大的为优先基团。 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371600" y="4365625"/>
          <a:ext cx="2224088" cy="2308225"/>
        </p:xfrm>
        <a:graphic>
          <a:graphicData uri="http://schemas.openxmlformats.org/presentationml/2006/ole">
            <p:oleObj spid="_x0000_s634882" name="Document" r:id="rId4" imgW="1009800" imgH="1047600" progId="">
              <p:embed/>
            </p:oleObj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038600" y="4829175"/>
            <a:ext cx="2514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-</a:t>
            </a:r>
            <a:r>
              <a:rPr lang="en-US" altLang="zh-CN" sz="2400" b="1" dirty="0" err="1"/>
              <a:t>Cl</a:t>
            </a:r>
            <a:r>
              <a:rPr lang="en-US" altLang="zh-CN" sz="2400" b="1" dirty="0"/>
              <a:t>  〉-</a:t>
            </a:r>
            <a:r>
              <a:rPr lang="en-US" altLang="zh-CN" sz="2400" b="1" dirty="0" smtClean="0"/>
              <a:t>CH</a:t>
            </a:r>
            <a:r>
              <a:rPr lang="en-US" altLang="zh-CN" sz="2400" b="1" baseline="-25000" dirty="0" smtClean="0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/>
              <a:t>-CH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/>
              <a:t>〉-H</a:t>
            </a:r>
          </a:p>
          <a:p>
            <a:pPr>
              <a:spcBef>
                <a:spcPct val="50000"/>
              </a:spcBef>
            </a:pPr>
            <a:endParaRPr lang="en-US" altLang="zh-CN" sz="2400" b="1" dirty="0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886200" y="5867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Z-2-</a:t>
            </a:r>
            <a:r>
              <a:rPr lang="zh-CN" altLang="en-US" sz="2400">
                <a:solidFill>
                  <a:srgbClr val="FF0000"/>
                </a:solidFill>
              </a:rPr>
              <a:t>氯</a:t>
            </a:r>
            <a:r>
              <a:rPr lang="en-US" altLang="zh-CN" sz="2400">
                <a:solidFill>
                  <a:srgbClr val="FF0000"/>
                </a:solidFill>
              </a:rPr>
              <a:t>-2-</a:t>
            </a:r>
            <a:r>
              <a:rPr lang="zh-CN" altLang="en-US" sz="2400">
                <a:solidFill>
                  <a:srgbClr val="FF0000"/>
                </a:solidFill>
              </a:rPr>
              <a:t>丁烯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1311275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zh-CN" altLang="en-US" sz="2400" dirty="0"/>
              <a:t>（</a:t>
            </a:r>
            <a:r>
              <a:rPr lang="en-US" altLang="zh-CN" sz="2400" dirty="0"/>
              <a:t>Ⅱ</a:t>
            </a:r>
            <a:r>
              <a:rPr lang="zh-CN" altLang="en-US" sz="2400" dirty="0"/>
              <a:t>）如果比较的基团第一个原子相同，则</a:t>
            </a:r>
            <a:r>
              <a:rPr lang="zh-CN" altLang="en-US" sz="2400" b="1" dirty="0">
                <a:solidFill>
                  <a:srgbClr val="FF66CC"/>
                </a:solidFill>
              </a:rPr>
              <a:t>依次比较以后原</a:t>
            </a: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66CC"/>
                </a:solidFill>
              </a:rPr>
              <a:t>子的序数</a:t>
            </a:r>
            <a:r>
              <a:rPr lang="zh-CN" altLang="en-US" sz="2400" dirty="0"/>
              <a:t>，较大者为优先。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066800" y="2565400"/>
          <a:ext cx="2889250" cy="2303463"/>
        </p:xfrm>
        <a:graphic>
          <a:graphicData uri="http://schemas.openxmlformats.org/presentationml/2006/ole">
            <p:oleObj spid="_x0000_s635906" name="Document" r:id="rId4" imgW="1314360" imgH="1047600" progId="">
              <p:embed/>
            </p:oleObj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038600" y="4772025"/>
            <a:ext cx="411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/>
              <a:t>请同学根据原则来帮我解答</a:t>
            </a:r>
            <a:endParaRPr lang="en-US" altLang="zh-CN" sz="2400" dirty="0" smtClean="0"/>
          </a:p>
          <a:p>
            <a:pPr>
              <a:spcBef>
                <a:spcPct val="50000"/>
              </a:spcBef>
            </a:pPr>
            <a:r>
              <a:rPr lang="zh-CN" altLang="en-US" sz="2400" dirty="0" smtClean="0"/>
              <a:t>万分感谢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Ⅲ</a:t>
            </a:r>
            <a:r>
              <a:rPr lang="zh-CN" altLang="en-US" sz="2400" dirty="0"/>
              <a:t>）当与双键直接相连的是</a:t>
            </a:r>
            <a:r>
              <a:rPr lang="zh-CN" altLang="en-US" sz="2400" b="1" dirty="0">
                <a:solidFill>
                  <a:srgbClr val="FF66CC"/>
                </a:solidFill>
              </a:rPr>
              <a:t>双键</a:t>
            </a:r>
            <a:r>
              <a:rPr lang="zh-CN" altLang="en-US" sz="2400" dirty="0"/>
              <a:t>或</a:t>
            </a:r>
            <a:r>
              <a:rPr lang="zh-CN" altLang="en-US" sz="2400" b="1" dirty="0">
                <a:solidFill>
                  <a:srgbClr val="FF66CC"/>
                </a:solidFill>
              </a:rPr>
              <a:t>三键基团</a:t>
            </a:r>
            <a:r>
              <a:rPr lang="zh-CN" altLang="en-US" sz="2400" dirty="0"/>
              <a:t>时可</a:t>
            </a:r>
            <a:r>
              <a:rPr lang="zh-CN" altLang="en-US" sz="2400" dirty="0" smtClean="0"/>
              <a:t>进       </a:t>
            </a:r>
            <a:endParaRPr lang="en-US" altLang="zh-CN" sz="2400" dirty="0" smtClean="0"/>
          </a:p>
          <a:p>
            <a:pPr algn="l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</a:t>
            </a:r>
            <a:r>
              <a:rPr lang="zh-CN" altLang="en-US" sz="2400" dirty="0" smtClean="0"/>
              <a:t>行等效</a:t>
            </a:r>
            <a:r>
              <a:rPr lang="zh-CN" altLang="en-US" sz="2400" dirty="0"/>
              <a:t>处理。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1981200"/>
            <a:ext cx="5830888" cy="3752850"/>
            <a:chOff x="768" y="1248"/>
            <a:chExt cx="3673" cy="2364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816" y="1248"/>
            <a:ext cx="3323" cy="984"/>
          </p:xfrm>
          <a:graphic>
            <a:graphicData uri="http://schemas.openxmlformats.org/presentationml/2006/ole">
              <p:oleObj spid="_x0000_s636931" name="Document" r:id="rId4" imgW="2638440" imgH="781200" progId="">
                <p:embed/>
              </p:oleObj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768" y="2640"/>
            <a:ext cx="3673" cy="972"/>
          </p:xfrm>
          <a:graphic>
            <a:graphicData uri="http://schemas.openxmlformats.org/presentationml/2006/ole">
              <p:oleObj spid="_x0000_s636932" name="Document" r:id="rId5" imgW="2914560" imgH="771480" progId="">
                <p:embed/>
              </p:oleObj>
            </a:graphicData>
          </a:graphic>
        </p:graphicFrame>
      </p:grp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057400" y="1219200"/>
          <a:ext cx="4433888" cy="5334000"/>
        </p:xfrm>
        <a:graphic>
          <a:graphicData uri="http://schemas.openxmlformats.org/presentationml/2006/ole">
            <p:oleObj spid="_x0000_s636930" name="Document" r:id="rId6" imgW="2771640" imgH="33336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76458" y="381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例题：</a:t>
            </a:r>
            <a:endParaRPr lang="zh-CN" altLang="en-US" sz="2400" dirty="0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981200" y="1143000"/>
          <a:ext cx="2778125" cy="1427163"/>
        </p:xfrm>
        <a:graphic>
          <a:graphicData uri="http://schemas.openxmlformats.org/presentationml/2006/ole">
            <p:oleObj spid="_x0000_s637954" name="Document" r:id="rId4" imgW="1390680" imgH="714240" progId="">
              <p:embed/>
            </p:oleObj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057400" y="2743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E-2-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-1-</a:t>
            </a:r>
            <a:r>
              <a:rPr lang="zh-CN" altLang="en-US" sz="2400">
                <a:solidFill>
                  <a:srgbClr val="FF0000"/>
                </a:solidFill>
              </a:rPr>
              <a:t>氯</a:t>
            </a:r>
            <a:r>
              <a:rPr lang="en-US" altLang="zh-CN" sz="2400">
                <a:solidFill>
                  <a:srgbClr val="FF0000"/>
                </a:solidFill>
              </a:rPr>
              <a:t>-2-</a:t>
            </a:r>
            <a:r>
              <a:rPr lang="zh-CN" altLang="en-US" sz="2400">
                <a:solidFill>
                  <a:srgbClr val="FF0000"/>
                </a:solidFill>
              </a:rPr>
              <a:t>丁烯</a:t>
            </a:r>
            <a:endParaRPr lang="zh-CN" altLang="en-US" sz="2400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514600" y="3657600"/>
          <a:ext cx="1943100" cy="1314450"/>
        </p:xfrm>
        <a:graphic>
          <a:graphicData uri="http://schemas.openxmlformats.org/presentationml/2006/ole">
            <p:oleObj spid="_x0000_s637955" name="Document" r:id="rId5" imgW="971640" imgH="657360" progId="">
              <p:embed/>
            </p:oleObj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209800" y="5638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E-3-</a:t>
            </a:r>
            <a:r>
              <a:rPr lang="zh-CN" altLang="en-US" sz="2400">
                <a:solidFill>
                  <a:srgbClr val="FF0000"/>
                </a:solidFill>
              </a:rPr>
              <a:t>乙基</a:t>
            </a:r>
            <a:r>
              <a:rPr lang="en-US" altLang="zh-CN" sz="2400">
                <a:solidFill>
                  <a:srgbClr val="FF0000"/>
                </a:solidFill>
              </a:rPr>
              <a:t>-1,3-</a:t>
            </a:r>
            <a:r>
              <a:rPr lang="zh-CN" altLang="en-US" sz="2400">
                <a:solidFill>
                  <a:srgbClr val="FF0000"/>
                </a:solidFill>
              </a:rPr>
              <a:t>戊二烯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8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3. </a:t>
            </a:r>
            <a:r>
              <a:rPr lang="zh-CN" altLang="en-US" sz="3200"/>
              <a:t>炔烃的命名    </a:t>
            </a:r>
            <a:r>
              <a:rPr lang="en-US" altLang="zh-CN" sz="3200"/>
              <a:t>C</a:t>
            </a:r>
            <a:r>
              <a:rPr lang="en-US" altLang="zh-CN" sz="3200" baseline="-25000"/>
              <a:t>n</a:t>
            </a:r>
            <a:r>
              <a:rPr lang="en-US" altLang="zh-CN" sz="3200"/>
              <a:t>H</a:t>
            </a:r>
            <a:r>
              <a:rPr lang="en-US" altLang="zh-CN" sz="3200" baseline="-25000"/>
              <a:t>2n-2</a:t>
            </a:r>
            <a:r>
              <a:rPr lang="en-US" altLang="zh-CN" sz="2800" baseline="-25000"/>
              <a:t>  </a:t>
            </a:r>
            <a:endParaRPr lang="en-US" altLang="zh-CN" sz="320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8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  </a:t>
            </a:r>
            <a:r>
              <a:rPr lang="zh-CN" altLang="en-US" sz="2400" dirty="0"/>
              <a:t>炔烃的命名与烯烃相似，但叁键没有顺反，只需标明叁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键的位次。                                                  </a:t>
            </a:r>
          </a:p>
        </p:txBody>
      </p:sp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1981200" y="2195509"/>
          <a:ext cx="3357563" cy="804863"/>
        </p:xfrm>
        <a:graphic>
          <a:graphicData uri="http://schemas.openxmlformats.org/presentationml/2006/ole">
            <p:oleObj spid="_x0000_s638978" name="Document" r:id="rId4" imgW="1866960" imgH="447840" progId="">
              <p:embed/>
            </p:oleObj>
          </a:graphicData>
        </a:graphic>
      </p:graphicFrame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845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    </a:t>
            </a:r>
            <a:r>
              <a:rPr lang="zh-CN" altLang="en-US" sz="2400" dirty="0"/>
              <a:t>当化合物中同时存在双键和叁键时，可按最低系列原则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取双键、叁键具有最小位次的编号。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609600" y="4343400"/>
          <a:ext cx="2973388" cy="1352550"/>
        </p:xfrm>
        <a:graphic>
          <a:graphicData uri="http://schemas.openxmlformats.org/presentationml/2006/ole">
            <p:oleObj spid="_x0000_s638979" name="Document" r:id="rId5" imgW="1486080" imgH="676440" progId="">
              <p:embed/>
            </p:oleObj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191000" y="4343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-3-</a:t>
            </a:r>
            <a:r>
              <a:rPr lang="zh-CN" altLang="en-US" sz="2400" dirty="0">
                <a:solidFill>
                  <a:srgbClr val="FF0000"/>
                </a:solidFill>
              </a:rPr>
              <a:t>戊烯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炔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53392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3-</a:t>
            </a:r>
            <a:r>
              <a:rPr lang="zh-CN" altLang="en-US" sz="2400" dirty="0">
                <a:solidFill>
                  <a:srgbClr val="3333FF"/>
                </a:solidFill>
              </a:rPr>
              <a:t>甲基</a:t>
            </a:r>
            <a:r>
              <a:rPr lang="en-US" altLang="zh-CN" sz="2400" dirty="0">
                <a:solidFill>
                  <a:srgbClr val="3333FF"/>
                </a:solidFill>
              </a:rPr>
              <a:t>-2-</a:t>
            </a:r>
            <a:r>
              <a:rPr lang="zh-CN" altLang="en-US" sz="2400" dirty="0">
                <a:solidFill>
                  <a:srgbClr val="3333FF"/>
                </a:solidFill>
              </a:rPr>
              <a:t>戊烯</a:t>
            </a:r>
            <a:r>
              <a:rPr lang="en-US" altLang="zh-CN" sz="2400" dirty="0">
                <a:solidFill>
                  <a:srgbClr val="3333FF"/>
                </a:solidFill>
              </a:rPr>
              <a:t>-4-</a:t>
            </a:r>
            <a:r>
              <a:rPr lang="zh-CN" altLang="en-US" sz="2400" dirty="0">
                <a:solidFill>
                  <a:srgbClr val="3333FF"/>
                </a:solidFill>
              </a:rPr>
              <a:t>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7474" y="27955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242886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2-</a:t>
            </a:r>
            <a:r>
              <a:rPr lang="zh-CN" altLang="en-US" sz="2400" dirty="0" smtClean="0">
                <a:solidFill>
                  <a:srgbClr val="FF0000"/>
                </a:solidFill>
              </a:rPr>
              <a:t>戊炔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utoUpdateAnimBg="0"/>
      <p:bldP spid="38922" grpId="0" autoUpdateAnimBg="0"/>
      <p:bldP spid="389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2169375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   </a:t>
            </a:r>
            <a:r>
              <a:rPr lang="zh-CN" altLang="en-US" sz="2400" dirty="0"/>
              <a:t>当化合物中双键和叁键处在</a:t>
            </a:r>
            <a:r>
              <a:rPr lang="zh-CN" altLang="en-US" sz="2400" b="1" dirty="0">
                <a:solidFill>
                  <a:srgbClr val="FF66CC"/>
                </a:solidFill>
              </a:rPr>
              <a:t>相同的位置编号</a:t>
            </a:r>
            <a:r>
              <a:rPr lang="zh-CN" altLang="en-US" sz="2400" dirty="0"/>
              <a:t>时，选择</a:t>
            </a:r>
            <a:r>
              <a:rPr lang="zh-CN" altLang="en-US" sz="2400" dirty="0" smtClean="0"/>
              <a:t>给双键</a:t>
            </a:r>
            <a:r>
              <a:rPr lang="zh-CN" altLang="en-US" sz="2400" dirty="0"/>
              <a:t>以最低编号。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285852" y="4105284"/>
          <a:ext cx="4214842" cy="609600"/>
        </p:xfrm>
        <a:graphic>
          <a:graphicData uri="http://schemas.openxmlformats.org/presentationml/2006/ole">
            <p:oleObj spid="_x0000_s640002" name="Document" r:id="rId4" imgW="1866960" imgH="304920" progId="">
              <p:embed/>
            </p:oleObj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447800" y="5013325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       1-</a:t>
            </a:r>
            <a:r>
              <a:rPr lang="zh-CN" altLang="en-US" sz="2400">
                <a:solidFill>
                  <a:srgbClr val="FF0000"/>
                </a:solidFill>
              </a:rPr>
              <a:t>戊烯</a:t>
            </a:r>
            <a:r>
              <a:rPr lang="en-US" altLang="zh-CN" sz="2400">
                <a:solidFill>
                  <a:srgbClr val="FF0000"/>
                </a:solidFill>
              </a:rPr>
              <a:t>-4-</a:t>
            </a:r>
            <a:r>
              <a:rPr lang="zh-CN" altLang="en-US" sz="2400">
                <a:solidFill>
                  <a:srgbClr val="FF0000"/>
                </a:solidFill>
              </a:rPr>
              <a:t>炔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28662" y="3644900"/>
            <a:ext cx="4276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5        4      3           2       1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三、脂环烃的命名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zh-CN" altLang="en-US" sz="2800" dirty="0" smtClean="0"/>
              <a:t>脂</a:t>
            </a:r>
            <a:r>
              <a:rPr lang="zh-CN" altLang="en-US" sz="2800" dirty="0"/>
              <a:t>环烃包括单环烃及多环烃（桥环和螺环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en-US" altLang="zh-CN" dirty="0"/>
              <a:t>1.  </a:t>
            </a:r>
            <a:r>
              <a:rPr lang="zh-CN" altLang="en-US" dirty="0"/>
              <a:t>环烷烃的命名        </a:t>
            </a:r>
            <a:r>
              <a:rPr lang="en-US" altLang="zh-CN" dirty="0"/>
              <a:t>C</a:t>
            </a:r>
            <a:r>
              <a:rPr lang="en-US" altLang="zh-CN" baseline="-25000" dirty="0"/>
              <a:t>n</a:t>
            </a:r>
            <a:r>
              <a:rPr lang="en-US" altLang="zh-CN" dirty="0"/>
              <a:t>H</a:t>
            </a:r>
            <a:r>
              <a:rPr lang="en-US" altLang="zh-CN" baseline="-25000" dirty="0"/>
              <a:t>2n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</a:t>
            </a:r>
            <a:r>
              <a:rPr lang="zh-CN" altLang="en-US" sz="2800" dirty="0" smtClean="0"/>
              <a:t>根据</a:t>
            </a:r>
            <a:r>
              <a:rPr lang="zh-CN" altLang="en-US" sz="2800" dirty="0"/>
              <a:t>成环碳原子数命名为环</a:t>
            </a:r>
            <a:r>
              <a:rPr lang="zh-CN" altLang="en-US" sz="2800" b="1" dirty="0">
                <a:solidFill>
                  <a:srgbClr val="FF66CC"/>
                </a:solidFill>
              </a:rPr>
              <a:t>某</a:t>
            </a:r>
            <a:r>
              <a:rPr lang="zh-CN" altLang="en-US" sz="2800" dirty="0"/>
              <a:t>烷。环上支链</a:t>
            </a:r>
          </a:p>
          <a:p>
            <a:pPr>
              <a:buFontTx/>
              <a:buNone/>
            </a:pPr>
            <a:r>
              <a:rPr lang="zh-CN" altLang="en-US" sz="2800" dirty="0"/>
              <a:t>作为取代基，并使取代基位次尽可能小（通常小</a:t>
            </a:r>
          </a:p>
          <a:p>
            <a:pPr>
              <a:buFontTx/>
              <a:buNone/>
            </a:pPr>
            <a:r>
              <a:rPr lang="zh-CN" altLang="en-US" sz="2800" dirty="0"/>
              <a:t>基团位次优先）。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219200" y="228600"/>
          <a:ext cx="6308725" cy="2263775"/>
        </p:xfrm>
        <a:graphic>
          <a:graphicData uri="http://schemas.openxmlformats.org/presentationml/2006/ole">
            <p:oleObj spid="_x0000_s641026" name="Document" r:id="rId4" imgW="2867040" imgH="1028880" progId="">
              <p:embed/>
            </p:oleObj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 </a:t>
            </a:r>
            <a:r>
              <a:rPr lang="zh-CN" altLang="en-US" sz="2400">
                <a:solidFill>
                  <a:srgbClr val="FF0000"/>
                </a:solidFill>
              </a:rPr>
              <a:t>甲基环丙烷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819400" y="243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1,1-</a:t>
            </a:r>
            <a:r>
              <a:rPr lang="zh-CN" altLang="en-US" sz="2400">
                <a:solidFill>
                  <a:srgbClr val="FF0000"/>
                </a:solidFill>
              </a:rPr>
              <a:t>二甲基环戊烷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638800" y="243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1-</a:t>
            </a:r>
            <a:r>
              <a:rPr lang="zh-CN" altLang="en-US" sz="2400">
                <a:solidFill>
                  <a:srgbClr val="FF0000"/>
                </a:solidFill>
              </a:rPr>
              <a:t>甲基</a:t>
            </a:r>
            <a:r>
              <a:rPr lang="en-US" altLang="zh-CN" sz="2400">
                <a:solidFill>
                  <a:srgbClr val="FF0000"/>
                </a:solidFill>
              </a:rPr>
              <a:t>-3-</a:t>
            </a:r>
            <a:r>
              <a:rPr lang="zh-CN" altLang="en-US" sz="2400">
                <a:solidFill>
                  <a:srgbClr val="FF0000"/>
                </a:solidFill>
              </a:rPr>
              <a:t>乙基环己烷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81000" y="32004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800" dirty="0"/>
              <a:t>若取代基分处环上不同的碳原子上时</a:t>
            </a:r>
            <a:r>
              <a:rPr lang="en-US" altLang="zh-CN" sz="2800" dirty="0"/>
              <a:t>,</a:t>
            </a:r>
            <a:r>
              <a:rPr lang="zh-CN" altLang="en-US" sz="2800" dirty="0"/>
              <a:t>存在构型异构</a:t>
            </a:r>
            <a:r>
              <a:rPr lang="en-US" altLang="zh-CN" sz="2800" dirty="0"/>
              <a:t>,</a:t>
            </a:r>
            <a:r>
              <a:rPr lang="zh-CN" altLang="en-US" sz="2800" dirty="0"/>
              <a:t>可用顺反命名。</a:t>
            </a:r>
            <a:endParaRPr lang="zh-CN" altLang="en-US" sz="2400" dirty="0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600200" y="4038600"/>
          <a:ext cx="3944938" cy="2097088"/>
        </p:xfrm>
        <a:graphic>
          <a:graphicData uri="http://schemas.openxmlformats.org/presentationml/2006/ole">
            <p:oleObj spid="_x0000_s641027" name="Document" r:id="rId5" imgW="1971720" imgH="1047600" progId="">
              <p:embed/>
            </p:oleObj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038600" y="61722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zh-CN" altLang="en-US" sz="2400">
                <a:solidFill>
                  <a:srgbClr val="FF0000"/>
                </a:solidFill>
              </a:rPr>
              <a:t>顺</a:t>
            </a:r>
            <a:r>
              <a:rPr lang="en-US" altLang="zh-CN" sz="2400">
                <a:solidFill>
                  <a:srgbClr val="FF0000"/>
                </a:solidFill>
              </a:rPr>
              <a:t>-1,2-</a:t>
            </a:r>
            <a:r>
              <a:rPr lang="zh-CN" altLang="en-US" sz="2400">
                <a:solidFill>
                  <a:srgbClr val="FF0000"/>
                </a:solidFill>
              </a:rPr>
              <a:t>二甲基环己烷</a:t>
            </a:r>
            <a:endParaRPr lang="zh-CN" altLang="en-US" sz="2400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09600" y="6172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反</a:t>
            </a:r>
            <a:r>
              <a:rPr lang="en-US" altLang="zh-CN" sz="2400">
                <a:solidFill>
                  <a:srgbClr val="FF0000"/>
                </a:solidFill>
              </a:rPr>
              <a:t>-1,3-</a:t>
            </a:r>
            <a:r>
              <a:rPr lang="zh-CN" altLang="en-US" sz="2400">
                <a:solidFill>
                  <a:srgbClr val="FF0000"/>
                </a:solidFill>
              </a:rPr>
              <a:t>二甲基环戊烷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utoUpdateAnimBg="0"/>
      <p:bldP spid="41991" grpId="0" autoUpdateAnimBg="0"/>
      <p:bldP spid="41992" grpId="0" autoUpdateAnimBg="0"/>
      <p:bldP spid="41995" grpId="0" autoUpdateAnimBg="0"/>
      <p:bldP spid="419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1985555"/>
            <a:ext cx="832011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       </a:t>
            </a:r>
            <a:r>
              <a:rPr lang="zh-CN" altLang="en-US" sz="2800" dirty="0"/>
              <a:t>我国在</a:t>
            </a:r>
            <a:r>
              <a:rPr lang="en-US" altLang="zh-CN" sz="2800" dirty="0"/>
              <a:t>1932</a:t>
            </a:r>
            <a:r>
              <a:rPr lang="zh-CN" altLang="en-US" sz="2800" dirty="0"/>
              <a:t>年根据汉字的特点在 </a:t>
            </a:r>
            <a:r>
              <a:rPr lang="en-US" altLang="zh-CN" sz="2800" dirty="0"/>
              <a:t>IUPAC </a:t>
            </a:r>
            <a:r>
              <a:rPr lang="zh-CN" altLang="en-US" sz="2800" dirty="0"/>
              <a:t>命名原则的</a:t>
            </a:r>
            <a:r>
              <a:rPr lang="zh-CN" altLang="en-US" sz="2800" dirty="0" smtClean="0"/>
              <a:t>基础</a:t>
            </a:r>
            <a:r>
              <a:rPr lang="zh-CN" altLang="en-US" sz="2800" dirty="0"/>
              <a:t>上颁布了化学命名原则。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  </a:t>
            </a:r>
            <a:r>
              <a:rPr lang="en-US" altLang="zh-CN" sz="2800" dirty="0"/>
              <a:t>1960</a:t>
            </a:r>
            <a:r>
              <a:rPr lang="zh-CN" altLang="en-US" sz="2800" dirty="0"/>
              <a:t>年颁布了</a:t>
            </a:r>
            <a:r>
              <a:rPr lang="en-US" altLang="zh-CN" sz="2800" dirty="0"/>
              <a:t>《</a:t>
            </a:r>
            <a:r>
              <a:rPr lang="zh-CN" altLang="en-US" sz="2800" dirty="0"/>
              <a:t>有机化学物质的系统</a:t>
            </a:r>
            <a:r>
              <a:rPr lang="zh-CN" altLang="en-US" sz="2800" dirty="0" smtClean="0"/>
              <a:t>命名则</a:t>
            </a:r>
            <a:r>
              <a:rPr lang="en-US" altLang="zh-CN" sz="2800" dirty="0"/>
              <a:t>》</a:t>
            </a:r>
            <a:r>
              <a:rPr lang="zh-CN" altLang="en-US" sz="2800" dirty="0"/>
              <a:t>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  </a:t>
            </a:r>
            <a:r>
              <a:rPr lang="en-US" altLang="zh-CN" sz="2800" dirty="0"/>
              <a:t>1980</a:t>
            </a:r>
            <a:r>
              <a:rPr lang="zh-CN" altLang="en-US" sz="2800" dirty="0"/>
              <a:t>年颁布了</a:t>
            </a:r>
            <a:r>
              <a:rPr lang="en-US" altLang="zh-CN" sz="2800" dirty="0"/>
              <a:t>《</a:t>
            </a:r>
            <a:r>
              <a:rPr lang="zh-CN" altLang="en-US" sz="2800" dirty="0"/>
              <a:t>有机化学命名原则</a:t>
            </a:r>
            <a:r>
              <a:rPr lang="en-US" altLang="zh-CN" sz="2800" dirty="0"/>
              <a:t>》</a:t>
            </a:r>
            <a:r>
              <a:rPr lang="zh-CN" altLang="en-US" sz="2800" dirty="0"/>
              <a:t>。</a:t>
            </a:r>
          </a:p>
          <a:p>
            <a:pPr>
              <a:spcBef>
                <a:spcPct val="50000"/>
              </a:spcBef>
            </a:pPr>
            <a:endParaRPr lang="en-US" altLang="zh-CN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1484313"/>
            <a:ext cx="8507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</a:t>
            </a:r>
            <a:r>
              <a:rPr lang="zh-CN" altLang="en-US" sz="2800" dirty="0"/>
              <a:t>若</a:t>
            </a:r>
            <a:r>
              <a:rPr lang="zh-CN" altLang="en-US" sz="2800" dirty="0" smtClean="0"/>
              <a:t>取代基较</a:t>
            </a:r>
            <a:r>
              <a:rPr lang="zh-CN" altLang="en-US" sz="2800" dirty="0"/>
              <a:t>长，则可将环看成取代基来命名。</a:t>
            </a:r>
            <a:endParaRPr lang="zh-CN" altLang="en-US" sz="2400" dirty="0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905000" y="3068638"/>
          <a:ext cx="3940175" cy="754062"/>
        </p:xfrm>
        <a:graphic>
          <a:graphicData uri="http://schemas.openxmlformats.org/presentationml/2006/ole">
            <p:oleObj spid="_x0000_s642050" name="Document" r:id="rId4" imgW="1790640" imgH="343080" progId="">
              <p:embed/>
            </p:oleObj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828800" y="4916488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</a:t>
            </a:r>
            <a:r>
              <a:rPr lang="en-US" altLang="zh-CN" sz="2400">
                <a:solidFill>
                  <a:srgbClr val="FF0000"/>
                </a:solidFill>
              </a:rPr>
              <a:t>1,3-</a:t>
            </a:r>
            <a:r>
              <a:rPr lang="zh-CN" altLang="en-US" sz="2400">
                <a:solidFill>
                  <a:srgbClr val="FF0000"/>
                </a:solidFill>
              </a:rPr>
              <a:t>二环丙基丙烷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229600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2.  </a:t>
            </a:r>
            <a:r>
              <a:rPr lang="zh-CN" altLang="en-US" sz="3200"/>
              <a:t>环烯烃的命名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zh-CN" altLang="en-US" sz="2400"/>
              <a:t>        以不饱和碳环作为母体</a:t>
            </a:r>
            <a:r>
              <a:rPr lang="en-US" altLang="zh-CN" sz="2400"/>
              <a:t>,</a:t>
            </a:r>
            <a:r>
              <a:rPr lang="zh-CN" altLang="en-US" sz="2400" b="1">
                <a:solidFill>
                  <a:srgbClr val="FF66CC"/>
                </a:solidFill>
              </a:rPr>
              <a:t>从不饱和键开始编号</a:t>
            </a:r>
            <a:r>
              <a:rPr lang="en-US" altLang="zh-CN" sz="2400"/>
              <a:t>(</a:t>
            </a:r>
            <a:r>
              <a:rPr lang="zh-CN" altLang="en-US" sz="2400"/>
              <a:t>两个双键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碳原子的号码不能断裂</a:t>
            </a:r>
            <a:r>
              <a:rPr lang="en-US" altLang="zh-CN" sz="2400"/>
              <a:t>),</a:t>
            </a:r>
            <a:r>
              <a:rPr lang="zh-CN" altLang="en-US" sz="2400"/>
              <a:t>并使取代基的位置尽可能最小。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600200" y="2667000"/>
          <a:ext cx="1824038" cy="1174750"/>
        </p:xfrm>
        <a:graphic>
          <a:graphicData uri="http://schemas.openxmlformats.org/presentationml/2006/ole">
            <p:oleObj spid="_x0000_s643074" name="Document" r:id="rId4" imgW="828720" imgH="533520" progId="">
              <p:embed/>
            </p:oleObj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09702" y="2209800"/>
            <a:ext cx="533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dirty="0">
              <a:solidFill>
                <a:srgbClr val="3333FF"/>
              </a:solidFill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390639" y="4643446"/>
          <a:ext cx="1681163" cy="1576388"/>
        </p:xfrm>
        <a:graphic>
          <a:graphicData uri="http://schemas.openxmlformats.org/presentationml/2006/ole">
            <p:oleObj spid="_x0000_s643075" name="Document" r:id="rId5" imgW="762120" imgH="71424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9058" y="3000372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3-</a:t>
            </a:r>
            <a:r>
              <a:rPr lang="zh-CN" altLang="en-US" sz="2800" dirty="0" smtClean="0">
                <a:solidFill>
                  <a:srgbClr val="FF0000"/>
                </a:solidFill>
              </a:rPr>
              <a:t>甲基环己烯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43306" y="5500702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1,5-</a:t>
            </a:r>
            <a:r>
              <a:rPr lang="zh-CN" altLang="en-US" sz="2800" dirty="0" smtClean="0">
                <a:solidFill>
                  <a:srgbClr val="FF0000"/>
                </a:solidFill>
              </a:rPr>
              <a:t>二甲基环戊烯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71556" y="537876"/>
            <a:ext cx="8229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3. </a:t>
            </a:r>
            <a:r>
              <a:rPr lang="zh-CN" altLang="en-US" sz="3200" dirty="0"/>
              <a:t>桥环和螺环化合物的</a:t>
            </a:r>
            <a:r>
              <a:rPr lang="zh-CN" altLang="en-US" sz="3200" dirty="0" smtClean="0"/>
              <a:t>命名</a:t>
            </a:r>
            <a:endParaRPr lang="en-US" altLang="zh-CN" sz="2400" dirty="0" smtClean="0"/>
          </a:p>
          <a:p>
            <a:pPr algn="l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含有</a:t>
            </a:r>
            <a:r>
              <a:rPr lang="zh-CN" altLang="en-US" sz="2400" dirty="0"/>
              <a:t>两个或两个以上碳环的化合物称为多环烃，</a:t>
            </a:r>
            <a:r>
              <a:rPr lang="zh-CN" altLang="en-US" sz="2400" dirty="0" smtClean="0"/>
              <a:t>其中通过</a:t>
            </a:r>
            <a:r>
              <a:rPr lang="zh-CN" altLang="en-US" sz="2400" b="1" dirty="0">
                <a:solidFill>
                  <a:srgbClr val="FF66CC"/>
                </a:solidFill>
              </a:rPr>
              <a:t>共用两个碳原子的双环结构称为桥环化合物</a:t>
            </a:r>
            <a:r>
              <a:rPr lang="zh-CN" altLang="en-US" sz="2400" dirty="0"/>
              <a:t>；而通过</a:t>
            </a:r>
            <a:r>
              <a:rPr lang="zh-CN" altLang="en-US" sz="2400" b="1" dirty="0" smtClean="0">
                <a:solidFill>
                  <a:srgbClr val="FF66CC"/>
                </a:solidFill>
              </a:rPr>
              <a:t>共用</a:t>
            </a:r>
            <a:r>
              <a:rPr lang="zh-CN" altLang="en-US" sz="2400" b="1" dirty="0">
                <a:solidFill>
                  <a:srgbClr val="FF66CC"/>
                </a:solidFill>
              </a:rPr>
              <a:t>一个碳原子的双环结构称为螺环化合物。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F66CC"/>
                </a:solidFill>
              </a:rPr>
              <a:t>       </a:t>
            </a:r>
            <a:r>
              <a:rPr lang="zh-CN" altLang="en-US" sz="3200" dirty="0"/>
              <a:t> </a:t>
            </a:r>
            <a:r>
              <a:rPr lang="zh-CN" altLang="en-US" sz="2400" dirty="0"/>
              <a:t>桥环化合物命名原则：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对组成桥环化合物的碳原子进行编号，从某一桥头碳作起点，沿最长的桥链编至另一个桥头碳，然后编另一较长桥链至起始桥头碳，最后编余下最短的桥链。命名格式：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                                   某某取代基</a:t>
            </a:r>
            <a:r>
              <a:rPr lang="zh-CN" altLang="en-US" sz="2400" b="1" dirty="0"/>
              <a:t>双环</a:t>
            </a:r>
            <a:r>
              <a:rPr lang="en-US" altLang="zh-CN" sz="2400" dirty="0"/>
              <a:t>[</a:t>
            </a:r>
            <a:r>
              <a:rPr lang="zh-CN" altLang="en-US" sz="2400" b="1" dirty="0"/>
              <a:t>大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中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小</a:t>
            </a:r>
            <a:r>
              <a:rPr lang="en-US" altLang="zh-CN" sz="2400" dirty="0"/>
              <a:t>]</a:t>
            </a:r>
            <a:r>
              <a:rPr lang="zh-CN" altLang="en-US" sz="2400" dirty="0"/>
              <a:t>某烷</a:t>
            </a:r>
            <a:endParaRPr lang="zh-CN" altLang="en-US" sz="3200" dirty="0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62000" y="4724400"/>
          <a:ext cx="2246313" cy="1922463"/>
        </p:xfrm>
        <a:graphic>
          <a:graphicData uri="http://schemas.openxmlformats.org/presentationml/2006/ole">
            <p:oleObj spid="_x0000_s644098" name="Document" r:id="rId4" imgW="1123920" imgH="961920" progId="">
              <p:embed/>
            </p:oleObj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276600" y="541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双环</a:t>
            </a:r>
            <a:r>
              <a:rPr lang="en-US" altLang="zh-CN" sz="2400">
                <a:solidFill>
                  <a:srgbClr val="FF0000"/>
                </a:solidFill>
              </a:rPr>
              <a:t>[3,2,2]</a:t>
            </a:r>
            <a:r>
              <a:rPr lang="zh-CN" altLang="en-US" sz="2400">
                <a:solidFill>
                  <a:srgbClr val="FF0000"/>
                </a:solidFill>
              </a:rPr>
              <a:t>壬烷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298566" y="457200"/>
          <a:ext cx="2058988" cy="2001838"/>
        </p:xfrm>
        <a:graphic>
          <a:graphicData uri="http://schemas.openxmlformats.org/presentationml/2006/ole">
            <p:oleObj spid="_x0000_s645122" name="Document" r:id="rId4" imgW="1028880" imgH="1000080" progId="">
              <p:embed/>
            </p:oleObj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886200" y="1219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8,8-</a:t>
            </a:r>
            <a:r>
              <a:rPr lang="zh-CN" altLang="en-US" sz="2400">
                <a:solidFill>
                  <a:srgbClr val="FF0000"/>
                </a:solidFill>
              </a:rPr>
              <a:t>二甲基双环</a:t>
            </a:r>
            <a:r>
              <a:rPr lang="en-US" altLang="zh-CN" sz="2400">
                <a:solidFill>
                  <a:srgbClr val="FF0000"/>
                </a:solidFill>
              </a:rPr>
              <a:t>[3,2,1]</a:t>
            </a:r>
            <a:r>
              <a:rPr lang="zh-CN" altLang="en-US" sz="2400">
                <a:solidFill>
                  <a:srgbClr val="FF0000"/>
                </a:solidFill>
              </a:rPr>
              <a:t>辛烷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254117" y="2514600"/>
          <a:ext cx="2246313" cy="1941513"/>
        </p:xfrm>
        <a:graphic>
          <a:graphicData uri="http://schemas.openxmlformats.org/presentationml/2006/ole">
            <p:oleObj spid="_x0000_s645123" name="Document" r:id="rId5" imgW="1123920" imgH="971640" progId="">
              <p:embed/>
            </p:oleObj>
          </a:graphicData>
        </a:graphic>
      </p:graphicFrame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810000" y="3276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zh-CN" altLang="en-US" sz="2400">
                <a:solidFill>
                  <a:srgbClr val="FF0000"/>
                </a:solidFill>
              </a:rPr>
              <a:t>双环</a:t>
            </a:r>
            <a:r>
              <a:rPr lang="en-US" altLang="zh-CN" sz="2400">
                <a:solidFill>
                  <a:srgbClr val="FF0000"/>
                </a:solidFill>
              </a:rPr>
              <a:t>[4,3,0]</a:t>
            </a:r>
            <a:r>
              <a:rPr lang="zh-CN" altLang="en-US" sz="2400">
                <a:solidFill>
                  <a:srgbClr val="FF0000"/>
                </a:solidFill>
              </a:rPr>
              <a:t>壬烷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174743" y="4419600"/>
          <a:ext cx="2397125" cy="2073275"/>
        </p:xfrm>
        <a:graphic>
          <a:graphicData uri="http://schemas.openxmlformats.org/presentationml/2006/ole">
            <p:oleObj spid="_x0000_s645124" name="Document" r:id="rId6" imgW="1200240" imgH="1038240" progId="">
              <p:embed/>
            </p:oleObj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86200" y="54102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2,8-</a:t>
            </a:r>
            <a:r>
              <a:rPr lang="zh-CN" altLang="en-US" sz="2400">
                <a:solidFill>
                  <a:srgbClr val="FF0000"/>
                </a:solidFill>
              </a:rPr>
              <a:t>二甲基双环</a:t>
            </a:r>
            <a:r>
              <a:rPr lang="en-US" altLang="zh-CN" sz="2400">
                <a:solidFill>
                  <a:srgbClr val="FF0000"/>
                </a:solidFill>
              </a:rPr>
              <a:t>[3,2,1]-6-</a:t>
            </a:r>
            <a:r>
              <a:rPr lang="zh-CN" altLang="en-US" sz="2400">
                <a:solidFill>
                  <a:srgbClr val="FF0000"/>
                </a:solidFill>
              </a:rPr>
              <a:t>辛烯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7" grpId="0" autoUpdateAnimBg="0"/>
      <p:bldP spid="4608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85720" y="930646"/>
            <a:ext cx="8763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  </a:t>
            </a:r>
            <a:r>
              <a:rPr lang="zh-CN" altLang="en-US" sz="2400" dirty="0"/>
              <a:t>螺环化合物命名原则</a:t>
            </a:r>
            <a:r>
              <a:rPr lang="en-US" altLang="zh-CN" sz="2400" dirty="0"/>
              <a:t>: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 smtClean="0"/>
              <a:t>        先</a:t>
            </a:r>
            <a:r>
              <a:rPr lang="zh-CN" altLang="en-US" sz="2400" dirty="0"/>
              <a:t>从螺原子相邻的小环碳原子开始编号</a:t>
            </a:r>
            <a:r>
              <a:rPr lang="en-US" altLang="zh-CN" sz="2400" dirty="0"/>
              <a:t>,</a:t>
            </a:r>
            <a:r>
              <a:rPr lang="zh-CN" altLang="en-US" sz="2400" dirty="0"/>
              <a:t>经螺原子再编大环。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/>
              <a:t>命名格式：某某取代基</a:t>
            </a:r>
            <a:r>
              <a:rPr lang="zh-CN" altLang="en-US" sz="2400" b="1" dirty="0"/>
              <a:t>螺</a:t>
            </a:r>
            <a:r>
              <a:rPr lang="en-US" altLang="zh-CN" sz="2400" dirty="0"/>
              <a:t>[</a:t>
            </a:r>
            <a:r>
              <a:rPr lang="zh-CN" altLang="en-US" sz="2400" b="1" dirty="0"/>
              <a:t>小环碳数，大环碳数</a:t>
            </a:r>
            <a:r>
              <a:rPr lang="en-US" altLang="zh-CN" sz="2400" dirty="0"/>
              <a:t>]</a:t>
            </a:r>
            <a:r>
              <a:rPr lang="zh-CN" altLang="en-US" sz="2400" dirty="0"/>
              <a:t>某烷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914400" y="2468567"/>
          <a:ext cx="1770063" cy="1674813"/>
        </p:xfrm>
        <a:graphic>
          <a:graphicData uri="http://schemas.openxmlformats.org/presentationml/2006/ole">
            <p:oleObj spid="_x0000_s646146" name="Document" r:id="rId4" imgW="885960" imgH="838080" progId="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914400" y="4460895"/>
          <a:ext cx="2130425" cy="1825625"/>
        </p:xfrm>
        <a:graphic>
          <a:graphicData uri="http://schemas.openxmlformats.org/presentationml/2006/ole">
            <p:oleObj spid="_x0000_s646147" name="Document" r:id="rId5" imgW="1066680" imgH="914400" progId="">
              <p:embed/>
            </p:oleObj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505200" y="3114676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螺</a:t>
            </a:r>
            <a:r>
              <a:rPr lang="en-US" altLang="zh-CN" sz="2400" dirty="0">
                <a:solidFill>
                  <a:srgbClr val="FF0000"/>
                </a:solidFill>
              </a:rPr>
              <a:t>[2,4]</a:t>
            </a:r>
            <a:r>
              <a:rPr lang="zh-CN" altLang="en-US" sz="2400" dirty="0">
                <a:solidFill>
                  <a:srgbClr val="FF0000"/>
                </a:solidFill>
              </a:rPr>
              <a:t>庚烷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505200" y="5257816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6-</a:t>
            </a:r>
            <a:r>
              <a:rPr lang="zh-CN" altLang="en-US" sz="2400" dirty="0">
                <a:solidFill>
                  <a:srgbClr val="FF0000"/>
                </a:solidFill>
              </a:rPr>
              <a:t>甲基螺</a:t>
            </a:r>
            <a:r>
              <a:rPr lang="en-US" altLang="zh-CN" sz="2400" dirty="0">
                <a:solidFill>
                  <a:srgbClr val="FF0000"/>
                </a:solidFill>
              </a:rPr>
              <a:t>[4,4]-1-</a:t>
            </a:r>
            <a:r>
              <a:rPr lang="zh-CN" altLang="en-US" sz="2400" dirty="0">
                <a:solidFill>
                  <a:srgbClr val="FF0000"/>
                </a:solidFill>
              </a:rPr>
              <a:t>壬烯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utoUpdateAnimBg="0"/>
      <p:bldP spid="471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卤代烃的命名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200" dirty="0"/>
              <a:t>        </a:t>
            </a:r>
            <a:r>
              <a:rPr lang="zh-CN" altLang="en-US" sz="3200" dirty="0"/>
              <a:t>烃分子中的氢被卤素</a:t>
            </a:r>
            <a:r>
              <a:rPr lang="en-US" altLang="zh-CN" sz="3200" dirty="0"/>
              <a:t>(F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Cl</a:t>
            </a:r>
            <a:r>
              <a:rPr lang="zh-CN" altLang="en-US" sz="3200" dirty="0"/>
              <a:t>、</a:t>
            </a:r>
            <a:r>
              <a:rPr lang="en-US" altLang="zh-CN" sz="3200" dirty="0"/>
              <a:t>Br</a:t>
            </a:r>
            <a:r>
              <a:rPr lang="zh-CN" altLang="en-US" sz="3200" dirty="0"/>
              <a:t>、</a:t>
            </a:r>
            <a:r>
              <a:rPr lang="en-US" altLang="zh-CN" sz="3200" dirty="0"/>
              <a:t>I)</a:t>
            </a:r>
            <a:r>
              <a:rPr lang="zh-CN" altLang="en-US" sz="3200" dirty="0" smtClean="0"/>
              <a:t>取代</a:t>
            </a:r>
            <a:r>
              <a:rPr lang="zh-CN" altLang="en-US" sz="3200" dirty="0"/>
              <a:t>的产物称为卤代烃。</a:t>
            </a:r>
          </a:p>
          <a:p>
            <a:pPr>
              <a:buFontTx/>
              <a:buNone/>
            </a:pPr>
            <a:r>
              <a:rPr lang="zh-CN" altLang="en-US" sz="3200" dirty="0"/>
              <a:t>        </a:t>
            </a:r>
            <a:r>
              <a:rPr lang="zh-CN" altLang="en-US" sz="3200" b="1" dirty="0"/>
              <a:t>命名原则：</a:t>
            </a:r>
            <a:endParaRPr lang="zh-CN" altLang="en-US" sz="3200" dirty="0"/>
          </a:p>
          <a:p>
            <a:pPr>
              <a:buFontTx/>
              <a:buNone/>
            </a:pPr>
            <a:r>
              <a:rPr lang="zh-CN" altLang="en-US" sz="3200" dirty="0"/>
              <a:t>     </a:t>
            </a:r>
            <a:r>
              <a:rPr lang="en-US" altLang="zh-CN" sz="3200" dirty="0"/>
              <a:t>1. </a:t>
            </a:r>
            <a:r>
              <a:rPr lang="zh-CN" altLang="en-US" sz="3200" dirty="0"/>
              <a:t>选择含有卤原子的最长碳链的烃为母</a:t>
            </a:r>
          </a:p>
          <a:p>
            <a:pPr>
              <a:buFontTx/>
              <a:buNone/>
            </a:pPr>
            <a:r>
              <a:rPr lang="zh-CN" altLang="en-US" sz="3200" dirty="0"/>
              <a:t>体，将卤原子和支链作为取代基。</a:t>
            </a:r>
          </a:p>
          <a:p>
            <a:pPr>
              <a:buFontTx/>
              <a:buNone/>
            </a:pPr>
            <a:r>
              <a:rPr lang="zh-CN" altLang="en-US" sz="3200" dirty="0"/>
              <a:t>     </a:t>
            </a:r>
            <a:r>
              <a:rPr lang="en-US" altLang="zh-CN" sz="3200" dirty="0"/>
              <a:t>2. </a:t>
            </a:r>
            <a:r>
              <a:rPr lang="zh-CN" altLang="en-US" sz="3200" dirty="0"/>
              <a:t>编号时应使取代基（烃基或卤原子）</a:t>
            </a:r>
          </a:p>
          <a:p>
            <a:pPr>
              <a:buFontTx/>
              <a:buNone/>
            </a:pPr>
            <a:r>
              <a:rPr lang="zh-CN" altLang="en-US" sz="3200" dirty="0"/>
              <a:t>的位次尽可能小。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42850" y="847229"/>
          <a:ext cx="8021638" cy="1717675"/>
        </p:xfrm>
        <a:graphic>
          <a:graphicData uri="http://schemas.openxmlformats.org/presentationml/2006/ole">
            <p:oleObj spid="_x0000_s647170" name="Document" r:id="rId4" imgW="3648240" imgH="781200" progId="">
              <p:embed/>
            </p:oleObj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066800" y="243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4-</a:t>
            </a:r>
            <a:r>
              <a:rPr lang="zh-CN" altLang="en-US" sz="2400">
                <a:solidFill>
                  <a:srgbClr val="FF0000"/>
                </a:solidFill>
              </a:rPr>
              <a:t>乙基</a:t>
            </a:r>
            <a:r>
              <a:rPr lang="en-US" altLang="zh-CN" sz="2400">
                <a:solidFill>
                  <a:srgbClr val="FF0000"/>
                </a:solidFill>
              </a:rPr>
              <a:t>-2-</a:t>
            </a:r>
            <a:r>
              <a:rPr lang="zh-CN" altLang="en-US" sz="2400">
                <a:solidFill>
                  <a:srgbClr val="FF0000"/>
                </a:solidFill>
              </a:rPr>
              <a:t>溴己烷</a:t>
            </a:r>
            <a:endParaRPr lang="zh-CN" altLang="en-US" sz="2400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019800" y="2438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2-</a:t>
            </a:r>
            <a:r>
              <a:rPr lang="zh-CN" altLang="en-US" sz="2400">
                <a:solidFill>
                  <a:srgbClr val="FF0000"/>
                </a:solidFill>
              </a:rPr>
              <a:t>乙基</a:t>
            </a:r>
            <a:r>
              <a:rPr lang="en-US" altLang="zh-CN" sz="2400">
                <a:solidFill>
                  <a:srgbClr val="FF0000"/>
                </a:solidFill>
              </a:rPr>
              <a:t>-1-</a:t>
            </a:r>
            <a:r>
              <a:rPr lang="zh-CN" altLang="en-US" sz="2400">
                <a:solidFill>
                  <a:srgbClr val="FF0000"/>
                </a:solidFill>
              </a:rPr>
              <a:t>溴丁烷</a:t>
            </a:r>
            <a:endParaRPr lang="zh-CN" altLang="en-US" sz="2400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084888" y="292417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FF"/>
                </a:solidFill>
              </a:rPr>
              <a:t>3-</a:t>
            </a:r>
            <a:r>
              <a:rPr lang="zh-CN" altLang="en-US" sz="2400">
                <a:solidFill>
                  <a:srgbClr val="3333FF"/>
                </a:solidFill>
              </a:rPr>
              <a:t>溴甲基戊烷</a:t>
            </a:r>
            <a:endParaRPr lang="zh-CN" altLang="en-US" sz="2400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33400" y="3429000"/>
            <a:ext cx="8229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/>
              <a:t>     3. </a:t>
            </a:r>
            <a:r>
              <a:rPr lang="zh-CN" altLang="en-US" sz="3200" dirty="0"/>
              <a:t>不饱和卤代烃命名时应选择含卤原子的不饱和最长碳链作为母体，尽可能使不饱和键的位次较小。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/>
              <a:t>     </a:t>
            </a:r>
            <a:r>
              <a:rPr lang="en-US" altLang="zh-CN" sz="3200" dirty="0"/>
              <a:t>4. </a:t>
            </a:r>
            <a:r>
              <a:rPr lang="zh-CN" altLang="en-US" sz="3200" dirty="0"/>
              <a:t>脂环和芳烃卤代烃命名时</a:t>
            </a:r>
            <a:r>
              <a:rPr lang="en-US" altLang="zh-CN" sz="3200" dirty="0"/>
              <a:t>,</a:t>
            </a:r>
            <a:r>
              <a:rPr lang="zh-CN" altLang="en-US" sz="3200" dirty="0"/>
              <a:t>通常以脂环或芳烃为母体</a:t>
            </a:r>
            <a:r>
              <a:rPr lang="en-US" altLang="zh-CN" sz="3200" dirty="0"/>
              <a:t>,</a:t>
            </a:r>
            <a:r>
              <a:rPr lang="zh-CN" altLang="en-US" sz="3200" dirty="0"/>
              <a:t>卤原子作为取代基。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9" grpId="0"/>
      <p:bldP spid="49161" grpId="0"/>
      <p:bldP spid="491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15280" y="404664"/>
            <a:ext cx="8077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/>
              <a:t>      5. </a:t>
            </a:r>
            <a:r>
              <a:rPr lang="zh-CN" altLang="en-US" sz="3200" dirty="0"/>
              <a:t>表达化合物名称时按立体优先顺序</a:t>
            </a:r>
            <a:r>
              <a:rPr lang="en-US" altLang="zh-CN" sz="3200" dirty="0" smtClean="0"/>
              <a:t>,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优先</a:t>
            </a:r>
            <a:r>
              <a:rPr lang="zh-CN" altLang="en-US" sz="3200" dirty="0"/>
              <a:t>基团后列出形式书写。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073671" y="2120776"/>
          <a:ext cx="2562225" cy="1092200"/>
        </p:xfrm>
        <a:graphic>
          <a:graphicData uri="http://schemas.openxmlformats.org/presentationml/2006/ole">
            <p:oleObj spid="_x0000_s648194" name="Document" r:id="rId4" imgW="1162080" imgH="495360" progId="">
              <p:embed/>
            </p:oleObj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38200" y="3403848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氯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丁烯</a:t>
            </a:r>
            <a:endParaRPr lang="zh-CN" altLang="en-US" sz="2400" dirty="0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953000" y="1817166"/>
          <a:ext cx="1008063" cy="2547938"/>
        </p:xfrm>
        <a:graphic>
          <a:graphicData uri="http://schemas.openxmlformats.org/presentationml/2006/ole">
            <p:oleObj spid="_x0000_s648195" name="Document" r:id="rId5" imgW="504720" imgH="1276200" progId="">
              <p:embed/>
            </p:oleObj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096000" y="2895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-4-</a:t>
            </a:r>
            <a:r>
              <a:rPr lang="zh-CN" altLang="en-US" sz="2400" dirty="0">
                <a:solidFill>
                  <a:srgbClr val="FF0000"/>
                </a:solidFill>
              </a:rPr>
              <a:t>氯环己烷</a:t>
            </a:r>
            <a:endParaRPr lang="zh-CN" altLang="en-US" sz="2400" dirty="0"/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524000" y="4439815"/>
          <a:ext cx="1712913" cy="1941513"/>
        </p:xfrm>
        <a:graphic>
          <a:graphicData uri="http://schemas.openxmlformats.org/presentationml/2006/ole">
            <p:oleObj spid="_x0000_s648196" name="Document" r:id="rId6" imgW="857160" imgH="971640" progId="">
              <p:embed/>
            </p:oleObj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657600" y="498802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5-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溴环己烯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38200" y="849313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3200"/>
              <a:t>简单的卤代烃可采用习惯命名即烃基的名称写在前，后面加上相应的卤素名称。</a:t>
            </a:r>
            <a:endParaRPr lang="zh-CN" altLang="en-US" sz="2400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33400" y="2852738"/>
          <a:ext cx="8054975" cy="1174750"/>
        </p:xfrm>
        <a:graphic>
          <a:graphicData uri="http://schemas.openxmlformats.org/presentationml/2006/ole">
            <p:oleObj spid="_x0000_s649218" name="Document" r:id="rId4" imgW="3657600" imgH="533520" progId="">
              <p:embed/>
            </p:oleObj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09600" y="4700588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zh-CN" altLang="en-US" sz="2400">
                <a:solidFill>
                  <a:srgbClr val="FF0000"/>
                </a:solidFill>
              </a:rPr>
              <a:t>异丁基氯                      氯仿                          烯丙基溴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五</a:t>
            </a:r>
            <a:r>
              <a:rPr lang="en-US" altLang="zh-CN"/>
              <a:t>. </a:t>
            </a:r>
            <a:r>
              <a:rPr lang="zh-CN" altLang="en-US"/>
              <a:t>芳烃的命名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1. </a:t>
            </a:r>
            <a:r>
              <a:rPr lang="zh-CN" altLang="en-US" dirty="0"/>
              <a:t>单环芳烃的命名</a:t>
            </a:r>
          </a:p>
          <a:p>
            <a:pPr>
              <a:buFontTx/>
              <a:buNone/>
            </a:pPr>
            <a:r>
              <a:rPr lang="zh-CN" altLang="en-US" dirty="0"/>
              <a:t>       </a:t>
            </a:r>
            <a:r>
              <a:rPr lang="zh-CN" altLang="en-US" u="sng" dirty="0"/>
              <a:t>命名原则</a:t>
            </a:r>
            <a:r>
              <a:rPr lang="zh-CN" altLang="en-US" dirty="0"/>
              <a:t>：</a:t>
            </a:r>
          </a:p>
          <a:p>
            <a:pPr>
              <a:buFontTx/>
              <a:buNone/>
            </a:pPr>
            <a:r>
              <a:rPr lang="zh-CN" altLang="en-US" sz="2800" dirty="0"/>
              <a:t>        ⑴ 根据母体选择优先顺序，确定母体，以此</a:t>
            </a:r>
          </a:p>
          <a:p>
            <a:pPr>
              <a:buFontTx/>
              <a:buNone/>
            </a:pPr>
            <a:r>
              <a:rPr lang="zh-CN" altLang="en-US" sz="2800" dirty="0"/>
              <a:t>编号，确定其它取代基的位置。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FF66CC"/>
                </a:solidFill>
              </a:rPr>
              <a:t>       母体选择优先顺序：</a:t>
            </a:r>
            <a:r>
              <a:rPr lang="en-US" altLang="zh-CN" sz="2800" b="1" dirty="0"/>
              <a:t>-</a:t>
            </a:r>
            <a:r>
              <a:rPr lang="en-US" altLang="zh-CN" sz="2400" b="1" dirty="0"/>
              <a:t>COOH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-SO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COOR</a:t>
            </a:r>
            <a:r>
              <a:rPr lang="zh-CN" altLang="en-US" sz="2400" b="1" dirty="0"/>
              <a:t>，</a:t>
            </a:r>
          </a:p>
          <a:p>
            <a:pPr>
              <a:buFontTx/>
              <a:buNone/>
            </a:pPr>
            <a:r>
              <a:rPr lang="en-US" altLang="zh-CN" sz="2400" b="1" dirty="0"/>
              <a:t>-</a:t>
            </a:r>
            <a:r>
              <a:rPr lang="en-US" altLang="zh-CN" sz="2400" b="1" dirty="0" err="1"/>
              <a:t>COCl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-CONH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-CN</a:t>
            </a:r>
            <a:r>
              <a:rPr lang="zh-CN" altLang="en-US" sz="2400" b="1" dirty="0"/>
              <a:t>，  </a:t>
            </a:r>
            <a:r>
              <a:rPr lang="en-US" altLang="zh-CN" sz="2400" b="1" dirty="0"/>
              <a:t>-CHO</a:t>
            </a:r>
            <a:r>
              <a:rPr lang="zh-CN" altLang="en-US" sz="2400" b="1" dirty="0"/>
              <a:t>，     </a:t>
            </a:r>
            <a:r>
              <a:rPr lang="en-US" altLang="zh-CN" sz="2400" b="1" dirty="0"/>
              <a:t>-C O-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-OH (</a:t>
            </a:r>
            <a:r>
              <a:rPr lang="zh-CN" altLang="en-US" sz="2400" b="1" dirty="0"/>
              <a:t>醇</a:t>
            </a:r>
            <a:r>
              <a:rPr lang="en-US" altLang="zh-CN" sz="2400" b="1" dirty="0"/>
              <a:t>),          </a:t>
            </a:r>
          </a:p>
          <a:p>
            <a:pPr>
              <a:buFontTx/>
              <a:buNone/>
            </a:pPr>
            <a:r>
              <a:rPr lang="en-US" altLang="zh-CN" sz="2400" b="1" dirty="0"/>
              <a:t>-OH(</a:t>
            </a:r>
            <a:r>
              <a:rPr lang="zh-CN" altLang="en-US" sz="2400" b="1" dirty="0"/>
              <a:t>酚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-SH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-NH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           -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-C=C-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Ar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-R</a:t>
            </a:r>
            <a:r>
              <a:rPr lang="zh-CN" altLang="en-US" sz="2400" b="1" dirty="0"/>
              <a:t>，</a:t>
            </a:r>
          </a:p>
          <a:p>
            <a:pPr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-X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-NO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）</a:t>
            </a:r>
            <a:endParaRPr lang="zh-CN" altLang="en-US" dirty="0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162673" y="5401022"/>
          <a:ext cx="841375" cy="476250"/>
        </p:xfrm>
        <a:graphic>
          <a:graphicData uri="http://schemas.openxmlformats.org/presentationml/2006/ole">
            <p:oleObj spid="_x0000_s650242" name="Document" r:id="rId4" imgW="419040" imgH="23796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1538" y="335756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786" y="2136338"/>
            <a:ext cx="750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Brfxxccxxmnpcccclllmmnprxvclmnckssqlbb1111b</a:t>
            </a:r>
            <a:r>
              <a:rPr lang="zh-CN" altLang="en-US" dirty="0" smtClean="0"/>
              <a:t>。这是我见到的最长的外国人名。</a:t>
            </a:r>
            <a:endParaRPr lang="en-US" altLang="zh-CN" dirty="0" smtClean="0"/>
          </a:p>
          <a:p>
            <a:r>
              <a:rPr lang="zh-CN" altLang="en-US" dirty="0" smtClean="0"/>
              <a:t>中国人最长的人名，是皇帝的</a:t>
            </a:r>
            <a:r>
              <a:rPr lang="zh-CN" altLang="en-US" dirty="0" smtClean="0">
                <a:hlinkClick r:id="rId3"/>
              </a:rPr>
              <a:t>尊号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清代皇帝</a:t>
            </a:r>
            <a:r>
              <a:rPr lang="zh-CN" altLang="en-US" dirty="0" smtClean="0">
                <a:hlinkClick r:id="rId4"/>
              </a:rPr>
              <a:t>福临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3"/>
              </a:rPr>
              <a:t>尊号</a:t>
            </a:r>
            <a:r>
              <a:rPr lang="zh-CN" altLang="en-US" dirty="0" smtClean="0"/>
              <a:t>竟长达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个字：“礼天隆运定统建极英睿钦文显武</a:t>
            </a:r>
            <a:r>
              <a:rPr lang="zh-CN" altLang="en-US" dirty="0" smtClean="0">
                <a:hlinkClick r:id="rId5"/>
              </a:rPr>
              <a:t>大德</a:t>
            </a:r>
            <a:r>
              <a:rPr lang="zh-CN" altLang="en-US" dirty="0" smtClean="0"/>
              <a:t>宏功至仁纯孝章皇帝。”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这是中国特色的官场阶层的主要课题之一：阿谀技术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55104" y="1059433"/>
            <a:ext cx="81534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     ⑵  </a:t>
            </a:r>
            <a:r>
              <a:rPr lang="zh-CN" altLang="en-US" sz="2800" dirty="0"/>
              <a:t>当支链较长或支链上带有官能团时，可将苯环作为取代基。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⑶  苯环的二元取代物有三种异构形式，可用邻（</a:t>
            </a:r>
            <a:r>
              <a:rPr lang="en-US" altLang="zh-CN" sz="2800" dirty="0"/>
              <a:t>o-</a:t>
            </a:r>
            <a:r>
              <a:rPr lang="zh-CN" altLang="en-US" sz="2800" dirty="0"/>
              <a:t>）、间（</a:t>
            </a:r>
            <a:r>
              <a:rPr lang="en-US" altLang="zh-CN" sz="2800" dirty="0"/>
              <a:t>m-</a:t>
            </a:r>
            <a:r>
              <a:rPr lang="zh-CN" altLang="en-US" sz="2800" dirty="0"/>
              <a:t>）、对（</a:t>
            </a:r>
            <a:r>
              <a:rPr lang="en-US" altLang="zh-CN" sz="2800" dirty="0"/>
              <a:t>p-</a:t>
            </a:r>
            <a:r>
              <a:rPr lang="zh-CN" altLang="en-US" sz="2800" dirty="0"/>
              <a:t>）来表示它们之间的相对位置。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298700" y="3841750"/>
          <a:ext cx="4289425" cy="1963738"/>
        </p:xfrm>
        <a:graphic>
          <a:graphicData uri="http://schemas.openxmlformats.org/presentationml/2006/ole">
            <p:oleObj spid="_x0000_s651266" name="Document" r:id="rId4" imgW="2143080" imgH="981000" progId="">
              <p:embed/>
            </p:oleObj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524000" y="5780112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/>
              <a:t>       </a:t>
            </a:r>
            <a:r>
              <a:rPr lang="zh-CN" altLang="zh-CN" sz="2400" dirty="0">
                <a:solidFill>
                  <a:srgbClr val="FF0000"/>
                </a:solidFill>
              </a:rPr>
              <a:t>甲苯                       异丙苯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917898" y="457200"/>
          <a:ext cx="6686550" cy="1924050"/>
        </p:xfrm>
        <a:graphic>
          <a:graphicData uri="http://schemas.openxmlformats.org/presentationml/2006/ole">
            <p:oleObj spid="_x0000_s652290" name="Document" r:id="rId4" imgW="3343320" imgH="961920" progId="">
              <p:embed/>
            </p:oleObj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602432" y="2438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    2-</a:t>
            </a:r>
            <a:r>
              <a:rPr lang="zh-CN" altLang="en-US" sz="2400" dirty="0">
                <a:solidFill>
                  <a:srgbClr val="FF0000"/>
                </a:solidFill>
              </a:rPr>
              <a:t>苯基己烷     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苯基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丙烯</a:t>
            </a:r>
            <a:endParaRPr lang="zh-CN" altLang="en-US" sz="2400" dirty="0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609600" y="2971800"/>
          <a:ext cx="6873875" cy="2551113"/>
        </p:xfrm>
        <a:graphic>
          <a:graphicData uri="http://schemas.openxmlformats.org/presentationml/2006/ole">
            <p:oleObj spid="_x0000_s652291" name="Document" r:id="rId5" imgW="3438360" imgH="1276200" progId="">
              <p:embed/>
            </p:oleObj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85800" y="5486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邻硝基甲苯              间二氯苯                        对氯溴苯</a:t>
            </a:r>
            <a:endParaRPr lang="zh-CN" altLang="en-US" sz="2400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85800" y="5492750"/>
            <a:ext cx="7990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硝基甲苯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1,3-</a:t>
            </a:r>
            <a:r>
              <a:rPr lang="zh-CN" altLang="en-US" sz="2400" dirty="0">
                <a:solidFill>
                  <a:srgbClr val="FF0000"/>
                </a:solidFill>
              </a:rPr>
              <a:t>二氯苯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</a:rPr>
              <a:t>氯</a:t>
            </a:r>
            <a:r>
              <a:rPr lang="en-US" altLang="zh-CN" sz="2400" dirty="0">
                <a:solidFill>
                  <a:srgbClr val="FF0000"/>
                </a:solidFill>
              </a:rPr>
              <a:t>-4-</a:t>
            </a:r>
            <a:r>
              <a:rPr lang="zh-CN" altLang="en-US" sz="2400" dirty="0">
                <a:solidFill>
                  <a:srgbClr val="FF0000"/>
                </a:solidFill>
              </a:rPr>
              <a:t>溴苯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8" grpId="0" autoUpdateAnimBg="0"/>
      <p:bldP spid="5633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33400" y="1664196"/>
          <a:ext cx="8039100" cy="2628900"/>
        </p:xfrm>
        <a:graphic>
          <a:graphicData uri="http://schemas.openxmlformats.org/presentationml/2006/ole">
            <p:oleObj spid="_x0000_s653314" name="Document" r:id="rId4" imgW="4019400" imgH="1314360" progId="">
              <p:embed/>
            </p:oleObj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09600" y="4627563"/>
            <a:ext cx="835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邻甲苯甲酸                   对甲苯甲醛      </a:t>
            </a:r>
            <a:r>
              <a:rPr lang="en-US" altLang="zh-CN" sz="2400" dirty="0">
                <a:solidFill>
                  <a:srgbClr val="FF0000"/>
                </a:solidFill>
              </a:rPr>
              <a:t>5-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硝基苯磺酸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84582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2. </a:t>
            </a:r>
            <a:r>
              <a:rPr lang="zh-CN" altLang="en-US" sz="3200"/>
              <a:t>多环芳烃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      </a:t>
            </a:r>
            <a:r>
              <a:rPr lang="zh-CN" altLang="en-US" sz="2800" b="1"/>
              <a:t>联苯型：</a:t>
            </a:r>
            <a:endParaRPr lang="zh-CN" altLang="en-US" sz="3200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514600" y="1752600"/>
          <a:ext cx="3217863" cy="1884363"/>
        </p:xfrm>
        <a:graphic>
          <a:graphicData uri="http://schemas.openxmlformats.org/presentationml/2006/ole">
            <p:oleObj spid="_x0000_s654338" name="Document" r:id="rId4" imgW="1609560" imgH="942840" progId="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981200" y="4114800"/>
          <a:ext cx="4533900" cy="1143000"/>
        </p:xfrm>
        <a:graphic>
          <a:graphicData uri="http://schemas.openxmlformats.org/presentationml/2006/ole">
            <p:oleObj spid="_x0000_s654339" name="Document" r:id="rId5" imgW="2266920" imgH="571680" progId="">
              <p:embed/>
            </p:oleObj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209800" y="57150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           4,4’-</a:t>
            </a:r>
            <a:r>
              <a:rPr lang="zh-CN" altLang="en-US" sz="2400">
                <a:solidFill>
                  <a:srgbClr val="FF0000"/>
                </a:solidFill>
              </a:rPr>
              <a:t>联苯二胺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 b="1"/>
              <a:t>多苯基烷烃：</a:t>
            </a:r>
            <a:endParaRPr lang="zh-CN" altLang="en-US" sz="2800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09600" y="1371600"/>
          <a:ext cx="7924800" cy="3352800"/>
        </p:xfrm>
        <a:graphic>
          <a:graphicData uri="http://schemas.openxmlformats.org/presentationml/2006/ole">
            <p:oleObj spid="_x0000_s655362" name="Document" r:id="rId4" imgW="3962520" imgH="1676520" progId="">
              <p:embed/>
            </p:oleObj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38200" y="49530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三苯基甲烷                                  </a:t>
            </a:r>
            <a:r>
              <a:rPr lang="en-US" altLang="zh-CN" sz="2400">
                <a:solidFill>
                  <a:srgbClr val="FF0000"/>
                </a:solidFill>
              </a:rPr>
              <a:t>1,2-</a:t>
            </a:r>
            <a:r>
              <a:rPr lang="zh-CN" altLang="en-US" sz="2400">
                <a:solidFill>
                  <a:srgbClr val="FF0000"/>
                </a:solidFill>
              </a:rPr>
              <a:t>二苯基乙烷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2296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3. </a:t>
            </a:r>
            <a:r>
              <a:rPr lang="zh-CN" altLang="en-US" sz="3200"/>
              <a:t>稠环芳烃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       选择稠环为母体，其它原则同单环芳烃。注意书写结构时，双键都是共轭的。</a:t>
            </a:r>
            <a:endParaRPr lang="zh-CN" altLang="en-US" sz="3200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362200" y="2514600"/>
          <a:ext cx="2994025" cy="2593975"/>
        </p:xfrm>
        <a:graphic>
          <a:graphicData uri="http://schemas.openxmlformats.org/presentationml/2006/ole">
            <p:oleObj spid="_x0000_s656386" name="Document" r:id="rId4" imgW="1495440" imgH="129528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219200" y="533400"/>
          <a:ext cx="6499225" cy="1924050"/>
        </p:xfrm>
        <a:graphic>
          <a:graphicData uri="http://schemas.openxmlformats.org/presentationml/2006/ole">
            <p:oleObj spid="_x0000_s657410" name="Document" r:id="rId4" imgW="3247920" imgH="961920" progId="">
              <p:embed/>
            </p:oleObj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219200" y="25908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rgbClr val="FF0000"/>
                </a:solidFill>
              </a:rPr>
              <a:t>α-</a:t>
            </a:r>
            <a:r>
              <a:rPr lang="zh-CN" altLang="en-US" sz="2400">
                <a:solidFill>
                  <a:srgbClr val="FF0000"/>
                </a:solidFill>
              </a:rPr>
              <a:t>甲萘                                   </a:t>
            </a:r>
            <a:r>
              <a:rPr lang="en-US" altLang="zh-CN" sz="2400">
                <a:solidFill>
                  <a:srgbClr val="FF0000"/>
                </a:solidFill>
              </a:rPr>
              <a:t>β-</a:t>
            </a:r>
            <a:r>
              <a:rPr lang="zh-CN" altLang="en-US" sz="2400">
                <a:solidFill>
                  <a:srgbClr val="FF0000"/>
                </a:solidFill>
              </a:rPr>
              <a:t>萘磺酸</a:t>
            </a:r>
            <a:endParaRPr lang="zh-CN" altLang="en-US" sz="2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" y="3352800"/>
            <a:ext cx="7942263" cy="2513013"/>
            <a:chOff x="336" y="2112"/>
            <a:chExt cx="5003" cy="1583"/>
          </a:xfrm>
        </p:grpSpPr>
        <p:graphicFrame>
          <p:nvGraphicFramePr>
            <p:cNvPr id="61446" name="Object 6"/>
            <p:cNvGraphicFramePr>
              <a:graphicFrameLocks noChangeAspect="1"/>
            </p:cNvGraphicFramePr>
            <p:nvPr/>
          </p:nvGraphicFramePr>
          <p:xfrm>
            <a:off x="336" y="2208"/>
            <a:ext cx="2063" cy="1248"/>
          </p:xfrm>
          <a:graphic>
            <a:graphicData uri="http://schemas.openxmlformats.org/presentationml/2006/ole">
              <p:oleObj spid="_x0000_s657411" name="Document" r:id="rId5" imgW="1638360" imgH="990720" progId="">
                <p:embed/>
              </p:oleObj>
            </a:graphicData>
          </a:graphic>
        </p:graphicFrame>
        <p:graphicFrame>
          <p:nvGraphicFramePr>
            <p:cNvPr id="61447" name="Object 7"/>
            <p:cNvGraphicFramePr>
              <a:graphicFrameLocks noChangeAspect="1"/>
            </p:cNvGraphicFramePr>
            <p:nvPr/>
          </p:nvGraphicFramePr>
          <p:xfrm>
            <a:off x="2832" y="2112"/>
            <a:ext cx="2507" cy="1583"/>
          </p:xfrm>
          <a:graphic>
            <a:graphicData uri="http://schemas.openxmlformats.org/presentationml/2006/ole">
              <p:oleObj spid="_x0000_s657412" name="Document" r:id="rId6" imgW="1990800" imgH="1257480" progId="">
                <p:embed/>
              </p:oleObj>
            </a:graphicData>
          </a:graphic>
        </p:graphicFrame>
      </p:grp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85800" y="5715000"/>
            <a:ext cx="72705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     </a:t>
            </a:r>
            <a:r>
              <a:rPr lang="zh-CN" altLang="en-US" sz="2400" dirty="0">
                <a:solidFill>
                  <a:srgbClr val="FF0000"/>
                </a:solidFill>
              </a:rPr>
              <a:t>蒽     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9,10-</a:t>
            </a:r>
            <a:r>
              <a:rPr lang="zh-CN" altLang="en-US" sz="2400" dirty="0">
                <a:solidFill>
                  <a:srgbClr val="FF0000"/>
                </a:solidFill>
              </a:rPr>
              <a:t>蒽醌</a:t>
            </a:r>
            <a:r>
              <a:rPr lang="en-US" altLang="zh-CN" sz="2400" dirty="0">
                <a:solidFill>
                  <a:srgbClr val="FF0000"/>
                </a:solidFill>
              </a:rPr>
              <a:t>-2-</a:t>
            </a:r>
            <a:r>
              <a:rPr lang="zh-CN" altLang="en-US" sz="2400" dirty="0">
                <a:solidFill>
                  <a:srgbClr val="FF0000"/>
                </a:solidFill>
              </a:rPr>
              <a:t>磺酸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utoUpdateAnimBg="0"/>
      <p:bldP spid="6144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含氧化合物的命名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28800"/>
            <a:ext cx="7859712" cy="43195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1. </a:t>
            </a:r>
            <a:r>
              <a:rPr lang="zh-CN" altLang="en-US" dirty="0"/>
              <a:t>醇的命名</a:t>
            </a:r>
          </a:p>
          <a:p>
            <a:pPr>
              <a:buFontTx/>
              <a:buNone/>
            </a:pPr>
            <a:r>
              <a:rPr lang="zh-CN" altLang="en-US" dirty="0"/>
              <a:t>      </a:t>
            </a:r>
            <a:r>
              <a:rPr lang="zh-CN" altLang="en-US" sz="2800" dirty="0"/>
              <a:t> 羟基直接与脂肪烃相连的化合物称为醇。</a:t>
            </a:r>
          </a:p>
          <a:p>
            <a:pPr>
              <a:buFontTx/>
              <a:buNone/>
            </a:pPr>
            <a:r>
              <a:rPr lang="zh-CN" altLang="en-US" sz="2800" dirty="0"/>
              <a:t>        </a:t>
            </a:r>
            <a:r>
              <a:rPr lang="zh-CN" altLang="en-US" sz="2800" b="1" dirty="0"/>
              <a:t>命名原则</a:t>
            </a:r>
            <a:r>
              <a:rPr lang="en-US" altLang="zh-CN" sz="2800" b="1" dirty="0"/>
              <a:t>:</a:t>
            </a:r>
          </a:p>
          <a:p>
            <a:pPr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dirty="0"/>
              <a:t>取含有羟基的最长碳链为母体</a:t>
            </a:r>
            <a:r>
              <a:rPr lang="en-US" altLang="zh-CN" sz="2800" dirty="0"/>
              <a:t>,</a:t>
            </a:r>
            <a:r>
              <a:rPr lang="zh-CN" altLang="en-US" sz="2800" dirty="0"/>
              <a:t>编号时使羟基</a:t>
            </a:r>
          </a:p>
          <a:p>
            <a:pPr>
              <a:buFontTx/>
              <a:buNone/>
            </a:pPr>
            <a:r>
              <a:rPr lang="zh-CN" altLang="en-US" sz="2800" dirty="0"/>
              <a:t>位次尽可能小</a:t>
            </a:r>
            <a:r>
              <a:rPr lang="en-US" altLang="zh-CN" sz="2800" dirty="0"/>
              <a:t>,</a:t>
            </a:r>
            <a:r>
              <a:rPr lang="zh-CN" altLang="en-US" sz="2800" dirty="0"/>
              <a:t>其它支链作为取代基。</a:t>
            </a:r>
            <a:endParaRPr lang="zh-CN" altLang="en-US" dirty="0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262087" y="4648200"/>
          <a:ext cx="6118225" cy="1544638"/>
        </p:xfrm>
        <a:graphic>
          <a:graphicData uri="http://schemas.openxmlformats.org/presentationml/2006/ole">
            <p:oleObj spid="_x0000_s658434" name="Document" r:id="rId4" imgW="3057480" imgH="771480" progId="">
              <p:embed/>
            </p:oleObj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051520" y="6096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</a:rPr>
              <a:t>丙醇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正丙醇</a:t>
            </a:r>
            <a:r>
              <a:rPr lang="en-US" altLang="zh-CN" sz="2400" dirty="0">
                <a:solidFill>
                  <a:srgbClr val="FF0000"/>
                </a:solidFill>
              </a:rPr>
              <a:t>)     2-</a:t>
            </a:r>
            <a:r>
              <a:rPr lang="zh-CN" altLang="en-US" sz="2400" dirty="0">
                <a:solidFill>
                  <a:srgbClr val="FF0000"/>
                </a:solidFill>
              </a:rPr>
              <a:t>丙醇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异丙醇</a:t>
            </a:r>
            <a:r>
              <a:rPr lang="en-US" altLang="zh-CN" sz="2400" dirty="0">
                <a:solidFill>
                  <a:srgbClr val="FF0000"/>
                </a:solidFill>
              </a:rPr>
              <a:t>)       (</a:t>
            </a:r>
            <a:r>
              <a:rPr lang="zh-CN" altLang="en-US" sz="2400" dirty="0">
                <a:solidFill>
                  <a:srgbClr val="FF0000"/>
                </a:solidFill>
              </a:rPr>
              <a:t>叔丁醇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542677" y="609600"/>
          <a:ext cx="6989763" cy="1962150"/>
        </p:xfrm>
        <a:graphic>
          <a:graphicData uri="http://schemas.openxmlformats.org/presentationml/2006/ole">
            <p:oleObj spid="_x0000_s659458" name="Document" r:id="rId4" imgW="3495600" imgH="981000" progId="">
              <p:embed/>
            </p:oleObj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963488" y="29718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        苄</a:t>
            </a:r>
            <a:r>
              <a:rPr lang="zh-CN" altLang="en-US" sz="2400" dirty="0">
                <a:solidFill>
                  <a:srgbClr val="FF0000"/>
                </a:solidFill>
              </a:rPr>
              <a:t>醇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苯基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丙醇             </a:t>
            </a: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丙烯</a:t>
            </a:r>
            <a:r>
              <a:rPr lang="en-US" altLang="zh-CN" sz="2400" dirty="0">
                <a:solidFill>
                  <a:srgbClr val="FF0000"/>
                </a:solidFill>
              </a:rPr>
              <a:t>-1-</a:t>
            </a:r>
            <a:r>
              <a:rPr lang="zh-CN" altLang="en-US" sz="2400" dirty="0">
                <a:solidFill>
                  <a:srgbClr val="FF0000"/>
                </a:solidFill>
              </a:rPr>
              <a:t>醇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烯丙基醇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57200" y="3886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/>
              <a:t>多元醇应选择尽可能多的羟基作为母体。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68263" y="4495800"/>
          <a:ext cx="6488113" cy="1092200"/>
        </p:xfrm>
        <a:graphic>
          <a:graphicData uri="http://schemas.openxmlformats.org/presentationml/2006/ole">
            <p:oleObj spid="_x0000_s659459" name="Document" r:id="rId5" imgW="2943360" imgH="495360" progId="">
              <p:embed/>
            </p:oleObj>
          </a:graphicData>
        </a:graphic>
      </p:graphicFrame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568152" y="58674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乙二醇               </a:t>
            </a:r>
            <a:r>
              <a:rPr lang="en-US" altLang="zh-CN" sz="2400" dirty="0">
                <a:solidFill>
                  <a:srgbClr val="FF0000"/>
                </a:solidFill>
              </a:rPr>
              <a:t>1,3-</a:t>
            </a:r>
            <a:r>
              <a:rPr lang="zh-CN" altLang="en-US" sz="2400" dirty="0">
                <a:solidFill>
                  <a:srgbClr val="FF0000"/>
                </a:solidFill>
              </a:rPr>
              <a:t>丙二醇                 丙三醇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utoUpdateAnimBg="0"/>
      <p:bldP spid="6349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116013" y="1420813"/>
          <a:ext cx="6464300" cy="2439987"/>
        </p:xfrm>
        <a:graphic>
          <a:graphicData uri="http://schemas.openxmlformats.org/presentationml/2006/ole">
            <p:oleObj spid="_x0000_s660482" name="Document" r:id="rId4" imgW="3228840" imgH="1219320" progId="">
              <p:embed/>
            </p:oleObj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219200" y="4267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</a:t>
            </a:r>
            <a:r>
              <a:rPr lang="zh-CN" altLang="en-US" sz="2400">
                <a:solidFill>
                  <a:srgbClr val="FF0000"/>
                </a:solidFill>
              </a:rPr>
              <a:t>季戊四醇                                    顺</a:t>
            </a:r>
            <a:r>
              <a:rPr lang="en-US" altLang="zh-CN" sz="2400">
                <a:solidFill>
                  <a:srgbClr val="FF0000"/>
                </a:solidFill>
              </a:rPr>
              <a:t>-1,2-</a:t>
            </a:r>
            <a:r>
              <a:rPr lang="zh-CN" altLang="en-US" sz="2400">
                <a:solidFill>
                  <a:srgbClr val="FF0000"/>
                </a:solidFill>
              </a:rPr>
              <a:t>环戊二醇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4385" name="Object 1"/>
          <p:cNvGraphicFramePr>
            <a:graphicFrameLocks noChangeAspect="1"/>
          </p:cNvGraphicFramePr>
          <p:nvPr/>
        </p:nvGraphicFramePr>
        <p:xfrm>
          <a:off x="1500166" y="1285860"/>
          <a:ext cx="6881861" cy="1428760"/>
        </p:xfrm>
        <a:graphic>
          <a:graphicData uri="http://schemas.openxmlformats.org/presentationml/2006/ole">
            <p:oleObj spid="_x0000_s879618" r:id="rId4" imgW="6189840" imgH="14846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1538" y="3357562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在</a:t>
            </a:r>
            <a:r>
              <a:rPr lang="en-US" dirty="0" smtClean="0"/>
              <a:t>25 ml</a:t>
            </a:r>
            <a:r>
              <a:rPr lang="zh-CN" altLang="en-US" dirty="0" smtClean="0"/>
              <a:t>单口烧瓶中，把</a:t>
            </a:r>
            <a:r>
              <a:rPr lang="en-US" dirty="0" smtClean="0"/>
              <a:t>0.22 g 5-</a:t>
            </a:r>
            <a:r>
              <a:rPr lang="zh-CN" altLang="en-US" dirty="0" smtClean="0"/>
              <a:t>羧基</a:t>
            </a:r>
            <a:r>
              <a:rPr lang="en-US" dirty="0" smtClean="0"/>
              <a:t>-1-</a:t>
            </a:r>
            <a:r>
              <a:rPr lang="zh-CN" altLang="en-US" dirty="0" smtClean="0"/>
              <a:t>丁基</a:t>
            </a:r>
            <a:r>
              <a:rPr lang="en-US" dirty="0" smtClean="0"/>
              <a:t>-2,3,3-</a:t>
            </a:r>
            <a:r>
              <a:rPr lang="zh-CN" altLang="en-US" dirty="0" smtClean="0"/>
              <a:t>三甲基</a:t>
            </a:r>
            <a:r>
              <a:rPr lang="en-US" dirty="0" smtClean="0"/>
              <a:t>-3H-</a:t>
            </a:r>
            <a:r>
              <a:rPr lang="zh-CN" altLang="en-US" dirty="0" smtClean="0"/>
              <a:t>吲哚碘盐、</a:t>
            </a:r>
            <a:r>
              <a:rPr lang="en-US" dirty="0" smtClean="0"/>
              <a:t>0.3 g 1,1, 3-</a:t>
            </a:r>
            <a:r>
              <a:rPr lang="zh-CN" altLang="en-US" dirty="0" smtClean="0"/>
              <a:t>三甲基</a:t>
            </a:r>
            <a:r>
              <a:rPr lang="en-US" dirty="0" smtClean="0"/>
              <a:t>-2-{1-[(N-</a:t>
            </a:r>
            <a:r>
              <a:rPr lang="zh-CN" altLang="en-US" dirty="0" smtClean="0"/>
              <a:t>苯基</a:t>
            </a:r>
            <a:r>
              <a:rPr lang="en-US" dirty="0" smtClean="0"/>
              <a:t>-N-</a:t>
            </a:r>
            <a:r>
              <a:rPr lang="zh-CN" altLang="en-US" dirty="0" smtClean="0"/>
              <a:t>乙酰基</a:t>
            </a:r>
            <a:r>
              <a:rPr lang="en-US" dirty="0" smtClean="0"/>
              <a:t>)</a:t>
            </a:r>
            <a:r>
              <a:rPr lang="zh-CN" altLang="en-US" dirty="0" smtClean="0"/>
              <a:t>氨基</a:t>
            </a:r>
            <a:r>
              <a:rPr lang="en-US" dirty="0" smtClean="0"/>
              <a:t>]-1,3-</a:t>
            </a:r>
            <a:r>
              <a:rPr lang="zh-CN" altLang="en-US" dirty="0" smtClean="0"/>
              <a:t>丁二烯</a:t>
            </a:r>
            <a:r>
              <a:rPr lang="en-US" dirty="0" smtClean="0"/>
              <a:t>-4-</a:t>
            </a:r>
            <a:r>
              <a:rPr lang="zh-CN" altLang="en-US" dirty="0" smtClean="0"/>
              <a:t>基</a:t>
            </a:r>
            <a:r>
              <a:rPr lang="en-US" dirty="0" smtClean="0"/>
              <a:t>}-1H-</a:t>
            </a:r>
            <a:r>
              <a:rPr lang="zh-CN" altLang="en-US" dirty="0" smtClean="0"/>
              <a:t>苯并</a:t>
            </a:r>
            <a:r>
              <a:rPr lang="en-US" dirty="0" smtClean="0"/>
              <a:t>[e]</a:t>
            </a:r>
            <a:r>
              <a:rPr lang="zh-CN" altLang="en-US" dirty="0" smtClean="0"/>
              <a:t>吲哚碘盐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最后生成产物名称是？？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85800" y="687467"/>
            <a:ext cx="8278688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   </a:t>
            </a:r>
            <a:r>
              <a:rPr lang="en-US" altLang="zh-CN" sz="3200" dirty="0"/>
              <a:t>2. </a:t>
            </a:r>
            <a:r>
              <a:rPr lang="zh-CN" altLang="en-US" sz="3200" dirty="0"/>
              <a:t>酚的命名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       羟基直接与</a:t>
            </a:r>
            <a:r>
              <a:rPr lang="zh-CN" altLang="en-US" sz="2800" dirty="0" smtClean="0"/>
              <a:t>苯环上</a:t>
            </a:r>
            <a:r>
              <a:rPr lang="zh-CN" altLang="en-US" sz="2800" dirty="0"/>
              <a:t>碳原子相连的化合物</a:t>
            </a:r>
            <a:r>
              <a:rPr lang="zh-CN" altLang="en-US" sz="2800" dirty="0" smtClean="0"/>
              <a:t>称酚</a:t>
            </a:r>
            <a:r>
              <a:rPr lang="zh-CN" altLang="en-US" sz="2800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       命名时依据母体选择顺序确定名称。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1787673" y="2895600"/>
          <a:ext cx="5808663" cy="2551113"/>
        </p:xfrm>
        <a:graphic>
          <a:graphicData uri="http://schemas.openxmlformats.org/presentationml/2006/ole">
            <p:oleObj spid="_x0000_s661506" name="Document" r:id="rId4" imgW="2905200" imgH="1276200" progId="">
              <p:embed/>
            </p:oleObj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331640" y="5486400"/>
            <a:ext cx="69090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苯酚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</a:rPr>
              <a:t>间氯苯酚            对硝基苯酚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371600" y="381000"/>
          <a:ext cx="6442075" cy="2192338"/>
        </p:xfrm>
        <a:graphic>
          <a:graphicData uri="http://schemas.openxmlformats.org/presentationml/2006/ole">
            <p:oleObj spid="_x0000_s662530" name="Document" r:id="rId4" imgW="3219480" imgH="1095480" progId="">
              <p:embed/>
            </p:oleObj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143000" y="26670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FF0000"/>
                </a:solidFill>
              </a:rPr>
              <a:t>间羟基苯磺酸                          </a:t>
            </a:r>
            <a:r>
              <a:rPr lang="en-US" altLang="zh-CN" sz="2400">
                <a:solidFill>
                  <a:srgbClr val="FF0000"/>
                </a:solidFill>
              </a:rPr>
              <a:t>2-(2-</a:t>
            </a:r>
            <a:r>
              <a:rPr lang="zh-CN" altLang="en-US" sz="2400">
                <a:solidFill>
                  <a:srgbClr val="FF0000"/>
                </a:solidFill>
              </a:rPr>
              <a:t>羟基苯基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>
                <a:solidFill>
                  <a:srgbClr val="FF0000"/>
                </a:solidFill>
              </a:rPr>
              <a:t>乙醇</a:t>
            </a:r>
            <a:endParaRPr lang="zh-CN" altLang="en-US" sz="2400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143000" y="3200400"/>
          <a:ext cx="5945188" cy="2590800"/>
        </p:xfrm>
        <a:graphic>
          <a:graphicData uri="http://schemas.openxmlformats.org/presentationml/2006/ole">
            <p:oleObj spid="_x0000_s662531" name="Document" r:id="rId5" imgW="2971800" imgH="1295280" progId="">
              <p:embed/>
            </p:oleObj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66800" y="5715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rgbClr val="FF0000"/>
                </a:solidFill>
              </a:rPr>
              <a:t>β-</a:t>
            </a:r>
            <a:r>
              <a:rPr lang="zh-CN" altLang="zh-CN" sz="2400">
                <a:solidFill>
                  <a:srgbClr val="FF0000"/>
                </a:solidFill>
              </a:rPr>
              <a:t>萘酚                         8-甲基-5-硝基-1-萘酚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68313" y="788988"/>
            <a:ext cx="8229600" cy="314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en-US" altLang="zh-CN" sz="3200"/>
              <a:t>3.</a:t>
            </a:r>
            <a:r>
              <a:rPr lang="zh-CN" altLang="en-US" sz="3200"/>
              <a:t>醚的命名</a:t>
            </a:r>
            <a:endParaRPr lang="zh-CN" altLang="en-US" sz="2800"/>
          </a:p>
          <a:p>
            <a:pPr>
              <a:spcBef>
                <a:spcPct val="50000"/>
              </a:spcBef>
            </a:pPr>
            <a:r>
              <a:rPr lang="zh-CN" altLang="en-US" sz="2800"/>
              <a:t>         醚的结构可区分为单醚 </a:t>
            </a:r>
            <a:r>
              <a:rPr lang="en-US" altLang="zh-CN" sz="2800"/>
              <a:t>R-O-R</a:t>
            </a:r>
            <a:r>
              <a:rPr lang="zh-CN" altLang="en-US" sz="2800"/>
              <a:t>和 混醚</a:t>
            </a:r>
            <a:r>
              <a:rPr lang="en-US" altLang="zh-CN" sz="2800"/>
              <a:t>R-O-R’</a:t>
            </a:r>
            <a:r>
              <a:rPr lang="zh-CN" altLang="en-US" sz="280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醚的命名一般采用习惯命名法，即将氧原子所连接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的两个烃基的名称，按较优基团在后的方式命名。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芳醚则将芳基放在烷基前来命名。单醚可省“二”。   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636613" y="4332288"/>
          <a:ext cx="5527675" cy="609600"/>
        </p:xfrm>
        <a:graphic>
          <a:graphicData uri="http://schemas.openxmlformats.org/presentationml/2006/ole">
            <p:oleObj spid="_x0000_s663554" name="Document" r:id="rId4" imgW="2762280" imgH="304920" progId="">
              <p:embed/>
            </p:oleObj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838200" y="5181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</a:t>
            </a:r>
            <a:r>
              <a:rPr lang="zh-CN" altLang="en-US" sz="2400">
                <a:solidFill>
                  <a:srgbClr val="FF0000"/>
                </a:solidFill>
              </a:rPr>
              <a:t>（二）甲醚                       （二）乙醚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471885" y="833438"/>
          <a:ext cx="6340475" cy="1371600"/>
        </p:xfrm>
        <a:graphic>
          <a:graphicData uri="http://schemas.openxmlformats.org/presentationml/2006/ole">
            <p:oleObj spid="_x0000_s664578" name="Document" r:id="rId4" imgW="3171960" imgH="685800" progId="">
              <p:embed/>
            </p:oleObj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326976" y="2251075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甲基异丙基醚                               乙基乙烯基醚</a:t>
            </a:r>
            <a:endParaRPr lang="zh-CN" altLang="en-US" sz="2400"/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161305" y="3543300"/>
          <a:ext cx="6723063" cy="1181100"/>
        </p:xfrm>
        <a:graphic>
          <a:graphicData uri="http://schemas.openxmlformats.org/presentationml/2006/ole">
            <p:oleObj spid="_x0000_s664579" name="Document" r:id="rId5" imgW="3362400" imgH="590400" progId="">
              <p:embed/>
            </p:oleObj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038944" y="5059363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</a:rPr>
              <a:t>二苯醚                                       苯甲醚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58688" y="5334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/>
              <a:t>较复杂的可以采用系统命名法，选取较优基团为母体，剩余部分</a:t>
            </a:r>
            <a:r>
              <a:rPr lang="en-US" altLang="zh-CN" sz="2800" dirty="0"/>
              <a:t>RO-</a:t>
            </a:r>
            <a:r>
              <a:rPr lang="zh-CN" altLang="en-US" sz="2800" dirty="0"/>
              <a:t>称为“烷氧基”。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1676400"/>
            <a:ext cx="6973888" cy="4232275"/>
            <a:chOff x="336" y="1056"/>
            <a:chExt cx="4393" cy="2666"/>
          </a:xfrm>
        </p:grpSpPr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2784" y="1104"/>
            <a:ext cx="1945" cy="2545"/>
          </p:xfrm>
          <a:graphic>
            <a:graphicData uri="http://schemas.openxmlformats.org/presentationml/2006/ole">
              <p:oleObj spid="_x0000_s665602" name="Document" r:id="rId4" imgW="1542960" imgH="2019240" progId="">
                <p:embed/>
              </p:oleObj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336" y="1056"/>
            <a:ext cx="1705" cy="2666"/>
          </p:xfrm>
          <a:graphic>
            <a:graphicData uri="http://schemas.openxmlformats.org/presentationml/2006/ole">
              <p:oleObj spid="_x0000_s665603" name="Document" r:id="rId5" imgW="1352520" imgH="2114640" progId="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48000" y="1752600"/>
            <a:ext cx="5867400" cy="4191000"/>
            <a:chOff x="1920" y="1104"/>
            <a:chExt cx="3696" cy="2640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920" y="1104"/>
              <a:ext cx="1200" cy="2640"/>
              <a:chOff x="1920" y="1104"/>
              <a:chExt cx="1200" cy="2640"/>
            </a:xfrm>
          </p:grpSpPr>
          <p:sp>
            <p:nvSpPr>
              <p:cNvPr id="69639" name="Text Box 7"/>
              <p:cNvSpPr txBox="1">
                <a:spLocks noChangeArrowheads="1"/>
              </p:cNvSpPr>
              <p:nvPr/>
            </p:nvSpPr>
            <p:spPr bwMode="auto">
              <a:xfrm>
                <a:off x="1920" y="1104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甲氧基</a:t>
                </a:r>
                <a:endParaRPr lang="zh-CN" altLang="en-US" sz="2400"/>
              </a:p>
            </p:txBody>
          </p:sp>
          <p:sp>
            <p:nvSpPr>
              <p:cNvPr id="69640" name="Text Box 8"/>
              <p:cNvSpPr txBox="1">
                <a:spLocks noChangeArrowheads="1"/>
              </p:cNvSpPr>
              <p:nvPr/>
            </p:nvSpPr>
            <p:spPr bwMode="auto">
              <a:xfrm>
                <a:off x="2016" y="172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乙氧基</a:t>
                </a:r>
                <a:endParaRPr lang="zh-CN" altLang="en-US" sz="2400"/>
              </a:p>
            </p:txBody>
          </p:sp>
          <p:sp>
            <p:nvSpPr>
              <p:cNvPr id="69641" name="Text Box 9"/>
              <p:cNvSpPr txBox="1">
                <a:spLocks noChangeArrowheads="1"/>
              </p:cNvSpPr>
              <p:nvPr/>
            </p:nvSpPr>
            <p:spPr bwMode="auto">
              <a:xfrm>
                <a:off x="2064" y="225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丙氧基</a:t>
                </a:r>
                <a:endParaRPr lang="zh-CN" altLang="en-US" sz="2400"/>
              </a:p>
            </p:txBody>
          </p:sp>
          <p:sp>
            <p:nvSpPr>
              <p:cNvPr id="69644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8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烯丙氧基</a:t>
                </a:r>
                <a:endParaRPr lang="zh-CN" altLang="en-US" sz="2400"/>
              </a:p>
            </p:txBody>
          </p:sp>
          <p:sp>
            <p:nvSpPr>
              <p:cNvPr id="69645" name="Text Box 13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异丙氧基</a:t>
                </a:r>
                <a:endParaRPr lang="zh-CN" altLang="en-US" sz="2400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656" y="1104"/>
              <a:ext cx="960" cy="2304"/>
              <a:chOff x="4656" y="1104"/>
              <a:chExt cx="960" cy="2304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104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异丁氧基</a:t>
                </a:r>
                <a:endParaRPr lang="zh-CN" altLang="en-US" sz="2400"/>
              </a:p>
            </p:txBody>
          </p:sp>
          <p:sp>
            <p:nvSpPr>
              <p:cNvPr id="69647" name="Text Box 15"/>
              <p:cNvSpPr txBox="1">
                <a:spLocks noChangeArrowheads="1"/>
              </p:cNvSpPr>
              <p:nvPr/>
            </p:nvSpPr>
            <p:spPr bwMode="auto">
              <a:xfrm>
                <a:off x="4704" y="1824"/>
                <a:ext cx="9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仲丁氧基</a:t>
                </a:r>
                <a:endParaRPr lang="zh-CN" altLang="en-US" sz="2400"/>
              </a:p>
            </p:txBody>
          </p:sp>
          <p:sp>
            <p:nvSpPr>
              <p:cNvPr id="69648" name="Text Box 16"/>
              <p:cNvSpPr txBox="1">
                <a:spLocks noChangeArrowheads="1"/>
              </p:cNvSpPr>
              <p:nvPr/>
            </p:nvSpPr>
            <p:spPr bwMode="auto">
              <a:xfrm>
                <a:off x="4656" y="2352"/>
                <a:ext cx="9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叔丁氧基</a:t>
                </a:r>
                <a:endParaRPr lang="zh-CN" altLang="en-US" sz="2400"/>
              </a:p>
            </p:txBody>
          </p:sp>
          <p:sp>
            <p:nvSpPr>
              <p:cNvPr id="69649" name="Text Box 17"/>
              <p:cNvSpPr txBox="1">
                <a:spLocks noChangeArrowheads="1"/>
              </p:cNvSpPr>
              <p:nvPr/>
            </p:nvSpPr>
            <p:spPr bwMode="auto">
              <a:xfrm>
                <a:off x="4752" y="312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苄氧基</a:t>
                </a:r>
                <a:endParaRPr lang="zh-CN" altLang="en-US" sz="2400"/>
              </a:p>
            </p:txBody>
          </p:sp>
        </p:grp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当氧原子参与成环时成为环氧化合物。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71600" y="1447800"/>
          <a:ext cx="5678488" cy="1238250"/>
        </p:xfrm>
        <a:graphic>
          <a:graphicData uri="http://schemas.openxmlformats.org/presentationml/2006/ole">
            <p:oleObj spid="_x0000_s666626" name="Document" r:id="rId4" imgW="2838600" imgH="619200" progId="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182588" y="3962400"/>
          <a:ext cx="5981700" cy="1314450"/>
        </p:xfrm>
        <a:graphic>
          <a:graphicData uri="http://schemas.openxmlformats.org/presentationml/2006/ole">
            <p:oleObj spid="_x0000_s666627" name="Document" r:id="rId5" imgW="2990880" imgH="657360" progId="">
              <p:embed/>
            </p:oleObj>
          </a:graphicData>
        </a:graphic>
      </p:graphicFrame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066800" y="27432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</a:t>
            </a:r>
            <a:r>
              <a:rPr lang="zh-CN" altLang="en-US" sz="2400">
                <a:solidFill>
                  <a:srgbClr val="FF0000"/>
                </a:solidFill>
              </a:rPr>
              <a:t>环氧乙烷                                  环氧丙烷</a:t>
            </a:r>
            <a:endParaRPr lang="zh-CN" altLang="en-US" sz="24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90600" y="5486400"/>
            <a:ext cx="62456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1,3-</a:t>
            </a:r>
            <a:r>
              <a:rPr lang="zh-CN" altLang="en-US" sz="2400" dirty="0">
                <a:solidFill>
                  <a:srgbClr val="FF0000"/>
                </a:solidFill>
              </a:rPr>
              <a:t>环氧丙烷 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氯环氧丙烷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 autoUpdateAnimBg="0"/>
      <p:bldP spid="7066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44984" y="457200"/>
            <a:ext cx="8291512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 </a:t>
            </a:r>
            <a:r>
              <a:rPr lang="zh-CN" altLang="en-US" sz="2800" dirty="0"/>
              <a:t>分子中含有多个氧原子的大环多醚称为冠醚，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它的命名很特殊： 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成环原子总数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冠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氧原子数</a:t>
            </a:r>
            <a:endParaRPr lang="zh-CN" altLang="en-US" sz="2400" dirty="0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09600" y="2878138"/>
          <a:ext cx="2555875" cy="2422525"/>
        </p:xfrm>
        <a:graphic>
          <a:graphicData uri="http://schemas.openxmlformats.org/presentationml/2006/ole">
            <p:oleObj spid="_x0000_s667650" name="Document" r:id="rId4" imgW="1276200" imgH="1209600" progId="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267200" y="2589213"/>
          <a:ext cx="4303713" cy="2855912"/>
        </p:xfrm>
        <a:graphic>
          <a:graphicData uri="http://schemas.openxmlformats.org/presentationml/2006/ole">
            <p:oleObj spid="_x0000_s667651" name="Document" r:id="rId5" imgW="2152800" imgH="1428840" progId="">
              <p:embed/>
            </p:oleObj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85800" y="55626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</a:t>
            </a:r>
            <a:r>
              <a:rPr lang="en-US" altLang="zh-CN" sz="2400">
                <a:solidFill>
                  <a:srgbClr val="FF0000"/>
                </a:solidFill>
              </a:rPr>
              <a:t>15-</a:t>
            </a:r>
            <a:r>
              <a:rPr lang="zh-CN" altLang="en-US" sz="2400">
                <a:solidFill>
                  <a:srgbClr val="FF0000"/>
                </a:solidFill>
              </a:rPr>
              <a:t>冠</a:t>
            </a:r>
            <a:r>
              <a:rPr lang="en-US" altLang="zh-CN" sz="2400">
                <a:solidFill>
                  <a:srgbClr val="FF0000"/>
                </a:solidFill>
              </a:rPr>
              <a:t>-5</a:t>
            </a:r>
            <a:endParaRPr lang="en-US" altLang="zh-CN" sz="2400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029200" y="5486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二苯并</a:t>
            </a:r>
            <a:r>
              <a:rPr lang="en-US" altLang="zh-CN" sz="2400">
                <a:solidFill>
                  <a:srgbClr val="FF0000"/>
                </a:solidFill>
              </a:rPr>
              <a:t>-18-</a:t>
            </a:r>
            <a:r>
              <a:rPr lang="zh-CN" altLang="en-US" sz="2400">
                <a:solidFill>
                  <a:srgbClr val="FF0000"/>
                </a:solidFill>
              </a:rPr>
              <a:t>冠</a:t>
            </a:r>
            <a:r>
              <a:rPr lang="en-US" altLang="zh-CN" sz="2400">
                <a:solidFill>
                  <a:srgbClr val="FF0000"/>
                </a:solidFill>
              </a:rPr>
              <a:t>-6</a:t>
            </a:r>
            <a:endParaRPr lang="en-US" altLang="zh-CN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utoUpdateAnimBg="0"/>
      <p:bldP spid="7168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815340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    4. </a:t>
            </a:r>
            <a:r>
              <a:rPr lang="zh-CN" altLang="en-US" sz="3200"/>
              <a:t>醛和酮的命名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          醛（</a:t>
            </a:r>
            <a:r>
              <a:rPr lang="en-US" altLang="zh-CN" sz="2800"/>
              <a:t>RCHO</a:t>
            </a:r>
            <a:r>
              <a:rPr lang="zh-CN" altLang="en-US" sz="2800"/>
              <a:t>）和酮（</a:t>
            </a:r>
            <a:r>
              <a:rPr lang="en-US" altLang="zh-CN" sz="2800"/>
              <a:t>RCOR’</a:t>
            </a:r>
            <a:r>
              <a:rPr lang="zh-CN" altLang="en-US" sz="2800"/>
              <a:t>）的命名与醇相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似。醛的位置不必注明，而酮羰基处于分子中间，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命名时需注明并使羰基位次尽可能小。</a:t>
            </a:r>
            <a:endParaRPr lang="zh-CN" altLang="en-US" sz="3200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914400" y="3048000"/>
          <a:ext cx="6664325" cy="1922463"/>
        </p:xfrm>
        <a:graphic>
          <a:graphicData uri="http://schemas.openxmlformats.org/presentationml/2006/ole">
            <p:oleObj spid="_x0000_s668674" name="Document" r:id="rId4" imgW="3333600" imgH="961920" progId="">
              <p:embed/>
            </p:oleObj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755576" y="5105400"/>
            <a:ext cx="68343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乙醛                     异丁醛 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苯甲醛</a:t>
            </a:r>
            <a:endParaRPr lang="zh-CN" altLang="en-US" sz="2400" dirty="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3203848" y="5715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( 2-</a:t>
            </a:r>
            <a:r>
              <a:rPr lang="zh-CN" altLang="en-US" sz="2400" dirty="0">
                <a:solidFill>
                  <a:srgbClr val="FF0000"/>
                </a:solidFill>
              </a:rPr>
              <a:t>甲基丙醛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utoUpdateAnimBg="0"/>
      <p:bldP spid="727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1800845" y="685800"/>
          <a:ext cx="3851275" cy="1201738"/>
        </p:xfrm>
        <a:graphic>
          <a:graphicData uri="http://schemas.openxmlformats.org/presentationml/2006/ole">
            <p:oleObj spid="_x0000_s669698" name="Document" r:id="rId4" imgW="1924200" imgH="600120" progId="">
              <p:embed/>
            </p:oleObj>
          </a:graphicData>
        </a:graphic>
      </p:graphicFrame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029200" y="1143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3-</a:t>
            </a:r>
            <a:r>
              <a:rPr lang="zh-CN" altLang="en-US" sz="2400">
                <a:solidFill>
                  <a:srgbClr val="FF0000"/>
                </a:solidFill>
              </a:rPr>
              <a:t>苯基</a:t>
            </a:r>
            <a:r>
              <a:rPr lang="en-US" altLang="zh-CN" sz="2400">
                <a:solidFill>
                  <a:srgbClr val="FF0000"/>
                </a:solidFill>
              </a:rPr>
              <a:t>-2-</a:t>
            </a:r>
            <a:r>
              <a:rPr lang="zh-CN" altLang="en-US" sz="2400">
                <a:solidFill>
                  <a:srgbClr val="FF0000"/>
                </a:solidFill>
              </a:rPr>
              <a:t>丙烯醛</a:t>
            </a:r>
            <a:endParaRPr lang="zh-CN" altLang="en-US" sz="2400"/>
          </a:p>
        </p:txBody>
      </p:sp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1261764" y="1905000"/>
          <a:ext cx="6478588" cy="1866900"/>
        </p:xfrm>
        <a:graphic>
          <a:graphicData uri="http://schemas.openxmlformats.org/presentationml/2006/ole">
            <p:oleObj spid="_x0000_s669699" name="Document" r:id="rId5" imgW="3238560" imgH="933480" progId="">
              <p:embed/>
            </p:oleObj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85800" y="37893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丙酮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戊酮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环己酮</a:t>
            </a:r>
            <a:endParaRPr lang="zh-CN" altLang="en-US" sz="2400" dirty="0"/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838200" y="4419600"/>
          <a:ext cx="5354638" cy="1085850"/>
        </p:xfrm>
        <a:graphic>
          <a:graphicData uri="http://schemas.openxmlformats.org/presentationml/2006/ole">
            <p:oleObj spid="_x0000_s669700" name="Document" r:id="rId6" imgW="2676600" imgH="542880" progId="">
              <p:embed/>
            </p:oleObj>
          </a:graphicData>
        </a:graphic>
      </p:graphicFrame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611560" y="5638800"/>
            <a:ext cx="61058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2,4-</a:t>
            </a:r>
            <a:r>
              <a:rPr lang="zh-CN" altLang="en-US" sz="2400" dirty="0">
                <a:solidFill>
                  <a:srgbClr val="FF0000"/>
                </a:solidFill>
              </a:rPr>
              <a:t>戊二酮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4-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-4-</a:t>
            </a:r>
            <a:r>
              <a:rPr lang="zh-CN" altLang="en-US" sz="2400" dirty="0">
                <a:solidFill>
                  <a:srgbClr val="FF0000"/>
                </a:solidFill>
              </a:rPr>
              <a:t>戊烯</a:t>
            </a:r>
            <a:r>
              <a:rPr lang="en-US" altLang="zh-CN" sz="2400" dirty="0">
                <a:solidFill>
                  <a:srgbClr val="FF0000"/>
                </a:solidFill>
              </a:rPr>
              <a:t>-2-</a:t>
            </a:r>
            <a:r>
              <a:rPr lang="zh-CN" altLang="en-US" sz="2400" dirty="0">
                <a:solidFill>
                  <a:srgbClr val="FF0000"/>
                </a:solidFill>
              </a:rPr>
              <a:t>酮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utoUpdateAnimBg="0"/>
      <p:bldP spid="73735" grpId="0" autoUpdateAnimBg="0"/>
      <p:bldP spid="7373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835696" y="381000"/>
            <a:ext cx="6408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        </a:t>
            </a:r>
            <a:r>
              <a:rPr lang="zh-CN" altLang="en-US" sz="2800" dirty="0" smtClean="0"/>
              <a:t>另</a:t>
            </a:r>
            <a:r>
              <a:rPr lang="zh-CN" altLang="en-US" sz="2800" dirty="0"/>
              <a:t>有一些与醛、酮有关的化合物因</a:t>
            </a:r>
            <a:r>
              <a:rPr lang="zh-CN" altLang="en-US" sz="2800" b="1" dirty="0">
                <a:solidFill>
                  <a:srgbClr val="FF66CC"/>
                </a:solidFill>
              </a:rPr>
              <a:t>相关的反应</a:t>
            </a:r>
            <a:r>
              <a:rPr lang="zh-CN" altLang="en-US" sz="2800" dirty="0"/>
              <a:t>而得。</a:t>
            </a: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066800" y="1447800"/>
          <a:ext cx="5772150" cy="1409700"/>
        </p:xfrm>
        <a:graphic>
          <a:graphicData uri="http://schemas.openxmlformats.org/presentationml/2006/ole">
            <p:oleObj spid="_x0000_s670722" name="Document" r:id="rId4" imgW="2886120" imgH="704880" progId="">
              <p:embed/>
            </p:oleObj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丙醛缩二乙醇                            环己酮缩乙二醇</a:t>
            </a:r>
            <a:endParaRPr lang="zh-CN" altLang="en-US" sz="2400"/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996007" y="3581400"/>
          <a:ext cx="7464425" cy="1695450"/>
        </p:xfrm>
        <a:graphic>
          <a:graphicData uri="http://schemas.openxmlformats.org/presentationml/2006/ole">
            <p:oleObj spid="_x0000_s670723" name="Document" r:id="rId5" imgW="3733920" imgH="847800" progId="">
              <p:embed/>
            </p:oleObj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762000" y="5486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</a:t>
            </a:r>
            <a:r>
              <a:rPr lang="zh-CN" altLang="en-US" sz="2400">
                <a:solidFill>
                  <a:srgbClr val="FF0000"/>
                </a:solidFill>
              </a:rPr>
              <a:t>乙醛肟                                丙酮</a:t>
            </a:r>
            <a:r>
              <a:rPr lang="en-US" altLang="zh-CN" sz="2400">
                <a:solidFill>
                  <a:srgbClr val="FF0000"/>
                </a:solidFill>
              </a:rPr>
              <a:t>-2,4-</a:t>
            </a:r>
            <a:r>
              <a:rPr lang="zh-CN" altLang="en-US" sz="2400">
                <a:solidFill>
                  <a:srgbClr val="FF0000"/>
                </a:solidFill>
              </a:rPr>
              <a:t>二硝基苯腙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  <p:bldP spid="747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/>
              <a:t>一</a:t>
            </a:r>
            <a:r>
              <a:rPr lang="en-US" altLang="zh-CN" sz="3600"/>
              <a:t>.</a:t>
            </a:r>
            <a:r>
              <a:rPr lang="zh-CN" altLang="en-US" sz="3600"/>
              <a:t>有机化合物的系统命名和分类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>
            <p:ph type="dgm" idx="1"/>
          </p:nvPr>
        </p:nvGraphicFramePr>
        <p:xfrm>
          <a:off x="827088" y="2060575"/>
          <a:ext cx="7705725" cy="3024188"/>
        </p:xfrm>
        <a:graphic>
          <a:graphicData uri="http://schemas.openxmlformats.org/presentationml/2006/ole">
            <p:oleObj spid="_x0000_s619522" name="MS Org Chart" r:id="rId4" imgW="7753320" imgH="2495520" progId="">
              <p:embed followColorScheme="full"/>
            </p:oleObj>
          </a:graphicData>
        </a:graphic>
      </p:graphicFrame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/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539750" y="5257800"/>
          <a:ext cx="1223963" cy="403225"/>
        </p:xfrm>
        <a:graphic>
          <a:graphicData uri="http://schemas.openxmlformats.org/presentationml/2006/ole">
            <p:oleObj spid="_x0000_s619523" name="Document" r:id="rId5" imgW="1123920" imgH="295200" progId="">
              <p:embed/>
            </p:oleObj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2195513" y="5300663"/>
          <a:ext cx="436562" cy="504825"/>
        </p:xfrm>
        <a:graphic>
          <a:graphicData uri="http://schemas.openxmlformats.org/presentationml/2006/ole">
            <p:oleObj spid="_x0000_s619524" name="Document" r:id="rId6" imgW="333360" imgH="371520" progId="">
              <p:embed/>
            </p:oleObj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3276600" y="5253038"/>
          <a:ext cx="512763" cy="552450"/>
        </p:xfrm>
        <a:graphic>
          <a:graphicData uri="http://schemas.openxmlformats.org/presentationml/2006/ole">
            <p:oleObj spid="_x0000_s619525" name="Document" r:id="rId7" imgW="361800" imgH="399960" progId="">
              <p:embed/>
            </p:oleObj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4724400" y="4267200"/>
          <a:ext cx="711200" cy="1177925"/>
        </p:xfrm>
        <a:graphic>
          <a:graphicData uri="http://schemas.openxmlformats.org/presentationml/2006/ole">
            <p:oleObj spid="_x0000_s619526" name="Document" r:id="rId8" imgW="542880" imgH="1000080" progId="">
              <p:embed/>
            </p:oleObj>
          </a:graphicData>
        </a:graphic>
      </p:graphicFrame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6732588" y="4292600"/>
          <a:ext cx="792162" cy="1441450"/>
        </p:xfrm>
        <a:graphic>
          <a:graphicData uri="http://schemas.openxmlformats.org/presentationml/2006/ole">
            <p:oleObj spid="_x0000_s619527" name="Document" r:id="rId9" imgW="647640" imgH="120024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905000" y="1646238"/>
          <a:ext cx="4397375" cy="1350962"/>
        </p:xfrm>
        <a:graphic>
          <a:graphicData uri="http://schemas.openxmlformats.org/presentationml/2006/ole">
            <p:oleObj spid="_x0000_s671746" name="Document" r:id="rId4" imgW="2200320" imgH="676440" progId="">
              <p:embed/>
            </p:oleObj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1828800" y="29972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         </a:t>
            </a:r>
            <a:r>
              <a:rPr lang="zh-CN" altLang="en-US" sz="2400">
                <a:solidFill>
                  <a:srgbClr val="FF0000"/>
                </a:solidFill>
              </a:rPr>
              <a:t>苯甲醛缩氨脲</a:t>
            </a:r>
            <a:endParaRPr lang="zh-CN" altLang="en-US" sz="24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2349500"/>
            <a:ext cx="8031163" cy="2819400"/>
            <a:chOff x="480" y="720"/>
            <a:chExt cx="5059" cy="1776"/>
          </a:xfrm>
        </p:grpSpPr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480" y="1728"/>
              <a:ext cx="4560" cy="7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624" y="1824"/>
              <a:ext cx="4205" cy="662"/>
              <a:chOff x="624" y="1824"/>
              <a:chExt cx="4205" cy="662"/>
            </a:xfrm>
          </p:grpSpPr>
          <p:graphicFrame>
            <p:nvGraphicFramePr>
              <p:cNvPr id="75783" name="Object 7"/>
              <p:cNvGraphicFramePr>
                <a:graphicFrameLocks noChangeAspect="1"/>
              </p:cNvGraphicFramePr>
              <p:nvPr/>
            </p:nvGraphicFramePr>
            <p:xfrm>
              <a:off x="1440" y="1824"/>
              <a:ext cx="3389" cy="662"/>
            </p:xfrm>
            <a:graphic>
              <a:graphicData uri="http://schemas.openxmlformats.org/presentationml/2006/ole">
                <p:oleObj spid="_x0000_s671747" name="Document" r:id="rId5" imgW="3362400" imgH="657360" progId="">
                  <p:embed/>
                </p:oleObj>
              </a:graphicData>
            </a:graphic>
          </p:graphicFrame>
          <p:sp>
            <p:nvSpPr>
              <p:cNvPr id="75784" name="Text Box 8"/>
              <p:cNvSpPr txBox="1">
                <a:spLocks noChangeArrowheads="1"/>
              </p:cNvSpPr>
              <p:nvPr/>
            </p:nvSpPr>
            <p:spPr bwMode="auto">
              <a:xfrm>
                <a:off x="624" y="1968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66CC"/>
                    </a:solidFill>
                  </a:rPr>
                  <a:t>反应</a:t>
                </a:r>
                <a:endParaRPr lang="zh-CN" altLang="en-US" sz="2400"/>
              </a:p>
            </p:txBody>
          </p:sp>
        </p:grpSp>
        <p:sp>
          <p:nvSpPr>
            <p:cNvPr id="75792" name="AutoShape 16"/>
            <p:cNvSpPr>
              <a:spLocks noChangeArrowheads="1"/>
            </p:cNvSpPr>
            <p:nvPr/>
          </p:nvSpPr>
          <p:spPr bwMode="auto">
            <a:xfrm rot="-5400000">
              <a:off x="4349" y="643"/>
              <a:ext cx="1113" cy="1267"/>
            </a:xfrm>
            <a:prstGeom prst="curvedUpArrow">
              <a:avLst>
                <a:gd name="adj1" fmla="val 20000"/>
                <a:gd name="adj2" fmla="val 40000"/>
                <a:gd name="adj3" fmla="val 379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7200" y="614879"/>
            <a:ext cx="8382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/>
              <a:t>      </a:t>
            </a:r>
            <a:r>
              <a:rPr lang="en-US" altLang="zh-CN" sz="3200" dirty="0" smtClean="0"/>
              <a:t>          5</a:t>
            </a:r>
            <a:r>
              <a:rPr lang="en-US" altLang="zh-CN" sz="3200" dirty="0"/>
              <a:t>.  </a:t>
            </a:r>
            <a:r>
              <a:rPr lang="zh-CN" altLang="en-US" sz="3200" dirty="0"/>
              <a:t>羧酸及其衍生物的命名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/>
              <a:t>        羧酸含有羧基官能团</a:t>
            </a:r>
            <a:r>
              <a:rPr lang="en-US" altLang="zh-CN" sz="2800" dirty="0"/>
              <a:t>(  -COOH  )</a:t>
            </a:r>
            <a:r>
              <a:rPr lang="zh-CN" altLang="en-US" sz="2800" dirty="0"/>
              <a:t>，许多羧酸较</a:t>
            </a:r>
            <a:r>
              <a:rPr lang="zh-CN" altLang="en-US" sz="2800" dirty="0" smtClean="0"/>
              <a:t>早被</a:t>
            </a:r>
            <a:r>
              <a:rPr lang="zh-CN" altLang="en-US" sz="2800" dirty="0"/>
              <a:t>人们认识是从自然界动植物中来，所以常用俗名。</a:t>
            </a:r>
            <a:endParaRPr lang="zh-CN" altLang="en-US" sz="3200" dirty="0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752600" y="2438400"/>
          <a:ext cx="4606925" cy="1065213"/>
        </p:xfrm>
        <a:graphic>
          <a:graphicData uri="http://schemas.openxmlformats.org/presentationml/2006/ole">
            <p:oleObj spid="_x0000_s672770" name="Document" r:id="rId4" imgW="2305080" imgH="533520" progId="">
              <p:embed/>
            </p:oleObj>
          </a:graphicData>
        </a:graphic>
      </p:graphicFrame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99592" y="3733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甲酸                              乙酸</a:t>
            </a:r>
            <a:endParaRPr lang="zh-CN" altLang="en-US" sz="2400" dirty="0"/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618133" y="4343400"/>
          <a:ext cx="5618163" cy="1047750"/>
        </p:xfrm>
        <a:graphic>
          <a:graphicData uri="http://schemas.openxmlformats.org/presentationml/2006/ole">
            <p:oleObj spid="_x0000_s672771" name="Document" r:id="rId5" imgW="2657520" imgH="523800" progId="">
              <p:embed/>
            </p:oleObj>
          </a:graphicData>
        </a:graphic>
      </p:graphicFrame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521296" y="586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乙二酸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66CC"/>
                </a:solidFill>
              </a:rPr>
              <a:t>草酸</a:t>
            </a:r>
            <a:r>
              <a:rPr lang="zh-CN" altLang="en-US" sz="2400" dirty="0"/>
              <a:t>）     </a:t>
            </a: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丁烯酸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66CC"/>
                </a:solidFill>
              </a:rPr>
              <a:t>巴豆酸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0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975370" y="685800"/>
          <a:ext cx="6269038" cy="1085850"/>
        </p:xfrm>
        <a:graphic>
          <a:graphicData uri="http://schemas.openxmlformats.org/presentationml/2006/ole">
            <p:oleObj spid="_x0000_s673794" name="Document" r:id="rId4" imgW="3133800" imgH="542880" progId="">
              <p:embed/>
            </p:oleObj>
          </a:graphicData>
        </a:graphic>
      </p:graphicFrame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344488" y="2057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顺丁烯二酸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66CC"/>
                </a:solidFill>
              </a:rPr>
              <a:t>马来酸</a:t>
            </a:r>
            <a:r>
              <a:rPr lang="zh-CN" altLang="en-US" sz="2400" dirty="0"/>
              <a:t>）         </a:t>
            </a:r>
            <a:r>
              <a:rPr lang="zh-CN" altLang="en-US" sz="2400" dirty="0">
                <a:solidFill>
                  <a:srgbClr val="FF0000"/>
                </a:solidFill>
              </a:rPr>
              <a:t>反丁烯二酸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66CC"/>
                </a:solidFill>
              </a:rPr>
              <a:t>富马酸</a:t>
            </a:r>
            <a:r>
              <a:rPr lang="zh-CN" altLang="en-US" sz="2400" dirty="0"/>
              <a:t>）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479053" y="2667000"/>
          <a:ext cx="6837363" cy="1924050"/>
        </p:xfrm>
        <a:graphic>
          <a:graphicData uri="http://schemas.openxmlformats.org/presentationml/2006/ole">
            <p:oleObj spid="_x0000_s673795" name="Document" r:id="rId5" imgW="3419640" imgH="961920" progId="">
              <p:embed/>
            </p:oleObj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187896" y="5105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苯基</a:t>
            </a:r>
            <a:r>
              <a:rPr lang="en-US" altLang="zh-CN" sz="2400" dirty="0">
                <a:solidFill>
                  <a:srgbClr val="FF0000"/>
                </a:solidFill>
              </a:rPr>
              <a:t>-2-</a:t>
            </a:r>
            <a:r>
              <a:rPr lang="zh-CN" altLang="en-US" sz="2400" dirty="0">
                <a:solidFill>
                  <a:srgbClr val="FF0000"/>
                </a:solidFill>
              </a:rPr>
              <a:t>丙烯酸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66CC"/>
                </a:solidFill>
              </a:rPr>
              <a:t>肉桂酸</a:t>
            </a:r>
            <a:r>
              <a:rPr lang="zh-CN" altLang="en-US" sz="2400" dirty="0"/>
              <a:t>）       </a:t>
            </a:r>
            <a:r>
              <a:rPr lang="zh-CN" altLang="en-US" sz="2400" dirty="0">
                <a:solidFill>
                  <a:srgbClr val="FF0000"/>
                </a:solidFill>
              </a:rPr>
              <a:t>邻羟基苯甲酸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66CC"/>
                </a:solidFill>
              </a:rPr>
              <a:t>水杨酸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utoUpdateAnimBg="0"/>
      <p:bldP spid="7783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658317" y="609600"/>
          <a:ext cx="6442075" cy="1047750"/>
        </p:xfrm>
        <a:graphic>
          <a:graphicData uri="http://schemas.openxmlformats.org/presentationml/2006/ole">
            <p:oleObj spid="_x0000_s674818" name="Document" r:id="rId4" imgW="3219480" imgH="523800" progId="">
              <p:embed/>
            </p:oleObj>
          </a:graphicData>
        </a:graphic>
      </p:graphicFrame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615008" y="19812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环己基丙酸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2400" dirty="0">
                <a:solidFill>
                  <a:srgbClr val="FF0000"/>
                </a:solidFill>
              </a:rPr>
              <a:t>环丙基甲酸</a:t>
            </a:r>
            <a:endParaRPr lang="zh-CN" altLang="en-US" sz="2400" dirty="0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66800" y="27432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羧酸衍生物由四种化合物结构：</a:t>
            </a: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010989" y="3429000"/>
          <a:ext cx="7737475" cy="2001838"/>
        </p:xfrm>
        <a:graphic>
          <a:graphicData uri="http://schemas.openxmlformats.org/presentationml/2006/ole">
            <p:oleObj spid="_x0000_s674819" name="Document" r:id="rId5" imgW="3867120" imgH="1000080" progId="">
              <p:embed/>
            </p:oleObj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09600" y="5410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酰卤                 酸酐                    酯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酰胺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54" grpId="0" autoUpdateAnimBg="0"/>
      <p:bldP spid="7885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676400" y="609600"/>
          <a:ext cx="5541963" cy="1352550"/>
        </p:xfrm>
        <a:graphic>
          <a:graphicData uri="http://schemas.openxmlformats.org/presentationml/2006/ole">
            <p:oleObj spid="_x0000_s675842" name="Document" r:id="rId4" imgW="2771640" imgH="676440" progId="">
              <p:embed/>
            </p:oleObj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27584" y="2438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0000"/>
                </a:solidFill>
              </a:rPr>
              <a:t>乙酰氯                                  苯甲酰氯</a:t>
            </a:r>
            <a:endParaRPr lang="zh-CN" altLang="en-US" sz="2400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600200" y="3352800"/>
          <a:ext cx="5334000" cy="2019300"/>
        </p:xfrm>
        <a:graphic>
          <a:graphicData uri="http://schemas.openxmlformats.org/presentationml/2006/ole">
            <p:oleObj spid="_x0000_s675843" name="Document" r:id="rId5" imgW="2666880" imgH="1009800" progId="">
              <p:embed/>
            </p:oleObj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447800" y="54102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（二）乙酸酐                           乙丙酐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370855" y="539502"/>
          <a:ext cx="6513513" cy="2457450"/>
        </p:xfrm>
        <a:graphic>
          <a:graphicData uri="http://schemas.openxmlformats.org/presentationml/2006/ole">
            <p:oleObj spid="_x0000_s676866" name="Document" r:id="rId4" imgW="3257640" imgH="1228680" progId="">
              <p:embed/>
            </p:oleObj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990600" y="3048000"/>
            <a:ext cx="71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乙酸苯甲酸酐                                邻苯二甲酸酐</a:t>
            </a:r>
            <a:endParaRPr lang="zh-CN" altLang="en-US" sz="2400" dirty="0"/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81000" y="3789363"/>
          <a:ext cx="8435975" cy="1352550"/>
        </p:xfrm>
        <a:graphic>
          <a:graphicData uri="http://schemas.openxmlformats.org/presentationml/2006/ole">
            <p:oleObj spid="_x0000_s676867" name="Document" r:id="rId5" imgW="4219560" imgH="676440" progId="">
              <p:embed/>
            </p:oleObj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33400" y="5334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乙酸乙酯                   丁酸甲酯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丙酸苯酚酯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  <p:bldP spid="8090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385763" y="740296"/>
          <a:ext cx="7578725" cy="1752600"/>
        </p:xfrm>
        <a:graphic>
          <a:graphicData uri="http://schemas.openxmlformats.org/presentationml/2006/ole">
            <p:oleObj spid="_x0000_s677890" name="Document" r:id="rId4" imgW="3790800" imgH="876240" progId="">
              <p:embed/>
            </p:oleObj>
          </a:graphicData>
        </a:graphic>
      </p:graphicFrame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乙二酸二乙酯        邻苯二甲酸单乙酯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二</a:t>
            </a:r>
            <a:r>
              <a:rPr lang="zh-CN" altLang="en-US" sz="2400" dirty="0">
                <a:solidFill>
                  <a:srgbClr val="FF0000"/>
                </a:solidFill>
              </a:rPr>
              <a:t>乙酸乙二醇酯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312118" y="3352800"/>
          <a:ext cx="6572250" cy="2019300"/>
        </p:xfrm>
        <a:graphic>
          <a:graphicData uri="http://schemas.openxmlformats.org/presentationml/2006/ole">
            <p:oleObj spid="_x0000_s677891" name="Document" r:id="rId5" imgW="3286080" imgH="1009800" progId="">
              <p:embed/>
            </p:oleObj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62000" y="53340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δ-</a:t>
            </a:r>
            <a:r>
              <a:rPr lang="zh-CN" altLang="zh-CN" sz="2400">
                <a:solidFill>
                  <a:srgbClr val="FF0000"/>
                </a:solidFill>
              </a:rPr>
              <a:t>戊内酯            </a:t>
            </a:r>
            <a:r>
              <a:rPr lang="en-US" altLang="zh-CN" sz="2400">
                <a:solidFill>
                  <a:srgbClr val="FF0000"/>
                </a:solidFill>
              </a:rPr>
              <a:t>β-</a:t>
            </a:r>
            <a:r>
              <a:rPr lang="zh-CN" altLang="zh-CN" sz="2400">
                <a:solidFill>
                  <a:srgbClr val="FF0000"/>
                </a:solidFill>
              </a:rPr>
              <a:t>甲基-</a:t>
            </a:r>
            <a:r>
              <a:rPr lang="en-US" altLang="zh-CN" sz="2400">
                <a:solidFill>
                  <a:srgbClr val="FF0000"/>
                </a:solidFill>
              </a:rPr>
              <a:t>δ-</a:t>
            </a:r>
            <a:r>
              <a:rPr lang="zh-CN" altLang="zh-CN" sz="2400">
                <a:solidFill>
                  <a:srgbClr val="FF0000"/>
                </a:solidFill>
              </a:rPr>
              <a:t>己内酯     </a:t>
            </a:r>
            <a:r>
              <a:rPr lang="en-US" altLang="zh-CN" sz="2400">
                <a:solidFill>
                  <a:srgbClr val="FF0000"/>
                </a:solidFill>
              </a:rPr>
              <a:t>γ-</a:t>
            </a:r>
            <a:r>
              <a:rPr lang="zh-CN" altLang="zh-CN" sz="2400">
                <a:solidFill>
                  <a:srgbClr val="FF0000"/>
                </a:solidFill>
              </a:rPr>
              <a:t>己内酯</a:t>
            </a:r>
            <a:r>
              <a:rPr lang="zh-CN" altLang="zh-CN" sz="2400"/>
              <a:t> 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utoUpdateAnimBg="0"/>
      <p:bldP spid="8192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313755" y="685105"/>
          <a:ext cx="7578725" cy="2455863"/>
        </p:xfrm>
        <a:graphic>
          <a:graphicData uri="http://schemas.openxmlformats.org/presentationml/2006/ole">
            <p:oleObj spid="_x0000_s678914" name="Document" r:id="rId4" imgW="3790800" imgH="1228680" progId="">
              <p:embed/>
            </p:oleObj>
          </a:graphicData>
        </a:graphic>
      </p:graphicFrame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811088" y="2899792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甲酰胺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N,N-</a:t>
            </a:r>
            <a:r>
              <a:rPr lang="zh-CN" altLang="en-US" sz="2400" dirty="0">
                <a:solidFill>
                  <a:srgbClr val="FF0000"/>
                </a:solidFill>
              </a:rPr>
              <a:t>二甲基甲酰胺</a:t>
            </a:r>
            <a:r>
              <a:rPr lang="en-US" altLang="zh-CN" sz="2400" dirty="0">
                <a:solidFill>
                  <a:srgbClr val="FF0000"/>
                </a:solidFill>
              </a:rPr>
              <a:t>(DMF)    </a:t>
            </a:r>
            <a:r>
              <a:rPr lang="zh-CN" altLang="en-US" sz="2400" dirty="0">
                <a:solidFill>
                  <a:srgbClr val="FF0000"/>
                </a:solidFill>
              </a:rPr>
              <a:t>邻苯二甲酰亚胺</a:t>
            </a:r>
            <a:endParaRPr lang="zh-CN" altLang="en-US" sz="2400" dirty="0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295400" y="59436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δ-</a:t>
            </a:r>
            <a:r>
              <a:rPr lang="zh-CN" altLang="en-US" sz="2400">
                <a:solidFill>
                  <a:srgbClr val="FF0000"/>
                </a:solidFill>
              </a:rPr>
              <a:t>己内酰胺                 </a:t>
            </a:r>
            <a:r>
              <a:rPr lang="en-US" altLang="zh-CN" sz="2400">
                <a:solidFill>
                  <a:srgbClr val="FF0000"/>
                </a:solidFill>
              </a:rPr>
              <a:t>(ω)ε-</a:t>
            </a:r>
            <a:r>
              <a:rPr lang="zh-CN" altLang="en-US" sz="2400">
                <a:solidFill>
                  <a:srgbClr val="FF0000"/>
                </a:solidFill>
              </a:rPr>
              <a:t>己内酰胺</a:t>
            </a:r>
            <a:r>
              <a:rPr lang="zh-CN" altLang="en-US" sz="2400"/>
              <a:t>                                </a:t>
            </a: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600200" y="3581400"/>
          <a:ext cx="4686300" cy="2152650"/>
        </p:xfrm>
        <a:graphic>
          <a:graphicData uri="http://schemas.openxmlformats.org/presentationml/2006/ole">
            <p:oleObj spid="_x0000_s678915" name="Document" r:id="rId5" imgW="2343240" imgH="107640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  <p:bldP spid="8295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七</a:t>
            </a:r>
            <a:r>
              <a:rPr lang="en-US" altLang="zh-CN"/>
              <a:t>.</a:t>
            </a:r>
            <a:r>
              <a:rPr lang="zh-CN" altLang="en-US"/>
              <a:t>含氮化合物的命名</a:t>
            </a:r>
          </a:p>
        </p:txBody>
      </p:sp>
      <p:sp>
        <p:nvSpPr>
          <p:cNvPr id="839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       1. </a:t>
            </a:r>
            <a:r>
              <a:rPr lang="zh-CN" altLang="en-US"/>
              <a:t>硝基化合物和胺的命名</a:t>
            </a:r>
          </a:p>
          <a:p>
            <a:pPr>
              <a:buFontTx/>
              <a:buNone/>
            </a:pPr>
            <a:r>
              <a:rPr lang="zh-CN" altLang="en-US" sz="2800"/>
              <a:t>       </a:t>
            </a:r>
            <a:r>
              <a:rPr lang="zh-CN" altLang="en-US" sz="2800" b="1">
                <a:solidFill>
                  <a:srgbClr val="FF66CC"/>
                </a:solidFill>
              </a:rPr>
              <a:t>硝基</a:t>
            </a:r>
            <a:r>
              <a:rPr lang="en-US" altLang="zh-CN" sz="2800"/>
              <a:t>( -NO</a:t>
            </a:r>
            <a:r>
              <a:rPr lang="en-US" altLang="zh-CN" sz="2800" baseline="-25000"/>
              <a:t>2</a:t>
            </a:r>
            <a:r>
              <a:rPr lang="en-US" altLang="zh-CN" sz="2800"/>
              <a:t> )</a:t>
            </a:r>
            <a:r>
              <a:rPr lang="zh-CN" altLang="en-US" sz="2800"/>
              <a:t>不能作为母体，总是作为取代基。</a:t>
            </a:r>
          </a:p>
          <a:p>
            <a:pPr>
              <a:buFontTx/>
              <a:buNone/>
            </a:pPr>
            <a:r>
              <a:rPr lang="zh-CN" altLang="en-US" sz="2800"/>
              <a:t>命名类似卤代烃。</a:t>
            </a:r>
            <a:endParaRPr lang="zh-CN" altLang="en-US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413842" y="3276600"/>
          <a:ext cx="6686550" cy="2190750"/>
        </p:xfrm>
        <a:graphic>
          <a:graphicData uri="http://schemas.openxmlformats.org/presentationml/2006/ole">
            <p:oleObj spid="_x0000_s679938" name="Document" r:id="rId4" imgW="3343320" imgH="1095480" progId="">
              <p:embed/>
            </p:oleObj>
          </a:graphicData>
        </a:graphic>
      </p:graphicFrame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838200" y="5486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硝基乙烷                 </a:t>
            </a:r>
            <a:r>
              <a:rPr lang="en-US" altLang="zh-CN" sz="2400">
                <a:solidFill>
                  <a:srgbClr val="FF0000"/>
                </a:solidFill>
              </a:rPr>
              <a:t>2-</a:t>
            </a:r>
            <a:r>
              <a:rPr lang="zh-CN" altLang="en-US" sz="2400">
                <a:solidFill>
                  <a:srgbClr val="FF0000"/>
                </a:solidFill>
              </a:rPr>
              <a:t>硝基丙烷           </a:t>
            </a:r>
            <a:r>
              <a:rPr lang="en-US" altLang="zh-CN" sz="2400">
                <a:solidFill>
                  <a:srgbClr val="FF0000"/>
                </a:solidFill>
              </a:rPr>
              <a:t>3-</a:t>
            </a:r>
            <a:r>
              <a:rPr lang="zh-CN" altLang="en-US" sz="2400">
                <a:solidFill>
                  <a:srgbClr val="FF0000"/>
                </a:solidFill>
              </a:rPr>
              <a:t>硝基甲苯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835696" y="533400"/>
            <a:ext cx="6851104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       </a:t>
            </a:r>
            <a:r>
              <a:rPr lang="zh-CN" altLang="en-US" sz="2800" b="1" dirty="0">
                <a:solidFill>
                  <a:srgbClr val="FF66CC"/>
                </a:solidFill>
              </a:rPr>
              <a:t>胺</a:t>
            </a:r>
            <a:r>
              <a:rPr lang="zh-CN" altLang="en-US" sz="2800" dirty="0"/>
              <a:t>的命名通常以习惯命名法给以命名，与醚相似。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450032" y="1600200"/>
          <a:ext cx="7010400" cy="1066800"/>
        </p:xfrm>
        <a:graphic>
          <a:graphicData uri="http://schemas.openxmlformats.org/presentationml/2006/ole">
            <p:oleObj spid="_x0000_s680962" name="Document" r:id="rId4" imgW="3505320" imgH="533520" progId="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643657" y="3352800"/>
          <a:ext cx="5808663" cy="2667000"/>
        </p:xfrm>
        <a:graphic>
          <a:graphicData uri="http://schemas.openxmlformats.org/presentationml/2006/ole">
            <p:oleObj spid="_x0000_s680963" name="Document" r:id="rId5" imgW="2905200" imgH="1333440" progId="">
              <p:embed/>
            </p:oleObj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1382216" y="2819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甲胺                 异丙胺                      乙基异丙基胺</a:t>
            </a:r>
            <a:r>
              <a:rPr lang="zh-CN" altLang="en-US" sz="2400" dirty="0"/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200" y="5486400"/>
            <a:ext cx="7478714" cy="1143000"/>
            <a:chOff x="528" y="3456"/>
            <a:chExt cx="4711" cy="720"/>
          </a:xfrm>
        </p:grpSpPr>
        <p:sp>
          <p:nvSpPr>
            <p:cNvPr id="92168" name="Text Box 8"/>
            <p:cNvSpPr txBox="1">
              <a:spLocks noChangeArrowheads="1"/>
            </p:cNvSpPr>
            <p:nvPr/>
          </p:nvSpPr>
          <p:spPr bwMode="auto">
            <a:xfrm>
              <a:off x="528" y="3888"/>
              <a:ext cx="3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</a:rPr>
                <a:t>对甲苯胺     </a:t>
              </a:r>
              <a:r>
                <a:rPr lang="en-US" altLang="zh-CN" sz="2400">
                  <a:solidFill>
                    <a:srgbClr val="FF0000"/>
                  </a:solidFill>
                </a:rPr>
                <a:t>N,N-</a:t>
              </a:r>
              <a:r>
                <a:rPr lang="zh-CN" altLang="en-US" sz="2400">
                  <a:solidFill>
                    <a:srgbClr val="FF0000"/>
                  </a:solidFill>
                </a:rPr>
                <a:t>二甲基</a:t>
              </a:r>
              <a:r>
                <a:rPr lang="en-US" altLang="zh-CN" sz="2400">
                  <a:solidFill>
                    <a:srgbClr val="FF0000"/>
                  </a:solidFill>
                </a:rPr>
                <a:t>-4-</a:t>
              </a:r>
              <a:r>
                <a:rPr lang="zh-CN" altLang="en-US" sz="2400">
                  <a:solidFill>
                    <a:srgbClr val="FF0000"/>
                  </a:solidFill>
                </a:rPr>
                <a:t>氯苯胺</a:t>
              </a:r>
              <a:endParaRPr lang="zh-CN" altLang="en-US" sz="2400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3271" y="3456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</a:rPr>
                <a:t>N-</a:t>
              </a:r>
              <a:r>
                <a:rPr lang="zh-CN" altLang="en-US" sz="2400" dirty="0">
                  <a:solidFill>
                    <a:srgbClr val="FF0000"/>
                  </a:solidFill>
                </a:rPr>
                <a:t>甲基环己基胺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611188" y="1239838"/>
            <a:ext cx="77057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/>
            <a:r>
              <a:rPr lang="zh-CN" altLang="en-US" sz="3600" b="1"/>
              <a:t>不饱和度：</a:t>
            </a:r>
          </a:p>
          <a:p>
            <a:pPr indent="276225"/>
            <a:r>
              <a:rPr lang="zh-CN" altLang="en-US" sz="2400"/>
              <a:t>一个分子中环和双键（三键看作两个双键）的总数，因此也称“</a:t>
            </a:r>
            <a:r>
              <a:rPr lang="zh-CN" altLang="en-US" sz="2400" b="1">
                <a:solidFill>
                  <a:srgbClr val="FF0000"/>
                </a:solidFill>
              </a:rPr>
              <a:t>环加双键数</a:t>
            </a:r>
            <a:r>
              <a:rPr lang="zh-CN" altLang="en-US" sz="2400"/>
              <a:t>”</a:t>
            </a:r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1749425" y="3068638"/>
          <a:ext cx="4551363" cy="1079500"/>
        </p:xfrm>
        <a:graphic>
          <a:graphicData uri="http://schemas.openxmlformats.org/presentationml/2006/ole">
            <p:oleObj spid="_x0000_s620546" name="公式" r:id="rId3" imgW="1651000" imgH="393700" progId="Equation.3">
              <p:embed/>
            </p:oleObj>
          </a:graphicData>
        </a:graphic>
      </p:graphicFrame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827088" y="4652963"/>
            <a:ext cx="7200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zh-CN" altLang="en-US" sz="2400" dirty="0"/>
              <a:t>其中，</a:t>
            </a:r>
            <a:r>
              <a:rPr lang="en-US" altLang="zh-CN" sz="2400" dirty="0"/>
              <a:t>X</a:t>
            </a:r>
            <a:r>
              <a:rPr lang="zh-CN" altLang="en-US" sz="2400" dirty="0"/>
              <a:t>为分子中碳及其它四价元素的原子数目，</a:t>
            </a:r>
            <a:r>
              <a:rPr lang="en-US" altLang="zh-CN" sz="2400" dirty="0"/>
              <a:t>Y</a:t>
            </a:r>
            <a:r>
              <a:rPr lang="zh-CN" altLang="en-US" sz="2400" dirty="0"/>
              <a:t>为氢和卤素等单价元素原子数目，</a:t>
            </a:r>
            <a:r>
              <a:rPr lang="en-US" altLang="zh-CN" sz="2400" dirty="0"/>
              <a:t>Z</a:t>
            </a:r>
            <a:r>
              <a:rPr lang="zh-CN" altLang="en-US" sz="2400" dirty="0"/>
              <a:t>为氮等三价元素的原子数目。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600200" y="533400"/>
          <a:ext cx="5599113" cy="1543050"/>
        </p:xfrm>
        <a:graphic>
          <a:graphicData uri="http://schemas.openxmlformats.org/presentationml/2006/ole">
            <p:oleObj spid="_x0000_s681986" name="Document" r:id="rId4" imgW="2800440" imgH="771480" progId="">
              <p:embed/>
            </p:oleObj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371600" y="2057400"/>
            <a:ext cx="67287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三甲胺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2-</a:t>
            </a:r>
            <a:r>
              <a:rPr lang="zh-CN" altLang="en-US" sz="2400" dirty="0">
                <a:solidFill>
                  <a:srgbClr val="FF0000"/>
                </a:solidFill>
              </a:rPr>
              <a:t>甲基</a:t>
            </a:r>
            <a:r>
              <a:rPr lang="en-US" altLang="zh-CN" sz="2400" dirty="0">
                <a:solidFill>
                  <a:srgbClr val="FF0000"/>
                </a:solidFill>
              </a:rPr>
              <a:t>-3-</a:t>
            </a:r>
            <a:r>
              <a:rPr lang="zh-CN" altLang="en-US" sz="2400" dirty="0">
                <a:solidFill>
                  <a:srgbClr val="FF0000"/>
                </a:solidFill>
              </a:rPr>
              <a:t>甲胺基己烷</a:t>
            </a:r>
            <a:endParaRPr lang="zh-CN" altLang="en-US" sz="2400" dirty="0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33400" y="4876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溴化三甲基乙烯基铵  </a:t>
            </a:r>
            <a:r>
              <a:rPr lang="zh-CN" altLang="en-US" sz="2400"/>
              <a:t>             </a:t>
            </a:r>
            <a:r>
              <a:rPr lang="zh-CN" altLang="en-US" sz="2400">
                <a:solidFill>
                  <a:srgbClr val="FF0000"/>
                </a:solidFill>
              </a:rPr>
              <a:t>氢氧化乙基异丙基苯基苄基铵</a:t>
            </a:r>
            <a:r>
              <a:rPr lang="zh-CN" altLang="en-US" sz="2400"/>
              <a:t>                  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338138" y="3124200"/>
          <a:ext cx="8805862" cy="1441450"/>
        </p:xfrm>
        <a:graphic>
          <a:graphicData uri="http://schemas.openxmlformats.org/presentationml/2006/ole">
            <p:oleObj spid="_x0000_s681987" name="Document" r:id="rId5" imgW="4886280" imgH="800280" progId="">
              <p:embed/>
            </p:oleObj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utoUpdateAnimBg="0"/>
      <p:bldP spid="9319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57200" y="1125538"/>
            <a:ext cx="83058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      2. </a:t>
            </a:r>
            <a:r>
              <a:rPr lang="zh-CN" altLang="en-US" sz="3200" dirty="0"/>
              <a:t>重氮和偶氮化合物的命名</a:t>
            </a:r>
          </a:p>
          <a:p>
            <a:pPr algn="l">
              <a:spcBef>
                <a:spcPct val="50000"/>
              </a:spcBef>
            </a:pPr>
            <a:r>
              <a:rPr lang="zh-CN" altLang="en-US" sz="3200" dirty="0"/>
              <a:t>        </a:t>
            </a:r>
            <a:r>
              <a:rPr lang="zh-CN" altLang="en-US" sz="2800" dirty="0"/>
              <a:t>基团 </a:t>
            </a:r>
            <a:r>
              <a:rPr lang="en-US" altLang="zh-CN" sz="2800" dirty="0"/>
              <a:t>-N=N-  </a:t>
            </a:r>
            <a:r>
              <a:rPr lang="zh-CN" altLang="en-US" sz="2800" dirty="0"/>
              <a:t>称为重氮或偶氮基。</a:t>
            </a:r>
            <a:r>
              <a:rPr lang="zh-CN" altLang="en-US" sz="2800" b="1" dirty="0">
                <a:solidFill>
                  <a:srgbClr val="FF66CC"/>
                </a:solidFill>
              </a:rPr>
              <a:t>若它的两端都直接与碳原子相连，被称为偶氮化合物</a:t>
            </a:r>
            <a:r>
              <a:rPr lang="zh-CN" altLang="en-US" sz="2800" dirty="0"/>
              <a:t>；</a:t>
            </a:r>
            <a:r>
              <a:rPr lang="zh-CN" altLang="en-US" sz="2800" b="1" dirty="0">
                <a:solidFill>
                  <a:srgbClr val="FF66CC"/>
                </a:solidFill>
              </a:rPr>
              <a:t>若一端或两端与非碳原子相连，被称为重氮化合物</a:t>
            </a:r>
            <a:r>
              <a:rPr lang="zh-CN" altLang="en-US" sz="2800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         </a:t>
            </a:r>
            <a:r>
              <a:rPr lang="zh-CN" altLang="en-US" sz="2800" b="1" dirty="0"/>
              <a:t>共振结构：</a:t>
            </a:r>
            <a:r>
              <a:rPr lang="zh-CN" altLang="en-US" sz="2800" dirty="0"/>
              <a:t>  </a:t>
            </a:r>
            <a:endParaRPr lang="zh-CN" altLang="en-US" sz="3200" b="1" dirty="0">
              <a:solidFill>
                <a:srgbClr val="FF66CC"/>
              </a:solidFill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990600" y="4297363"/>
          <a:ext cx="6743700" cy="1219200"/>
        </p:xfrm>
        <a:graphic>
          <a:graphicData uri="http://schemas.openxmlformats.org/presentationml/2006/ole">
            <p:oleObj spid="_x0000_s683010" name="Document" r:id="rId4" imgW="3371760" imgH="609480" progId="">
              <p:embed/>
            </p:oleObj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533400" y="1120973"/>
          <a:ext cx="8115300" cy="1731963"/>
        </p:xfrm>
        <a:graphic>
          <a:graphicData uri="http://schemas.openxmlformats.org/presentationml/2006/ole">
            <p:oleObj spid="_x0000_s684034" name="Document" r:id="rId4" imgW="4505400" imgH="961920" progId="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402407" y="4060229"/>
          <a:ext cx="7058025" cy="1096963"/>
        </p:xfrm>
        <a:graphic>
          <a:graphicData uri="http://schemas.openxmlformats.org/presentationml/2006/ole">
            <p:oleObj spid="_x0000_s684035" name="Document" r:id="rId5" imgW="3924360" imgH="609480" progId="">
              <p:embed/>
            </p:oleObj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838200" y="2899792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         </a:t>
            </a:r>
            <a:r>
              <a:rPr lang="zh-CN" altLang="en-US" sz="2400" dirty="0">
                <a:solidFill>
                  <a:srgbClr val="FF0000"/>
                </a:solidFill>
              </a:rPr>
              <a:t>偶氮苯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1-</a:t>
            </a:r>
            <a:r>
              <a:rPr lang="zh-CN" altLang="en-US" sz="2400" dirty="0">
                <a:solidFill>
                  <a:srgbClr val="FF0000"/>
                </a:solidFill>
              </a:rPr>
              <a:t>羧基萘</a:t>
            </a:r>
            <a:r>
              <a:rPr lang="en-US" altLang="zh-CN" sz="2400" dirty="0">
                <a:solidFill>
                  <a:srgbClr val="FF0000"/>
                </a:solidFill>
              </a:rPr>
              <a:t>-2-</a:t>
            </a:r>
            <a:r>
              <a:rPr lang="zh-CN" altLang="en-US" sz="2400" dirty="0">
                <a:solidFill>
                  <a:srgbClr val="FF0000"/>
                </a:solidFill>
              </a:rPr>
              <a:t>偶氮苯</a:t>
            </a:r>
            <a:endParaRPr lang="zh-CN" altLang="en-US" sz="2400" dirty="0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990600" y="5410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      </a:t>
            </a:r>
            <a:r>
              <a:rPr lang="zh-CN" altLang="en-US" sz="2400">
                <a:solidFill>
                  <a:srgbClr val="FF0000"/>
                </a:solidFill>
              </a:rPr>
              <a:t>氯化重氮苯                          苯重氮氨基苯</a:t>
            </a:r>
            <a:endParaRPr lang="zh-CN" altLang="en-US" sz="24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utoUpdateAnimBg="0"/>
      <p:bldP spid="9523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81534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   </a:t>
            </a:r>
            <a:r>
              <a:rPr lang="zh-CN" altLang="en-US" sz="3200"/>
              <a:t>八</a:t>
            </a:r>
            <a:r>
              <a:rPr lang="en-US" altLang="zh-CN" sz="3200"/>
              <a:t>. </a:t>
            </a:r>
            <a:r>
              <a:rPr lang="zh-CN" altLang="en-US" sz="3200"/>
              <a:t>杂环化合物的命名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         通常以杂环为母体，从杂原子开始编号。</a:t>
            </a:r>
            <a:endParaRPr lang="zh-CN" altLang="en-US" sz="3200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838200" y="1981200"/>
          <a:ext cx="6791325" cy="1560513"/>
        </p:xfrm>
        <a:graphic>
          <a:graphicData uri="http://schemas.openxmlformats.org/presentationml/2006/ole">
            <p:oleObj spid="_x0000_s685058" name="Document" r:id="rId4" imgW="3772080" imgH="866880" progId="">
              <p:embed/>
            </p:oleObj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762000" y="4343400"/>
          <a:ext cx="5945188" cy="1354138"/>
        </p:xfrm>
        <a:graphic>
          <a:graphicData uri="http://schemas.openxmlformats.org/presentationml/2006/ole">
            <p:oleObj spid="_x0000_s685059" name="Document" r:id="rId5" imgW="3305160" imgH="752400" progId="">
              <p:embed/>
            </p:oleObj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73968" y="3505200"/>
            <a:ext cx="73383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呋喃                噻吩            吡咯                    吲哚</a:t>
            </a:r>
            <a:endParaRPr lang="zh-CN" altLang="en-US" sz="2400" dirty="0"/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90600" y="586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吡啶                 喹啉                       异喹啉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utoUpdateAnimBg="0"/>
      <p:bldP spid="8500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744612" y="533400"/>
          <a:ext cx="6427788" cy="1833563"/>
        </p:xfrm>
        <a:graphic>
          <a:graphicData uri="http://schemas.openxmlformats.org/presentationml/2006/ole">
            <p:oleObj spid="_x0000_s686082" name="Document" r:id="rId4" imgW="3571920" imgH="1019160" progId="">
              <p:embed/>
            </p:oleObj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57200" y="2514600"/>
            <a:ext cx="8147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    糠醛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α-</a:t>
            </a:r>
            <a:r>
              <a:rPr lang="zh-CN" altLang="en-US" sz="2400" dirty="0">
                <a:solidFill>
                  <a:srgbClr val="FF0000"/>
                </a:solidFill>
              </a:rPr>
              <a:t>呋喃甲醛）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3-</a:t>
            </a:r>
            <a:r>
              <a:rPr lang="zh-CN" altLang="en-US" sz="2400" dirty="0">
                <a:solidFill>
                  <a:srgbClr val="FF0000"/>
                </a:solidFill>
              </a:rPr>
              <a:t>甲基吡咯                </a:t>
            </a:r>
            <a:r>
              <a:rPr lang="en-US" altLang="zh-CN" sz="2400" dirty="0">
                <a:solidFill>
                  <a:srgbClr val="FF0000"/>
                </a:solidFill>
              </a:rPr>
              <a:t>4-</a:t>
            </a:r>
            <a:r>
              <a:rPr lang="zh-CN" altLang="en-US" sz="2400" dirty="0">
                <a:solidFill>
                  <a:srgbClr val="FF0000"/>
                </a:solidFill>
              </a:rPr>
              <a:t>吡啶羧酸</a:t>
            </a:r>
            <a:endParaRPr lang="zh-CN" altLang="en-US" sz="24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913979" y="3532162"/>
          <a:ext cx="5394325" cy="1697038"/>
        </p:xfrm>
        <a:graphic>
          <a:graphicData uri="http://schemas.openxmlformats.org/presentationml/2006/ole">
            <p:oleObj spid="_x0000_s686083" name="Document" r:id="rId5" imgW="2695680" imgH="847800" progId="">
              <p:embed/>
            </p:oleObj>
          </a:graphicData>
        </a:graphic>
      </p:graphicFrame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259632" y="5181600"/>
            <a:ext cx="6480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四氢呋喃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四</a:t>
            </a:r>
            <a:r>
              <a:rPr lang="zh-CN" altLang="en-US" sz="2400" dirty="0">
                <a:solidFill>
                  <a:srgbClr val="FF0000"/>
                </a:solidFill>
              </a:rPr>
              <a:t>氢吡咯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六氢吡啶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295400" y="1755775"/>
          <a:ext cx="6276975" cy="1457325"/>
        </p:xfrm>
        <a:graphic>
          <a:graphicData uri="http://schemas.openxmlformats.org/presentationml/2006/ole">
            <p:oleObj spid="_x0000_s687106" name="Document" r:id="rId4" imgW="3486240" imgH="809640" progId="">
              <p:embed/>
            </p:oleObj>
          </a:graphicData>
        </a:graphic>
      </p:graphicFrame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043608" y="3692525"/>
            <a:ext cx="66967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噻唑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咪唑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吡唑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口恶唑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353943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一、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24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1 (2) (3) (5) (6) (9) (10) (11) (13)                    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   (15) (17) (19) (20)</a:t>
            </a:r>
            <a:r>
              <a:rPr lang="zh-CN" altLang="en-US" sz="3200" dirty="0"/>
              <a:t>， 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2 (2) (4) (6) (7) (9) (12) (13) (14) (15)</a:t>
            </a:r>
            <a:r>
              <a:rPr lang="zh-CN" altLang="en-US" sz="3200" dirty="0"/>
              <a:t>，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4508500"/>
            <a:ext cx="2232025" cy="1847850"/>
          </a:xfrm>
          <a:prstGeom prst="rect">
            <a:avLst/>
          </a:prstGeom>
          <a:noFill/>
        </p:spPr>
      </p:pic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468313" y="1446213"/>
            <a:ext cx="6840537" cy="27749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/>
              <a:t>二</a:t>
            </a:r>
            <a:r>
              <a:rPr lang="zh-CN" altLang="en-US" sz="3200" dirty="0"/>
              <a:t>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25</a:t>
            </a:r>
            <a:r>
              <a:rPr lang="zh-CN" altLang="en-US" sz="3200" dirty="0"/>
              <a:t>页</a:t>
            </a:r>
            <a:r>
              <a:rPr lang="en-US" altLang="zh-CN" sz="3200" dirty="0"/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 smtClean="0"/>
              <a:t>      1 </a:t>
            </a:r>
            <a:r>
              <a:rPr lang="en-US" altLang="zh-CN" sz="3200" dirty="0"/>
              <a:t>(1) (2) (4) (7) (8) (9) (11) 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 smtClean="0"/>
              <a:t>      2 </a:t>
            </a:r>
            <a:r>
              <a:rPr lang="en-US" altLang="zh-CN" sz="3200" dirty="0"/>
              <a:t>(3) (6) (7) (10) (11)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280076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三、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25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>
              <a:spcBef>
                <a:spcPct val="50000"/>
              </a:spcBef>
            </a:pPr>
            <a:r>
              <a:rPr lang="en-US" altLang="zh-CN" sz="3200" dirty="0"/>
              <a:t>1 (1) (2) (6) (7) </a:t>
            </a:r>
          </a:p>
          <a:p>
            <a:pPr>
              <a:spcBef>
                <a:spcPct val="50000"/>
              </a:spcBef>
            </a:pPr>
            <a:r>
              <a:rPr lang="en-US" altLang="zh-CN" sz="3200" dirty="0" smtClean="0"/>
              <a:t>     2 </a:t>
            </a:r>
            <a:r>
              <a:rPr lang="en-US" altLang="zh-CN" sz="3200" dirty="0"/>
              <a:t>(2) (4) (5) (8) (9)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280076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四、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25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>
              <a:spcBef>
                <a:spcPct val="50000"/>
              </a:spcBef>
            </a:pPr>
            <a:r>
              <a:rPr lang="en-US" altLang="zh-CN" sz="3200" dirty="0" smtClean="0"/>
              <a:t>   1 </a:t>
            </a:r>
            <a:r>
              <a:rPr lang="en-US" altLang="zh-CN" sz="3200" dirty="0"/>
              <a:t>(1) (3) (4) (5) (7) (9)</a:t>
            </a:r>
            <a:r>
              <a:rPr lang="en-US" altLang="zh-CN" dirty="0"/>
              <a:t> </a:t>
            </a:r>
            <a:endParaRPr lang="en-US" altLang="zh-CN" sz="3200" dirty="0"/>
          </a:p>
          <a:p>
            <a:pPr>
              <a:spcBef>
                <a:spcPct val="50000"/>
              </a:spcBef>
            </a:pPr>
            <a:r>
              <a:rPr lang="en-US" altLang="zh-CN" sz="3200" dirty="0" smtClean="0"/>
              <a:t>2 </a:t>
            </a:r>
            <a:r>
              <a:rPr lang="en-US" altLang="zh-CN" sz="3200" dirty="0"/>
              <a:t>(3) (6) (7) (9) (10)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脂肪烃的命名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1.</a:t>
            </a:r>
            <a:r>
              <a:rPr lang="zh-CN" altLang="en-US" dirty="0"/>
              <a:t>烷烃    </a:t>
            </a:r>
            <a:r>
              <a:rPr lang="zh-CN" altLang="en-US" sz="2400" dirty="0"/>
              <a:t>   一般通式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H</a:t>
            </a:r>
            <a:r>
              <a:rPr lang="en-US" altLang="zh-CN" sz="2400" baseline="-25000" dirty="0"/>
              <a:t>2n+2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pPr>
              <a:buFontTx/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习惯命名法</a:t>
            </a:r>
            <a:endParaRPr lang="zh-CN" altLang="en-US" sz="2400" dirty="0"/>
          </a:p>
          <a:p>
            <a:pPr>
              <a:buFontTx/>
              <a:buNone/>
            </a:pP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            以天干</a:t>
            </a:r>
            <a:r>
              <a:rPr lang="zh-CN" altLang="en-US" sz="2400" dirty="0">
                <a:solidFill>
                  <a:srgbClr val="FF0000"/>
                </a:solidFill>
              </a:rPr>
              <a:t>甲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乙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丙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丁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戊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己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庚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辛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壬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癸</a:t>
            </a:r>
            <a:r>
              <a:rPr lang="zh-CN" altLang="en-US" sz="2400" dirty="0"/>
              <a:t>代表一至十个直链碳原子，多于十个直链碳原子时用</a:t>
            </a:r>
            <a:r>
              <a:rPr lang="zh-CN" altLang="en-US" sz="2400" dirty="0">
                <a:solidFill>
                  <a:srgbClr val="FF0000"/>
                </a:solidFill>
              </a:rPr>
              <a:t>十一</a:t>
            </a:r>
            <a:r>
              <a:rPr lang="zh-CN" altLang="en-US" sz="2400" dirty="0"/>
              <a:t>烷、</a:t>
            </a:r>
            <a:r>
              <a:rPr lang="zh-CN" altLang="en-US" sz="2400" dirty="0">
                <a:solidFill>
                  <a:srgbClr val="FF0000"/>
                </a:solidFill>
              </a:rPr>
              <a:t>十二</a:t>
            </a:r>
            <a:r>
              <a:rPr lang="zh-CN" altLang="en-US" sz="2400" dirty="0"/>
              <a:t>烷</a:t>
            </a:r>
            <a:r>
              <a:rPr lang="en-US" altLang="zh-CN" sz="2400" baseline="30000" dirty="0"/>
              <a:t>……</a:t>
            </a:r>
            <a:r>
              <a:rPr lang="zh-CN" altLang="en-US" sz="2400" dirty="0"/>
              <a:t>来表示。为区分各类烷烃异构体用正、异、叔、新表示侧链。</a:t>
            </a:r>
          </a:p>
          <a:p>
            <a:pPr>
              <a:buFontTx/>
              <a:buNone/>
            </a:pPr>
            <a:r>
              <a:rPr lang="zh-CN" altLang="en-US" sz="2400" dirty="0"/>
              <a:t>         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显然本方法</a:t>
            </a:r>
            <a:r>
              <a:rPr lang="zh-CN" altLang="en-US" sz="2400" dirty="0">
                <a:solidFill>
                  <a:srgbClr val="FF0000"/>
                </a:solidFill>
              </a:rPr>
              <a:t>难以表达结构复杂的分子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7632079" cy="353943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五、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26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1 (1) (5) (6) (7) (10)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2 (2) (3) (5) (7) (8) (11) (13) (16) (17) (21)</a:t>
            </a:r>
            <a:r>
              <a:rPr lang="en-US" altLang="zh-CN" dirty="0"/>
              <a:t> </a:t>
            </a:r>
          </a:p>
          <a:p>
            <a:pPr>
              <a:spcBef>
                <a:spcPct val="50000"/>
              </a:spcBef>
            </a:pPr>
            <a:endParaRPr lang="en-US"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329320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六、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26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1 (1) (4) (5) (9) (10) (11) (13) (14) (15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(17) (18) (20) (22) (23)</a:t>
            </a:r>
          </a:p>
          <a:p>
            <a:pPr algn="l">
              <a:spcBef>
                <a:spcPct val="50000"/>
              </a:spcBef>
            </a:pPr>
            <a:r>
              <a:rPr lang="en-US" altLang="zh-CN" sz="3200" dirty="0"/>
              <a:t>2 (3) (7) (9) (12) (13) (15)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280076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七、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27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 algn="l">
              <a:spcBef>
                <a:spcPct val="50000"/>
              </a:spcBef>
            </a:pPr>
            <a:r>
              <a:rPr lang="en-US" altLang="zh-CN" sz="3200" dirty="0" smtClean="0"/>
              <a:t>     1 </a:t>
            </a:r>
            <a:r>
              <a:rPr lang="en-US" altLang="zh-CN" sz="3200" dirty="0"/>
              <a:t>(2) (3) (5) (7) (10) (11) (14)</a:t>
            </a:r>
            <a:r>
              <a:rPr lang="en-US" altLang="zh-CN" dirty="0"/>
              <a:t> </a:t>
            </a:r>
            <a:endParaRPr lang="en-US" altLang="zh-CN" sz="3200" dirty="0"/>
          </a:p>
          <a:p>
            <a:pPr algn="l">
              <a:spcBef>
                <a:spcPct val="50000"/>
              </a:spcBef>
            </a:pPr>
            <a:r>
              <a:rPr lang="en-US" altLang="zh-CN" sz="3200" dirty="0" smtClean="0"/>
              <a:t>     2 </a:t>
            </a:r>
            <a:r>
              <a:rPr lang="en-US" altLang="zh-CN" sz="3200" dirty="0"/>
              <a:t>(1) (3) (4) (9)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 descr="stud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4713288"/>
            <a:ext cx="2016125" cy="1668462"/>
          </a:xfrm>
          <a:prstGeom prst="rect">
            <a:avLst/>
          </a:prstGeom>
          <a:noFill/>
        </p:spPr>
      </p:pic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68313" y="819150"/>
            <a:ext cx="6840537" cy="280076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作业</a:t>
            </a:r>
          </a:p>
          <a:p>
            <a:pPr>
              <a:spcBef>
                <a:spcPct val="50000"/>
              </a:spcBef>
            </a:pPr>
            <a:r>
              <a:rPr lang="zh-CN" altLang="en-US" sz="3200" dirty="0"/>
              <a:t>八、</a:t>
            </a:r>
            <a:r>
              <a:rPr lang="en-US" altLang="zh-CN" sz="3200" dirty="0"/>
              <a:t>(</a:t>
            </a:r>
            <a:r>
              <a:rPr lang="zh-CN" altLang="en-US" sz="3200" dirty="0"/>
              <a:t>书</a:t>
            </a:r>
            <a:r>
              <a:rPr lang="en-US" altLang="zh-CN" sz="3200" dirty="0"/>
              <a:t>28</a:t>
            </a:r>
            <a:r>
              <a:rPr lang="zh-CN" altLang="en-US" sz="3200" dirty="0" smtClean="0"/>
              <a:t>页）</a:t>
            </a:r>
            <a:endParaRPr lang="en-US" altLang="zh-CN" sz="3200" dirty="0"/>
          </a:p>
          <a:p>
            <a:pPr>
              <a:spcBef>
                <a:spcPct val="50000"/>
              </a:spcBef>
            </a:pPr>
            <a:r>
              <a:rPr lang="en-US" altLang="zh-CN" sz="3200" dirty="0"/>
              <a:t>1 (1) (3) (4) (6) (7)</a:t>
            </a:r>
          </a:p>
          <a:p>
            <a:pPr>
              <a:spcBef>
                <a:spcPct val="50000"/>
              </a:spcBef>
            </a:pPr>
            <a:r>
              <a:rPr lang="en-US" altLang="zh-CN" sz="3200" dirty="0"/>
              <a:t>2 (1) (2) (3) (4) (8)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85952" y="741348"/>
          <a:ext cx="6743700" cy="615950"/>
        </p:xfrm>
        <a:graphic>
          <a:graphicData uri="http://schemas.openxmlformats.org/presentationml/2006/ole">
            <p:oleObj spid="_x0000_s621570" name="Document" r:id="rId4" imgW="3238560" imgH="295200" progId="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143000" y="2438400"/>
          <a:ext cx="6705600" cy="1676400"/>
        </p:xfrm>
        <a:graphic>
          <a:graphicData uri="http://schemas.openxmlformats.org/presentationml/2006/ole">
            <p:oleObj spid="_x0000_s621571" name="Document" r:id="rId5" imgW="3124080" imgH="781200" progId="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19200" y="5148263"/>
          <a:ext cx="2743200" cy="1709737"/>
        </p:xfrm>
        <a:graphic>
          <a:graphicData uri="http://schemas.openxmlformats.org/presentationml/2006/ole">
            <p:oleObj spid="_x0000_s621572" name="Document" r:id="rId6" imgW="1238400" imgH="771480" progId="">
              <p:embed/>
            </p:oleObj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47820" y="1481127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00FF"/>
                </a:solidFill>
              </a:rPr>
              <a:t>命名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丙烷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724400" y="14478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9900FF"/>
                </a:solidFill>
              </a:rPr>
              <a:t>命名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戊烷</a:t>
            </a:r>
            <a:endParaRPr lang="zh-CN" altLang="en-US" sz="2400"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143000" y="4343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</a:rPr>
              <a:t>命名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FF0000"/>
                </a:solidFill>
              </a:rPr>
              <a:t>异丁烷</a:t>
            </a:r>
            <a:endParaRPr lang="zh-CN" altLang="en-US" sz="2400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029200" y="4191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</a:rPr>
              <a:t>命名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rgbClr val="FF0000"/>
                </a:solidFill>
              </a:rPr>
              <a:t>新己烷</a:t>
            </a:r>
            <a:endParaRPr lang="zh-CN" altLang="en-US" sz="280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9825" y="5410200"/>
            <a:ext cx="2286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难以用习惯命名法命名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18440" grpId="0" autoUpdateAnimBg="0"/>
      <p:bldP spid="18441" grpId="0" autoUpdateAnimBg="0"/>
      <p:bldP spid="18442" grpId="0" autoUpdateAnimBg="0"/>
      <p:bldP spid="1844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12039</TotalTime>
  <Words>3808</Words>
  <Application>Microsoft Office PowerPoint</Application>
  <PresentationFormat>全屏显示(4:3)</PresentationFormat>
  <Paragraphs>417</Paragraphs>
  <Slides>83</Slides>
  <Notes>74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默认设计模板</vt:lpstr>
      <vt:lpstr>MS Org Chart</vt:lpstr>
      <vt:lpstr>Document</vt:lpstr>
      <vt:lpstr>公式</vt:lpstr>
      <vt:lpstr>第一章  各类有机化合物的命名</vt:lpstr>
      <vt:lpstr>国际纯化学和应用化学联合会 IUPAC</vt:lpstr>
      <vt:lpstr>幻灯片 3</vt:lpstr>
      <vt:lpstr>幻灯片 4</vt:lpstr>
      <vt:lpstr>幻灯片 5</vt:lpstr>
      <vt:lpstr>一.有机化合物的系统命名和分类</vt:lpstr>
      <vt:lpstr>幻灯片 7</vt:lpstr>
      <vt:lpstr>二.脂肪烃的命名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三、脂环烃的命名</vt:lpstr>
      <vt:lpstr>幻灯片 29</vt:lpstr>
      <vt:lpstr>幻灯片 30</vt:lpstr>
      <vt:lpstr>幻灯片 31</vt:lpstr>
      <vt:lpstr>幻灯片 32</vt:lpstr>
      <vt:lpstr>幻灯片 33</vt:lpstr>
      <vt:lpstr>幻灯片 34</vt:lpstr>
      <vt:lpstr>四.卤代烃的命名</vt:lpstr>
      <vt:lpstr>幻灯片 36</vt:lpstr>
      <vt:lpstr>幻灯片 37</vt:lpstr>
      <vt:lpstr>幻灯片 38</vt:lpstr>
      <vt:lpstr>五. 芳烃的命名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六.含氧化合物的命名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七.含氮化合物的命名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ECUST模版</dc:title>
  <dc:creator>华东理工大学</dc:creator>
  <cp:lastModifiedBy>tx</cp:lastModifiedBy>
  <cp:revision>589</cp:revision>
  <dcterms:created xsi:type="dcterms:W3CDTF">2007-01-09T04:58:52Z</dcterms:created>
  <dcterms:modified xsi:type="dcterms:W3CDTF">2013-09-10T02:46:18Z</dcterms:modified>
</cp:coreProperties>
</file>