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01"/>
  </p:notesMasterIdLst>
  <p:sldIdLst>
    <p:sldId id="329" r:id="rId2"/>
    <p:sldId id="407" r:id="rId3"/>
    <p:sldId id="408" r:id="rId4"/>
    <p:sldId id="362" r:id="rId5"/>
    <p:sldId id="363" r:id="rId6"/>
    <p:sldId id="361" r:id="rId7"/>
    <p:sldId id="381" r:id="rId8"/>
    <p:sldId id="405" r:id="rId9"/>
    <p:sldId id="382" r:id="rId10"/>
    <p:sldId id="364" r:id="rId11"/>
    <p:sldId id="409" r:id="rId12"/>
    <p:sldId id="365" r:id="rId13"/>
    <p:sldId id="366" r:id="rId14"/>
    <p:sldId id="378" r:id="rId15"/>
    <p:sldId id="375" r:id="rId16"/>
    <p:sldId id="406" r:id="rId17"/>
    <p:sldId id="387" r:id="rId18"/>
    <p:sldId id="410" r:id="rId19"/>
    <p:sldId id="367" r:id="rId20"/>
    <p:sldId id="385" r:id="rId21"/>
    <p:sldId id="369" r:id="rId22"/>
    <p:sldId id="411" r:id="rId23"/>
    <p:sldId id="412" r:id="rId24"/>
    <p:sldId id="466" r:id="rId25"/>
    <p:sldId id="370" r:id="rId26"/>
    <p:sldId id="386" r:id="rId27"/>
    <p:sldId id="368" r:id="rId28"/>
    <p:sldId id="389" r:id="rId29"/>
    <p:sldId id="464" r:id="rId30"/>
    <p:sldId id="388" r:id="rId31"/>
    <p:sldId id="465" r:id="rId32"/>
    <p:sldId id="374" r:id="rId33"/>
    <p:sldId id="463" r:id="rId34"/>
    <p:sldId id="373" r:id="rId35"/>
    <p:sldId id="376" r:id="rId36"/>
    <p:sldId id="377" r:id="rId37"/>
    <p:sldId id="379" r:id="rId38"/>
    <p:sldId id="380" r:id="rId39"/>
    <p:sldId id="384" r:id="rId40"/>
    <p:sldId id="393" r:id="rId41"/>
    <p:sldId id="414" r:id="rId42"/>
    <p:sldId id="415" r:id="rId43"/>
    <p:sldId id="394" r:id="rId44"/>
    <p:sldId id="395" r:id="rId45"/>
    <p:sldId id="396" r:id="rId46"/>
    <p:sldId id="397" r:id="rId47"/>
    <p:sldId id="398" r:id="rId48"/>
    <p:sldId id="416" r:id="rId49"/>
    <p:sldId id="417" r:id="rId50"/>
    <p:sldId id="402" r:id="rId51"/>
    <p:sldId id="399" r:id="rId52"/>
    <p:sldId id="400" r:id="rId53"/>
    <p:sldId id="401" r:id="rId54"/>
    <p:sldId id="403"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000000"/>
    <a:srgbClr val="CC3300"/>
    <a:srgbClr val="3399FF"/>
    <a:srgbClr val="CCFFFF"/>
    <a:srgbClr val="996633"/>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1" autoAdjust="0"/>
    <p:restoredTop sz="94709" autoAdjust="0"/>
  </p:normalViewPr>
  <p:slideViewPr>
    <p:cSldViewPr>
      <p:cViewPr>
        <p:scale>
          <a:sx n="66" d="100"/>
          <a:sy n="66" d="100"/>
        </p:scale>
        <p:origin x="-12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92"/>
    </p:cViewPr>
  </p:sorterViewPr>
  <p:notesViewPr>
    <p:cSldViewPr>
      <p:cViewPr varScale="1">
        <p:scale>
          <a:sx n="52" d="100"/>
          <a:sy n="52" d="100"/>
        </p:scale>
        <p:origin x="-18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66.png"/><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png"/><Relationship Id="rId5" Type="http://schemas.openxmlformats.org/officeDocument/2006/relationships/image" Target="../media/image84.wmf"/><Relationship Id="rId4" Type="http://schemas.openxmlformats.org/officeDocument/2006/relationships/image" Target="../media/image89.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png"/><Relationship Id="rId1" Type="http://schemas.openxmlformats.org/officeDocument/2006/relationships/image" Target="../media/image90.png"/><Relationship Id="rId5" Type="http://schemas.openxmlformats.org/officeDocument/2006/relationships/image" Target="../media/image93.wmf"/><Relationship Id="rId4"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10.wmf"/><Relationship Id="rId7" Type="http://schemas.openxmlformats.org/officeDocument/2006/relationships/image" Target="../media/image112.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98.wmf"/><Relationship Id="rId5" Type="http://schemas.openxmlformats.org/officeDocument/2006/relationships/image" Target="../media/image97.wmf"/><Relationship Id="rId10" Type="http://schemas.openxmlformats.org/officeDocument/2006/relationships/image" Target="../media/image115.wmf"/><Relationship Id="rId4" Type="http://schemas.openxmlformats.org/officeDocument/2006/relationships/image" Target="../media/image111.wmf"/><Relationship Id="rId9" Type="http://schemas.openxmlformats.org/officeDocument/2006/relationships/image" Target="../media/image11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image" Target="../media/image116.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png"/><Relationship Id="rId1" Type="http://schemas.openxmlformats.org/officeDocument/2006/relationships/image" Target="../media/image123.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1.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png"/><Relationship Id="rId4" Type="http://schemas.openxmlformats.org/officeDocument/2006/relationships/image" Target="../media/image13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4.png"/></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image" Target="../media/image146.png"/></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5" Type="http://schemas.openxmlformats.org/officeDocument/2006/relationships/image" Target="../media/image152.png"/><Relationship Id="rId4"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163.wmf"/><Relationship Id="rId2" Type="http://schemas.openxmlformats.org/officeDocument/2006/relationships/image" Target="../media/image159.wmf"/><Relationship Id="rId1" Type="http://schemas.openxmlformats.org/officeDocument/2006/relationships/image" Target="../media/image68.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174.wmf"/><Relationship Id="rId7" Type="http://schemas.openxmlformats.org/officeDocument/2006/relationships/image" Target="../media/image178.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10" Type="http://schemas.openxmlformats.org/officeDocument/2006/relationships/image" Target="../media/image181.wmf"/><Relationship Id="rId4" Type="http://schemas.openxmlformats.org/officeDocument/2006/relationships/image" Target="../media/image175.wmf"/><Relationship Id="rId9" Type="http://schemas.openxmlformats.org/officeDocument/2006/relationships/image" Target="../media/image18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87.wmf"/><Relationship Id="rId1" Type="http://schemas.openxmlformats.org/officeDocument/2006/relationships/image" Target="../media/image172.wmf"/><Relationship Id="rId6" Type="http://schemas.openxmlformats.org/officeDocument/2006/relationships/image" Target="../media/image191.wmf"/><Relationship Id="rId11" Type="http://schemas.openxmlformats.org/officeDocument/2006/relationships/image" Target="../media/image196.wmf"/><Relationship Id="rId5" Type="http://schemas.openxmlformats.org/officeDocument/2006/relationships/image" Target="../media/image190.wmf"/><Relationship Id="rId10" Type="http://schemas.openxmlformats.org/officeDocument/2006/relationships/image" Target="../media/image195.wmf"/><Relationship Id="rId4" Type="http://schemas.openxmlformats.org/officeDocument/2006/relationships/image" Target="../media/image189.wmf"/><Relationship Id="rId9" Type="http://schemas.openxmlformats.org/officeDocument/2006/relationships/image" Target="../media/image19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188.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image" Target="../media/image199.wmf"/><Relationship Id="rId7" Type="http://schemas.openxmlformats.org/officeDocument/2006/relationships/image" Target="../media/image203.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 Id="rId9" Type="http://schemas.openxmlformats.org/officeDocument/2006/relationships/image" Target="../media/image20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0.png"/><Relationship Id="rId5" Type="http://schemas.openxmlformats.org/officeDocument/2006/relationships/image" Target="../media/image209.wmf"/><Relationship Id="rId4" Type="http://schemas.openxmlformats.org/officeDocument/2006/relationships/image" Target="../media/image159.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159.wmf"/><Relationship Id="rId7" Type="http://schemas.openxmlformats.org/officeDocument/2006/relationships/image" Target="../media/image216.png"/><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5.png"/><Relationship Id="rId5" Type="http://schemas.openxmlformats.org/officeDocument/2006/relationships/image" Target="../media/image214.wmf"/><Relationship Id="rId10" Type="http://schemas.openxmlformats.org/officeDocument/2006/relationships/image" Target="../media/image218.wmf"/><Relationship Id="rId4" Type="http://schemas.openxmlformats.org/officeDocument/2006/relationships/image" Target="../media/image213.wmf"/><Relationship Id="rId9" Type="http://schemas.openxmlformats.org/officeDocument/2006/relationships/image" Target="../media/image21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220.wmf"/><Relationship Id="rId1" Type="http://schemas.openxmlformats.org/officeDocument/2006/relationships/image" Target="../media/image219.wmf"/><Relationship Id="rId5" Type="http://schemas.openxmlformats.org/officeDocument/2006/relationships/image" Target="../media/image221.png"/><Relationship Id="rId4" Type="http://schemas.openxmlformats.org/officeDocument/2006/relationships/image" Target="../media/image19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png"/><Relationship Id="rId1" Type="http://schemas.openxmlformats.org/officeDocument/2006/relationships/image" Target="../media/image22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png"/><Relationship Id="rId4" Type="http://schemas.openxmlformats.org/officeDocument/2006/relationships/image" Target="../media/image22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image" Target="../media/image229.png"/></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image" Target="../media/image233.png"/></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21.png"/></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image" Target="../media/image237.wmf"/><Relationship Id="rId7" Type="http://schemas.openxmlformats.org/officeDocument/2006/relationships/image" Target="../media/image241.wmf"/><Relationship Id="rId2" Type="http://schemas.openxmlformats.org/officeDocument/2006/relationships/image" Target="../media/image236.wmf"/><Relationship Id="rId1" Type="http://schemas.openxmlformats.org/officeDocument/2006/relationships/image" Target="../media/image235.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9" Type="http://schemas.openxmlformats.org/officeDocument/2006/relationships/image" Target="../media/image24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5" Type="http://schemas.openxmlformats.org/officeDocument/2006/relationships/image" Target="../media/image248.png"/><Relationship Id="rId4" Type="http://schemas.openxmlformats.org/officeDocument/2006/relationships/image" Target="../media/image247.png"/></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image" Target="../media/image249.png"/></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52.wmf"/><Relationship Id="rId1" Type="http://schemas.openxmlformats.org/officeDocument/2006/relationships/image" Target="../media/image251.png"/><Relationship Id="rId6" Type="http://schemas.openxmlformats.org/officeDocument/2006/relationships/image" Target="../media/image255.png"/><Relationship Id="rId5" Type="http://schemas.openxmlformats.org/officeDocument/2006/relationships/image" Target="../media/image254.wmf"/><Relationship Id="rId4" Type="http://schemas.openxmlformats.org/officeDocument/2006/relationships/image" Target="../media/image253.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54.wmf"/><Relationship Id="rId1" Type="http://schemas.openxmlformats.org/officeDocument/2006/relationships/image" Target="../media/image256.png"/></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9.png"/><Relationship Id="rId2" Type="http://schemas.openxmlformats.org/officeDocument/2006/relationships/image" Target="../media/image245.wmf"/><Relationship Id="rId1" Type="http://schemas.openxmlformats.org/officeDocument/2006/relationships/image" Target="../media/image258.wmf"/><Relationship Id="rId4" Type="http://schemas.openxmlformats.org/officeDocument/2006/relationships/image" Target="../media/image260.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png"/><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png"/><Relationship Id="rId1" Type="http://schemas.openxmlformats.org/officeDocument/2006/relationships/image" Target="../media/image269.wmf"/><Relationship Id="rId5" Type="http://schemas.openxmlformats.org/officeDocument/2006/relationships/image" Target="../media/image273.wmf"/><Relationship Id="rId4" Type="http://schemas.openxmlformats.org/officeDocument/2006/relationships/image" Target="../media/image272.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75.png"/><Relationship Id="rId1" Type="http://schemas.openxmlformats.org/officeDocument/2006/relationships/image" Target="../media/image274.png"/><Relationship Id="rId4" Type="http://schemas.openxmlformats.org/officeDocument/2006/relationships/image" Target="../media/image277.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78.png"/></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80.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2.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4.png"/></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87.wmf"/><Relationship Id="rId1" Type="http://schemas.openxmlformats.org/officeDocument/2006/relationships/image" Target="../media/image286.png"/></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 Id="rId4" Type="http://schemas.openxmlformats.org/officeDocument/2006/relationships/image" Target="../media/image29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image" Target="../media/image297.wmf"/><Relationship Id="rId7" Type="http://schemas.openxmlformats.org/officeDocument/2006/relationships/image" Target="../media/image301.wmf"/><Relationship Id="rId2" Type="http://schemas.openxmlformats.org/officeDocument/2006/relationships/image" Target="../media/image296.wmf"/><Relationship Id="rId1" Type="http://schemas.openxmlformats.org/officeDocument/2006/relationships/image" Target="../media/image295.wmf"/><Relationship Id="rId6" Type="http://schemas.openxmlformats.org/officeDocument/2006/relationships/image" Target="../media/image300.wmf"/><Relationship Id="rId5" Type="http://schemas.openxmlformats.org/officeDocument/2006/relationships/image" Target="../media/image299.wmf"/><Relationship Id="rId4" Type="http://schemas.openxmlformats.org/officeDocument/2006/relationships/image" Target="../media/image298.wmf"/><Relationship Id="rId9" Type="http://schemas.openxmlformats.org/officeDocument/2006/relationships/image" Target="../media/image30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06.wmf"/><Relationship Id="rId1" Type="http://schemas.openxmlformats.org/officeDocument/2006/relationships/image" Target="../media/image305.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 Id="rId6" Type="http://schemas.openxmlformats.org/officeDocument/2006/relationships/image" Target="../media/image313.wmf"/><Relationship Id="rId5" Type="http://schemas.openxmlformats.org/officeDocument/2006/relationships/image" Target="../media/image312.wmf"/><Relationship Id="rId4" Type="http://schemas.openxmlformats.org/officeDocument/2006/relationships/image" Target="../media/image311.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png"/><Relationship Id="rId5" Type="http://schemas.openxmlformats.org/officeDocument/2006/relationships/image" Target="../media/image320.wmf"/><Relationship Id="rId4" Type="http://schemas.openxmlformats.org/officeDocument/2006/relationships/image" Target="../media/image319.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23.wmf"/><Relationship Id="rId2" Type="http://schemas.openxmlformats.org/officeDocument/2006/relationships/image" Target="../media/image322.wmf"/><Relationship Id="rId1" Type="http://schemas.openxmlformats.org/officeDocument/2006/relationships/image" Target="../media/image321.wmf"/><Relationship Id="rId4" Type="http://schemas.openxmlformats.org/officeDocument/2006/relationships/image" Target="../media/image324.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26.png"/></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27.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329.png"/><Relationship Id="rId1" Type="http://schemas.openxmlformats.org/officeDocument/2006/relationships/image" Target="../media/image328.png"/></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35.wmf"/><Relationship Id="rId7" Type="http://schemas.openxmlformats.org/officeDocument/2006/relationships/image" Target="../media/image48.wmf"/><Relationship Id="rId2" Type="http://schemas.openxmlformats.org/officeDocument/2006/relationships/image" Target="../media/image45.png"/><Relationship Id="rId1" Type="http://schemas.openxmlformats.org/officeDocument/2006/relationships/image" Target="../media/image44.png"/><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3246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324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46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46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3246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564CF273-3494-4164-B370-34E55A8B8936}" type="slidenum">
              <a:rPr lang="en-US" altLang="zh-CN"/>
              <a:pPr/>
              <a:t>‹#›</a:t>
            </a:fld>
            <a:endParaRPr lang="en-US" altLang="zh-CN"/>
          </a:p>
        </p:txBody>
      </p:sp>
    </p:spTree>
    <p:extLst>
      <p:ext uri="{BB962C8B-B14F-4D97-AF65-F5344CB8AC3E}">
        <p14:creationId xmlns:p14="http://schemas.microsoft.com/office/powerpoint/2010/main" val="11155995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09055-5AF6-46DA-A008-FE37D0E9DDC9}" type="slidenum">
              <a:rPr lang="en-US" altLang="zh-CN"/>
              <a:pPr/>
              <a:t>1</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F3DC0-4EE8-428D-818A-2DCCA1068020}" type="slidenum">
              <a:rPr lang="en-US" altLang="zh-CN"/>
              <a:pPr/>
              <a:t>10</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341B3-C5CF-42FB-813D-25DADAA7B0B0}" type="slidenum">
              <a:rPr lang="en-US" altLang="zh-CN"/>
              <a:pPr/>
              <a:t>11</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9EE19-C9BD-4BC5-83F0-BF62380171FA}" type="slidenum">
              <a:rPr lang="en-US" altLang="zh-CN"/>
              <a:pPr/>
              <a:t>12</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DF78C-BB9B-4817-8D7E-4CA0A53A2EFF}" type="slidenum">
              <a:rPr lang="en-US" altLang="zh-CN"/>
              <a:pPr/>
              <a:t>13</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7B4C0-798F-4430-95BC-FC2BD1718F14}" type="slidenum">
              <a:rPr lang="en-US" altLang="zh-CN"/>
              <a:pPr/>
              <a:t>14</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E787D-79D2-48E5-B59C-EDCC7B14AC35}" type="slidenum">
              <a:rPr lang="en-US" altLang="zh-CN"/>
              <a:pPr/>
              <a:t>15</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5F131-B522-469D-9CA1-3D16940A0744}" type="slidenum">
              <a:rPr lang="en-US" altLang="zh-CN"/>
              <a:pPr/>
              <a:t>16</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2C571-F9CA-41A1-B2A9-39BAA122F080}" type="slidenum">
              <a:rPr lang="en-US" altLang="zh-CN"/>
              <a:pPr/>
              <a:t>17</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D5822-8BCD-478E-A014-6B39D552AF57}" type="slidenum">
              <a:rPr lang="en-US" altLang="zh-CN"/>
              <a:pPr/>
              <a:t>18</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9A4A5-7476-402F-AE31-9DF58AD6A322}" type="slidenum">
              <a:rPr lang="en-US" altLang="zh-CN"/>
              <a:pPr/>
              <a:t>19</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05A3F-201C-46EE-BAE6-8EA08826B5BB}" type="slidenum">
              <a:rPr lang="en-US" altLang="zh-CN"/>
              <a:pPr/>
              <a:t>2</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03788-E066-4069-BAAD-801F0F0A9873}" type="slidenum">
              <a:rPr lang="en-US" altLang="zh-CN"/>
              <a:pPr/>
              <a:t>20</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DF804-53A0-42E5-8453-CEE590C28AB9}" type="slidenum">
              <a:rPr lang="en-US" altLang="zh-CN"/>
              <a:pPr/>
              <a:t>21</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69655-9EC7-4F5F-B495-15AD63B75699}" type="slidenum">
              <a:rPr lang="en-US" altLang="zh-CN"/>
              <a:pPr/>
              <a:t>22</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9ED2A-AD18-450B-9840-F7F1E46319EA}" type="slidenum">
              <a:rPr lang="en-US" altLang="zh-CN"/>
              <a:pPr/>
              <a:t>23</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089D97-97DF-4FE9-96E4-722B7A2DFF4D}" type="slidenum">
              <a:rPr lang="en-US" altLang="zh-CN"/>
              <a:pPr/>
              <a:t>24</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8AFAA-4F3D-4C88-A7BE-1358FACCE7D0}" type="slidenum">
              <a:rPr lang="en-US" altLang="zh-CN"/>
              <a:pPr/>
              <a:t>25</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5D6CD-E022-45DF-9E86-4B46CD8DF7DF}" type="slidenum">
              <a:rPr lang="en-US" altLang="zh-CN"/>
              <a:pPr/>
              <a:t>26</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ABEC6-5476-401D-8487-B4E22393FB04}" type="slidenum">
              <a:rPr lang="en-US" altLang="zh-CN"/>
              <a:pPr/>
              <a:t>27</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1B24B-4649-4334-80E9-4BB3B940E51B}" type="slidenum">
              <a:rPr lang="en-US" altLang="zh-CN"/>
              <a:pPr/>
              <a:t>28</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F8567-D655-4328-82E7-B3CDD3F82692}" type="slidenum">
              <a:rPr lang="en-US" altLang="zh-CN"/>
              <a:pPr/>
              <a:t>29</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13D8F-F59F-4B7B-A9DD-05F8031E2446}" type="slidenum">
              <a:rPr lang="en-US" altLang="zh-CN"/>
              <a:pPr/>
              <a:t>3</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8E322-E4BE-477E-A3D0-923EB8940504}" type="slidenum">
              <a:rPr lang="en-US" altLang="zh-CN"/>
              <a:pPr/>
              <a:t>30</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5FD9C-322F-469F-852A-0D9CDA19F44E}" type="slidenum">
              <a:rPr lang="en-US" altLang="zh-CN"/>
              <a:pPr/>
              <a:t>31</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F121A-117E-4A57-814C-DB0D809D15E5}" type="slidenum">
              <a:rPr lang="en-US" altLang="zh-CN"/>
              <a:pPr/>
              <a:t>32</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B78E1-C2D1-4BFC-8701-9E0C42D3ABD8}" type="slidenum">
              <a:rPr lang="en-US" altLang="zh-CN"/>
              <a:pPr/>
              <a:t>33</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6C24E-84D8-4758-B165-30C7FEDBDCB2}" type="slidenum">
              <a:rPr lang="en-US" altLang="zh-CN"/>
              <a:pPr/>
              <a:t>34</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20A6C-127C-47C6-A681-3505B45A0B79}" type="slidenum">
              <a:rPr lang="en-US" altLang="zh-CN"/>
              <a:pPr/>
              <a:t>35</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6058C-7B8A-4BB4-95E7-66DAE9E0EF64}" type="slidenum">
              <a:rPr lang="en-US" altLang="zh-CN"/>
              <a:pPr/>
              <a:t>36</a:t>
            </a:fld>
            <a:endParaRPr lang="en-US" altLang="zh-CN"/>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30567-08B8-4F3A-B3D4-1300D465AD7F}" type="slidenum">
              <a:rPr lang="en-US" altLang="zh-CN"/>
              <a:pPr/>
              <a:t>37</a:t>
            </a:fld>
            <a:endParaRPr lang="en-US"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8E3A6A-5A29-4B1F-9AE7-52DAC2D81051}" type="slidenum">
              <a:rPr lang="en-US" altLang="zh-CN"/>
              <a:pPr/>
              <a:t>38</a:t>
            </a:fld>
            <a:endParaRPr lang="en-US"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8F305-F933-450F-A2CF-15BEACD8C54E}" type="slidenum">
              <a:rPr lang="en-US" altLang="zh-CN"/>
              <a:pPr/>
              <a:t>39</a:t>
            </a:fld>
            <a:endParaRPr lang="en-US"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3541F-8E09-459E-9749-5D986118523A}" type="slidenum">
              <a:rPr lang="en-US" altLang="zh-CN"/>
              <a:pPr/>
              <a:t>4</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1A6D4-4AAD-4ABA-85D1-580D94314C0A}" type="slidenum">
              <a:rPr lang="en-US" altLang="zh-CN"/>
              <a:pPr/>
              <a:t>40</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1A279-2485-44B2-BAB6-E5330504B8BB}" type="slidenum">
              <a:rPr lang="en-US" altLang="zh-CN"/>
              <a:pPr/>
              <a:t>41</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C194CA-28BC-43ED-867F-ACEC21DE1356}" type="slidenum">
              <a:rPr lang="en-US" altLang="zh-CN"/>
              <a:pPr/>
              <a:t>42</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4C750-D470-43FA-9428-BA614C519239}" type="slidenum">
              <a:rPr lang="en-US" altLang="zh-CN"/>
              <a:pPr/>
              <a:t>43</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3A537-BCA8-49C6-87C7-18FABF3B84B7}" type="slidenum">
              <a:rPr lang="en-US" altLang="zh-CN"/>
              <a:pPr/>
              <a:t>44</a:t>
            </a:fld>
            <a:endParaRPr lang="en-US" altLang="zh-CN"/>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DF3EE-968B-4E5B-A91E-14C0E3B2787F}" type="slidenum">
              <a:rPr lang="en-US" altLang="zh-CN"/>
              <a:pPr/>
              <a:t>45</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DE779-2539-4520-9FA2-DDE5CBBA9278}" type="slidenum">
              <a:rPr lang="en-US" altLang="zh-CN"/>
              <a:pPr/>
              <a:t>46</a:t>
            </a:fld>
            <a:endParaRPr lang="en-US" altLang="zh-CN"/>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44B8A-1DD7-4180-AC8F-CD4E5565527F}" type="slidenum">
              <a:rPr lang="en-US" altLang="zh-CN"/>
              <a:pPr/>
              <a:t>47</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r>
              <a:rPr lang="en-US" altLang="zh-CN"/>
              <a: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97CAE-4BB1-409C-9961-198E9BF4EA34}" type="slidenum">
              <a:rPr lang="en-US" altLang="zh-CN"/>
              <a:pPr/>
              <a:t>48</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41A3C-09AA-402C-911D-562A61FC7391}" type="slidenum">
              <a:rPr lang="en-US" altLang="zh-CN"/>
              <a:pPr/>
              <a:t>49</a:t>
            </a:fld>
            <a:endParaRPr lang="en-US" altLang="zh-CN"/>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6C59D-C903-4A2F-9CA8-58F81A3B63B4}" type="slidenum">
              <a:rPr lang="en-US" altLang="zh-CN"/>
              <a:pPr/>
              <a:t>5</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78D44-68B9-412C-8BFA-3C2904144F64}" type="slidenum">
              <a:rPr lang="en-US" altLang="zh-CN"/>
              <a:pPr/>
              <a:t>50</a:t>
            </a:fld>
            <a:endParaRPr lang="en-US" altLang="zh-CN"/>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1C816-847F-43AA-B5F0-66EC6E169001}" type="slidenum">
              <a:rPr lang="en-US" altLang="zh-CN"/>
              <a:pPr/>
              <a:t>51</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7D9C2-2C12-47F1-9157-43778491865D}" type="slidenum">
              <a:rPr lang="en-US" altLang="zh-CN"/>
              <a:pPr/>
              <a:t>52</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5BC9B-43F1-4411-AB59-6A00D0AFD3E7}" type="slidenum">
              <a:rPr lang="en-US" altLang="zh-CN"/>
              <a:pPr/>
              <a:t>53</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21043-7399-4F39-B7F3-711A203135B8}" type="slidenum">
              <a:rPr lang="en-US" altLang="zh-CN"/>
              <a:pPr/>
              <a:t>54</a:t>
            </a:fld>
            <a:endParaRPr lang="en-US" altLang="zh-CN"/>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2639B-4B06-4F6D-9835-B65192F303A2}" type="slidenum">
              <a:rPr lang="en-US" altLang="zh-CN"/>
              <a:pPr/>
              <a:t>55</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5DF943-2E23-4D0D-A16B-F3AC18935B06}" type="slidenum">
              <a:rPr lang="en-US" altLang="zh-CN"/>
              <a:pPr/>
              <a:t>56</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C37BB-ED98-4BC3-A50F-2B05CD1E252A}" type="slidenum">
              <a:rPr lang="en-US" altLang="zh-CN"/>
              <a:pPr/>
              <a:t>57</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33F90-E9E5-4F51-822F-D458F7C5E85E}" type="slidenum">
              <a:rPr lang="en-US" altLang="zh-CN"/>
              <a:pPr/>
              <a:t>58</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401C3-A24D-4AE9-AAF4-9626AF089628}" type="slidenum">
              <a:rPr lang="en-US" altLang="zh-CN"/>
              <a:pPr/>
              <a:t>59</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05812-0EE5-4A3C-A6E9-C5D3E0506CA7}" type="slidenum">
              <a:rPr lang="en-US" altLang="zh-CN"/>
              <a:pPr/>
              <a:t>6</a:t>
            </a:fld>
            <a:endParaRPr lang="en-US" altLang="zh-CN"/>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36687-7017-4055-AFCB-D1C1563315AA}" type="slidenum">
              <a:rPr lang="en-US" altLang="zh-CN"/>
              <a:pPr/>
              <a:t>60</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8D743-1E96-413F-BE7A-437D7861481C}" type="slidenum">
              <a:rPr lang="en-US" altLang="zh-CN"/>
              <a:pPr/>
              <a:t>61</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F6731-1521-4475-A133-7EA278DF57CE}" type="slidenum">
              <a:rPr lang="en-US" altLang="zh-CN"/>
              <a:pPr/>
              <a:t>62</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1E59F-0C73-4D6C-BF19-4870D086E65D}" type="slidenum">
              <a:rPr lang="en-US" altLang="zh-CN"/>
              <a:pPr/>
              <a:t>63</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60DC4-20BF-4D51-9D33-00B3227A5017}" type="slidenum">
              <a:rPr lang="en-US" altLang="zh-CN"/>
              <a:pPr/>
              <a:t>64</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BA311-EEDC-43D1-8A16-AD430C93A4BD}" type="slidenum">
              <a:rPr lang="en-US" altLang="zh-CN"/>
              <a:pPr/>
              <a:t>65</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6AA1E-E9ED-455D-B816-01FFF0025744}" type="slidenum">
              <a:rPr lang="en-US" altLang="zh-CN"/>
              <a:pPr/>
              <a:t>66</a:t>
            </a:fld>
            <a:endParaRPr lang="en-US" altLang="zh-CN"/>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6CEED-6302-42F3-8687-505A59A99443}" type="slidenum">
              <a:rPr lang="en-US" altLang="zh-CN"/>
              <a:pPr/>
              <a:t>67</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64ACD-CB15-4000-86FB-69E1C687EAA4}" type="slidenum">
              <a:rPr lang="en-US" altLang="zh-CN"/>
              <a:pPr/>
              <a:t>68</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442A4-FE30-4A9A-9EA5-9532A75316A8}" type="slidenum">
              <a:rPr lang="en-US" altLang="zh-CN"/>
              <a:pPr/>
              <a:t>69</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99223-3265-455E-AF4F-BD5AEB9DEE2C}" type="slidenum">
              <a:rPr lang="en-US" altLang="zh-CN"/>
              <a:pPr/>
              <a:t>7</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80F98-4474-433C-8572-86A1FD63C889}" type="slidenum">
              <a:rPr lang="en-US" altLang="zh-CN"/>
              <a:pPr/>
              <a:t>70</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666C5-A374-45A4-96C9-703E2385FF8B}" type="slidenum">
              <a:rPr lang="en-US" altLang="zh-CN"/>
              <a:pPr/>
              <a:t>71</a:t>
            </a:fld>
            <a:endParaRPr lang="en-US" altLang="zh-CN"/>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EA541-FAA5-404D-8F2A-57BA42A2F520}" type="slidenum">
              <a:rPr lang="en-US" altLang="zh-CN"/>
              <a:pPr/>
              <a:t>72</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AABDE-46A1-41B0-B7A1-B81BC428AF8E}" type="slidenum">
              <a:rPr lang="en-US" altLang="zh-CN"/>
              <a:pPr/>
              <a:t>73</a:t>
            </a:fld>
            <a:endParaRPr lang="en-US" altLang="zh-CN"/>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555DF-2798-43A9-8D98-509D80D60086}" type="slidenum">
              <a:rPr lang="en-US" altLang="zh-CN"/>
              <a:pPr/>
              <a:t>74</a:t>
            </a:fld>
            <a:endParaRPr lang="en-US" altLang="zh-CN"/>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D9919-E0F0-4898-ADB9-F2C90199F1CE}" type="slidenum">
              <a:rPr lang="en-US" altLang="zh-CN"/>
              <a:pPr/>
              <a:t>75</a:t>
            </a:fld>
            <a:endParaRPr lang="en-US" altLang="zh-CN"/>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0ADBA-5693-4419-97F9-68E8FA56FA0C}" type="slidenum">
              <a:rPr lang="en-US" altLang="zh-CN"/>
              <a:pPr/>
              <a:t>76</a:t>
            </a:fld>
            <a:endParaRPr lang="en-US" altLang="zh-CN"/>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4C7C7-F148-48F9-BF82-023BD2E81E52}" type="slidenum">
              <a:rPr lang="en-US" altLang="zh-CN"/>
              <a:pPr/>
              <a:t>77</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704AF-8D06-4DE7-AF8A-98C80F79F4EC}" type="slidenum">
              <a:rPr lang="en-US" altLang="zh-CN"/>
              <a:pPr/>
              <a:t>78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F5217-967E-4FCC-B69F-3621C982F283}" type="slidenum">
              <a:rPr lang="en-US" altLang="zh-CN"/>
              <a:pPr/>
              <a:t>79</a:t>
            </a:fld>
            <a:endParaRPr lang="en-US" altLang="zh-CN"/>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1FD62-0DDD-4228-A13B-AEF14E382AD9}" type="slidenum">
              <a:rPr lang="en-US" altLang="zh-CN"/>
              <a:pPr/>
              <a:t>8</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BBA51-35F2-40BD-90B4-C24CB0AE5E5E}" type="slidenum">
              <a:rPr lang="en-US" altLang="zh-CN"/>
              <a:pPr/>
              <a:t>80</a:t>
            </a:fld>
            <a:endParaRPr lang="en-US" altLang="zh-CN"/>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A262D-ACD6-4286-9C72-D222B9711F8A}" type="slidenum">
              <a:rPr lang="en-US" altLang="zh-CN"/>
              <a:pPr/>
              <a:t>81</a:t>
            </a:fld>
            <a:endParaRPr lang="en-US" altLang="zh-CN"/>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9B8FB-903E-4F1E-B0D4-DD1BEDCC8186}" type="slidenum">
              <a:rPr lang="en-US" altLang="zh-CN"/>
              <a:pPr/>
              <a:t>82</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2917D8-24EB-4A78-8D16-D6E8029E37CF}" type="slidenum">
              <a:rPr lang="en-US" altLang="zh-CN"/>
              <a:pPr/>
              <a:t>83</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A87E2-4147-4346-85D8-0178F1E770C1}" type="slidenum">
              <a:rPr lang="en-US" altLang="zh-CN"/>
              <a:pPr/>
              <a:t>84</a:t>
            </a:fld>
            <a:endParaRPr lang="en-US" altLang="zh-CN"/>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B6659-4582-4478-9160-D97BD69D95B5}" type="slidenum">
              <a:rPr lang="en-US" altLang="zh-CN"/>
              <a:pPr/>
              <a:t>85</a:t>
            </a:fld>
            <a:endParaRPr lang="en-US" altLang="zh-CN"/>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38CF3-B8D0-4A6D-9E07-CA3C2894B36F}" type="slidenum">
              <a:rPr lang="en-US" altLang="zh-CN"/>
              <a:pPr/>
              <a:t>86</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F234B-9996-4CB7-A064-55CC3DC9F50E}" type="slidenum">
              <a:rPr lang="en-US" altLang="zh-CN"/>
              <a:pPr/>
              <a:t>87</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90C02-D0BD-42D3-9988-FFF385EA4B49}" type="slidenum">
              <a:rPr lang="en-US" altLang="zh-CN"/>
              <a:pPr/>
              <a:t>88</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862AE-D36F-498A-9274-F474B1BDF7CD}" type="slidenum">
              <a:rPr lang="en-US" altLang="zh-CN"/>
              <a:pPr/>
              <a:t>89</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1E99C-F9C5-435D-AAF2-B14A85D0C3D4}" type="slidenum">
              <a:rPr lang="en-US" altLang="zh-CN"/>
              <a:pPr/>
              <a:t>9</a:t>
            </a:fld>
            <a:endParaRPr lang="en-US" altLang="zh-CN"/>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A1AA7-AE21-4396-8D0E-9BA359E834D7}" type="slidenum">
              <a:rPr lang="en-US" altLang="zh-CN"/>
              <a:pPr/>
              <a:t>90</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8C03F-1ABA-41AD-940F-F703C5A6B422}" type="slidenum">
              <a:rPr lang="en-US" altLang="zh-CN"/>
              <a:pPr/>
              <a:t>91</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42C79-3616-4DE3-A7F9-B9F9A38349BC}" type="slidenum">
              <a:rPr lang="en-US" altLang="zh-CN"/>
              <a:pPr/>
              <a:t>92</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F71F-3BCE-4396-8BAE-17E152833C9C}" type="slidenum">
              <a:rPr lang="en-US" altLang="zh-CN"/>
              <a:pPr/>
              <a:t>93</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839C8-15F7-40D9-BAED-813F99C93B7A}" type="slidenum">
              <a:rPr lang="en-US" altLang="zh-CN"/>
              <a:pPr/>
              <a:t>94</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0A791F-3810-4C3D-98ED-875A97672E75}" type="slidenum">
              <a:rPr lang="en-US" altLang="zh-CN"/>
              <a:pPr/>
              <a:t>95</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C50810-B16D-4349-A2C7-35F11ECBE722}" type="slidenum">
              <a:rPr lang="en-US" altLang="zh-CN"/>
              <a:pPr/>
              <a:t>96</a:t>
            </a:fld>
            <a:endParaRPr lang="en-US" altLang="zh-CN"/>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8A9DA-EE1A-4E38-B829-B0E465E19804}" type="slidenum">
              <a:rPr lang="en-US" altLang="zh-CN"/>
              <a:pPr/>
              <a:t>97</a:t>
            </a:fld>
            <a:endParaRPr lang="en-US" altLang="zh-CN"/>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5C2C6-9CFC-44D5-A553-2999EAE62A9D}" type="slidenum">
              <a:rPr lang="en-US" altLang="zh-CN"/>
              <a:pPr/>
              <a:t>98</a:t>
            </a:fld>
            <a:endParaRPr lang="en-US" altLang="zh-CN"/>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CBBF2-8F05-45C4-97DE-8A644E960843}" type="slidenum">
              <a:rPr lang="en-US" altLang="zh-CN"/>
              <a:pPr/>
              <a:t>99</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55682" name="Group 2"/>
          <p:cNvGrpSpPr>
            <a:grpSpLocks/>
          </p:cNvGrpSpPr>
          <p:nvPr/>
        </p:nvGrpSpPr>
        <p:grpSpPr bwMode="auto">
          <a:xfrm>
            <a:off x="1658938" y="1600200"/>
            <a:ext cx="6837362" cy="3200400"/>
            <a:chOff x="1045" y="1008"/>
            <a:chExt cx="4307" cy="2016"/>
          </a:xfrm>
        </p:grpSpPr>
        <p:sp>
          <p:nvSpPr>
            <p:cNvPr id="455683"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5684"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5685"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5686"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5687"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5688"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grpSp>
      <p:sp>
        <p:nvSpPr>
          <p:cNvPr id="455689" name="Rectangle 9"/>
          <p:cNvSpPr>
            <a:spLocks noGrp="1" noChangeArrowheads="1"/>
          </p:cNvSpPr>
          <p:nvPr>
            <p:ph type="dt" sz="half" idx="2"/>
          </p:nvPr>
        </p:nvSpPr>
        <p:spPr/>
        <p:txBody>
          <a:bodyPr/>
          <a:lstStyle>
            <a:lvl1pPr>
              <a:defRPr/>
            </a:lvl1pPr>
          </a:lstStyle>
          <a:p>
            <a:endParaRPr lang="en-US" altLang="zh-CN"/>
          </a:p>
        </p:txBody>
      </p:sp>
      <p:sp>
        <p:nvSpPr>
          <p:cNvPr id="455690" name="Rectangle 10"/>
          <p:cNvSpPr>
            <a:spLocks noGrp="1" noChangeArrowheads="1"/>
          </p:cNvSpPr>
          <p:nvPr>
            <p:ph type="ftr" sz="quarter" idx="3"/>
          </p:nvPr>
        </p:nvSpPr>
        <p:spPr/>
        <p:txBody>
          <a:bodyPr/>
          <a:lstStyle>
            <a:lvl1pPr>
              <a:defRPr/>
            </a:lvl1pPr>
          </a:lstStyle>
          <a:p>
            <a:endParaRPr lang="en-US" altLang="zh-CN"/>
          </a:p>
        </p:txBody>
      </p:sp>
      <p:sp>
        <p:nvSpPr>
          <p:cNvPr id="455691" name="Rectangle 11"/>
          <p:cNvSpPr>
            <a:spLocks noGrp="1" noChangeArrowheads="1"/>
          </p:cNvSpPr>
          <p:nvPr>
            <p:ph type="sldNum" sz="quarter" idx="4"/>
          </p:nvPr>
        </p:nvSpPr>
        <p:spPr/>
        <p:txBody>
          <a:bodyPr/>
          <a:lstStyle>
            <a:lvl1pPr>
              <a:defRPr/>
            </a:lvl1pPr>
          </a:lstStyle>
          <a:p>
            <a:fld id="{AF1F1A3D-F4C8-4892-93E9-E6F88FFDB9B3}" type="slidenum">
              <a:rPr lang="en-US" altLang="zh-CN"/>
              <a:pPr/>
              <a:t>‹#›</a:t>
            </a:fld>
            <a:endParaRPr lang="en-US" altLang="zh-CN"/>
          </a:p>
        </p:txBody>
      </p:sp>
      <p:sp>
        <p:nvSpPr>
          <p:cNvPr id="455692"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45569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0DF9FA-FF96-4A8C-B1C9-DF4D01CE9259}" type="slidenum">
              <a:rPr lang="en-US" altLang="zh-CN"/>
              <a:pPr/>
              <a:t>‹#›</a:t>
            </a:fld>
            <a:endParaRPr lang="en-US" altLang="zh-CN"/>
          </a:p>
        </p:txBody>
      </p:sp>
    </p:spTree>
    <p:extLst>
      <p:ext uri="{BB962C8B-B14F-4D97-AF65-F5344CB8AC3E}">
        <p14:creationId xmlns:p14="http://schemas.microsoft.com/office/powerpoint/2010/main" val="213865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219579-C87D-47F1-9A04-1AE8253C89BD}" type="slidenum">
              <a:rPr lang="en-US" altLang="zh-CN"/>
              <a:pPr/>
              <a:t>‹#›</a:t>
            </a:fld>
            <a:endParaRPr lang="en-US" altLang="zh-CN"/>
          </a:p>
        </p:txBody>
      </p:sp>
    </p:spTree>
    <p:extLst>
      <p:ext uri="{BB962C8B-B14F-4D97-AF65-F5344CB8AC3E}">
        <p14:creationId xmlns:p14="http://schemas.microsoft.com/office/powerpoint/2010/main" val="184961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05B7A5D0-B3ED-46B1-B2A4-548D988F5F07}" type="slidenum">
              <a:rPr lang="en-US" altLang="zh-CN"/>
              <a:pPr/>
              <a:t>‹#›</a:t>
            </a:fld>
            <a:endParaRPr lang="en-US" altLang="zh-CN"/>
          </a:p>
        </p:txBody>
      </p:sp>
    </p:spTree>
    <p:extLst>
      <p:ext uri="{BB962C8B-B14F-4D97-AF65-F5344CB8AC3E}">
        <p14:creationId xmlns:p14="http://schemas.microsoft.com/office/powerpoint/2010/main" val="265253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EF49A6FA-05B5-4A8E-815C-83A2F484D40B}" type="slidenum">
              <a:rPr lang="en-US" altLang="zh-CN"/>
              <a:pPr/>
              <a:t>‹#›</a:t>
            </a:fld>
            <a:endParaRPr lang="en-US" altLang="zh-CN"/>
          </a:p>
        </p:txBody>
      </p:sp>
    </p:spTree>
    <p:extLst>
      <p:ext uri="{BB962C8B-B14F-4D97-AF65-F5344CB8AC3E}">
        <p14:creationId xmlns:p14="http://schemas.microsoft.com/office/powerpoint/2010/main" val="60915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51B3EF7-813B-42F5-9812-D3FCD1BFF773}" type="slidenum">
              <a:rPr lang="en-US" altLang="zh-CN"/>
              <a:pPr/>
              <a:t>‹#›</a:t>
            </a:fld>
            <a:endParaRPr lang="en-US" altLang="zh-CN"/>
          </a:p>
        </p:txBody>
      </p:sp>
    </p:spTree>
    <p:extLst>
      <p:ext uri="{BB962C8B-B14F-4D97-AF65-F5344CB8AC3E}">
        <p14:creationId xmlns:p14="http://schemas.microsoft.com/office/powerpoint/2010/main" val="246707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FBDC5C-65FB-46BC-8964-F378E03A277C}" type="slidenum">
              <a:rPr lang="en-US" altLang="zh-CN"/>
              <a:pPr/>
              <a:t>‹#›</a:t>
            </a:fld>
            <a:endParaRPr lang="en-US" altLang="zh-CN"/>
          </a:p>
        </p:txBody>
      </p:sp>
    </p:spTree>
    <p:extLst>
      <p:ext uri="{BB962C8B-B14F-4D97-AF65-F5344CB8AC3E}">
        <p14:creationId xmlns:p14="http://schemas.microsoft.com/office/powerpoint/2010/main" val="159565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C4D636A-08CE-4877-9170-241F2785BD78}" type="slidenum">
              <a:rPr lang="en-US" altLang="zh-CN"/>
              <a:pPr/>
              <a:t>‹#›</a:t>
            </a:fld>
            <a:endParaRPr lang="en-US" altLang="zh-CN"/>
          </a:p>
        </p:txBody>
      </p:sp>
    </p:spTree>
    <p:extLst>
      <p:ext uri="{BB962C8B-B14F-4D97-AF65-F5344CB8AC3E}">
        <p14:creationId xmlns:p14="http://schemas.microsoft.com/office/powerpoint/2010/main" val="26916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876B70C-AA94-4C76-A44E-BC6D31A83EC2}" type="slidenum">
              <a:rPr lang="en-US" altLang="zh-CN"/>
              <a:pPr/>
              <a:t>‹#›</a:t>
            </a:fld>
            <a:endParaRPr lang="en-US" altLang="zh-CN"/>
          </a:p>
        </p:txBody>
      </p:sp>
    </p:spTree>
    <p:extLst>
      <p:ext uri="{BB962C8B-B14F-4D97-AF65-F5344CB8AC3E}">
        <p14:creationId xmlns:p14="http://schemas.microsoft.com/office/powerpoint/2010/main" val="221344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FDC3E56-79B3-47C2-A093-5E6FBDE76919}" type="slidenum">
              <a:rPr lang="en-US" altLang="zh-CN"/>
              <a:pPr/>
              <a:t>‹#›</a:t>
            </a:fld>
            <a:endParaRPr lang="en-US" altLang="zh-CN"/>
          </a:p>
        </p:txBody>
      </p:sp>
    </p:spTree>
    <p:extLst>
      <p:ext uri="{BB962C8B-B14F-4D97-AF65-F5344CB8AC3E}">
        <p14:creationId xmlns:p14="http://schemas.microsoft.com/office/powerpoint/2010/main" val="859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8A34BC9-8AF7-4D8D-8CDB-3531620F9E96}" type="slidenum">
              <a:rPr lang="en-US" altLang="zh-CN"/>
              <a:pPr/>
              <a:t>‹#›</a:t>
            </a:fld>
            <a:endParaRPr lang="en-US" altLang="zh-CN"/>
          </a:p>
        </p:txBody>
      </p:sp>
    </p:spTree>
    <p:extLst>
      <p:ext uri="{BB962C8B-B14F-4D97-AF65-F5344CB8AC3E}">
        <p14:creationId xmlns:p14="http://schemas.microsoft.com/office/powerpoint/2010/main" val="5769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3320D89-F9BD-492D-8AD5-AED9971A01E3}" type="slidenum">
              <a:rPr lang="en-US" altLang="zh-CN"/>
              <a:pPr/>
              <a:t>‹#›</a:t>
            </a:fld>
            <a:endParaRPr lang="en-US" altLang="zh-CN"/>
          </a:p>
        </p:txBody>
      </p:sp>
    </p:spTree>
    <p:extLst>
      <p:ext uri="{BB962C8B-B14F-4D97-AF65-F5344CB8AC3E}">
        <p14:creationId xmlns:p14="http://schemas.microsoft.com/office/powerpoint/2010/main" val="267015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DEC6AA-48D7-42BC-A575-ABD9772F082F}" type="slidenum">
              <a:rPr lang="en-US" altLang="zh-CN"/>
              <a:pPr/>
              <a:t>‹#›</a:t>
            </a:fld>
            <a:endParaRPr lang="en-US" altLang="zh-CN"/>
          </a:p>
        </p:txBody>
      </p:sp>
    </p:spTree>
    <p:extLst>
      <p:ext uri="{BB962C8B-B14F-4D97-AF65-F5344CB8AC3E}">
        <p14:creationId xmlns:p14="http://schemas.microsoft.com/office/powerpoint/2010/main" val="73934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4658" name="Group 2"/>
          <p:cNvGrpSpPr>
            <a:grpSpLocks/>
          </p:cNvGrpSpPr>
          <p:nvPr/>
        </p:nvGrpSpPr>
        <p:grpSpPr bwMode="auto">
          <a:xfrm>
            <a:off x="1071563" y="304800"/>
            <a:ext cx="7615237" cy="1106488"/>
            <a:chOff x="675" y="192"/>
            <a:chExt cx="4797" cy="697"/>
          </a:xfrm>
        </p:grpSpPr>
        <p:sp>
          <p:nvSpPr>
            <p:cNvPr id="454659"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4660"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4661"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4662"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454663"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grpSp>
      <p:sp>
        <p:nvSpPr>
          <p:cNvPr id="454664"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4665"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sp>
        <p:nvSpPr>
          <p:cNvPr id="454666"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
        <p:nvSpPr>
          <p:cNvPr id="454667"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6D73402F-9832-4AB0-8C43-B38393A31E67}" type="slidenum">
              <a:rPr lang="en-US" altLang="zh-CN"/>
              <a:pPr/>
              <a:t>‹#›</a:t>
            </a:fld>
            <a:endParaRPr lang="en-US" altLang="zh-CN"/>
          </a:p>
        </p:txBody>
      </p:sp>
      <p:sp>
        <p:nvSpPr>
          <p:cNvPr id="454668"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pitchFamily="34" charset="0"/>
          <a:ea typeface="宋体" pitchFamily="2" charset="-122"/>
        </a:defRPr>
      </a:lvl2pPr>
      <a:lvl3pPr algn="l" rtl="0" fontAlgn="base">
        <a:spcBef>
          <a:spcPct val="0"/>
        </a:spcBef>
        <a:spcAft>
          <a:spcPct val="0"/>
        </a:spcAft>
        <a:defRPr sz="3800">
          <a:solidFill>
            <a:schemeClr val="tx2"/>
          </a:solidFill>
          <a:latin typeface="Arial" pitchFamily="34" charset="0"/>
          <a:ea typeface="宋体" pitchFamily="2" charset="-122"/>
        </a:defRPr>
      </a:lvl3pPr>
      <a:lvl4pPr algn="l" rtl="0" fontAlgn="base">
        <a:spcBef>
          <a:spcPct val="0"/>
        </a:spcBef>
        <a:spcAft>
          <a:spcPct val="0"/>
        </a:spcAft>
        <a:defRPr sz="3800">
          <a:solidFill>
            <a:schemeClr val="tx2"/>
          </a:solidFill>
          <a:latin typeface="Arial" pitchFamily="34" charset="0"/>
          <a:ea typeface="宋体" pitchFamily="2" charset="-122"/>
        </a:defRPr>
      </a:lvl4pPr>
      <a:lvl5pPr algn="l" rtl="0" fontAlgn="base">
        <a:spcBef>
          <a:spcPct val="0"/>
        </a:spcBef>
        <a:spcAft>
          <a:spcPct val="0"/>
        </a:spcAft>
        <a:defRPr sz="3800">
          <a:solidFill>
            <a:schemeClr val="tx2"/>
          </a:solidFill>
          <a:latin typeface="Arial" pitchFamily="34" charset="0"/>
          <a:ea typeface="宋体" pitchFamily="2" charset="-122"/>
        </a:defRPr>
      </a:lvl5pPr>
      <a:lvl6pPr marL="457200" algn="l" rtl="0" fontAlgn="base">
        <a:spcBef>
          <a:spcPct val="0"/>
        </a:spcBef>
        <a:spcAft>
          <a:spcPct val="0"/>
        </a:spcAft>
        <a:defRPr sz="3800">
          <a:solidFill>
            <a:schemeClr val="tx2"/>
          </a:solidFill>
          <a:latin typeface="Arial" pitchFamily="34" charset="0"/>
          <a:ea typeface="宋体" pitchFamily="2" charset="-122"/>
        </a:defRPr>
      </a:lvl6pPr>
      <a:lvl7pPr marL="914400" algn="l" rtl="0" fontAlgn="base">
        <a:spcBef>
          <a:spcPct val="0"/>
        </a:spcBef>
        <a:spcAft>
          <a:spcPct val="0"/>
        </a:spcAft>
        <a:defRPr sz="3800">
          <a:solidFill>
            <a:schemeClr val="tx2"/>
          </a:solidFill>
          <a:latin typeface="Arial" pitchFamily="34" charset="0"/>
          <a:ea typeface="宋体" pitchFamily="2" charset="-122"/>
        </a:defRPr>
      </a:lvl7pPr>
      <a:lvl8pPr marL="1371600" algn="l" rtl="0" fontAlgn="base">
        <a:spcBef>
          <a:spcPct val="0"/>
        </a:spcBef>
        <a:spcAft>
          <a:spcPct val="0"/>
        </a:spcAft>
        <a:defRPr sz="3800">
          <a:solidFill>
            <a:schemeClr val="tx2"/>
          </a:solidFill>
          <a:latin typeface="Arial" pitchFamily="34" charset="0"/>
          <a:ea typeface="宋体" pitchFamily="2" charset="-122"/>
        </a:defRPr>
      </a:lvl8pPr>
      <a:lvl9pPr marL="1828800" algn="l" rtl="0" fontAlgn="base">
        <a:spcBef>
          <a:spcPct val="0"/>
        </a:spcBef>
        <a:spcAft>
          <a:spcPct val="0"/>
        </a:spcAft>
        <a:defRPr sz="38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fontAlgn="base">
        <a:spcBef>
          <a:spcPct val="20000"/>
        </a:spcBef>
        <a:spcAft>
          <a:spcPct val="0"/>
        </a:spcAft>
        <a:buClr>
          <a:schemeClr val="accent1"/>
        </a:buClr>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9.wmf"/><Relationship Id="rId18" Type="http://schemas.openxmlformats.org/officeDocument/2006/relationships/oleObject" Target="../embeddings/oleObject42.bin"/><Relationship Id="rId3" Type="http://schemas.openxmlformats.org/officeDocument/2006/relationships/notesSlide" Target="../notesSlides/notesSlide11.xml"/><Relationship Id="rId7" Type="http://schemas.openxmlformats.org/officeDocument/2006/relationships/image" Target="../media/image36.wmf"/><Relationship Id="rId12" Type="http://schemas.openxmlformats.org/officeDocument/2006/relationships/oleObject" Target="../embeddings/oleObject39.bin"/><Relationship Id="rId17"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oleObject" Target="../embeddings/oleObject41.bin"/><Relationship Id="rId20" Type="http://schemas.openxmlformats.org/officeDocument/2006/relationships/image" Target="../media/image43.png"/><Relationship Id="rId1" Type="http://schemas.openxmlformats.org/officeDocument/2006/relationships/vmlDrawing" Target="../drawings/vmlDrawing8.vml"/><Relationship Id="rId6" Type="http://schemas.openxmlformats.org/officeDocument/2006/relationships/oleObject" Target="../embeddings/oleObject36.bin"/><Relationship Id="rId11" Type="http://schemas.openxmlformats.org/officeDocument/2006/relationships/image" Target="../media/image38.wmf"/><Relationship Id="rId5" Type="http://schemas.openxmlformats.org/officeDocument/2006/relationships/image" Target="../media/image35.wmf"/><Relationship Id="rId15" Type="http://schemas.openxmlformats.org/officeDocument/2006/relationships/image" Target="../media/image40.wmf"/><Relationship Id="rId10" Type="http://schemas.openxmlformats.org/officeDocument/2006/relationships/oleObject" Target="../embeddings/oleObject38.bin"/><Relationship Id="rId19" Type="http://schemas.openxmlformats.org/officeDocument/2006/relationships/image" Target="../media/image42.wmf"/><Relationship Id="rId4" Type="http://schemas.openxmlformats.org/officeDocument/2006/relationships/oleObject" Target="../embeddings/oleObject35.bin"/><Relationship Id="rId9" Type="http://schemas.openxmlformats.org/officeDocument/2006/relationships/image" Target="../media/image37.wmf"/><Relationship Id="rId14"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6.wmf"/><Relationship Id="rId18" Type="http://schemas.openxmlformats.org/officeDocument/2006/relationships/oleObject" Target="../embeddings/oleObject50.bin"/><Relationship Id="rId3" Type="http://schemas.openxmlformats.org/officeDocument/2006/relationships/notesSlide" Target="../notesSlides/notesSlide12.xml"/><Relationship Id="rId7" Type="http://schemas.openxmlformats.org/officeDocument/2006/relationships/image" Target="../media/image45.png"/><Relationship Id="rId12" Type="http://schemas.openxmlformats.org/officeDocument/2006/relationships/oleObject" Target="../embeddings/oleObject47.bin"/><Relationship Id="rId17" Type="http://schemas.openxmlformats.org/officeDocument/2006/relationships/image" Target="../media/image48.wmf"/><Relationship Id="rId2" Type="http://schemas.openxmlformats.org/officeDocument/2006/relationships/slideLayout" Target="../slideLayouts/slideLayout7.xml"/><Relationship Id="rId16" Type="http://schemas.openxmlformats.org/officeDocument/2006/relationships/oleObject" Target="../embeddings/oleObject49.bin"/><Relationship Id="rId1" Type="http://schemas.openxmlformats.org/officeDocument/2006/relationships/vmlDrawing" Target="../drawings/vmlDrawing9.vml"/><Relationship Id="rId6" Type="http://schemas.openxmlformats.org/officeDocument/2006/relationships/oleObject" Target="../embeddings/oleObject44.bin"/><Relationship Id="rId11" Type="http://schemas.openxmlformats.org/officeDocument/2006/relationships/image" Target="../media/image36.wmf"/><Relationship Id="rId5" Type="http://schemas.openxmlformats.org/officeDocument/2006/relationships/image" Target="../media/image44.png"/><Relationship Id="rId15" Type="http://schemas.openxmlformats.org/officeDocument/2006/relationships/image" Target="../media/image47.wmf"/><Relationship Id="rId10" Type="http://schemas.openxmlformats.org/officeDocument/2006/relationships/oleObject" Target="../embeddings/oleObject46.bin"/><Relationship Id="rId19" Type="http://schemas.openxmlformats.org/officeDocument/2006/relationships/image" Target="../media/image49.wmf"/><Relationship Id="rId4" Type="http://schemas.openxmlformats.org/officeDocument/2006/relationships/oleObject" Target="../embeddings/oleObject43.bin"/><Relationship Id="rId9" Type="http://schemas.openxmlformats.org/officeDocument/2006/relationships/image" Target="../media/image35.wmf"/><Relationship Id="rId14"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4.png"/><Relationship Id="rId3" Type="http://schemas.openxmlformats.org/officeDocument/2006/relationships/notesSlide" Target="../notesSlides/notesSlide13.xml"/><Relationship Id="rId7" Type="http://schemas.openxmlformats.org/officeDocument/2006/relationships/image" Target="../media/image51.wmf"/><Relationship Id="rId12"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2.bin"/><Relationship Id="rId11" Type="http://schemas.openxmlformats.org/officeDocument/2006/relationships/image" Target="../media/image53.png"/><Relationship Id="rId5" Type="http://schemas.openxmlformats.org/officeDocument/2006/relationships/image" Target="../media/image50.wmf"/><Relationship Id="rId15" Type="http://schemas.openxmlformats.org/officeDocument/2006/relationships/image" Target="../media/image55.png"/><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2.png"/><Relationship Id="rId14"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slide" Target="slide2.xml"/><Relationship Id="rId5" Type="http://schemas.openxmlformats.org/officeDocument/2006/relationships/image" Target="../media/image56.wmf"/><Relationship Id="rId4"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9.bin"/><Relationship Id="rId5" Type="http://schemas.openxmlformats.org/officeDocument/2006/relationships/image" Target="../media/image57.png"/><Relationship Id="rId4" Type="http://schemas.openxmlformats.org/officeDocument/2006/relationships/oleObject" Target="../embeddings/oleObject58.bin"/></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19.xml"/><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1.bin"/><Relationship Id="rId11" Type="http://schemas.openxmlformats.org/officeDocument/2006/relationships/image" Target="../media/image64.png"/><Relationship Id="rId5" Type="http://schemas.openxmlformats.org/officeDocument/2006/relationships/image" Target="../media/image61.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3.wmf"/></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0.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20.xml"/><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7.png"/><Relationship Id="rId5" Type="http://schemas.openxmlformats.org/officeDocument/2006/relationships/image" Target="../media/image65.wmf"/><Relationship Id="rId10" Type="http://schemas.openxmlformats.org/officeDocument/2006/relationships/image" Target="../media/image58.wmf"/><Relationship Id="rId4" Type="http://schemas.openxmlformats.org/officeDocument/2006/relationships/oleObject" Target="../embeddings/oleObject64.bin"/><Relationship Id="rId9" Type="http://schemas.openxmlformats.org/officeDocument/2006/relationships/oleObject" Target="../embeddings/oleObject6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2.wmf"/><Relationship Id="rId3" Type="http://schemas.openxmlformats.org/officeDocument/2006/relationships/notesSlide" Target="../notesSlides/notesSlide21.xml"/><Relationship Id="rId7" Type="http://schemas.openxmlformats.org/officeDocument/2006/relationships/image" Target="../media/image69.wmf"/><Relationship Id="rId12" Type="http://schemas.openxmlformats.org/officeDocument/2006/relationships/oleObject" Target="../embeddings/oleObject71.bin"/><Relationship Id="rId17" Type="http://schemas.openxmlformats.org/officeDocument/2006/relationships/image" Target="../media/image74.png"/><Relationship Id="rId2" Type="http://schemas.openxmlformats.org/officeDocument/2006/relationships/slideLayout" Target="../slideLayouts/slideLayout7.xml"/><Relationship Id="rId16" Type="http://schemas.openxmlformats.org/officeDocument/2006/relationships/oleObject" Target="../embeddings/oleObject73.bin"/><Relationship Id="rId1" Type="http://schemas.openxmlformats.org/officeDocument/2006/relationships/vmlDrawing" Target="../drawings/vmlDrawing15.vml"/><Relationship Id="rId6" Type="http://schemas.openxmlformats.org/officeDocument/2006/relationships/oleObject" Target="../embeddings/oleObject68.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0.wmf"/><Relationship Id="rId14" Type="http://schemas.openxmlformats.org/officeDocument/2006/relationships/oleObject" Target="../embeddings/oleObject72.bin"/></Relationships>
</file>

<file path=ppt/slides/_rels/slide2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5.bin"/><Relationship Id="rId5" Type="http://schemas.openxmlformats.org/officeDocument/2006/relationships/image" Target="../media/image79.png"/><Relationship Id="rId4" Type="http://schemas.openxmlformats.org/officeDocument/2006/relationships/oleObject" Target="../embeddings/oleObject7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26.xml"/><Relationship Id="rId7" Type="http://schemas.openxmlformats.org/officeDocument/2006/relationships/image" Target="../media/image82.wmf"/><Relationship Id="rId12"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7.bin"/><Relationship Id="rId11" Type="http://schemas.openxmlformats.org/officeDocument/2006/relationships/oleObject" Target="../embeddings/oleObject79.bin"/><Relationship Id="rId5" Type="http://schemas.openxmlformats.org/officeDocument/2006/relationships/image" Target="../media/image81.wmf"/><Relationship Id="rId10" Type="http://schemas.openxmlformats.org/officeDocument/2006/relationships/image" Target="../media/image85.png"/><Relationship Id="rId4" Type="http://schemas.openxmlformats.org/officeDocument/2006/relationships/oleObject" Target="../embeddings/oleObject76.bin"/><Relationship Id="rId9" Type="http://schemas.openxmlformats.org/officeDocument/2006/relationships/image" Target="../media/image83.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oleObject" Target="../embeddings/oleObject85.bin"/><Relationship Id="rId3" Type="http://schemas.openxmlformats.org/officeDocument/2006/relationships/notesSlide" Target="../notesSlides/notesSlide27.xml"/><Relationship Id="rId7" Type="http://schemas.openxmlformats.org/officeDocument/2006/relationships/image" Target="../media/image87.wmf"/><Relationship Id="rId12" Type="http://schemas.openxmlformats.org/officeDocument/2006/relationships/image" Target="../media/image89.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1.bin"/><Relationship Id="rId11" Type="http://schemas.openxmlformats.org/officeDocument/2006/relationships/oleObject" Target="../embeddings/oleObject84.bin"/><Relationship Id="rId5" Type="http://schemas.openxmlformats.org/officeDocument/2006/relationships/image" Target="../media/image86.png"/><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8.wmf"/><Relationship Id="rId14" Type="http://schemas.openxmlformats.org/officeDocument/2006/relationships/image" Target="../media/image8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93.wmf"/><Relationship Id="rId3" Type="http://schemas.openxmlformats.org/officeDocument/2006/relationships/notesSlide" Target="../notesSlides/notesSlide28.xml"/><Relationship Id="rId7" Type="http://schemas.openxmlformats.org/officeDocument/2006/relationships/image" Target="../media/image91.png"/><Relationship Id="rId12"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7.bin"/><Relationship Id="rId11" Type="http://schemas.openxmlformats.org/officeDocument/2006/relationships/image" Target="../media/image87.wmf"/><Relationship Id="rId5" Type="http://schemas.openxmlformats.org/officeDocument/2006/relationships/image" Target="../media/image90.png"/><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2.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4.wmf"/><Relationship Id="rId5" Type="http://schemas.openxmlformats.org/officeDocument/2006/relationships/oleObject" Target="../embeddings/oleObject91.bin"/><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31.xml"/><Relationship Id="rId7" Type="http://schemas.openxmlformats.org/officeDocument/2006/relationships/oleObject" Target="../embeddings/oleObject93.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7.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99.wmf"/><Relationship Id="rId4" Type="http://schemas.openxmlformats.org/officeDocument/2006/relationships/image" Target="../media/image101.png"/><Relationship Id="rId9" Type="http://schemas.openxmlformats.org/officeDocument/2006/relationships/oleObject" Target="../embeddings/oleObject9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oleObject" Target="../embeddings/oleObject100.bin"/><Relationship Id="rId3" Type="http://schemas.openxmlformats.org/officeDocument/2006/relationships/notesSlide" Target="../notesSlides/notesSlide32.xml"/><Relationship Id="rId7" Type="http://schemas.openxmlformats.org/officeDocument/2006/relationships/image" Target="../media/image103.png"/><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7.bin"/><Relationship Id="rId11" Type="http://schemas.openxmlformats.org/officeDocument/2006/relationships/oleObject" Target="../embeddings/oleObject99.bin"/><Relationship Id="rId5" Type="http://schemas.openxmlformats.org/officeDocument/2006/relationships/image" Target="../media/image102.wmf"/><Relationship Id="rId10" Type="http://schemas.openxmlformats.org/officeDocument/2006/relationships/image" Target="../media/image107.png"/><Relationship Id="rId4" Type="http://schemas.openxmlformats.org/officeDocument/2006/relationships/oleObject" Target="../embeddings/oleObject96.bin"/><Relationship Id="rId9" Type="http://schemas.openxmlformats.org/officeDocument/2006/relationships/image" Target="../media/image104.png"/><Relationship Id="rId14" Type="http://schemas.openxmlformats.org/officeDocument/2006/relationships/image" Target="../media/image106.wmf"/></Relationships>
</file>

<file path=ppt/slides/_rels/slide33.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05.bin"/><Relationship Id="rId18" Type="http://schemas.openxmlformats.org/officeDocument/2006/relationships/image" Target="../media/image112.wmf"/><Relationship Id="rId3" Type="http://schemas.openxmlformats.org/officeDocument/2006/relationships/notesSlide" Target="../notesSlides/notesSlide33.xml"/><Relationship Id="rId21" Type="http://schemas.openxmlformats.org/officeDocument/2006/relationships/oleObject" Target="../embeddings/oleObject109.bin"/><Relationship Id="rId7" Type="http://schemas.openxmlformats.org/officeDocument/2006/relationships/oleObject" Target="../embeddings/oleObject102.bin"/><Relationship Id="rId12" Type="http://schemas.openxmlformats.org/officeDocument/2006/relationships/image" Target="../media/image111.wmf"/><Relationship Id="rId17" Type="http://schemas.openxmlformats.org/officeDocument/2006/relationships/oleObject" Target="../embeddings/oleObject107.bin"/><Relationship Id="rId2" Type="http://schemas.openxmlformats.org/officeDocument/2006/relationships/slideLayout" Target="../slideLayouts/slideLayout12.xml"/><Relationship Id="rId16" Type="http://schemas.openxmlformats.org/officeDocument/2006/relationships/image" Target="../media/image98.wmf"/><Relationship Id="rId20" Type="http://schemas.openxmlformats.org/officeDocument/2006/relationships/image" Target="../media/image113.wmf"/><Relationship Id="rId1" Type="http://schemas.openxmlformats.org/officeDocument/2006/relationships/vmlDrawing" Target="../drawings/vmlDrawing23.vml"/><Relationship Id="rId6" Type="http://schemas.openxmlformats.org/officeDocument/2006/relationships/image" Target="../media/image108.wmf"/><Relationship Id="rId11" Type="http://schemas.openxmlformats.org/officeDocument/2006/relationships/oleObject" Target="../embeddings/oleObject104.bin"/><Relationship Id="rId24" Type="http://schemas.openxmlformats.org/officeDocument/2006/relationships/image" Target="../media/image115.wmf"/><Relationship Id="rId5" Type="http://schemas.openxmlformats.org/officeDocument/2006/relationships/oleObject" Target="../embeddings/oleObject101.bin"/><Relationship Id="rId15" Type="http://schemas.openxmlformats.org/officeDocument/2006/relationships/oleObject" Target="../embeddings/oleObject106.bin"/><Relationship Id="rId23" Type="http://schemas.openxmlformats.org/officeDocument/2006/relationships/oleObject" Target="../embeddings/oleObject110.bin"/><Relationship Id="rId10" Type="http://schemas.openxmlformats.org/officeDocument/2006/relationships/image" Target="../media/image110.wmf"/><Relationship Id="rId19" Type="http://schemas.openxmlformats.org/officeDocument/2006/relationships/oleObject" Target="../embeddings/oleObject108.bin"/><Relationship Id="rId4" Type="http://schemas.openxmlformats.org/officeDocument/2006/relationships/image" Target="../media/image101.png"/><Relationship Id="rId9" Type="http://schemas.openxmlformats.org/officeDocument/2006/relationships/oleObject" Target="../embeddings/oleObject103.bin"/><Relationship Id="rId14" Type="http://schemas.openxmlformats.org/officeDocument/2006/relationships/image" Target="../media/image97.wmf"/><Relationship Id="rId22" Type="http://schemas.openxmlformats.org/officeDocument/2006/relationships/image" Target="../media/image114.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notesSlide" Target="../notesSlides/notesSlide34.xml"/><Relationship Id="rId7" Type="http://schemas.openxmlformats.org/officeDocument/2006/relationships/image" Target="../media/image117.pn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2.bin"/><Relationship Id="rId5" Type="http://schemas.openxmlformats.org/officeDocument/2006/relationships/image" Target="../media/image116.png"/><Relationship Id="rId4" Type="http://schemas.openxmlformats.org/officeDocument/2006/relationships/oleObject" Target="../embeddings/oleObject111.bin"/><Relationship Id="rId9" Type="http://schemas.openxmlformats.org/officeDocument/2006/relationships/image" Target="../media/image118.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35.xml"/><Relationship Id="rId7"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15.bin"/><Relationship Id="rId11" Type="http://schemas.openxmlformats.org/officeDocument/2006/relationships/image" Target="../media/image122.png"/><Relationship Id="rId5" Type="http://schemas.openxmlformats.org/officeDocument/2006/relationships/image" Target="../media/image119.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21.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36.xml"/><Relationship Id="rId7" Type="http://schemas.openxmlformats.org/officeDocument/2006/relationships/image" Target="../media/image124.png"/><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19.bin"/><Relationship Id="rId5" Type="http://schemas.openxmlformats.org/officeDocument/2006/relationships/image" Target="../media/image123.png"/><Relationship Id="rId4" Type="http://schemas.openxmlformats.org/officeDocument/2006/relationships/oleObject" Target="../embeddings/oleObject118.bin"/><Relationship Id="rId9" Type="http://schemas.openxmlformats.org/officeDocument/2006/relationships/image" Target="../media/image125.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9.png"/><Relationship Id="rId3" Type="http://schemas.openxmlformats.org/officeDocument/2006/relationships/notesSlide" Target="../notesSlides/notesSlide37.xml"/><Relationship Id="rId7" Type="http://schemas.openxmlformats.org/officeDocument/2006/relationships/image" Target="../media/image127.wmf"/><Relationship Id="rId12" Type="http://schemas.openxmlformats.org/officeDocument/2006/relationships/oleObject" Target="../embeddings/oleObject125.bin"/><Relationship Id="rId17" Type="http://schemas.openxmlformats.org/officeDocument/2006/relationships/image" Target="../media/image131.wmf"/><Relationship Id="rId2" Type="http://schemas.openxmlformats.org/officeDocument/2006/relationships/slideLayout" Target="../slideLayouts/slideLayout7.xml"/><Relationship Id="rId16" Type="http://schemas.openxmlformats.org/officeDocument/2006/relationships/oleObject" Target="../embeddings/oleObject127.bin"/><Relationship Id="rId1" Type="http://schemas.openxmlformats.org/officeDocument/2006/relationships/vmlDrawing" Target="../drawings/vmlDrawing27.vml"/><Relationship Id="rId6" Type="http://schemas.openxmlformats.org/officeDocument/2006/relationships/oleObject" Target="../embeddings/oleObject122.bin"/><Relationship Id="rId11" Type="http://schemas.openxmlformats.org/officeDocument/2006/relationships/image" Target="../media/image71.wmf"/><Relationship Id="rId5" Type="http://schemas.openxmlformats.org/officeDocument/2006/relationships/image" Target="../media/image126.wmf"/><Relationship Id="rId15" Type="http://schemas.openxmlformats.org/officeDocument/2006/relationships/image" Target="../media/image130.png"/><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8.wmf"/><Relationship Id="rId14" Type="http://schemas.openxmlformats.org/officeDocument/2006/relationships/oleObject" Target="../embeddings/oleObject12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notesSlide" Target="../notesSlides/notesSlide38.xml"/><Relationship Id="rId7"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29.bin"/><Relationship Id="rId5" Type="http://schemas.openxmlformats.org/officeDocument/2006/relationships/image" Target="../media/image125.wmf"/><Relationship Id="rId4" Type="http://schemas.openxmlformats.org/officeDocument/2006/relationships/oleObject" Target="../embeddings/oleObject128.bin"/><Relationship Id="rId9" Type="http://schemas.openxmlformats.org/officeDocument/2006/relationships/image" Target="../media/image133.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39.xml"/><Relationship Id="rId7"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32.bin"/><Relationship Id="rId11" Type="http://schemas.openxmlformats.org/officeDocument/2006/relationships/image" Target="../media/image137.wmf"/><Relationship Id="rId5" Type="http://schemas.openxmlformats.org/officeDocument/2006/relationships/image" Target="../media/image134.png"/><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6.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image" Target="../media/image2.wmf"/><Relationship Id="rId12" Type="http://schemas.openxmlformats.org/officeDocument/2006/relationships/oleObject" Target="../embeddings/oleObject6.bin"/><Relationship Id="rId2" Type="http://schemas.openxmlformats.org/officeDocument/2006/relationships/slideLayout" Target="../slideLayouts/slideLayout7.xml"/><Relationship Id="rId16" Type="http://schemas.openxmlformats.org/officeDocument/2006/relationships/slide" Target="slide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wmf"/><Relationship Id="rId1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39.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36.bin"/><Relationship Id="rId5" Type="http://schemas.openxmlformats.org/officeDocument/2006/relationships/image" Target="../media/image138.wmf"/><Relationship Id="rId4" Type="http://schemas.openxmlformats.org/officeDocument/2006/relationships/oleObject" Target="../embeddings/oleObject13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41.wmf"/><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oleObject" Target="../embeddings/oleObject138.bin"/><Relationship Id="rId5" Type="http://schemas.openxmlformats.org/officeDocument/2006/relationships/image" Target="../media/image140.wmf"/><Relationship Id="rId4" Type="http://schemas.openxmlformats.org/officeDocument/2006/relationships/oleObject" Target="../embeddings/oleObject137.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43.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oleObject" Target="../embeddings/oleObject13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47.pn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41.bin"/><Relationship Id="rId5" Type="http://schemas.openxmlformats.org/officeDocument/2006/relationships/image" Target="../media/image146.png"/><Relationship Id="rId4" Type="http://schemas.openxmlformats.org/officeDocument/2006/relationships/oleObject" Target="../embeddings/oleObject14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152.png"/><Relationship Id="rId3" Type="http://schemas.openxmlformats.org/officeDocument/2006/relationships/notesSlide" Target="../notesSlides/notesSlide46.xml"/><Relationship Id="rId7" Type="http://schemas.openxmlformats.org/officeDocument/2006/relationships/image" Target="../media/image149.wmf"/><Relationship Id="rId12"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43.bin"/><Relationship Id="rId11" Type="http://schemas.openxmlformats.org/officeDocument/2006/relationships/image" Target="../media/image151.wmf"/><Relationship Id="rId5" Type="http://schemas.openxmlformats.org/officeDocument/2006/relationships/image" Target="../media/image148.wmf"/><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150.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53.wmf"/><Relationship Id="rId4" Type="http://schemas.openxmlformats.org/officeDocument/2006/relationships/oleObject" Target="../embeddings/oleObject147.bin"/></Relationships>
</file>

<file path=ppt/slides/_rels/slide48.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notesSlide" Target="../notesSlides/notesSlide48.xml"/><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54.wmf"/><Relationship Id="rId5" Type="http://schemas.openxmlformats.org/officeDocument/2006/relationships/oleObject" Target="../embeddings/oleObject148.bin"/><Relationship Id="rId10" Type="http://schemas.openxmlformats.org/officeDocument/2006/relationships/image" Target="../media/image156.wmf"/><Relationship Id="rId4" Type="http://schemas.openxmlformats.org/officeDocument/2006/relationships/image" Target="../media/image157.png"/><Relationship Id="rId9" Type="http://schemas.openxmlformats.org/officeDocument/2006/relationships/oleObject" Target="../embeddings/oleObject150.bin"/></Relationships>
</file>

<file path=ppt/slides/_rels/slide49.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1.wmf"/><Relationship Id="rId18" Type="http://schemas.openxmlformats.org/officeDocument/2006/relationships/oleObject" Target="../embeddings/oleObject15.bin"/><Relationship Id="rId3" Type="http://schemas.openxmlformats.org/officeDocument/2006/relationships/notesSlide" Target="../notesSlides/notesSlide5.xml"/><Relationship Id="rId21" Type="http://schemas.openxmlformats.org/officeDocument/2006/relationships/oleObject" Target="../embeddings/oleObject17.bin"/><Relationship Id="rId7" Type="http://schemas.openxmlformats.org/officeDocument/2006/relationships/image" Target="../media/image8.wmf"/><Relationship Id="rId12" Type="http://schemas.openxmlformats.org/officeDocument/2006/relationships/oleObject" Target="../embeddings/oleObject12.bin"/><Relationship Id="rId17"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oleObject" Target="../embeddings/oleObject14.bin"/><Relationship Id="rId20"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11.bin"/><Relationship Id="rId19"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9.wmf"/><Relationship Id="rId14" Type="http://schemas.openxmlformats.org/officeDocument/2006/relationships/oleObject" Target="../embeddings/oleObject13.bin"/><Relationship Id="rId22" Type="http://schemas.openxmlformats.org/officeDocument/2006/relationships/image" Target="../media/image15.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oleObject" Target="../embeddings/oleObject156.bin"/><Relationship Id="rId18" Type="http://schemas.openxmlformats.org/officeDocument/2006/relationships/oleObject" Target="../embeddings/oleObject159.bin"/><Relationship Id="rId3" Type="http://schemas.openxmlformats.org/officeDocument/2006/relationships/notesSlide" Target="../notesSlides/notesSlide50.xml"/><Relationship Id="rId7" Type="http://schemas.openxmlformats.org/officeDocument/2006/relationships/image" Target="../media/image159.wmf"/><Relationship Id="rId12" Type="http://schemas.openxmlformats.org/officeDocument/2006/relationships/image" Target="../media/image160.wmf"/><Relationship Id="rId17" Type="http://schemas.openxmlformats.org/officeDocument/2006/relationships/image" Target="../media/image162.wmf"/><Relationship Id="rId2" Type="http://schemas.openxmlformats.org/officeDocument/2006/relationships/slideLayout" Target="../slideLayouts/slideLayout7.xml"/><Relationship Id="rId16" Type="http://schemas.openxmlformats.org/officeDocument/2006/relationships/oleObject" Target="../embeddings/oleObject158.bin"/><Relationship Id="rId1" Type="http://schemas.openxmlformats.org/officeDocument/2006/relationships/vmlDrawing" Target="../drawings/vmlDrawing37.vml"/><Relationship Id="rId6" Type="http://schemas.openxmlformats.org/officeDocument/2006/relationships/oleObject" Target="../embeddings/oleObject152.bin"/><Relationship Id="rId11" Type="http://schemas.openxmlformats.org/officeDocument/2006/relationships/oleObject" Target="../embeddings/oleObject155.bin"/><Relationship Id="rId5" Type="http://schemas.openxmlformats.org/officeDocument/2006/relationships/image" Target="../media/image68.wmf"/><Relationship Id="rId15" Type="http://schemas.openxmlformats.org/officeDocument/2006/relationships/oleObject" Target="../embeddings/oleObject157.bin"/><Relationship Id="rId10" Type="http://schemas.openxmlformats.org/officeDocument/2006/relationships/image" Target="../media/image71.wmf"/><Relationship Id="rId19" Type="http://schemas.openxmlformats.org/officeDocument/2006/relationships/image" Target="../media/image163.wmf"/><Relationship Id="rId4" Type="http://schemas.openxmlformats.org/officeDocument/2006/relationships/oleObject" Target="../embeddings/oleObject151.bin"/><Relationship Id="rId9" Type="http://schemas.openxmlformats.org/officeDocument/2006/relationships/oleObject" Target="../embeddings/oleObject154.bin"/><Relationship Id="rId14" Type="http://schemas.openxmlformats.org/officeDocument/2006/relationships/image" Target="../media/image161.wmf"/></Relationships>
</file>

<file path=ppt/slides/_rels/slide51.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notesSlide" Target="../notesSlides/notesSlide51.xml"/><Relationship Id="rId7"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61.bin"/><Relationship Id="rId5" Type="http://schemas.openxmlformats.org/officeDocument/2006/relationships/image" Target="../media/image164.wmf"/><Relationship Id="rId4" Type="http://schemas.openxmlformats.org/officeDocument/2006/relationships/oleObject" Target="../embeddings/oleObject160.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71.wmf"/><Relationship Id="rId3" Type="http://schemas.openxmlformats.org/officeDocument/2006/relationships/notesSlide" Target="../notesSlides/notesSlide52.xml"/><Relationship Id="rId7" Type="http://schemas.openxmlformats.org/officeDocument/2006/relationships/image" Target="../media/image168.wmf"/><Relationship Id="rId12"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63.bin"/><Relationship Id="rId11" Type="http://schemas.openxmlformats.org/officeDocument/2006/relationships/image" Target="../media/image170.png"/><Relationship Id="rId5" Type="http://schemas.openxmlformats.org/officeDocument/2006/relationships/image" Target="../media/image167.wmf"/><Relationship Id="rId10" Type="http://schemas.openxmlformats.org/officeDocument/2006/relationships/oleObject" Target="../embeddings/oleObject165.bin"/><Relationship Id="rId4" Type="http://schemas.openxmlformats.org/officeDocument/2006/relationships/oleObject" Target="../embeddings/oleObject162.bin"/><Relationship Id="rId9" Type="http://schemas.openxmlformats.org/officeDocument/2006/relationships/image" Target="../media/image169.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176.wmf"/><Relationship Id="rId18" Type="http://schemas.openxmlformats.org/officeDocument/2006/relationships/oleObject" Target="../embeddings/oleObject174.bin"/><Relationship Id="rId3" Type="http://schemas.openxmlformats.org/officeDocument/2006/relationships/notesSlide" Target="../notesSlides/notesSlide53.xml"/><Relationship Id="rId21" Type="http://schemas.openxmlformats.org/officeDocument/2006/relationships/image" Target="../media/image180.wmf"/><Relationship Id="rId7" Type="http://schemas.openxmlformats.org/officeDocument/2006/relationships/image" Target="../media/image173.wmf"/><Relationship Id="rId12" Type="http://schemas.openxmlformats.org/officeDocument/2006/relationships/oleObject" Target="../embeddings/oleObject171.bin"/><Relationship Id="rId17" Type="http://schemas.openxmlformats.org/officeDocument/2006/relationships/image" Target="../media/image178.wmf"/><Relationship Id="rId2" Type="http://schemas.openxmlformats.org/officeDocument/2006/relationships/slideLayout" Target="../slideLayouts/slideLayout7.xml"/><Relationship Id="rId16" Type="http://schemas.openxmlformats.org/officeDocument/2006/relationships/oleObject" Target="../embeddings/oleObject173.bin"/><Relationship Id="rId20" Type="http://schemas.openxmlformats.org/officeDocument/2006/relationships/oleObject" Target="../embeddings/oleObject175.bin"/><Relationship Id="rId1" Type="http://schemas.openxmlformats.org/officeDocument/2006/relationships/vmlDrawing" Target="../drawings/vmlDrawing40.vml"/><Relationship Id="rId6" Type="http://schemas.openxmlformats.org/officeDocument/2006/relationships/oleObject" Target="../embeddings/oleObject168.bin"/><Relationship Id="rId11" Type="http://schemas.openxmlformats.org/officeDocument/2006/relationships/image" Target="../media/image175.wmf"/><Relationship Id="rId5" Type="http://schemas.openxmlformats.org/officeDocument/2006/relationships/image" Target="../media/image172.wmf"/><Relationship Id="rId15" Type="http://schemas.openxmlformats.org/officeDocument/2006/relationships/image" Target="../media/image177.wmf"/><Relationship Id="rId23" Type="http://schemas.openxmlformats.org/officeDocument/2006/relationships/image" Target="../media/image181.wmf"/><Relationship Id="rId10" Type="http://schemas.openxmlformats.org/officeDocument/2006/relationships/oleObject" Target="../embeddings/oleObject170.bin"/><Relationship Id="rId19" Type="http://schemas.openxmlformats.org/officeDocument/2006/relationships/image" Target="../media/image179.png"/><Relationship Id="rId4" Type="http://schemas.openxmlformats.org/officeDocument/2006/relationships/oleObject" Target="../embeddings/oleObject167.bin"/><Relationship Id="rId9" Type="http://schemas.openxmlformats.org/officeDocument/2006/relationships/image" Target="../media/image174.wmf"/><Relationship Id="rId14" Type="http://schemas.openxmlformats.org/officeDocument/2006/relationships/oleObject" Target="../embeddings/oleObject172.bin"/><Relationship Id="rId22" Type="http://schemas.openxmlformats.org/officeDocument/2006/relationships/oleObject" Target="../embeddings/oleObject176.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186.wmf"/><Relationship Id="rId3" Type="http://schemas.openxmlformats.org/officeDocument/2006/relationships/notesSlide" Target="../notesSlides/notesSlide54.xml"/><Relationship Id="rId7" Type="http://schemas.openxmlformats.org/officeDocument/2006/relationships/image" Target="../media/image183.wmf"/><Relationship Id="rId12"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78.bin"/><Relationship Id="rId11" Type="http://schemas.openxmlformats.org/officeDocument/2006/relationships/image" Target="../media/image185.wmf"/><Relationship Id="rId5" Type="http://schemas.openxmlformats.org/officeDocument/2006/relationships/image" Target="../media/image182.w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84.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90.wmf"/><Relationship Id="rId18" Type="http://schemas.openxmlformats.org/officeDocument/2006/relationships/oleObject" Target="../embeddings/oleObject189.bin"/><Relationship Id="rId3" Type="http://schemas.openxmlformats.org/officeDocument/2006/relationships/notesSlide" Target="../notesSlides/notesSlide57.xml"/><Relationship Id="rId21" Type="http://schemas.openxmlformats.org/officeDocument/2006/relationships/image" Target="../media/image194.wmf"/><Relationship Id="rId7" Type="http://schemas.openxmlformats.org/officeDocument/2006/relationships/image" Target="../media/image187.wmf"/><Relationship Id="rId12" Type="http://schemas.openxmlformats.org/officeDocument/2006/relationships/oleObject" Target="../embeddings/oleObject186.bin"/><Relationship Id="rId17" Type="http://schemas.openxmlformats.org/officeDocument/2006/relationships/image" Target="../media/image192.wmf"/><Relationship Id="rId25" Type="http://schemas.openxmlformats.org/officeDocument/2006/relationships/image" Target="../media/image196.wmf"/><Relationship Id="rId2" Type="http://schemas.openxmlformats.org/officeDocument/2006/relationships/slideLayout" Target="../slideLayouts/slideLayout7.xml"/><Relationship Id="rId16" Type="http://schemas.openxmlformats.org/officeDocument/2006/relationships/oleObject" Target="../embeddings/oleObject188.bin"/><Relationship Id="rId20" Type="http://schemas.openxmlformats.org/officeDocument/2006/relationships/oleObject" Target="../embeddings/oleObject190.bin"/><Relationship Id="rId1" Type="http://schemas.openxmlformats.org/officeDocument/2006/relationships/vmlDrawing" Target="../drawings/vmlDrawing42.vml"/><Relationship Id="rId6" Type="http://schemas.openxmlformats.org/officeDocument/2006/relationships/oleObject" Target="../embeddings/oleObject183.bin"/><Relationship Id="rId11" Type="http://schemas.openxmlformats.org/officeDocument/2006/relationships/image" Target="../media/image189.wmf"/><Relationship Id="rId24" Type="http://schemas.openxmlformats.org/officeDocument/2006/relationships/oleObject" Target="../embeddings/oleObject192.bin"/><Relationship Id="rId5" Type="http://schemas.openxmlformats.org/officeDocument/2006/relationships/image" Target="../media/image172.wmf"/><Relationship Id="rId15" Type="http://schemas.openxmlformats.org/officeDocument/2006/relationships/image" Target="../media/image191.wmf"/><Relationship Id="rId23" Type="http://schemas.openxmlformats.org/officeDocument/2006/relationships/image" Target="../media/image195.wmf"/><Relationship Id="rId10" Type="http://schemas.openxmlformats.org/officeDocument/2006/relationships/oleObject" Target="../embeddings/oleObject185.bin"/><Relationship Id="rId19" Type="http://schemas.openxmlformats.org/officeDocument/2006/relationships/image" Target="../media/image193.wmf"/><Relationship Id="rId4" Type="http://schemas.openxmlformats.org/officeDocument/2006/relationships/oleObject" Target="../embeddings/oleObject182.bin"/><Relationship Id="rId9" Type="http://schemas.openxmlformats.org/officeDocument/2006/relationships/image" Target="../media/image188.wmf"/><Relationship Id="rId14" Type="http://schemas.openxmlformats.org/officeDocument/2006/relationships/oleObject" Target="../embeddings/oleObject187.bin"/><Relationship Id="rId22" Type="http://schemas.openxmlformats.org/officeDocument/2006/relationships/oleObject" Target="../embeddings/oleObject191.bin"/></Relationships>
</file>

<file path=ppt/slides/_rels/slide5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notesSlide" Target="../notesSlides/notesSlide58.xml"/><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88.wmf"/><Relationship Id="rId5" Type="http://schemas.openxmlformats.org/officeDocument/2006/relationships/oleObject" Target="../embeddings/oleObject193.bin"/><Relationship Id="rId4" Type="http://schemas.openxmlformats.org/officeDocument/2006/relationships/image" Target="../media/image143.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201.wmf"/><Relationship Id="rId18" Type="http://schemas.openxmlformats.org/officeDocument/2006/relationships/oleObject" Target="../embeddings/oleObject202.bin"/><Relationship Id="rId3" Type="http://schemas.openxmlformats.org/officeDocument/2006/relationships/notesSlide" Target="../notesSlides/notesSlide59.xml"/><Relationship Id="rId21" Type="http://schemas.openxmlformats.org/officeDocument/2006/relationships/image" Target="../media/image205.wmf"/><Relationship Id="rId7" Type="http://schemas.openxmlformats.org/officeDocument/2006/relationships/image" Target="../media/image198.wmf"/><Relationship Id="rId12" Type="http://schemas.openxmlformats.org/officeDocument/2006/relationships/oleObject" Target="../embeddings/oleObject199.bin"/><Relationship Id="rId17"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oleObject" Target="../embeddings/oleObject201.bin"/><Relationship Id="rId20" Type="http://schemas.openxmlformats.org/officeDocument/2006/relationships/oleObject" Target="../embeddings/oleObject203.bin"/><Relationship Id="rId1" Type="http://schemas.openxmlformats.org/officeDocument/2006/relationships/vmlDrawing" Target="../drawings/vmlDrawing44.vml"/><Relationship Id="rId6" Type="http://schemas.openxmlformats.org/officeDocument/2006/relationships/oleObject" Target="../embeddings/oleObject196.bin"/><Relationship Id="rId11" Type="http://schemas.openxmlformats.org/officeDocument/2006/relationships/image" Target="../media/image200.wmf"/><Relationship Id="rId5" Type="http://schemas.openxmlformats.org/officeDocument/2006/relationships/image" Target="../media/image197.wmf"/><Relationship Id="rId15" Type="http://schemas.openxmlformats.org/officeDocument/2006/relationships/image" Target="../media/image202.wmf"/><Relationship Id="rId10" Type="http://schemas.openxmlformats.org/officeDocument/2006/relationships/oleObject" Target="../embeddings/oleObject198.bin"/><Relationship Id="rId19" Type="http://schemas.openxmlformats.org/officeDocument/2006/relationships/image" Target="../media/image204.wmf"/><Relationship Id="rId4" Type="http://schemas.openxmlformats.org/officeDocument/2006/relationships/oleObject" Target="../embeddings/oleObject195.bin"/><Relationship Id="rId9" Type="http://schemas.openxmlformats.org/officeDocument/2006/relationships/image" Target="../media/image199.wmf"/><Relationship Id="rId14" Type="http://schemas.openxmlformats.org/officeDocument/2006/relationships/oleObject" Target="../embeddings/oleObject20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209.wmf"/><Relationship Id="rId3" Type="http://schemas.openxmlformats.org/officeDocument/2006/relationships/notesSlide" Target="../notesSlides/notesSlide60.xml"/><Relationship Id="rId7" Type="http://schemas.openxmlformats.org/officeDocument/2006/relationships/image" Target="../media/image207.wmf"/><Relationship Id="rId12"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05.bin"/><Relationship Id="rId11" Type="http://schemas.openxmlformats.org/officeDocument/2006/relationships/image" Target="../media/image159.wmf"/><Relationship Id="rId5" Type="http://schemas.openxmlformats.org/officeDocument/2006/relationships/image" Target="../media/image206.wmf"/><Relationship Id="rId15" Type="http://schemas.openxmlformats.org/officeDocument/2006/relationships/image" Target="../media/image210.png"/><Relationship Id="rId10" Type="http://schemas.openxmlformats.org/officeDocument/2006/relationships/oleObject" Target="../embeddings/oleObject207.bin"/><Relationship Id="rId4" Type="http://schemas.openxmlformats.org/officeDocument/2006/relationships/oleObject" Target="../embeddings/oleObject204.bin"/><Relationship Id="rId9" Type="http://schemas.openxmlformats.org/officeDocument/2006/relationships/image" Target="../media/image208.wmf"/><Relationship Id="rId14" Type="http://schemas.openxmlformats.org/officeDocument/2006/relationships/oleObject" Target="../embeddings/oleObject209.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12.bin"/><Relationship Id="rId13" Type="http://schemas.openxmlformats.org/officeDocument/2006/relationships/image" Target="../media/image214.wmf"/><Relationship Id="rId18" Type="http://schemas.openxmlformats.org/officeDocument/2006/relationships/oleObject" Target="../embeddings/oleObject217.bin"/><Relationship Id="rId3" Type="http://schemas.openxmlformats.org/officeDocument/2006/relationships/notesSlide" Target="../notesSlides/notesSlide61.xml"/><Relationship Id="rId21" Type="http://schemas.openxmlformats.org/officeDocument/2006/relationships/image" Target="../media/image217.wmf"/><Relationship Id="rId7" Type="http://schemas.openxmlformats.org/officeDocument/2006/relationships/image" Target="../media/image212.wmf"/><Relationship Id="rId12" Type="http://schemas.openxmlformats.org/officeDocument/2006/relationships/oleObject" Target="../embeddings/oleObject214.bin"/><Relationship Id="rId17" Type="http://schemas.openxmlformats.org/officeDocument/2006/relationships/image" Target="../media/image216.png"/><Relationship Id="rId2" Type="http://schemas.openxmlformats.org/officeDocument/2006/relationships/slideLayout" Target="../slideLayouts/slideLayout7.xml"/><Relationship Id="rId16" Type="http://schemas.openxmlformats.org/officeDocument/2006/relationships/oleObject" Target="../embeddings/oleObject216.bin"/><Relationship Id="rId20" Type="http://schemas.openxmlformats.org/officeDocument/2006/relationships/oleObject" Target="../embeddings/oleObject218.bin"/><Relationship Id="rId1" Type="http://schemas.openxmlformats.org/officeDocument/2006/relationships/vmlDrawing" Target="../drawings/vmlDrawing46.vml"/><Relationship Id="rId6" Type="http://schemas.openxmlformats.org/officeDocument/2006/relationships/oleObject" Target="../embeddings/oleObject211.bin"/><Relationship Id="rId11" Type="http://schemas.openxmlformats.org/officeDocument/2006/relationships/image" Target="../media/image213.wmf"/><Relationship Id="rId5" Type="http://schemas.openxmlformats.org/officeDocument/2006/relationships/image" Target="../media/image211.wmf"/><Relationship Id="rId15" Type="http://schemas.openxmlformats.org/officeDocument/2006/relationships/image" Target="../media/image215.png"/><Relationship Id="rId23" Type="http://schemas.openxmlformats.org/officeDocument/2006/relationships/image" Target="../media/image218.wmf"/><Relationship Id="rId10" Type="http://schemas.openxmlformats.org/officeDocument/2006/relationships/oleObject" Target="../embeddings/oleObject213.bin"/><Relationship Id="rId19" Type="http://schemas.openxmlformats.org/officeDocument/2006/relationships/image" Target="../media/image206.wmf"/><Relationship Id="rId4" Type="http://schemas.openxmlformats.org/officeDocument/2006/relationships/oleObject" Target="../embeddings/oleObject210.bin"/><Relationship Id="rId9" Type="http://schemas.openxmlformats.org/officeDocument/2006/relationships/image" Target="../media/image159.wmf"/><Relationship Id="rId14" Type="http://schemas.openxmlformats.org/officeDocument/2006/relationships/oleObject" Target="../embeddings/oleObject215.bin"/><Relationship Id="rId22" Type="http://schemas.openxmlformats.org/officeDocument/2006/relationships/oleObject" Target="../embeddings/oleObject219.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221.png"/><Relationship Id="rId3" Type="http://schemas.openxmlformats.org/officeDocument/2006/relationships/notesSlide" Target="../notesSlides/notesSlide62.xml"/><Relationship Id="rId7" Type="http://schemas.openxmlformats.org/officeDocument/2006/relationships/image" Target="../media/image220.wmf"/><Relationship Id="rId12"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21.bin"/><Relationship Id="rId11" Type="http://schemas.openxmlformats.org/officeDocument/2006/relationships/image" Target="../media/image198.wmf"/><Relationship Id="rId5" Type="http://schemas.openxmlformats.org/officeDocument/2006/relationships/image" Target="../media/image219.wmf"/><Relationship Id="rId10" Type="http://schemas.openxmlformats.org/officeDocument/2006/relationships/oleObject" Target="../embeddings/oleObject223.bin"/><Relationship Id="rId4" Type="http://schemas.openxmlformats.org/officeDocument/2006/relationships/oleObject" Target="../embeddings/oleObject220.bin"/><Relationship Id="rId9" Type="http://schemas.openxmlformats.org/officeDocument/2006/relationships/image" Target="../media/image197.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notesSlide" Target="../notesSlides/notesSlide63.xml"/><Relationship Id="rId7" Type="http://schemas.openxmlformats.org/officeDocument/2006/relationships/image" Target="../media/image223.png"/><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26.bin"/><Relationship Id="rId5" Type="http://schemas.openxmlformats.org/officeDocument/2006/relationships/image" Target="../media/image222.wmf"/><Relationship Id="rId4" Type="http://schemas.openxmlformats.org/officeDocument/2006/relationships/oleObject" Target="../embeddings/oleObject225.bin"/><Relationship Id="rId9" Type="http://schemas.openxmlformats.org/officeDocument/2006/relationships/image" Target="../media/image224.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30.bin"/><Relationship Id="rId3" Type="http://schemas.openxmlformats.org/officeDocument/2006/relationships/notesSlide" Target="../notesSlides/notesSlide64.xml"/><Relationship Id="rId7" Type="http://schemas.openxmlformats.org/officeDocument/2006/relationships/image" Target="../media/image226.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29.bin"/><Relationship Id="rId11" Type="http://schemas.openxmlformats.org/officeDocument/2006/relationships/image" Target="../media/image228.png"/><Relationship Id="rId5" Type="http://schemas.openxmlformats.org/officeDocument/2006/relationships/image" Target="../media/image225.png"/><Relationship Id="rId10" Type="http://schemas.openxmlformats.org/officeDocument/2006/relationships/oleObject" Target="../embeddings/oleObject231.bin"/><Relationship Id="rId4" Type="http://schemas.openxmlformats.org/officeDocument/2006/relationships/oleObject" Target="../embeddings/oleObject228.bin"/><Relationship Id="rId9" Type="http://schemas.openxmlformats.org/officeDocument/2006/relationships/image" Target="../media/image227.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230.png"/><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233.bin"/><Relationship Id="rId5" Type="http://schemas.openxmlformats.org/officeDocument/2006/relationships/image" Target="../media/image229.png"/><Relationship Id="rId4" Type="http://schemas.openxmlformats.org/officeDocument/2006/relationships/oleObject" Target="../embeddings/oleObject232.bin"/></Relationships>
</file>

<file path=ppt/slides/_rels/slide6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3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234.png"/><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235.bin"/><Relationship Id="rId5" Type="http://schemas.openxmlformats.org/officeDocument/2006/relationships/image" Target="../media/image233.png"/><Relationship Id="rId4" Type="http://schemas.openxmlformats.org/officeDocument/2006/relationships/oleObject" Target="../embeddings/oleObject234.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52.vml"/><Relationship Id="rId5" Type="http://schemas.openxmlformats.org/officeDocument/2006/relationships/image" Target="../media/image221.png"/><Relationship Id="rId4" Type="http://schemas.openxmlformats.org/officeDocument/2006/relationships/oleObject" Target="../embeddings/oleObject236.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239.wmf"/><Relationship Id="rId18" Type="http://schemas.openxmlformats.org/officeDocument/2006/relationships/oleObject" Target="../embeddings/oleObject244.bin"/><Relationship Id="rId3" Type="http://schemas.openxmlformats.org/officeDocument/2006/relationships/notesSlide" Target="../notesSlides/notesSlide71.xml"/><Relationship Id="rId21" Type="http://schemas.openxmlformats.org/officeDocument/2006/relationships/image" Target="../media/image243.wmf"/><Relationship Id="rId7" Type="http://schemas.openxmlformats.org/officeDocument/2006/relationships/image" Target="../media/image236.wmf"/><Relationship Id="rId12" Type="http://schemas.openxmlformats.org/officeDocument/2006/relationships/oleObject" Target="../embeddings/oleObject241.bin"/><Relationship Id="rId17" Type="http://schemas.openxmlformats.org/officeDocument/2006/relationships/image" Target="../media/image241.wmf"/><Relationship Id="rId2" Type="http://schemas.openxmlformats.org/officeDocument/2006/relationships/slideLayout" Target="../slideLayouts/slideLayout7.xml"/><Relationship Id="rId16" Type="http://schemas.openxmlformats.org/officeDocument/2006/relationships/oleObject" Target="../embeddings/oleObject243.bin"/><Relationship Id="rId20" Type="http://schemas.openxmlformats.org/officeDocument/2006/relationships/oleObject" Target="../embeddings/oleObject245.bin"/><Relationship Id="rId1" Type="http://schemas.openxmlformats.org/officeDocument/2006/relationships/vmlDrawing" Target="../drawings/vmlDrawing53.vml"/><Relationship Id="rId6" Type="http://schemas.openxmlformats.org/officeDocument/2006/relationships/oleObject" Target="../embeddings/oleObject238.bin"/><Relationship Id="rId11" Type="http://schemas.openxmlformats.org/officeDocument/2006/relationships/image" Target="../media/image238.wmf"/><Relationship Id="rId5" Type="http://schemas.openxmlformats.org/officeDocument/2006/relationships/image" Target="../media/image235.wmf"/><Relationship Id="rId15" Type="http://schemas.openxmlformats.org/officeDocument/2006/relationships/image" Target="../media/image240.wmf"/><Relationship Id="rId10" Type="http://schemas.openxmlformats.org/officeDocument/2006/relationships/oleObject" Target="../embeddings/oleObject240.bin"/><Relationship Id="rId19" Type="http://schemas.openxmlformats.org/officeDocument/2006/relationships/image" Target="../media/image242.wmf"/><Relationship Id="rId4" Type="http://schemas.openxmlformats.org/officeDocument/2006/relationships/oleObject" Target="../embeddings/oleObject237.bin"/><Relationship Id="rId9" Type="http://schemas.openxmlformats.org/officeDocument/2006/relationships/image" Target="../media/image237.wmf"/><Relationship Id="rId14" Type="http://schemas.openxmlformats.org/officeDocument/2006/relationships/oleObject" Target="../embeddings/oleObject242.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48.bin"/><Relationship Id="rId13" Type="http://schemas.openxmlformats.org/officeDocument/2006/relationships/image" Target="../media/image248.png"/><Relationship Id="rId3" Type="http://schemas.openxmlformats.org/officeDocument/2006/relationships/notesSlide" Target="../notesSlides/notesSlide72.xml"/><Relationship Id="rId7" Type="http://schemas.openxmlformats.org/officeDocument/2006/relationships/image" Target="../media/image245.wmf"/><Relationship Id="rId12" Type="http://schemas.openxmlformats.org/officeDocument/2006/relationships/oleObject" Target="../embeddings/oleObject250.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47.bin"/><Relationship Id="rId11" Type="http://schemas.openxmlformats.org/officeDocument/2006/relationships/image" Target="../media/image247.png"/><Relationship Id="rId5" Type="http://schemas.openxmlformats.org/officeDocument/2006/relationships/image" Target="../media/image244.wmf"/><Relationship Id="rId10" Type="http://schemas.openxmlformats.org/officeDocument/2006/relationships/oleObject" Target="../embeddings/oleObject249.bin"/><Relationship Id="rId4" Type="http://schemas.openxmlformats.org/officeDocument/2006/relationships/oleObject" Target="../embeddings/oleObject246.bin"/><Relationship Id="rId9" Type="http://schemas.openxmlformats.org/officeDocument/2006/relationships/image" Target="../media/image246.w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250.png"/><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52.bin"/><Relationship Id="rId5" Type="http://schemas.openxmlformats.org/officeDocument/2006/relationships/image" Target="../media/image249.png"/><Relationship Id="rId4" Type="http://schemas.openxmlformats.org/officeDocument/2006/relationships/oleObject" Target="../embeddings/oleObject251.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image" Target="../media/image254.wmf"/><Relationship Id="rId3" Type="http://schemas.openxmlformats.org/officeDocument/2006/relationships/notesSlide" Target="../notesSlides/notesSlide74.xml"/><Relationship Id="rId7" Type="http://schemas.openxmlformats.org/officeDocument/2006/relationships/image" Target="../media/image252.wmf"/><Relationship Id="rId12" Type="http://schemas.openxmlformats.org/officeDocument/2006/relationships/oleObject" Target="../embeddings/oleObject257.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54.bin"/><Relationship Id="rId11" Type="http://schemas.openxmlformats.org/officeDocument/2006/relationships/image" Target="../media/image253.wmf"/><Relationship Id="rId5" Type="http://schemas.openxmlformats.org/officeDocument/2006/relationships/image" Target="../media/image251.png"/><Relationship Id="rId15" Type="http://schemas.openxmlformats.org/officeDocument/2006/relationships/image" Target="../media/image255.png"/><Relationship Id="rId10" Type="http://schemas.openxmlformats.org/officeDocument/2006/relationships/oleObject" Target="../embeddings/oleObject256.bin"/><Relationship Id="rId4" Type="http://schemas.openxmlformats.org/officeDocument/2006/relationships/oleObject" Target="../embeddings/oleObject253.bin"/><Relationship Id="rId9" Type="http://schemas.openxmlformats.org/officeDocument/2006/relationships/image" Target="../media/image245.wmf"/><Relationship Id="rId14" Type="http://schemas.openxmlformats.org/officeDocument/2006/relationships/oleObject" Target="../embeddings/oleObject258.bin"/></Relationships>
</file>

<file path=ppt/slides/_rels/slide75.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notesSlide" Target="../notesSlides/notesSlide75.xml"/><Relationship Id="rId7"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57.png"/><Relationship Id="rId5" Type="http://schemas.openxmlformats.org/officeDocument/2006/relationships/image" Target="../media/image256.png"/><Relationship Id="rId4" Type="http://schemas.openxmlformats.org/officeDocument/2006/relationships/oleObject" Target="../embeddings/oleObject259.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notesSlide" Target="../notesSlides/notesSlide76.xml"/><Relationship Id="rId7" Type="http://schemas.openxmlformats.org/officeDocument/2006/relationships/image" Target="../media/image245.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62.bin"/><Relationship Id="rId11" Type="http://schemas.openxmlformats.org/officeDocument/2006/relationships/image" Target="../media/image260.wmf"/><Relationship Id="rId5" Type="http://schemas.openxmlformats.org/officeDocument/2006/relationships/image" Target="../media/image258.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59.png"/></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67.bin"/><Relationship Id="rId13" Type="http://schemas.openxmlformats.org/officeDocument/2006/relationships/image" Target="../media/image265.wmf"/><Relationship Id="rId18" Type="http://schemas.openxmlformats.org/officeDocument/2006/relationships/oleObject" Target="../embeddings/oleObject272.bin"/><Relationship Id="rId3" Type="http://schemas.openxmlformats.org/officeDocument/2006/relationships/notesSlide" Target="../notesSlides/notesSlide77.xml"/><Relationship Id="rId7" Type="http://schemas.openxmlformats.org/officeDocument/2006/relationships/image" Target="../media/image262.wmf"/><Relationship Id="rId12" Type="http://schemas.openxmlformats.org/officeDocument/2006/relationships/oleObject" Target="../embeddings/oleObject269.bin"/><Relationship Id="rId17" Type="http://schemas.openxmlformats.org/officeDocument/2006/relationships/image" Target="../media/image267.wmf"/><Relationship Id="rId2" Type="http://schemas.openxmlformats.org/officeDocument/2006/relationships/slideLayout" Target="../slideLayouts/slideLayout7.xml"/><Relationship Id="rId16" Type="http://schemas.openxmlformats.org/officeDocument/2006/relationships/oleObject" Target="../embeddings/oleObject271.bin"/><Relationship Id="rId1" Type="http://schemas.openxmlformats.org/officeDocument/2006/relationships/vmlDrawing" Target="../drawings/vmlDrawing59.vml"/><Relationship Id="rId6" Type="http://schemas.openxmlformats.org/officeDocument/2006/relationships/oleObject" Target="../embeddings/oleObject266.bin"/><Relationship Id="rId11" Type="http://schemas.openxmlformats.org/officeDocument/2006/relationships/image" Target="../media/image264.wmf"/><Relationship Id="rId5" Type="http://schemas.openxmlformats.org/officeDocument/2006/relationships/image" Target="../media/image261.png"/><Relationship Id="rId15" Type="http://schemas.openxmlformats.org/officeDocument/2006/relationships/image" Target="../media/image266.wmf"/><Relationship Id="rId10" Type="http://schemas.openxmlformats.org/officeDocument/2006/relationships/oleObject" Target="../embeddings/oleObject268.bin"/><Relationship Id="rId19" Type="http://schemas.openxmlformats.org/officeDocument/2006/relationships/image" Target="../media/image268.wmf"/><Relationship Id="rId4" Type="http://schemas.openxmlformats.org/officeDocument/2006/relationships/oleObject" Target="../embeddings/oleObject265.bin"/><Relationship Id="rId9" Type="http://schemas.openxmlformats.org/officeDocument/2006/relationships/image" Target="../media/image263.wmf"/><Relationship Id="rId14" Type="http://schemas.openxmlformats.org/officeDocument/2006/relationships/oleObject" Target="../embeddings/oleObject270.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75.bin"/><Relationship Id="rId13" Type="http://schemas.openxmlformats.org/officeDocument/2006/relationships/image" Target="../media/image273.wmf"/><Relationship Id="rId3" Type="http://schemas.openxmlformats.org/officeDocument/2006/relationships/notesSlide" Target="../notesSlides/notesSlide79.xml"/><Relationship Id="rId7" Type="http://schemas.openxmlformats.org/officeDocument/2006/relationships/image" Target="../media/image270.png"/><Relationship Id="rId12" Type="http://schemas.openxmlformats.org/officeDocument/2006/relationships/oleObject" Target="../embeddings/oleObject277.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oleObject" Target="../embeddings/oleObject274.bin"/><Relationship Id="rId11" Type="http://schemas.openxmlformats.org/officeDocument/2006/relationships/image" Target="../media/image272.wmf"/><Relationship Id="rId5" Type="http://schemas.openxmlformats.org/officeDocument/2006/relationships/image" Target="../media/image269.wmf"/><Relationship Id="rId10" Type="http://schemas.openxmlformats.org/officeDocument/2006/relationships/oleObject" Target="../embeddings/oleObject276.bin"/><Relationship Id="rId4" Type="http://schemas.openxmlformats.org/officeDocument/2006/relationships/oleObject" Target="../embeddings/oleObject273.bin"/><Relationship Id="rId9" Type="http://schemas.openxmlformats.org/officeDocument/2006/relationships/image" Target="../media/image27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7.wmf"/><Relationship Id="rId3" Type="http://schemas.openxmlformats.org/officeDocument/2006/relationships/notesSlide" Target="../notesSlides/notesSlide8.xml"/><Relationship Id="rId7" Type="http://schemas.openxmlformats.org/officeDocument/2006/relationships/image" Target="../media/image24.wmf"/><Relationship Id="rId12"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5.wmf"/><Relationship Id="rId14" Type="http://schemas.openxmlformats.org/officeDocument/2006/relationships/oleObject" Target="../embeddings/oleObject28.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80.bin"/><Relationship Id="rId3" Type="http://schemas.openxmlformats.org/officeDocument/2006/relationships/notesSlide" Target="../notesSlides/notesSlide80.xml"/><Relationship Id="rId7" Type="http://schemas.openxmlformats.org/officeDocument/2006/relationships/image" Target="../media/image275.png"/><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279.bin"/><Relationship Id="rId11" Type="http://schemas.openxmlformats.org/officeDocument/2006/relationships/image" Target="../media/image277.wmf"/><Relationship Id="rId5" Type="http://schemas.openxmlformats.org/officeDocument/2006/relationships/image" Target="../media/image274.png"/><Relationship Id="rId10" Type="http://schemas.openxmlformats.org/officeDocument/2006/relationships/oleObject" Target="../embeddings/oleObject281.bin"/><Relationship Id="rId4" Type="http://schemas.openxmlformats.org/officeDocument/2006/relationships/oleObject" Target="../embeddings/oleObject278.bin"/><Relationship Id="rId9" Type="http://schemas.openxmlformats.org/officeDocument/2006/relationships/image" Target="../media/image276.w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79.png"/><Relationship Id="rId5" Type="http://schemas.openxmlformats.org/officeDocument/2006/relationships/image" Target="../media/image278.png"/><Relationship Id="rId4" Type="http://schemas.openxmlformats.org/officeDocument/2006/relationships/oleObject" Target="../embeddings/oleObject282.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81.png"/><Relationship Id="rId5" Type="http://schemas.openxmlformats.org/officeDocument/2006/relationships/image" Target="../media/image280.wmf"/><Relationship Id="rId4" Type="http://schemas.openxmlformats.org/officeDocument/2006/relationships/oleObject" Target="../embeddings/oleObject283.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283.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285.bin"/><Relationship Id="rId5" Type="http://schemas.openxmlformats.org/officeDocument/2006/relationships/image" Target="../media/image282.wmf"/><Relationship Id="rId4" Type="http://schemas.openxmlformats.org/officeDocument/2006/relationships/oleObject" Target="../embeddings/oleObject284.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7" Type="http://schemas.openxmlformats.org/officeDocument/2006/relationships/image" Target="../media/image285.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287.bin"/><Relationship Id="rId5" Type="http://schemas.openxmlformats.org/officeDocument/2006/relationships/image" Target="../media/image284.png"/><Relationship Id="rId4" Type="http://schemas.openxmlformats.org/officeDocument/2006/relationships/oleObject" Target="../embeddings/oleObject286.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7" Type="http://schemas.openxmlformats.org/officeDocument/2006/relationships/image" Target="../media/image287.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89.bin"/><Relationship Id="rId5" Type="http://schemas.openxmlformats.org/officeDocument/2006/relationships/image" Target="../media/image286.png"/><Relationship Id="rId4" Type="http://schemas.openxmlformats.org/officeDocument/2006/relationships/oleObject" Target="../embeddings/oleObject288.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92.bin"/><Relationship Id="rId3" Type="http://schemas.openxmlformats.org/officeDocument/2006/relationships/notesSlide" Target="../notesSlides/notesSlide86.xml"/><Relationship Id="rId7" Type="http://schemas.openxmlformats.org/officeDocument/2006/relationships/image" Target="../media/image289.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291.bin"/><Relationship Id="rId11" Type="http://schemas.openxmlformats.org/officeDocument/2006/relationships/image" Target="../media/image291.wmf"/><Relationship Id="rId5" Type="http://schemas.openxmlformats.org/officeDocument/2006/relationships/image" Target="../media/image288.wmf"/><Relationship Id="rId10" Type="http://schemas.openxmlformats.org/officeDocument/2006/relationships/oleObject" Target="../embeddings/oleObject293.bin"/><Relationship Id="rId4" Type="http://schemas.openxmlformats.org/officeDocument/2006/relationships/oleObject" Target="../embeddings/oleObject290.bin"/><Relationship Id="rId9" Type="http://schemas.openxmlformats.org/officeDocument/2006/relationships/image" Target="../media/image290.w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96.bin"/><Relationship Id="rId3" Type="http://schemas.openxmlformats.org/officeDocument/2006/relationships/notesSlide" Target="../notesSlides/notesSlide87.xml"/><Relationship Id="rId7" Type="http://schemas.openxmlformats.org/officeDocument/2006/relationships/image" Target="../media/image293.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295.bin"/><Relationship Id="rId5" Type="http://schemas.openxmlformats.org/officeDocument/2006/relationships/image" Target="../media/image292.wmf"/><Relationship Id="rId4" Type="http://schemas.openxmlformats.org/officeDocument/2006/relationships/oleObject" Target="../embeddings/oleObject294.bin"/><Relationship Id="rId9" Type="http://schemas.openxmlformats.org/officeDocument/2006/relationships/image" Target="../media/image294.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299.wmf"/><Relationship Id="rId18" Type="http://schemas.openxmlformats.org/officeDocument/2006/relationships/oleObject" Target="../embeddings/oleObject304.bin"/><Relationship Id="rId3" Type="http://schemas.openxmlformats.org/officeDocument/2006/relationships/notesSlide" Target="../notesSlides/notesSlide88.xml"/><Relationship Id="rId21" Type="http://schemas.openxmlformats.org/officeDocument/2006/relationships/image" Target="../media/image303.wmf"/><Relationship Id="rId7" Type="http://schemas.openxmlformats.org/officeDocument/2006/relationships/image" Target="../media/image296.wmf"/><Relationship Id="rId12" Type="http://schemas.openxmlformats.org/officeDocument/2006/relationships/oleObject" Target="../embeddings/oleObject301.bin"/><Relationship Id="rId17" Type="http://schemas.openxmlformats.org/officeDocument/2006/relationships/image" Target="../media/image301.wmf"/><Relationship Id="rId2" Type="http://schemas.openxmlformats.org/officeDocument/2006/relationships/slideLayout" Target="../slideLayouts/slideLayout7.xml"/><Relationship Id="rId16" Type="http://schemas.openxmlformats.org/officeDocument/2006/relationships/oleObject" Target="../embeddings/oleObject303.bin"/><Relationship Id="rId20" Type="http://schemas.openxmlformats.org/officeDocument/2006/relationships/oleObject" Target="../embeddings/oleObject305.bin"/><Relationship Id="rId1" Type="http://schemas.openxmlformats.org/officeDocument/2006/relationships/vmlDrawing" Target="../drawings/vmlDrawing69.vml"/><Relationship Id="rId6" Type="http://schemas.openxmlformats.org/officeDocument/2006/relationships/oleObject" Target="../embeddings/oleObject298.bin"/><Relationship Id="rId11" Type="http://schemas.openxmlformats.org/officeDocument/2006/relationships/image" Target="../media/image298.wmf"/><Relationship Id="rId5" Type="http://schemas.openxmlformats.org/officeDocument/2006/relationships/image" Target="../media/image295.wmf"/><Relationship Id="rId15" Type="http://schemas.openxmlformats.org/officeDocument/2006/relationships/image" Target="../media/image300.wmf"/><Relationship Id="rId10" Type="http://schemas.openxmlformats.org/officeDocument/2006/relationships/oleObject" Target="../embeddings/oleObject300.bin"/><Relationship Id="rId19" Type="http://schemas.openxmlformats.org/officeDocument/2006/relationships/image" Target="../media/image302.wmf"/><Relationship Id="rId4" Type="http://schemas.openxmlformats.org/officeDocument/2006/relationships/oleObject" Target="../embeddings/oleObject297.bin"/><Relationship Id="rId9" Type="http://schemas.openxmlformats.org/officeDocument/2006/relationships/image" Target="../media/image297.wmf"/><Relationship Id="rId14" Type="http://schemas.openxmlformats.org/officeDocument/2006/relationships/oleObject" Target="../embeddings/oleObject302.bin"/></Relationships>
</file>

<file path=ppt/slides/_rels/slide89.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3.wmf"/><Relationship Id="rId3" Type="http://schemas.openxmlformats.org/officeDocument/2006/relationships/notesSlide" Target="../notesSlides/notesSlide9.xml"/><Relationship Id="rId7" Type="http://schemas.openxmlformats.org/officeDocument/2006/relationships/image" Target="../media/image30.png"/><Relationship Id="rId12"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slide" Target="slide2.xml"/><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1.png"/><Relationship Id="rId14" Type="http://schemas.openxmlformats.org/officeDocument/2006/relationships/oleObject" Target="../embeddings/oleObject34.bin"/></Relationships>
</file>

<file path=ppt/slides/_rels/slide90.xml.rels><?xml version="1.0" encoding="UTF-8" standalone="yes"?>
<Relationships xmlns="http://schemas.openxmlformats.org/package/2006/relationships"><Relationship Id="rId8" Type="http://schemas.openxmlformats.org/officeDocument/2006/relationships/image" Target="../media/image307.png"/><Relationship Id="rId3" Type="http://schemas.openxmlformats.org/officeDocument/2006/relationships/notesSlide" Target="../notesSlides/notesSlide90.xml"/><Relationship Id="rId7" Type="http://schemas.openxmlformats.org/officeDocument/2006/relationships/image" Target="../media/image306.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307.bin"/><Relationship Id="rId5" Type="http://schemas.openxmlformats.org/officeDocument/2006/relationships/image" Target="../media/image305.wmf"/><Relationship Id="rId4" Type="http://schemas.openxmlformats.org/officeDocument/2006/relationships/oleObject" Target="../embeddings/oleObject306.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312.wmf"/><Relationship Id="rId3" Type="http://schemas.openxmlformats.org/officeDocument/2006/relationships/notesSlide" Target="../notesSlides/notesSlide91.xml"/><Relationship Id="rId7" Type="http://schemas.openxmlformats.org/officeDocument/2006/relationships/image" Target="../media/image309.wmf"/><Relationship Id="rId12" Type="http://schemas.openxmlformats.org/officeDocument/2006/relationships/oleObject" Target="../embeddings/oleObject312.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309.bin"/><Relationship Id="rId11" Type="http://schemas.openxmlformats.org/officeDocument/2006/relationships/image" Target="../media/image311.wmf"/><Relationship Id="rId5" Type="http://schemas.openxmlformats.org/officeDocument/2006/relationships/image" Target="../media/image308.wmf"/><Relationship Id="rId15" Type="http://schemas.openxmlformats.org/officeDocument/2006/relationships/image" Target="../media/image313.wmf"/><Relationship Id="rId10" Type="http://schemas.openxmlformats.org/officeDocument/2006/relationships/oleObject" Target="../embeddings/oleObject311.bin"/><Relationship Id="rId4" Type="http://schemas.openxmlformats.org/officeDocument/2006/relationships/oleObject" Target="../embeddings/oleObject308.bin"/><Relationship Id="rId9" Type="http://schemas.openxmlformats.org/officeDocument/2006/relationships/image" Target="../media/image310.wmf"/><Relationship Id="rId14" Type="http://schemas.openxmlformats.org/officeDocument/2006/relationships/oleObject" Target="../embeddings/oleObject313.bin"/></Relationships>
</file>

<file path=ppt/slides/_rels/slide92.x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image" Target="../media/image320.wmf"/><Relationship Id="rId3" Type="http://schemas.openxmlformats.org/officeDocument/2006/relationships/notesSlide" Target="../notesSlides/notesSlide94.xml"/><Relationship Id="rId7" Type="http://schemas.openxmlformats.org/officeDocument/2006/relationships/image" Target="../media/image317.wmf"/><Relationship Id="rId12" Type="http://schemas.openxmlformats.org/officeDocument/2006/relationships/oleObject" Target="../embeddings/oleObject318.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315.bin"/><Relationship Id="rId11" Type="http://schemas.openxmlformats.org/officeDocument/2006/relationships/image" Target="../media/image319.wmf"/><Relationship Id="rId5" Type="http://schemas.openxmlformats.org/officeDocument/2006/relationships/image" Target="../media/image316.png"/><Relationship Id="rId10" Type="http://schemas.openxmlformats.org/officeDocument/2006/relationships/oleObject" Target="../embeddings/oleObject317.bin"/><Relationship Id="rId4" Type="http://schemas.openxmlformats.org/officeDocument/2006/relationships/oleObject" Target="../embeddings/oleObject314.bin"/><Relationship Id="rId9" Type="http://schemas.openxmlformats.org/officeDocument/2006/relationships/image" Target="../media/image318.wmf"/></Relationships>
</file>

<file path=ppt/slides/_rels/slide95.x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notesSlide" Target="../notesSlides/notesSlide95.xml"/><Relationship Id="rId7" Type="http://schemas.openxmlformats.org/officeDocument/2006/relationships/oleObject" Target="../embeddings/oleObject320.bin"/><Relationship Id="rId12" Type="http://schemas.openxmlformats.org/officeDocument/2006/relationships/image" Target="../media/image324.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321.wmf"/><Relationship Id="rId11" Type="http://schemas.openxmlformats.org/officeDocument/2006/relationships/oleObject" Target="../embeddings/oleObject322.bin"/><Relationship Id="rId5" Type="http://schemas.openxmlformats.org/officeDocument/2006/relationships/oleObject" Target="../embeddings/oleObject319.bin"/><Relationship Id="rId10" Type="http://schemas.openxmlformats.org/officeDocument/2006/relationships/image" Target="../media/image323.wmf"/><Relationship Id="rId4" Type="http://schemas.openxmlformats.org/officeDocument/2006/relationships/image" Target="../media/image325.wmf"/><Relationship Id="rId9" Type="http://schemas.openxmlformats.org/officeDocument/2006/relationships/oleObject" Target="../embeddings/oleObject321.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vmlDrawing" Target="../drawings/vmlDrawing74.vml"/><Relationship Id="rId5" Type="http://schemas.openxmlformats.org/officeDocument/2006/relationships/image" Target="../media/image326.png"/><Relationship Id="rId4" Type="http://schemas.openxmlformats.org/officeDocument/2006/relationships/oleObject" Target="../embeddings/oleObject323.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vmlDrawing" Target="../drawings/vmlDrawing75.vml"/><Relationship Id="rId5" Type="http://schemas.openxmlformats.org/officeDocument/2006/relationships/image" Target="../media/image327.wmf"/><Relationship Id="rId4" Type="http://schemas.openxmlformats.org/officeDocument/2006/relationships/oleObject" Target="../embeddings/oleObject324.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7" Type="http://schemas.openxmlformats.org/officeDocument/2006/relationships/image" Target="../media/image329.png"/><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oleObject" Target="../embeddings/oleObject326.bin"/><Relationship Id="rId5" Type="http://schemas.openxmlformats.org/officeDocument/2006/relationships/image" Target="../media/image328.png"/><Relationship Id="rId4" Type="http://schemas.openxmlformats.org/officeDocument/2006/relationships/oleObject" Target="../embeddings/oleObject325.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76" name="Text Box 40"/>
          <p:cNvSpPr txBox="1">
            <a:spLocks noChangeArrowheads="1"/>
          </p:cNvSpPr>
          <p:nvPr/>
        </p:nvSpPr>
        <p:spPr bwMode="auto">
          <a:xfrm>
            <a:off x="468313" y="16287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rPr>
              <a:t>系统正常工作条件：</a:t>
            </a:r>
          </a:p>
        </p:txBody>
      </p:sp>
      <p:sp>
        <p:nvSpPr>
          <p:cNvPr id="244777" name="Text Box 41"/>
          <p:cNvSpPr txBox="1">
            <a:spLocks noChangeArrowheads="1"/>
          </p:cNvSpPr>
          <p:nvPr/>
        </p:nvSpPr>
        <p:spPr bwMode="auto">
          <a:xfrm>
            <a:off x="533400" y="24384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rPr>
              <a:t>（</a:t>
            </a:r>
            <a:r>
              <a:rPr kumimoji="1" lang="en-US" altLang="zh-CN" sz="2400" b="1">
                <a:solidFill>
                  <a:srgbClr val="000000"/>
                </a:solidFill>
                <a:latin typeface="Tahoma" pitchFamily="34" charset="0"/>
              </a:rPr>
              <a:t>1</a:t>
            </a:r>
            <a:r>
              <a:rPr kumimoji="1" lang="zh-CN" altLang="en-US" sz="2400" b="1">
                <a:solidFill>
                  <a:srgbClr val="000000"/>
                </a:solidFill>
                <a:latin typeface="Tahoma" pitchFamily="34" charset="0"/>
              </a:rPr>
              <a:t>）稳定</a:t>
            </a:r>
          </a:p>
        </p:txBody>
      </p:sp>
      <p:sp>
        <p:nvSpPr>
          <p:cNvPr id="244778" name="Text Box 42"/>
          <p:cNvSpPr txBox="1">
            <a:spLocks noChangeArrowheads="1"/>
          </p:cNvSpPr>
          <p:nvPr/>
        </p:nvSpPr>
        <p:spPr bwMode="auto">
          <a:xfrm>
            <a:off x="533400" y="31242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rPr>
              <a:t>（</a:t>
            </a:r>
            <a:r>
              <a:rPr kumimoji="1" lang="en-US" altLang="zh-CN" sz="2400" b="1">
                <a:solidFill>
                  <a:srgbClr val="000000"/>
                </a:solidFill>
                <a:latin typeface="Tahoma" pitchFamily="34" charset="0"/>
              </a:rPr>
              <a:t>2</a:t>
            </a:r>
            <a:r>
              <a:rPr kumimoji="1" lang="zh-CN" altLang="en-US" sz="2400" b="1">
                <a:solidFill>
                  <a:srgbClr val="000000"/>
                </a:solidFill>
                <a:latin typeface="Tahoma" pitchFamily="34" charset="0"/>
              </a:rPr>
              <a:t>）按给定的性能指标工作</a:t>
            </a:r>
          </a:p>
        </p:txBody>
      </p:sp>
      <p:sp>
        <p:nvSpPr>
          <p:cNvPr id="244779" name="Text Box 43"/>
          <p:cNvSpPr txBox="1">
            <a:spLocks noChangeArrowheads="1"/>
          </p:cNvSpPr>
          <p:nvPr/>
        </p:nvSpPr>
        <p:spPr bwMode="auto">
          <a:xfrm>
            <a:off x="533400" y="38862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本章介绍内容：</a:t>
            </a:r>
          </a:p>
        </p:txBody>
      </p:sp>
      <p:sp>
        <p:nvSpPr>
          <p:cNvPr id="244780" name="Rectangle 44"/>
          <p:cNvSpPr>
            <a:spLocks noChangeArrowheads="1"/>
          </p:cNvSpPr>
          <p:nvPr/>
        </p:nvSpPr>
        <p:spPr bwMode="auto">
          <a:xfrm>
            <a:off x="533400" y="4724400"/>
            <a:ext cx="21336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ahoma" pitchFamily="34" charset="0"/>
              </a:rPr>
              <a:t>系统性能指标</a:t>
            </a:r>
          </a:p>
        </p:txBody>
      </p:sp>
      <p:sp>
        <p:nvSpPr>
          <p:cNvPr id="244781" name="AutoShape 45"/>
          <p:cNvSpPr>
            <a:spLocks noChangeArrowheads="1"/>
          </p:cNvSpPr>
          <p:nvPr/>
        </p:nvSpPr>
        <p:spPr bwMode="auto">
          <a:xfrm>
            <a:off x="2743200" y="4797425"/>
            <a:ext cx="914400" cy="384175"/>
          </a:xfrm>
          <a:prstGeom prst="rightArrow">
            <a:avLst>
              <a:gd name="adj1" fmla="val 50000"/>
              <a:gd name="adj2" fmla="val 595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82" name="Rectangle 46"/>
          <p:cNvSpPr>
            <a:spLocks noChangeArrowheads="1"/>
          </p:cNvSpPr>
          <p:nvPr/>
        </p:nvSpPr>
        <p:spPr bwMode="auto">
          <a:xfrm>
            <a:off x="3733800" y="47244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ahoma" pitchFamily="34" charset="0"/>
              </a:rPr>
              <a:t>系统的校正</a:t>
            </a:r>
          </a:p>
        </p:txBody>
      </p:sp>
      <p:sp>
        <p:nvSpPr>
          <p:cNvPr id="244783" name="AutoShape 47"/>
          <p:cNvSpPr>
            <a:spLocks noChangeArrowheads="1"/>
          </p:cNvSpPr>
          <p:nvPr/>
        </p:nvSpPr>
        <p:spPr bwMode="auto">
          <a:xfrm>
            <a:off x="5562600" y="4845050"/>
            <a:ext cx="914400" cy="384175"/>
          </a:xfrm>
          <a:prstGeom prst="rightArrow">
            <a:avLst>
              <a:gd name="adj1" fmla="val 50000"/>
              <a:gd name="adj2" fmla="val 595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84" name="Rectangle 48"/>
          <p:cNvSpPr>
            <a:spLocks noChangeArrowheads="1"/>
          </p:cNvSpPr>
          <p:nvPr/>
        </p:nvSpPr>
        <p:spPr bwMode="auto">
          <a:xfrm>
            <a:off x="6705600" y="47244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C3300"/>
                </a:solidFill>
                <a:latin typeface="Tahoma" pitchFamily="34" charset="0"/>
              </a:rPr>
              <a:t>串联校正</a:t>
            </a:r>
          </a:p>
        </p:txBody>
      </p:sp>
      <p:sp>
        <p:nvSpPr>
          <p:cNvPr id="244785" name="AutoShape 49"/>
          <p:cNvSpPr>
            <a:spLocks noChangeArrowheads="1"/>
          </p:cNvSpPr>
          <p:nvPr/>
        </p:nvSpPr>
        <p:spPr bwMode="auto">
          <a:xfrm>
            <a:off x="8458200" y="4953000"/>
            <a:ext cx="609600" cy="1600200"/>
          </a:xfrm>
          <a:prstGeom prst="curvedLeftArrow">
            <a:avLst>
              <a:gd name="adj1" fmla="val 52500"/>
              <a:gd name="adj2" fmla="val 105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86" name="Rectangle 50"/>
          <p:cNvSpPr>
            <a:spLocks noChangeArrowheads="1"/>
          </p:cNvSpPr>
          <p:nvPr/>
        </p:nvSpPr>
        <p:spPr bwMode="auto">
          <a:xfrm>
            <a:off x="6705600" y="59436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ahoma" pitchFamily="34" charset="0"/>
              </a:rPr>
              <a:t>PID</a:t>
            </a:r>
            <a:r>
              <a:rPr kumimoji="1" lang="zh-CN" altLang="en-US" sz="2400" b="1">
                <a:solidFill>
                  <a:srgbClr val="CC3300"/>
                </a:solidFill>
                <a:latin typeface="Tahoma" pitchFamily="34" charset="0"/>
              </a:rPr>
              <a:t>校正</a:t>
            </a:r>
          </a:p>
        </p:txBody>
      </p:sp>
      <p:sp>
        <p:nvSpPr>
          <p:cNvPr id="244787" name="Rectangle 51"/>
          <p:cNvSpPr>
            <a:spLocks noChangeArrowheads="1"/>
          </p:cNvSpPr>
          <p:nvPr/>
        </p:nvSpPr>
        <p:spPr bwMode="auto">
          <a:xfrm>
            <a:off x="3733800" y="59436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ahoma" pitchFamily="34" charset="0"/>
              </a:rPr>
              <a:t>反馈校正</a:t>
            </a:r>
          </a:p>
        </p:txBody>
      </p:sp>
      <p:sp>
        <p:nvSpPr>
          <p:cNvPr id="244788" name="AutoShape 52"/>
          <p:cNvSpPr>
            <a:spLocks noChangeArrowheads="1"/>
          </p:cNvSpPr>
          <p:nvPr/>
        </p:nvSpPr>
        <p:spPr bwMode="auto">
          <a:xfrm>
            <a:off x="5638800" y="6096000"/>
            <a:ext cx="914400" cy="381000"/>
          </a:xfrm>
          <a:prstGeom prst="lef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89" name="Rectangle 53"/>
          <p:cNvSpPr>
            <a:spLocks noChangeArrowheads="1"/>
          </p:cNvSpPr>
          <p:nvPr/>
        </p:nvSpPr>
        <p:spPr bwMode="auto">
          <a:xfrm>
            <a:off x="2124075" y="765175"/>
            <a:ext cx="547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Times New Roman" pitchFamily="18" charset="0"/>
                <a:ea typeface="黑体" pitchFamily="49" charset="-122"/>
              </a:rPr>
              <a:t>第六章  系统的性能指标与校正</a:t>
            </a:r>
            <a:r>
              <a:rPr kumimoji="1" lang="zh-CN" altLang="en-US" sz="2800" b="1">
                <a:latin typeface="Tahoma" pitchFamily="34" charset="0"/>
              </a:rPr>
              <a:t> </a:t>
            </a:r>
            <a:endParaRPr kumimoji="1" lang="zh-CN" altLang="en-US" sz="2800" b="1">
              <a:latin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34" name="Rectangle 10"/>
          <p:cNvSpPr>
            <a:spLocks noChangeArrowheads="1"/>
          </p:cNvSpPr>
          <p:nvPr/>
        </p:nvSpPr>
        <p:spPr bwMode="auto">
          <a:xfrm>
            <a:off x="250825" y="333375"/>
            <a:ext cx="5473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3300"/>
                </a:solidFill>
                <a:latin typeface="黑体" pitchFamily="49" charset="-122"/>
                <a:ea typeface="黑体" pitchFamily="49" charset="-122"/>
              </a:rPr>
              <a:t>3.</a:t>
            </a:r>
            <a:r>
              <a:rPr kumimoji="1" lang="zh-CN" altLang="en-US" sz="3200" b="1">
                <a:solidFill>
                  <a:srgbClr val="FF3300"/>
                </a:solidFill>
                <a:latin typeface="黑体" pitchFamily="49" charset="-122"/>
                <a:ea typeface="黑体" pitchFamily="49" charset="-122"/>
              </a:rPr>
              <a:t>综合性能指标</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误差准则</a:t>
            </a:r>
            <a:r>
              <a:rPr kumimoji="1" lang="en-US" altLang="zh-CN" sz="3200" b="1">
                <a:solidFill>
                  <a:srgbClr val="FF3300"/>
                </a:solidFill>
                <a:latin typeface="黑体" pitchFamily="49" charset="-122"/>
                <a:ea typeface="黑体" pitchFamily="49" charset="-122"/>
              </a:rPr>
              <a:t>)</a:t>
            </a:r>
          </a:p>
        </p:txBody>
      </p:sp>
      <p:sp>
        <p:nvSpPr>
          <p:cNvPr id="282652" name="Rectangle 28"/>
          <p:cNvSpPr>
            <a:spLocks noChangeArrowheads="1"/>
          </p:cNvSpPr>
          <p:nvPr/>
        </p:nvSpPr>
        <p:spPr bwMode="auto">
          <a:xfrm>
            <a:off x="250825" y="1125538"/>
            <a:ext cx="86042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40000"/>
              </a:lnSpc>
            </a:pPr>
            <a:r>
              <a:rPr kumimoji="1" lang="zh-CN" altLang="en-US" sz="3200" b="1">
                <a:solidFill>
                  <a:srgbClr val="0000FF"/>
                </a:solidFill>
                <a:latin typeface="Tahoma" pitchFamily="34" charset="0"/>
                <a:ea typeface="华文楷体" pitchFamily="2" charset="-122"/>
              </a:rPr>
              <a:t>综合性能指标：是系统性能的综合测度，即是误差对某一函数的积分。当系统参数将取最优值时，综合性能指标取极值，也就是说，</a:t>
            </a:r>
            <a:r>
              <a:rPr kumimoji="1" lang="zh-CN" altLang="en-US" sz="3200" b="1">
                <a:solidFill>
                  <a:srgbClr val="FF3300"/>
                </a:solidFill>
                <a:latin typeface="Tahoma" pitchFamily="34" charset="0"/>
                <a:ea typeface="华文楷体" pitchFamily="2" charset="-122"/>
              </a:rPr>
              <a:t>欲使系统某些指标最优，可通过使综合性能指标取极小值获得</a:t>
            </a:r>
            <a:endParaRPr kumimoji="1" lang="zh-CN" altLang="en-US" sz="3200" b="1">
              <a:solidFill>
                <a:srgbClr val="0000FF"/>
              </a:solidFill>
              <a:latin typeface="Tahoma" pitchFamily="34" charset="0"/>
              <a:ea typeface="华文楷体" pitchFamily="2" charset="-122"/>
            </a:endParaRPr>
          </a:p>
        </p:txBody>
      </p:sp>
      <p:sp>
        <p:nvSpPr>
          <p:cNvPr id="282656" name="Rectangle 32"/>
          <p:cNvSpPr>
            <a:spLocks noChangeArrowheads="1"/>
          </p:cNvSpPr>
          <p:nvPr/>
        </p:nvSpPr>
        <p:spPr bwMode="auto">
          <a:xfrm>
            <a:off x="2773363" y="4437063"/>
            <a:ext cx="4751387"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01600">
              <a:defRPr kumimoji="1" sz="2400">
                <a:solidFill>
                  <a:schemeClr val="tx1"/>
                </a:solidFill>
                <a:latin typeface="Times New Roman" pitchFamily="18" charset="0"/>
                <a:ea typeface="宋体" pitchFamily="2" charset="-122"/>
              </a:defRPr>
            </a:lvl1pPr>
            <a:lvl2pPr marL="5651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lnSpc>
                <a:spcPct val="130000"/>
              </a:lnSpc>
              <a:buFont typeface="Wingdings" pitchFamily="2" charset="2"/>
              <a:buChar char="Ø"/>
            </a:pPr>
            <a:r>
              <a:rPr lang="zh-CN" altLang="en-US" sz="3200" b="1">
                <a:solidFill>
                  <a:srgbClr val="0000FF"/>
                </a:solidFill>
                <a:latin typeface="黑体" pitchFamily="49" charset="-122"/>
                <a:ea typeface="华文新魏" pitchFamily="2" charset="-122"/>
              </a:rPr>
              <a:t>误差积分性能指标</a:t>
            </a:r>
          </a:p>
          <a:p>
            <a:pPr eaLnBrk="0" hangingPunct="0">
              <a:lnSpc>
                <a:spcPct val="130000"/>
              </a:lnSpc>
              <a:buFont typeface="Wingdings" pitchFamily="2" charset="2"/>
              <a:buChar char="Ø"/>
            </a:pPr>
            <a:r>
              <a:rPr lang="zh-CN" altLang="en-US" sz="3200" b="1">
                <a:solidFill>
                  <a:srgbClr val="0000FF"/>
                </a:solidFill>
                <a:latin typeface="Arial" pitchFamily="34" charset="0"/>
                <a:ea typeface="华文新魏" pitchFamily="2" charset="-122"/>
              </a:rPr>
              <a:t>误差平方积分性能指标</a:t>
            </a:r>
          </a:p>
          <a:p>
            <a:pPr eaLnBrk="0" hangingPunct="0">
              <a:lnSpc>
                <a:spcPct val="130000"/>
              </a:lnSpc>
              <a:buFont typeface="Wingdings" pitchFamily="2" charset="2"/>
              <a:buChar char="Ø"/>
            </a:pPr>
            <a:r>
              <a:rPr lang="zh-CN" altLang="en-US" sz="3200" b="1">
                <a:solidFill>
                  <a:srgbClr val="0000FF"/>
                </a:solidFill>
                <a:latin typeface="Arial" pitchFamily="34" charset="0"/>
                <a:ea typeface="华文新魏" pitchFamily="2" charset="-122"/>
              </a:rPr>
              <a:t>广义误差平方积分指标</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9781" name="Rectangle 5"/>
          <p:cNvSpPr>
            <a:spLocks noChangeArrowheads="1"/>
          </p:cNvSpPr>
          <p:nvPr/>
        </p:nvSpPr>
        <p:spPr bwMode="auto">
          <a:xfrm>
            <a:off x="468313" y="404813"/>
            <a:ext cx="4751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01600">
              <a:defRPr kumimoji="1" sz="2400">
                <a:solidFill>
                  <a:schemeClr val="tx1"/>
                </a:solidFill>
                <a:latin typeface="Times New Roman" pitchFamily="18" charset="0"/>
                <a:ea typeface="宋体" pitchFamily="2" charset="-122"/>
              </a:defRPr>
            </a:lvl1pPr>
            <a:lvl2pPr marL="5651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sz="2800">
                <a:latin typeface="黑体" pitchFamily="49" charset="-122"/>
                <a:ea typeface="黑体" pitchFamily="49" charset="-122"/>
                <a:cs typeface="Times New Roman" pitchFamily="18" charset="0"/>
              </a:rPr>
              <a:t> </a:t>
            </a:r>
            <a:r>
              <a:rPr lang="en-US" altLang="zh-CN" sz="2800" b="1">
                <a:solidFill>
                  <a:srgbClr val="FF0000"/>
                </a:solidFill>
                <a:latin typeface="黑体" pitchFamily="49" charset="-122"/>
                <a:ea typeface="黑体" pitchFamily="49" charset="-122"/>
                <a:cs typeface="Times New Roman" pitchFamily="18" charset="0"/>
              </a:rPr>
              <a:t>1)</a:t>
            </a:r>
            <a:r>
              <a:rPr lang="zh-CN" altLang="en-US" sz="2800" b="1">
                <a:solidFill>
                  <a:srgbClr val="FF0000"/>
                </a:solidFill>
                <a:latin typeface="黑体" pitchFamily="49" charset="-122"/>
                <a:ea typeface="黑体" pitchFamily="49" charset="-122"/>
                <a:cs typeface="Times New Roman" pitchFamily="18" charset="0"/>
              </a:rPr>
              <a:t>．误差积分性能指标</a:t>
            </a:r>
            <a:endParaRPr lang="zh-CN" altLang="en-US" sz="2800">
              <a:latin typeface="黑体" pitchFamily="49" charset="-122"/>
              <a:ea typeface="黑体" pitchFamily="49" charset="-122"/>
              <a:cs typeface="Times New Roman" pitchFamily="18" charset="0"/>
            </a:endParaRPr>
          </a:p>
        </p:txBody>
      </p:sp>
      <p:sp>
        <p:nvSpPr>
          <p:cNvPr id="459782" name="Rectangle 6"/>
          <p:cNvSpPr>
            <a:spLocks noChangeArrowheads="1"/>
          </p:cNvSpPr>
          <p:nvPr/>
        </p:nvSpPr>
        <p:spPr bwMode="auto">
          <a:xfrm>
            <a:off x="239713" y="1339850"/>
            <a:ext cx="4953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0000FF"/>
                </a:solidFill>
                <a:ea typeface="楷体_GB2312" pitchFamily="49" charset="-122"/>
              </a:rPr>
              <a:t>设输出无超调</a:t>
            </a:r>
            <a:r>
              <a:rPr lang="en-US" altLang="zh-CN" b="1">
                <a:solidFill>
                  <a:srgbClr val="0000FF"/>
                </a:solidFill>
                <a:ea typeface="楷体_GB2312" pitchFamily="49" charset="-122"/>
              </a:rPr>
              <a:t>(</a:t>
            </a:r>
            <a:r>
              <a:rPr lang="zh-CN" altLang="en-US" b="1">
                <a:solidFill>
                  <a:srgbClr val="0000FF"/>
                </a:solidFill>
                <a:ea typeface="楷体_GB2312" pitchFamily="49" charset="-122"/>
              </a:rPr>
              <a:t>当        </a:t>
            </a:r>
            <a:r>
              <a:rPr lang="en-US" altLang="zh-CN" b="1">
                <a:solidFill>
                  <a:srgbClr val="0000FF"/>
                </a:solidFill>
                <a:ea typeface="楷体_GB2312" pitchFamily="49" charset="-122"/>
              </a:rPr>
              <a:t>=         ) </a:t>
            </a:r>
            <a:r>
              <a:rPr lang="en-US" altLang="zh-CN">
                <a:solidFill>
                  <a:srgbClr val="000000"/>
                </a:solidFill>
                <a:cs typeface="Times New Roman" pitchFamily="18" charset="0"/>
              </a:rPr>
              <a:t>                </a:t>
            </a:r>
            <a:endParaRPr lang="en-US" altLang="zh-CN">
              <a:cs typeface="Times New Roman" pitchFamily="18" charset="0"/>
            </a:endParaRPr>
          </a:p>
          <a:p>
            <a:pPr eaLnBrk="0" hangingPunct="0"/>
            <a:r>
              <a:rPr lang="zh-CN" altLang="en-US" b="1">
                <a:solidFill>
                  <a:srgbClr val="0000FF"/>
                </a:solidFill>
                <a:ea typeface="楷体_GB2312" pitchFamily="49" charset="-122"/>
              </a:rPr>
              <a:t>定义：</a:t>
            </a:r>
            <a:r>
              <a:rPr lang="en-US" altLang="zh-CN">
                <a:solidFill>
                  <a:srgbClr val="000000"/>
                </a:solidFill>
                <a:cs typeface="Times New Roman" pitchFamily="18" charset="0"/>
              </a:rPr>
              <a:t>(</a:t>
            </a:r>
            <a:r>
              <a:rPr lang="zh-CN" altLang="en-US">
                <a:latin typeface="宋体" pitchFamily="2" charset="-122"/>
              </a:rPr>
              <a:t>指标</a:t>
            </a:r>
            <a:r>
              <a:rPr lang="en-US" altLang="zh-CN">
                <a:cs typeface="Times New Roman" pitchFamily="18" charset="0"/>
              </a:rPr>
              <a:t>)     </a:t>
            </a:r>
          </a:p>
          <a:p>
            <a:pPr eaLnBrk="0" hangingPunct="0"/>
            <a:endParaRPr lang="en-US" altLang="zh-CN" b="1">
              <a:solidFill>
                <a:srgbClr val="0000FF"/>
              </a:solidFill>
              <a:ea typeface="楷体_GB2312" pitchFamily="49" charset="-122"/>
            </a:endParaRPr>
          </a:p>
          <a:p>
            <a:pPr eaLnBrk="0" hangingPunct="0"/>
            <a:endParaRPr lang="en-US" altLang="zh-CN">
              <a:cs typeface="Times New Roman" pitchFamily="18" charset="0"/>
            </a:endParaRPr>
          </a:p>
          <a:p>
            <a:pPr eaLnBrk="0" hangingPunct="0"/>
            <a:r>
              <a:rPr lang="en-US" altLang="zh-CN">
                <a:cs typeface="Times New Roman" pitchFamily="18" charset="0"/>
              </a:rPr>
              <a:t>       </a:t>
            </a:r>
          </a:p>
          <a:p>
            <a:pPr eaLnBrk="0" hangingPunct="0"/>
            <a:r>
              <a:rPr lang="en-US" altLang="zh-CN">
                <a:cs typeface="Times New Roman" pitchFamily="18" charset="0"/>
              </a:rPr>
              <a:t> </a:t>
            </a:r>
            <a:r>
              <a:rPr lang="en-US" altLang="zh-CN" i="1">
                <a:ea typeface="黑体" pitchFamily="49" charset="-122"/>
              </a:rPr>
              <a:t>E</a:t>
            </a:r>
            <a:r>
              <a:rPr lang="en-US" altLang="zh-CN" baseline="-25000">
                <a:ea typeface="黑体" pitchFamily="49" charset="-122"/>
              </a:rPr>
              <a:t>1</a:t>
            </a:r>
            <a:r>
              <a:rPr lang="en-US" altLang="zh-CN">
                <a:ea typeface="黑体" pitchFamily="49" charset="-122"/>
              </a:rPr>
              <a:t>(</a:t>
            </a:r>
            <a:r>
              <a:rPr lang="en-US" altLang="zh-CN" i="1">
                <a:ea typeface="黑体" pitchFamily="49" charset="-122"/>
              </a:rPr>
              <a:t>s</a:t>
            </a:r>
            <a:r>
              <a:rPr lang="en-US" altLang="zh-CN">
                <a:ea typeface="黑体" pitchFamily="49" charset="-122"/>
              </a:rPr>
              <a:t>)=</a:t>
            </a:r>
            <a:r>
              <a:rPr lang="en-US" altLang="zh-CN" i="1">
                <a:ea typeface="黑体" pitchFamily="49" charset="-122"/>
              </a:rPr>
              <a:t>L</a:t>
            </a:r>
            <a:r>
              <a:rPr lang="en-US" altLang="zh-CN">
                <a:ea typeface="黑体" pitchFamily="49" charset="-122"/>
              </a:rPr>
              <a:t>[</a:t>
            </a:r>
            <a:r>
              <a:rPr lang="en-US" altLang="zh-CN" i="1">
                <a:ea typeface="黑体" pitchFamily="49" charset="-122"/>
              </a:rPr>
              <a:t>e</a:t>
            </a:r>
            <a:r>
              <a:rPr lang="en-US" altLang="zh-CN">
                <a:ea typeface="黑体" pitchFamily="49" charset="-122"/>
              </a:rPr>
              <a:t>(</a:t>
            </a:r>
            <a:r>
              <a:rPr lang="en-US" altLang="zh-CN" i="1">
                <a:ea typeface="黑体" pitchFamily="49" charset="-122"/>
              </a:rPr>
              <a:t>t</a:t>
            </a:r>
            <a:r>
              <a:rPr lang="en-US" altLang="zh-CN">
                <a:ea typeface="黑体" pitchFamily="49" charset="-122"/>
              </a:rPr>
              <a:t>)]=</a:t>
            </a:r>
            <a:endParaRPr lang="en-US" altLang="zh-CN"/>
          </a:p>
        </p:txBody>
      </p:sp>
      <p:graphicFrame>
        <p:nvGraphicFramePr>
          <p:cNvPr id="459783" name="Object 7"/>
          <p:cNvGraphicFramePr>
            <a:graphicFrameLocks noChangeAspect="1"/>
          </p:cNvGraphicFramePr>
          <p:nvPr/>
        </p:nvGraphicFramePr>
        <p:xfrm>
          <a:off x="2906713" y="1408113"/>
          <a:ext cx="533400" cy="344487"/>
        </p:xfrm>
        <a:graphic>
          <a:graphicData uri="http://schemas.openxmlformats.org/presentationml/2006/ole">
            <mc:AlternateContent xmlns:mc="http://schemas.openxmlformats.org/markup-compatibility/2006">
              <mc:Choice xmlns:v="urn:schemas-microsoft-com:vml" Requires="v">
                <p:oleObj spid="_x0000_s459811" r:id="rId4" imgW="457200" imgH="292100" progId="Equation.3">
                  <p:embed/>
                </p:oleObj>
              </mc:Choice>
              <mc:Fallback>
                <p:oleObj r:id="rId4" imgW="457200" imgH="2921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713" y="1408113"/>
                        <a:ext cx="5334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784" name="Object 8"/>
          <p:cNvGraphicFramePr>
            <a:graphicFrameLocks noChangeAspect="1"/>
          </p:cNvGraphicFramePr>
          <p:nvPr/>
        </p:nvGraphicFramePr>
        <p:xfrm>
          <a:off x="3744913" y="1408113"/>
          <a:ext cx="533400" cy="363537"/>
        </p:xfrm>
        <a:graphic>
          <a:graphicData uri="http://schemas.openxmlformats.org/presentationml/2006/ole">
            <mc:AlternateContent xmlns:mc="http://schemas.openxmlformats.org/markup-compatibility/2006">
              <mc:Choice xmlns:v="urn:schemas-microsoft-com:vml" Requires="v">
                <p:oleObj spid="_x0000_s459812" r:id="rId6" imgW="393359" imgH="266469" progId="Equation.3">
                  <p:embed/>
                </p:oleObj>
              </mc:Choice>
              <mc:Fallback>
                <p:oleObj r:id="rId6" imgW="393359" imgH="26646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913" y="1408113"/>
                        <a:ext cx="533400"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785" name="Object 9"/>
          <p:cNvGraphicFramePr>
            <a:graphicFrameLocks noChangeAspect="1"/>
          </p:cNvGraphicFramePr>
          <p:nvPr/>
        </p:nvGraphicFramePr>
        <p:xfrm>
          <a:off x="749300" y="2276475"/>
          <a:ext cx="2449513" cy="828675"/>
        </p:xfrm>
        <a:graphic>
          <a:graphicData uri="http://schemas.openxmlformats.org/presentationml/2006/ole">
            <mc:AlternateContent xmlns:mc="http://schemas.openxmlformats.org/markup-compatibility/2006">
              <mc:Choice xmlns:v="urn:schemas-microsoft-com:vml" Requires="v">
                <p:oleObj spid="_x0000_s459813" r:id="rId8" imgW="1193800" imgH="457200" progId="Equation.3">
                  <p:embed/>
                </p:oleObj>
              </mc:Choice>
              <mc:Fallback>
                <p:oleObj r:id="rId8" imgW="119380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300" y="2276475"/>
                        <a:ext cx="2449513"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786" name="Object 10"/>
          <p:cNvGraphicFramePr>
            <a:graphicFrameLocks noChangeAspect="1"/>
          </p:cNvGraphicFramePr>
          <p:nvPr/>
        </p:nvGraphicFramePr>
        <p:xfrm>
          <a:off x="2838450" y="3068638"/>
          <a:ext cx="1539875" cy="646112"/>
        </p:xfrm>
        <a:graphic>
          <a:graphicData uri="http://schemas.openxmlformats.org/presentationml/2006/ole">
            <mc:AlternateContent xmlns:mc="http://schemas.openxmlformats.org/markup-compatibility/2006">
              <mc:Choice xmlns:v="urn:schemas-microsoft-com:vml" Requires="v">
                <p:oleObj spid="_x0000_s459814" name="公式" r:id="rId10" imgW="787320" imgH="330120" progId="Equation.3">
                  <p:embed/>
                </p:oleObj>
              </mc:Choice>
              <mc:Fallback>
                <p:oleObj name="公式" r:id="rId10" imgW="787320" imgH="33012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8450" y="3068638"/>
                        <a:ext cx="1539875"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787" name="Object 11"/>
          <p:cNvGraphicFramePr>
            <a:graphicFrameLocks noChangeAspect="1"/>
          </p:cNvGraphicFramePr>
          <p:nvPr/>
        </p:nvGraphicFramePr>
        <p:xfrm>
          <a:off x="1695450" y="4092575"/>
          <a:ext cx="534988" cy="609600"/>
        </p:xfrm>
        <a:graphic>
          <a:graphicData uri="http://schemas.openxmlformats.org/presentationml/2006/ole">
            <mc:AlternateContent xmlns:mc="http://schemas.openxmlformats.org/markup-compatibility/2006">
              <mc:Choice xmlns:v="urn:schemas-microsoft-com:vml" Requires="v">
                <p:oleObj spid="_x0000_s459815" r:id="rId12" imgW="342751" imgH="393529" progId="Equation.3">
                  <p:embed/>
                </p:oleObj>
              </mc:Choice>
              <mc:Fallback>
                <p:oleObj r:id="rId12" imgW="342751" imgH="393529"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5450" y="4092575"/>
                        <a:ext cx="5349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788" name="Object 12"/>
          <p:cNvGraphicFramePr>
            <a:graphicFrameLocks noChangeAspect="1"/>
          </p:cNvGraphicFramePr>
          <p:nvPr/>
        </p:nvGraphicFramePr>
        <p:xfrm>
          <a:off x="179388" y="4016375"/>
          <a:ext cx="601662" cy="685800"/>
        </p:xfrm>
        <a:graphic>
          <a:graphicData uri="http://schemas.openxmlformats.org/presentationml/2006/ole">
            <mc:AlternateContent xmlns:mc="http://schemas.openxmlformats.org/markup-compatibility/2006">
              <mc:Choice xmlns:v="urn:schemas-microsoft-com:vml" Requires="v">
                <p:oleObj spid="_x0000_s459816" r:id="rId14" imgW="342751" imgH="393529" progId="Equation.3">
                  <p:embed/>
                </p:oleObj>
              </mc:Choice>
              <mc:Fallback>
                <p:oleObj r:id="rId14" imgW="342751" imgH="393529"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4016375"/>
                        <a:ext cx="6016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9789" name="Group 13"/>
          <p:cNvGrpSpPr>
            <a:grpSpLocks/>
          </p:cNvGrpSpPr>
          <p:nvPr/>
        </p:nvGrpSpPr>
        <p:grpSpPr bwMode="auto">
          <a:xfrm>
            <a:off x="247650" y="3940175"/>
            <a:ext cx="8134350" cy="784225"/>
            <a:chOff x="341" y="3662"/>
            <a:chExt cx="5124" cy="494"/>
          </a:xfrm>
        </p:grpSpPr>
        <p:sp>
          <p:nvSpPr>
            <p:cNvPr id="459790" name="Rectangle 14"/>
            <p:cNvSpPr>
              <a:spLocks noChangeArrowheads="1"/>
            </p:cNvSpPr>
            <p:nvPr/>
          </p:nvSpPr>
          <p:spPr bwMode="auto">
            <a:xfrm>
              <a:off x="341" y="3710"/>
              <a:ext cx="5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cs typeface="Times New Roman" pitchFamily="18" charset="0"/>
                </a:rPr>
                <a:t> </a:t>
              </a:r>
              <a:r>
                <a:rPr kumimoji="1" lang="en-US" altLang="zh-CN" sz="2800" i="1">
                  <a:solidFill>
                    <a:srgbClr val="000000"/>
                  </a:solidFill>
                  <a:latin typeface="Times New Roman" pitchFamily="18" charset="0"/>
                  <a:cs typeface="Times New Roman" pitchFamily="18" charset="0"/>
                </a:rPr>
                <a:t>    E</a:t>
              </a:r>
              <a:r>
                <a:rPr kumimoji="1" lang="en-US" altLang="zh-CN" sz="2800" baseline="-25000">
                  <a:solidFill>
                    <a:srgbClr val="000000"/>
                  </a:solidFill>
                  <a:latin typeface="Times New Roman" pitchFamily="18" charset="0"/>
                  <a:cs typeface="Times New Roman" pitchFamily="18" charset="0"/>
                </a:rPr>
                <a:t>1</a:t>
              </a:r>
              <a:r>
                <a:rPr kumimoji="1" lang="en-US" altLang="zh-CN" sz="2800">
                  <a:solidFill>
                    <a:srgbClr val="000000"/>
                  </a:solidFill>
                  <a:latin typeface="Times New Roman" pitchFamily="18" charset="0"/>
                  <a:cs typeface="Times New Roman" pitchFamily="18" charset="0"/>
                </a:rPr>
                <a:t>(</a:t>
              </a:r>
              <a:r>
                <a:rPr kumimoji="1" lang="en-US" altLang="zh-CN" sz="2800" i="1">
                  <a:solidFill>
                    <a:srgbClr val="000000"/>
                  </a:solidFill>
                  <a:latin typeface="Times New Roman" pitchFamily="18" charset="0"/>
                  <a:cs typeface="Times New Roman" pitchFamily="18" charset="0"/>
                </a:rPr>
                <a:t>s</a:t>
              </a:r>
              <a:r>
                <a:rPr kumimoji="1" lang="en-US" altLang="zh-CN" sz="2800">
                  <a:solidFill>
                    <a:srgbClr val="000000"/>
                  </a:solidFill>
                  <a:latin typeface="Times New Roman" pitchFamily="18" charset="0"/>
                  <a:cs typeface="Times New Roman" pitchFamily="18" charset="0"/>
                </a:rPr>
                <a:t>)=</a:t>
              </a:r>
              <a:r>
                <a:rPr kumimoji="1" lang="en-US" altLang="zh-CN" sz="2800">
                  <a:solidFill>
                    <a:srgbClr val="000000"/>
                  </a:solidFill>
                  <a:latin typeface="Tahoma" pitchFamily="34" charset="0"/>
                  <a:ea typeface="黑体" pitchFamily="49" charset="-122"/>
                </a:rPr>
                <a:t>                       </a:t>
              </a:r>
              <a:r>
                <a:rPr kumimoji="1" lang="en-US" altLang="zh-CN" sz="2800">
                  <a:solidFill>
                    <a:srgbClr val="000000"/>
                  </a:solidFill>
                  <a:latin typeface="Times New Roman" pitchFamily="18" charset="0"/>
                  <a:cs typeface="Times New Roman" pitchFamily="18" charset="0"/>
                </a:rPr>
                <a:t>=                   =</a:t>
              </a:r>
              <a:r>
                <a:rPr kumimoji="1" lang="en-US" altLang="zh-CN" sz="2800" i="1">
                  <a:solidFill>
                    <a:srgbClr val="000000"/>
                  </a:solidFill>
                  <a:latin typeface="Times New Roman" pitchFamily="18" charset="0"/>
                  <a:cs typeface="Times New Roman" pitchFamily="18" charset="0"/>
                </a:rPr>
                <a:t>I</a:t>
              </a:r>
              <a:endParaRPr kumimoji="1" lang="en-US" altLang="zh-CN" sz="2800">
                <a:solidFill>
                  <a:srgbClr val="000000"/>
                </a:solidFill>
                <a:latin typeface="Times New Roman" pitchFamily="18" charset="0"/>
              </a:endParaRPr>
            </a:p>
          </p:txBody>
        </p:sp>
        <p:graphicFrame>
          <p:nvGraphicFramePr>
            <p:cNvPr id="459791" name="Object 15"/>
            <p:cNvGraphicFramePr>
              <a:graphicFrameLocks noChangeAspect="1"/>
            </p:cNvGraphicFramePr>
            <p:nvPr/>
          </p:nvGraphicFramePr>
          <p:xfrm>
            <a:off x="1589" y="3710"/>
            <a:ext cx="1152" cy="446"/>
          </p:xfrm>
          <a:graphic>
            <a:graphicData uri="http://schemas.openxmlformats.org/presentationml/2006/ole">
              <mc:AlternateContent xmlns:mc="http://schemas.openxmlformats.org/markup-compatibility/2006">
                <mc:Choice xmlns:v="urn:schemas-microsoft-com:vml" Requires="v">
                  <p:oleObj spid="_x0000_s459817" r:id="rId16" imgW="1181100" imgH="457200" progId="Equation.3">
                    <p:embed/>
                  </p:oleObj>
                </mc:Choice>
                <mc:Fallback>
                  <p:oleObj r:id="rId16" imgW="1181100" imgH="4572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9" y="3710"/>
                          <a:ext cx="1152" cy="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792" name="Object 16"/>
            <p:cNvGraphicFramePr>
              <a:graphicFrameLocks noChangeAspect="1"/>
            </p:cNvGraphicFramePr>
            <p:nvPr/>
          </p:nvGraphicFramePr>
          <p:xfrm>
            <a:off x="2981" y="3662"/>
            <a:ext cx="864" cy="465"/>
          </p:xfrm>
          <a:graphic>
            <a:graphicData uri="http://schemas.openxmlformats.org/presentationml/2006/ole">
              <mc:AlternateContent xmlns:mc="http://schemas.openxmlformats.org/markup-compatibility/2006">
                <mc:Choice xmlns:v="urn:schemas-microsoft-com:vml" Requires="v">
                  <p:oleObj spid="_x0000_s459818" r:id="rId18" imgW="850900" imgH="457200" progId="Equation.3">
                    <p:embed/>
                  </p:oleObj>
                </mc:Choice>
                <mc:Fallback>
                  <p:oleObj r:id="rId18" imgW="850900" imgH="457200"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81" y="3662"/>
                          <a:ext cx="864"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9793" name="Rectangle 17"/>
          <p:cNvSpPr>
            <a:spLocks noChangeArrowheads="1"/>
          </p:cNvSpPr>
          <p:nvPr/>
        </p:nvSpPr>
        <p:spPr bwMode="auto">
          <a:xfrm>
            <a:off x="3348038" y="1989138"/>
            <a:ext cx="3036887" cy="457200"/>
          </a:xfrm>
          <a:prstGeom prst="rect">
            <a:avLst/>
          </a:prstGeom>
          <a:solidFill>
            <a:srgbClr val="C0C0C0">
              <a:alpha val="67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000000"/>
                </a:solidFill>
                <a:latin typeface="Tahoma" pitchFamily="34" charset="0"/>
              </a:rPr>
              <a:t>仅适用于无超调系统</a:t>
            </a:r>
            <a:r>
              <a:rPr kumimoji="1" lang="zh-CN" altLang="en-US" sz="2400">
                <a:solidFill>
                  <a:srgbClr val="000000"/>
                </a:solidFill>
                <a:latin typeface="Tahoma" pitchFamily="34" charset="0"/>
              </a:rPr>
              <a:t> </a:t>
            </a:r>
          </a:p>
        </p:txBody>
      </p:sp>
      <p:pic>
        <p:nvPicPr>
          <p:cNvPr id="459794"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1863" y="2781300"/>
            <a:ext cx="2921000" cy="316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61" name="Rectangle 13"/>
          <p:cNvSpPr>
            <a:spLocks noChangeArrowheads="1"/>
          </p:cNvSpPr>
          <p:nvPr/>
        </p:nvSpPr>
        <p:spPr bwMode="auto">
          <a:xfrm>
            <a:off x="3581400" y="295751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83662" name="Object 14"/>
          <p:cNvGraphicFramePr>
            <a:graphicFrameLocks noChangeAspect="1"/>
          </p:cNvGraphicFramePr>
          <p:nvPr/>
        </p:nvGraphicFramePr>
        <p:xfrm>
          <a:off x="4724400" y="1143000"/>
          <a:ext cx="3990975" cy="1598613"/>
        </p:xfrm>
        <a:graphic>
          <a:graphicData uri="http://schemas.openxmlformats.org/presentationml/2006/ole">
            <mc:AlternateContent xmlns:mc="http://schemas.openxmlformats.org/markup-compatibility/2006">
              <mc:Choice xmlns:v="urn:schemas-microsoft-com:vml" Requires="v">
                <p:oleObj spid="_x0000_s283690" name="位图图像" r:id="rId4" imgW="3258005" imgH="1305107" progId="Paint.Picture">
                  <p:embed/>
                </p:oleObj>
              </mc:Choice>
              <mc:Fallback>
                <p:oleObj name="位图图像" r:id="rId4" imgW="3258005" imgH="1305107" progId="Paint.Picture">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143000"/>
                        <a:ext cx="3990975"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3663" name="Text Box 15"/>
          <p:cNvSpPr txBox="1">
            <a:spLocks noChangeArrowheads="1"/>
          </p:cNvSpPr>
          <p:nvPr/>
        </p:nvSpPr>
        <p:spPr bwMode="auto">
          <a:xfrm>
            <a:off x="684213" y="765175"/>
            <a:ext cx="1243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例</a:t>
            </a:r>
            <a:r>
              <a:rPr kumimoji="1" lang="en-US" altLang="zh-CN" sz="2400">
                <a:solidFill>
                  <a:srgbClr val="000000"/>
                </a:solidFill>
                <a:latin typeface="Tahoma" pitchFamily="34" charset="0"/>
              </a:rPr>
              <a:t>2</a:t>
            </a:r>
          </a:p>
        </p:txBody>
      </p:sp>
      <p:graphicFrame>
        <p:nvGraphicFramePr>
          <p:cNvPr id="283664" name="Object 16"/>
          <p:cNvGraphicFramePr>
            <a:graphicFrameLocks noChangeAspect="1"/>
          </p:cNvGraphicFramePr>
          <p:nvPr/>
        </p:nvGraphicFramePr>
        <p:xfrm>
          <a:off x="57150" y="2492375"/>
          <a:ext cx="5019675" cy="3967163"/>
        </p:xfrm>
        <a:graphic>
          <a:graphicData uri="http://schemas.openxmlformats.org/presentationml/2006/ole">
            <mc:AlternateContent xmlns:mc="http://schemas.openxmlformats.org/markup-compatibility/2006">
              <mc:Choice xmlns:v="urn:schemas-microsoft-com:vml" Requires="v">
                <p:oleObj spid="_x0000_s283691" name="位图图像" r:id="rId6" imgW="3180952" imgH="2514286" progId="Paint.Picture">
                  <p:embed/>
                </p:oleObj>
              </mc:Choice>
              <mc:Fallback>
                <p:oleObj name="位图图像" r:id="rId6" imgW="3180952" imgH="2514286" progId="Paint.Picture">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2492375"/>
                        <a:ext cx="5019675" cy="396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3665" name="Object 17"/>
          <p:cNvGraphicFramePr>
            <a:graphicFrameLocks noChangeAspect="1"/>
          </p:cNvGraphicFramePr>
          <p:nvPr/>
        </p:nvGraphicFramePr>
        <p:xfrm>
          <a:off x="1692275" y="1268413"/>
          <a:ext cx="719138" cy="465137"/>
        </p:xfrm>
        <a:graphic>
          <a:graphicData uri="http://schemas.openxmlformats.org/presentationml/2006/ole">
            <mc:AlternateContent xmlns:mc="http://schemas.openxmlformats.org/markup-compatibility/2006">
              <mc:Choice xmlns:v="urn:schemas-microsoft-com:vml" Requires="v">
                <p:oleObj spid="_x0000_s283692" r:id="rId8" imgW="457200" imgH="292100" progId="Equation.3">
                  <p:embed/>
                </p:oleObj>
              </mc:Choice>
              <mc:Fallback>
                <p:oleObj r:id="rId8" imgW="457200" imgH="2921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1268413"/>
                        <a:ext cx="71913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66" name="Object 18"/>
          <p:cNvGraphicFramePr>
            <a:graphicFrameLocks noChangeAspect="1"/>
          </p:cNvGraphicFramePr>
          <p:nvPr/>
        </p:nvGraphicFramePr>
        <p:xfrm>
          <a:off x="2843213" y="1262063"/>
          <a:ext cx="649287" cy="442912"/>
        </p:xfrm>
        <a:graphic>
          <a:graphicData uri="http://schemas.openxmlformats.org/presentationml/2006/ole">
            <mc:AlternateContent xmlns:mc="http://schemas.openxmlformats.org/markup-compatibility/2006">
              <mc:Choice xmlns:v="urn:schemas-microsoft-com:vml" Requires="v">
                <p:oleObj spid="_x0000_s283693" r:id="rId10" imgW="393359" imgH="266469" progId="Equation.3">
                  <p:embed/>
                </p:oleObj>
              </mc:Choice>
              <mc:Fallback>
                <p:oleObj r:id="rId10" imgW="393359" imgH="266469"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213" y="1262063"/>
                        <a:ext cx="649287"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7" name="Text Box 19"/>
          <p:cNvSpPr txBox="1">
            <a:spLocks noChangeArrowheads="1"/>
          </p:cNvSpPr>
          <p:nvPr/>
        </p:nvSpPr>
        <p:spPr bwMode="auto">
          <a:xfrm>
            <a:off x="2411413" y="126841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Tahoma" pitchFamily="34" charset="0"/>
              </a:rPr>
              <a:t>=</a:t>
            </a:r>
          </a:p>
        </p:txBody>
      </p:sp>
      <p:sp>
        <p:nvSpPr>
          <p:cNvPr id="283668" name="Text Box 20"/>
          <p:cNvSpPr txBox="1">
            <a:spLocks noChangeArrowheads="1"/>
          </p:cNvSpPr>
          <p:nvPr/>
        </p:nvSpPr>
        <p:spPr bwMode="auto">
          <a:xfrm>
            <a:off x="5724525" y="3429000"/>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solidFill>
                <a:srgbClr val="000000"/>
              </a:solidFill>
              <a:latin typeface="Tahoma" pitchFamily="34" charset="0"/>
            </a:endParaRPr>
          </a:p>
        </p:txBody>
      </p:sp>
      <p:graphicFrame>
        <p:nvGraphicFramePr>
          <p:cNvPr id="283669" name="Object 21"/>
          <p:cNvGraphicFramePr>
            <a:graphicFrameLocks noChangeAspect="1"/>
          </p:cNvGraphicFramePr>
          <p:nvPr/>
        </p:nvGraphicFramePr>
        <p:xfrm>
          <a:off x="5435600" y="2997200"/>
          <a:ext cx="3119438" cy="1282700"/>
        </p:xfrm>
        <a:graphic>
          <a:graphicData uri="http://schemas.openxmlformats.org/presentationml/2006/ole">
            <mc:AlternateContent xmlns:mc="http://schemas.openxmlformats.org/markup-compatibility/2006">
              <mc:Choice xmlns:v="urn:schemas-microsoft-com:vml" Requires="v">
                <p:oleObj spid="_x0000_s283694" name="公式" r:id="rId12" imgW="1422360" imgH="583920" progId="Equation.3">
                  <p:embed/>
                </p:oleObj>
              </mc:Choice>
              <mc:Fallback>
                <p:oleObj name="公式" r:id="rId12" imgW="1422360" imgH="58392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5600" y="2997200"/>
                        <a:ext cx="3119438" cy="1282700"/>
                      </a:xfrm>
                      <a:prstGeom prst="rect">
                        <a:avLst/>
                      </a:prstGeom>
                      <a:solidFill>
                        <a:srgbClr val="CC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670" name="Object 22"/>
          <p:cNvGraphicFramePr>
            <a:graphicFrameLocks noChangeAspect="1"/>
          </p:cNvGraphicFramePr>
          <p:nvPr/>
        </p:nvGraphicFramePr>
        <p:xfrm>
          <a:off x="4572000" y="4941888"/>
          <a:ext cx="2060575" cy="501650"/>
        </p:xfrm>
        <a:graphic>
          <a:graphicData uri="http://schemas.openxmlformats.org/presentationml/2006/ole">
            <mc:AlternateContent xmlns:mc="http://schemas.openxmlformats.org/markup-compatibility/2006">
              <mc:Choice xmlns:v="urn:schemas-microsoft-com:vml" Requires="v">
                <p:oleObj spid="_x0000_s283695" name="公式" r:id="rId14" imgW="939600" imgH="228600" progId="Equation.3">
                  <p:embed/>
                </p:oleObj>
              </mc:Choice>
              <mc:Fallback>
                <p:oleObj name="公式" r:id="rId14" imgW="939600" imgH="228600"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4941888"/>
                        <a:ext cx="2060575" cy="501650"/>
                      </a:xfrm>
                      <a:prstGeom prst="rect">
                        <a:avLst/>
                      </a:prstGeom>
                      <a:solidFill>
                        <a:srgbClr val="CC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1" name="Text Box 23"/>
          <p:cNvSpPr txBox="1">
            <a:spLocks noChangeArrowheads="1"/>
          </p:cNvSpPr>
          <p:nvPr/>
        </p:nvSpPr>
        <p:spPr bwMode="auto">
          <a:xfrm>
            <a:off x="4356100" y="5846763"/>
            <a:ext cx="4608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6699"/>
                </a:solidFill>
                <a:latin typeface="Tahoma" pitchFamily="34" charset="0"/>
              </a:rPr>
              <a:t>K</a:t>
            </a:r>
            <a:r>
              <a:rPr kumimoji="1" lang="zh-CN" altLang="en-US" sz="2400" b="1">
                <a:solidFill>
                  <a:srgbClr val="FF6699"/>
                </a:solidFill>
                <a:latin typeface="Tahoma" pitchFamily="34" charset="0"/>
              </a:rPr>
              <a:t>越大，响应愈快，误差愈小，</a:t>
            </a:r>
            <a:r>
              <a:rPr kumimoji="1" lang="zh-CN" altLang="en-US" sz="2400" b="1">
                <a:solidFill>
                  <a:srgbClr val="CC3300"/>
                </a:solidFill>
                <a:latin typeface="Tahoma" pitchFamily="34" charset="0"/>
              </a:rPr>
              <a:t>但是稳定性较差。</a:t>
            </a:r>
          </a:p>
        </p:txBody>
      </p:sp>
      <p:graphicFrame>
        <p:nvGraphicFramePr>
          <p:cNvPr id="283672" name="Object 24"/>
          <p:cNvGraphicFramePr>
            <a:graphicFrameLocks noChangeAspect="1"/>
          </p:cNvGraphicFramePr>
          <p:nvPr/>
        </p:nvGraphicFramePr>
        <p:xfrm>
          <a:off x="1258888" y="1989138"/>
          <a:ext cx="3376612" cy="506412"/>
        </p:xfrm>
        <a:graphic>
          <a:graphicData uri="http://schemas.openxmlformats.org/presentationml/2006/ole">
            <mc:AlternateContent xmlns:mc="http://schemas.openxmlformats.org/markup-compatibility/2006">
              <mc:Choice xmlns:v="urn:schemas-microsoft-com:vml" Requires="v">
                <p:oleObj spid="_x0000_s283696" name="公式" r:id="rId16" imgW="1523880" imgH="228600" progId="Equation.3">
                  <p:embed/>
                </p:oleObj>
              </mc:Choice>
              <mc:Fallback>
                <p:oleObj name="公式" r:id="rId16" imgW="1523880" imgH="22860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58888" y="1989138"/>
                        <a:ext cx="3376612"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673" name="Object 25"/>
          <p:cNvGraphicFramePr>
            <a:graphicFrameLocks noChangeAspect="1"/>
          </p:cNvGraphicFramePr>
          <p:nvPr/>
        </p:nvGraphicFramePr>
        <p:xfrm>
          <a:off x="6877050" y="4652963"/>
          <a:ext cx="1866900" cy="1114425"/>
        </p:xfrm>
        <a:graphic>
          <a:graphicData uri="http://schemas.openxmlformats.org/presentationml/2006/ole">
            <mc:AlternateContent xmlns:mc="http://schemas.openxmlformats.org/markup-compatibility/2006">
              <mc:Choice xmlns:v="urn:schemas-microsoft-com:vml" Requires="v">
                <p:oleObj spid="_x0000_s283697" name="公式" r:id="rId18" imgW="850680" imgH="507960" progId="Equation.3">
                  <p:embed/>
                </p:oleObj>
              </mc:Choice>
              <mc:Fallback>
                <p:oleObj name="公式" r:id="rId18" imgW="850680" imgH="507960"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77050" y="4652963"/>
                        <a:ext cx="1866900" cy="1114425"/>
                      </a:xfrm>
                      <a:prstGeom prst="rect">
                        <a:avLst/>
                      </a:prstGeom>
                      <a:solidFill>
                        <a:srgbClr val="CC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8" name="Rectangle 6"/>
          <p:cNvSpPr>
            <a:spLocks noChangeArrowheads="1"/>
          </p:cNvSpPr>
          <p:nvPr/>
        </p:nvSpPr>
        <p:spPr bwMode="auto">
          <a:xfrm>
            <a:off x="468313" y="765175"/>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0000"/>
                </a:solidFill>
                <a:latin typeface="Times New Roman" pitchFamily="18" charset="0"/>
                <a:cs typeface="Times New Roman" pitchFamily="18" charset="0"/>
              </a:rPr>
              <a:t> </a:t>
            </a:r>
            <a:r>
              <a:rPr kumimoji="1" lang="en-US" altLang="zh-CN" sz="2400" b="1">
                <a:solidFill>
                  <a:srgbClr val="FF0000"/>
                </a:solidFill>
                <a:latin typeface="Times New Roman" pitchFamily="18" charset="0"/>
                <a:ea typeface="黑体" pitchFamily="49" charset="-122"/>
              </a:rPr>
              <a:t>2</a:t>
            </a:r>
            <a:r>
              <a:rPr kumimoji="1" lang="zh-CN" altLang="en-US" sz="2400" b="1">
                <a:solidFill>
                  <a:srgbClr val="FF0000"/>
                </a:solidFill>
                <a:latin typeface="Times New Roman" pitchFamily="18" charset="0"/>
                <a:ea typeface="黑体" pitchFamily="49" charset="-122"/>
              </a:rPr>
              <a:t>）．误差平方积分性能指标</a:t>
            </a:r>
            <a:endParaRPr kumimoji="1" lang="zh-CN" altLang="en-US" sz="2400">
              <a:latin typeface="Times New Roman" pitchFamily="18" charset="0"/>
            </a:endParaRPr>
          </a:p>
        </p:txBody>
      </p:sp>
      <p:sp>
        <p:nvSpPr>
          <p:cNvPr id="284679" name="Rectangle 7"/>
          <p:cNvSpPr>
            <a:spLocks noChangeArrowheads="1"/>
          </p:cNvSpPr>
          <p:nvPr/>
        </p:nvSpPr>
        <p:spPr bwMode="auto">
          <a:xfrm>
            <a:off x="611188" y="1412875"/>
            <a:ext cx="432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宋体" pitchFamily="2" charset="-122"/>
              </a:rPr>
              <a:t>适用条件：</a:t>
            </a:r>
            <a:r>
              <a:rPr kumimoji="1" lang="zh-CN" altLang="en-US" sz="2400" b="1">
                <a:solidFill>
                  <a:srgbClr val="000000"/>
                </a:solidFill>
                <a:latin typeface="Times New Roman" pitchFamily="18" charset="0"/>
                <a:ea typeface="楷体_GB2312" pitchFamily="49" charset="-122"/>
              </a:rPr>
              <a:t>过渡过程有振荡</a:t>
            </a:r>
            <a:r>
              <a:rPr kumimoji="1" lang="zh-CN" altLang="en-US" sz="2400">
                <a:solidFill>
                  <a:srgbClr val="000000"/>
                </a:solidFill>
                <a:latin typeface="Tahoma" pitchFamily="34" charset="0"/>
              </a:rPr>
              <a:t> </a:t>
            </a:r>
            <a:endParaRPr kumimoji="1" lang="zh-CN" altLang="en-US" sz="2400">
              <a:latin typeface="Times New Roman" pitchFamily="18" charset="0"/>
            </a:endParaRPr>
          </a:p>
        </p:txBody>
      </p:sp>
      <p:sp>
        <p:nvSpPr>
          <p:cNvPr id="284681" name="Rectangle 9"/>
          <p:cNvSpPr>
            <a:spLocks noChangeArrowheads="1"/>
          </p:cNvSpPr>
          <p:nvPr/>
        </p:nvSpPr>
        <p:spPr bwMode="auto">
          <a:xfrm>
            <a:off x="2195513" y="2133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latin typeface="Times New Roman" pitchFamily="18" charset="0"/>
                <a:cs typeface="Times New Roman" pitchFamily="18" charset="0"/>
              </a:rPr>
              <a:t> I</a:t>
            </a:r>
            <a:r>
              <a:rPr kumimoji="1" lang="en-US" altLang="zh-CN" sz="2400">
                <a:latin typeface="Times New Roman" pitchFamily="18" charset="0"/>
                <a:cs typeface="Times New Roman" pitchFamily="18" charset="0"/>
              </a:rPr>
              <a:t>=</a:t>
            </a:r>
            <a:r>
              <a:rPr kumimoji="1" lang="en-US" altLang="zh-CN" sz="2400">
                <a:latin typeface="Tahoma" pitchFamily="34" charset="0"/>
              </a:rPr>
              <a:t> </a:t>
            </a:r>
            <a:endParaRPr kumimoji="1" lang="en-US" altLang="zh-CN" sz="2400">
              <a:latin typeface="Times New Roman" pitchFamily="18" charset="0"/>
            </a:endParaRPr>
          </a:p>
        </p:txBody>
      </p:sp>
      <p:graphicFrame>
        <p:nvGraphicFramePr>
          <p:cNvPr id="284680" name="Object 8"/>
          <p:cNvGraphicFramePr>
            <a:graphicFrameLocks noChangeAspect="1"/>
          </p:cNvGraphicFramePr>
          <p:nvPr/>
        </p:nvGraphicFramePr>
        <p:xfrm>
          <a:off x="2916238" y="2025650"/>
          <a:ext cx="1368425" cy="650875"/>
        </p:xfrm>
        <a:graphic>
          <a:graphicData uri="http://schemas.openxmlformats.org/presentationml/2006/ole">
            <mc:AlternateContent xmlns:mc="http://schemas.openxmlformats.org/markup-compatibility/2006">
              <mc:Choice xmlns:v="urn:schemas-microsoft-com:vml" Requires="v">
                <p:oleObj spid="_x0000_s284707" r:id="rId4" imgW="965200" imgH="457200" progId="Equation.3">
                  <p:embed/>
                </p:oleObj>
              </mc:Choice>
              <mc:Fallback>
                <p:oleObj r:id="rId4" imgW="965200" imgH="457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025650"/>
                        <a:ext cx="13684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3" name="Rectangle 11"/>
          <p:cNvSpPr>
            <a:spLocks noChangeArrowheads="1"/>
          </p:cNvSpPr>
          <p:nvPr/>
        </p:nvSpPr>
        <p:spPr bwMode="auto">
          <a:xfrm>
            <a:off x="838200" y="29718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latin typeface="宋体" pitchFamily="2" charset="-122"/>
              </a:rPr>
              <a:t>上限可取为足够大的</a:t>
            </a:r>
            <a:r>
              <a:rPr kumimoji="1" lang="zh-CN" altLang="en-US" sz="2400">
                <a:solidFill>
                  <a:srgbClr val="000000"/>
                </a:solidFill>
                <a:latin typeface="Times New Roman" pitchFamily="18" charset="0"/>
                <a:cs typeface="Times New Roman" pitchFamily="18" charset="0"/>
              </a:rPr>
              <a:t> </a:t>
            </a:r>
            <a:r>
              <a:rPr kumimoji="1" lang="en-US" altLang="zh-CN" sz="2400" i="1">
                <a:solidFill>
                  <a:srgbClr val="000000"/>
                </a:solidFill>
                <a:latin typeface="Times New Roman" pitchFamily="18" charset="0"/>
                <a:cs typeface="Times New Roman" pitchFamily="18" charset="0"/>
              </a:rPr>
              <a:t>T </a:t>
            </a:r>
            <a:r>
              <a:rPr kumimoji="1" lang="en-US" altLang="zh-CN" sz="2400">
                <a:solidFill>
                  <a:srgbClr val="000000"/>
                </a:solidFill>
                <a:latin typeface="Times New Roman" pitchFamily="18" charset="0"/>
                <a:cs typeface="Times New Roman" pitchFamily="18" charset="0"/>
              </a:rPr>
              <a:t>(</a:t>
            </a:r>
            <a:r>
              <a:rPr kumimoji="1" lang="en-US" altLang="zh-CN" sz="2400" i="1">
                <a:solidFill>
                  <a:srgbClr val="000000"/>
                </a:solidFill>
                <a:latin typeface="Times New Roman" pitchFamily="18" charset="0"/>
                <a:cs typeface="Times New Roman" pitchFamily="18" charset="0"/>
              </a:rPr>
              <a:t>T</a:t>
            </a:r>
            <a:r>
              <a:rPr kumimoji="1" lang="en-US" altLang="zh-CN" sz="2400">
                <a:solidFill>
                  <a:srgbClr val="000000"/>
                </a:solidFill>
                <a:latin typeface="Times New Roman" pitchFamily="18" charset="0"/>
                <a:cs typeface="Times New Roman" pitchFamily="18" charset="0"/>
              </a:rPr>
              <a:t>&gt;&gt;</a:t>
            </a:r>
            <a:r>
              <a:rPr kumimoji="1" lang="en-US" altLang="zh-CN" sz="2400">
                <a:solidFill>
                  <a:srgbClr val="000000"/>
                </a:solidFill>
                <a:latin typeface="Times New Roman" pitchFamily="18" charset="0"/>
              </a:rPr>
              <a:t>      </a:t>
            </a:r>
            <a:r>
              <a:rPr kumimoji="1" lang="en-US" altLang="zh-CN" sz="2400">
                <a:solidFill>
                  <a:srgbClr val="000000"/>
                </a:solidFill>
                <a:latin typeface="Times New Roman" pitchFamily="18" charset="0"/>
                <a:cs typeface="Times New Roman" pitchFamily="18" charset="0"/>
              </a:rPr>
              <a:t>)</a:t>
            </a:r>
            <a:r>
              <a:rPr kumimoji="1" lang="zh-CN" altLang="en-US" sz="2400">
                <a:solidFill>
                  <a:srgbClr val="000000"/>
                </a:solidFill>
                <a:latin typeface="宋体" pitchFamily="2" charset="-122"/>
              </a:rPr>
              <a:t>。</a:t>
            </a:r>
            <a:endParaRPr kumimoji="1" lang="zh-CN" altLang="en-US" sz="2400">
              <a:solidFill>
                <a:srgbClr val="000000"/>
              </a:solidFill>
              <a:latin typeface="Times New Roman" pitchFamily="18" charset="0"/>
              <a:cs typeface="Times New Roman" pitchFamily="18" charset="0"/>
            </a:endParaRPr>
          </a:p>
          <a:p>
            <a:pPr eaLnBrk="0" hangingPunct="0"/>
            <a:r>
              <a:rPr kumimoji="1" lang="zh-CN" altLang="en-US" sz="2400">
                <a:solidFill>
                  <a:srgbClr val="000000"/>
                </a:solidFill>
                <a:latin typeface="Times New Roman" pitchFamily="18" charset="0"/>
                <a:cs typeface="Times New Roman" pitchFamily="18" charset="0"/>
              </a:rPr>
              <a:t>    </a:t>
            </a:r>
            <a:r>
              <a:rPr kumimoji="1" lang="zh-CN" altLang="en-US" sz="2400" b="1">
                <a:solidFill>
                  <a:srgbClr val="CC3300"/>
                </a:solidFill>
                <a:latin typeface="Times New Roman" pitchFamily="18" charset="0"/>
                <a:ea typeface="黑体" pitchFamily="49" charset="-122"/>
              </a:rPr>
              <a:t>最优系统：</a:t>
            </a:r>
            <a:r>
              <a:rPr kumimoji="1" lang="zh-CN" altLang="en-US" sz="2400" b="1">
                <a:solidFill>
                  <a:srgbClr val="CC3300"/>
                </a:solidFill>
                <a:latin typeface="Times New Roman" pitchFamily="18" charset="0"/>
                <a:ea typeface="楷体_GB2312" pitchFamily="49" charset="-122"/>
              </a:rPr>
              <a:t>使误差平方积分取极小的系统。</a:t>
            </a:r>
            <a:endParaRPr kumimoji="1" lang="zh-CN" altLang="en-US" sz="2400">
              <a:solidFill>
                <a:srgbClr val="CC3300"/>
              </a:solidFill>
              <a:latin typeface="Times New Roman" pitchFamily="18" charset="0"/>
              <a:cs typeface="Times New Roman" pitchFamily="18" charset="0"/>
            </a:endParaRPr>
          </a:p>
          <a:p>
            <a:pPr eaLnBrk="0" hangingPunct="0"/>
            <a:r>
              <a:rPr kumimoji="1" lang="zh-CN" altLang="en-US" sz="2400">
                <a:solidFill>
                  <a:srgbClr val="000000"/>
                </a:solidFill>
                <a:latin typeface="宋体" pitchFamily="2" charset="-122"/>
              </a:rPr>
              <a:t>特点：迅速消除大的误差。但易使系统产生振荡。</a:t>
            </a:r>
            <a:r>
              <a:rPr kumimoji="1" lang="zh-CN" altLang="en-US" sz="2400">
                <a:solidFill>
                  <a:srgbClr val="000000"/>
                </a:solidFill>
                <a:latin typeface="Tahoma" pitchFamily="34" charset="0"/>
              </a:rPr>
              <a:t> </a:t>
            </a:r>
            <a:endParaRPr kumimoji="1" lang="zh-CN" altLang="en-US" sz="2400">
              <a:solidFill>
                <a:srgbClr val="000000"/>
              </a:solidFill>
              <a:latin typeface="Times New Roman" pitchFamily="18" charset="0"/>
            </a:endParaRPr>
          </a:p>
        </p:txBody>
      </p:sp>
      <p:graphicFrame>
        <p:nvGraphicFramePr>
          <p:cNvPr id="284682" name="Object 10"/>
          <p:cNvGraphicFramePr>
            <a:graphicFrameLocks noChangeAspect="1"/>
          </p:cNvGraphicFramePr>
          <p:nvPr/>
        </p:nvGraphicFramePr>
        <p:xfrm>
          <a:off x="4702175" y="2895600"/>
          <a:ext cx="327025" cy="533400"/>
        </p:xfrm>
        <a:graphic>
          <a:graphicData uri="http://schemas.openxmlformats.org/presentationml/2006/ole">
            <mc:AlternateContent xmlns:mc="http://schemas.openxmlformats.org/markup-compatibility/2006">
              <mc:Choice xmlns:v="urn:schemas-microsoft-com:vml" Requires="v">
                <p:oleObj spid="_x0000_s284708" r:id="rId6" imgW="177646" imgH="291847" progId="Equation.3">
                  <p:embed/>
                </p:oleObj>
              </mc:Choice>
              <mc:Fallback>
                <p:oleObj r:id="rId6" imgW="177646" imgH="291847"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2175" y="2895600"/>
                        <a:ext cx="327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4" name="Text Box 12"/>
          <p:cNvSpPr txBox="1">
            <a:spLocks noChangeArrowheads="1"/>
          </p:cNvSpPr>
          <p:nvPr/>
        </p:nvSpPr>
        <p:spPr bwMode="auto">
          <a:xfrm>
            <a:off x="5435600" y="1598613"/>
            <a:ext cx="3529013" cy="822325"/>
          </a:xfrm>
          <a:prstGeom prst="rect">
            <a:avLst/>
          </a:prstGeom>
          <a:solidFill>
            <a:srgbClr val="CCCC00"/>
          </a:solidFill>
          <a:ln>
            <a:noFill/>
          </a:ln>
          <a:effectLst/>
          <a:extLst>
            <a:ext uri="{91240B29-F687-4F45-9708-019B960494DF}">
              <a14:hiddenLine xmlns:a14="http://schemas.microsoft.com/office/drawing/2010/main" w="9525">
                <a:solidFill>
                  <a:srgbClr val="CC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rPr>
              <a:t>特点：重视大的误差，忽略小的误差。</a:t>
            </a:r>
          </a:p>
        </p:txBody>
      </p:sp>
      <p:graphicFrame>
        <p:nvGraphicFramePr>
          <p:cNvPr id="284689" name="Object 17"/>
          <p:cNvGraphicFramePr>
            <a:graphicFrameLocks noChangeAspect="1"/>
          </p:cNvGraphicFramePr>
          <p:nvPr/>
        </p:nvGraphicFramePr>
        <p:xfrm>
          <a:off x="34925" y="4233863"/>
          <a:ext cx="2592388" cy="2366962"/>
        </p:xfrm>
        <a:graphic>
          <a:graphicData uri="http://schemas.openxmlformats.org/presentationml/2006/ole">
            <mc:AlternateContent xmlns:mc="http://schemas.openxmlformats.org/markup-compatibility/2006">
              <mc:Choice xmlns:v="urn:schemas-microsoft-com:vml" Requires="v">
                <p:oleObj spid="_x0000_s284709" name="位图图像" r:id="rId8" imgW="2076740" imgH="1895238" progId="Paint.Picture">
                  <p:embed/>
                </p:oleObj>
              </mc:Choice>
              <mc:Fallback>
                <p:oleObj name="位图图像" r:id="rId8" imgW="2076740" imgH="1895238" progId="Paint.Picture">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 y="4233863"/>
                        <a:ext cx="2592388" cy="236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92" name="Object 20"/>
          <p:cNvGraphicFramePr>
            <a:graphicFrameLocks noChangeAspect="1"/>
          </p:cNvGraphicFramePr>
          <p:nvPr/>
        </p:nvGraphicFramePr>
        <p:xfrm>
          <a:off x="7056438" y="4637088"/>
          <a:ext cx="2087562" cy="1671637"/>
        </p:xfrm>
        <a:graphic>
          <a:graphicData uri="http://schemas.openxmlformats.org/presentationml/2006/ole">
            <mc:AlternateContent xmlns:mc="http://schemas.openxmlformats.org/markup-compatibility/2006">
              <mc:Choice xmlns:v="urn:schemas-microsoft-com:vml" Requires="v">
                <p:oleObj spid="_x0000_s284710" name="位图图像" r:id="rId10" imgW="1657581" imgH="1305107" progId="Paint.Picture">
                  <p:embed/>
                </p:oleObj>
              </mc:Choice>
              <mc:Fallback>
                <p:oleObj name="位图图像" r:id="rId10" imgW="1657581" imgH="1305107" progId="Paint.Picture">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r="1718"/>
                      <a:stretch>
                        <a:fillRect/>
                      </a:stretch>
                    </p:blipFill>
                    <p:spPr bwMode="auto">
                      <a:xfrm>
                        <a:off x="7056438" y="4637088"/>
                        <a:ext cx="2087562"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93" name="Object 21"/>
          <p:cNvGraphicFramePr>
            <a:graphicFrameLocks noChangeAspect="1"/>
          </p:cNvGraphicFramePr>
          <p:nvPr/>
        </p:nvGraphicFramePr>
        <p:xfrm>
          <a:off x="4859338" y="4622800"/>
          <a:ext cx="2232025" cy="1685925"/>
        </p:xfrm>
        <a:graphic>
          <a:graphicData uri="http://schemas.openxmlformats.org/presentationml/2006/ole">
            <mc:AlternateContent xmlns:mc="http://schemas.openxmlformats.org/markup-compatibility/2006">
              <mc:Choice xmlns:v="urn:schemas-microsoft-com:vml" Requires="v">
                <p:oleObj spid="_x0000_s284711" name="位图图像" r:id="rId12" imgW="1752381" imgH="1324160" progId="Paint.Picture">
                  <p:embed/>
                </p:oleObj>
              </mc:Choice>
              <mc:Fallback>
                <p:oleObj name="位图图像" r:id="rId12" imgW="1752381" imgH="1324160" progId="Paint.Picture">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9338" y="4622800"/>
                        <a:ext cx="22320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94" name="Object 22"/>
          <p:cNvGraphicFramePr>
            <a:graphicFrameLocks noChangeAspect="1"/>
          </p:cNvGraphicFramePr>
          <p:nvPr/>
        </p:nvGraphicFramePr>
        <p:xfrm>
          <a:off x="2411413" y="4508500"/>
          <a:ext cx="2447925" cy="1893888"/>
        </p:xfrm>
        <a:graphic>
          <a:graphicData uri="http://schemas.openxmlformats.org/presentationml/2006/ole">
            <mc:AlternateContent xmlns:mc="http://schemas.openxmlformats.org/markup-compatibility/2006">
              <mc:Choice xmlns:v="urn:schemas-microsoft-com:vml" Requires="v">
                <p:oleObj spid="_x0000_s284712" name="位图图像" r:id="rId14" imgW="1980952" imgH="1533739" progId="Paint.Picture">
                  <p:embed/>
                </p:oleObj>
              </mc:Choice>
              <mc:Fallback>
                <p:oleObj name="位图图像" r:id="rId14" imgW="1980952" imgH="1533739" progId="Paint.Picture">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1413" y="4508500"/>
                        <a:ext cx="2447925"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64" name="Text Box 4"/>
          <p:cNvSpPr txBox="1">
            <a:spLocks noChangeArrowheads="1"/>
          </p:cNvSpPr>
          <p:nvPr/>
        </p:nvSpPr>
        <p:spPr bwMode="auto">
          <a:xfrm>
            <a:off x="323850" y="333375"/>
            <a:ext cx="648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FF3300"/>
                </a:solidFill>
                <a:latin typeface="黑体" pitchFamily="49" charset="-122"/>
                <a:ea typeface="黑体" pitchFamily="49" charset="-122"/>
              </a:rPr>
              <a:t>3).</a:t>
            </a:r>
            <a:r>
              <a:rPr kumimoji="1" lang="zh-CN" altLang="en-US" sz="2800" b="1">
                <a:solidFill>
                  <a:srgbClr val="FF3300"/>
                </a:solidFill>
                <a:latin typeface="黑体" pitchFamily="49" charset="-122"/>
                <a:ea typeface="黑体" pitchFamily="49" charset="-122"/>
              </a:rPr>
              <a:t>广义误差平方积分指标</a:t>
            </a:r>
          </a:p>
        </p:txBody>
      </p:sp>
      <p:graphicFrame>
        <p:nvGraphicFramePr>
          <p:cNvPr id="296965" name="Object 5"/>
          <p:cNvGraphicFramePr>
            <a:graphicFrameLocks noChangeAspect="1"/>
          </p:cNvGraphicFramePr>
          <p:nvPr/>
        </p:nvGraphicFramePr>
        <p:xfrm>
          <a:off x="1835150" y="1052513"/>
          <a:ext cx="3384550" cy="768350"/>
        </p:xfrm>
        <a:graphic>
          <a:graphicData uri="http://schemas.openxmlformats.org/presentationml/2006/ole">
            <mc:AlternateContent xmlns:mc="http://schemas.openxmlformats.org/markup-compatibility/2006">
              <mc:Choice xmlns:v="urn:schemas-microsoft-com:vml" Requires="v">
                <p:oleObj spid="_x0000_s296974" name="公式" r:id="rId4" imgW="1460160" imgH="330120" progId="Equation.3">
                  <p:embed/>
                </p:oleObj>
              </mc:Choice>
              <mc:Fallback>
                <p:oleObj name="公式" r:id="rId4" imgW="1460160" imgH="3301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052513"/>
                        <a:ext cx="338455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66" name="Text Box 6"/>
          <p:cNvSpPr txBox="1">
            <a:spLocks noChangeArrowheads="1"/>
          </p:cNvSpPr>
          <p:nvPr/>
        </p:nvSpPr>
        <p:spPr bwMode="auto">
          <a:xfrm>
            <a:off x="250825" y="2060575"/>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FF3300"/>
                </a:solidFill>
                <a:latin typeface="华文楷体" pitchFamily="2" charset="-122"/>
                <a:ea typeface="华文楷体" pitchFamily="2" charset="-122"/>
              </a:rPr>
              <a:t>最优系统就是使此性能指标</a:t>
            </a:r>
            <a:r>
              <a:rPr kumimoji="1" lang="en-US" altLang="zh-CN" sz="3200" b="1">
                <a:solidFill>
                  <a:srgbClr val="FF3300"/>
                </a:solidFill>
                <a:latin typeface="华文楷体" pitchFamily="2" charset="-122"/>
                <a:ea typeface="华文楷体" pitchFamily="2" charset="-122"/>
              </a:rPr>
              <a:t>I</a:t>
            </a:r>
            <a:r>
              <a:rPr kumimoji="1" lang="zh-CN" altLang="en-US" sz="3200" b="1">
                <a:solidFill>
                  <a:srgbClr val="FF3300"/>
                </a:solidFill>
                <a:latin typeface="华文楷体" pitchFamily="2" charset="-122"/>
                <a:ea typeface="华文楷体" pitchFamily="2" charset="-122"/>
              </a:rPr>
              <a:t>取极小的系统。</a:t>
            </a:r>
          </a:p>
        </p:txBody>
      </p:sp>
      <p:sp>
        <p:nvSpPr>
          <p:cNvPr id="296967" name="Text Box 7"/>
          <p:cNvSpPr txBox="1">
            <a:spLocks noChangeArrowheads="1"/>
          </p:cNvSpPr>
          <p:nvPr/>
        </p:nvSpPr>
        <p:spPr bwMode="auto">
          <a:xfrm>
            <a:off x="250825" y="2708275"/>
            <a:ext cx="8207375"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3200" b="1">
                <a:solidFill>
                  <a:srgbClr val="FF3300"/>
                </a:solidFill>
                <a:latin typeface="黑体" pitchFamily="49" charset="-122"/>
                <a:ea typeface="黑体" pitchFamily="49" charset="-122"/>
              </a:rPr>
              <a:t>特点</a:t>
            </a:r>
            <a:r>
              <a:rPr kumimoji="1" lang="zh-CN" altLang="en-US" sz="3200" b="1">
                <a:solidFill>
                  <a:srgbClr val="0000FF"/>
                </a:solidFill>
                <a:latin typeface="黑体" pitchFamily="49" charset="-122"/>
                <a:ea typeface="黑体" pitchFamily="49" charset="-122"/>
              </a:rPr>
              <a:t>：</a:t>
            </a:r>
          </a:p>
          <a:p>
            <a:pPr>
              <a:lnSpc>
                <a:spcPct val="130000"/>
              </a:lnSpc>
              <a:spcBef>
                <a:spcPct val="50000"/>
              </a:spcBef>
            </a:pPr>
            <a:r>
              <a:rPr kumimoji="1" lang="zh-CN" altLang="en-US" sz="2800" b="1">
                <a:solidFill>
                  <a:srgbClr val="0000FF"/>
                </a:solidFill>
                <a:latin typeface="华文楷体" pitchFamily="2" charset="-122"/>
                <a:ea typeface="华文楷体" pitchFamily="2" charset="-122"/>
              </a:rPr>
              <a:t>即不允许大的动态误差</a:t>
            </a:r>
            <a:r>
              <a:rPr kumimoji="1" lang="en-US" altLang="zh-CN" sz="2800" b="1">
                <a:solidFill>
                  <a:srgbClr val="0000FF"/>
                </a:solidFill>
                <a:latin typeface="华文楷体" pitchFamily="2" charset="-122"/>
                <a:ea typeface="华文楷体" pitchFamily="2" charset="-122"/>
              </a:rPr>
              <a:t>e(t)</a:t>
            </a:r>
            <a:r>
              <a:rPr kumimoji="1" lang="zh-CN" altLang="en-US" sz="2800" b="1">
                <a:solidFill>
                  <a:srgbClr val="0000FF"/>
                </a:solidFill>
                <a:latin typeface="华文楷体" pitchFamily="2" charset="-122"/>
                <a:ea typeface="华文楷体" pitchFamily="2" charset="-122"/>
              </a:rPr>
              <a:t>长期存在，又不允许大的误差变化率</a:t>
            </a:r>
            <a:r>
              <a:rPr kumimoji="1" lang="en-US" altLang="zh-CN" sz="2800" b="1">
                <a:solidFill>
                  <a:srgbClr val="0000FF"/>
                </a:solidFill>
                <a:latin typeface="华文楷体" pitchFamily="2" charset="-122"/>
                <a:ea typeface="华文楷体" pitchFamily="2" charset="-122"/>
              </a:rPr>
              <a:t>e’(t)</a:t>
            </a:r>
            <a:r>
              <a:rPr kumimoji="1" lang="zh-CN" altLang="en-US" sz="2800" b="1">
                <a:solidFill>
                  <a:srgbClr val="0000FF"/>
                </a:solidFill>
                <a:latin typeface="华文楷体" pitchFamily="2" charset="-122"/>
                <a:ea typeface="华文楷体" pitchFamily="2" charset="-122"/>
              </a:rPr>
              <a:t>长期存在。</a:t>
            </a:r>
          </a:p>
        </p:txBody>
      </p:sp>
      <p:sp>
        <p:nvSpPr>
          <p:cNvPr id="296969" name="Text Box 9"/>
          <p:cNvSpPr txBox="1">
            <a:spLocks noChangeArrowheads="1"/>
          </p:cNvSpPr>
          <p:nvPr/>
        </p:nvSpPr>
        <p:spPr bwMode="auto">
          <a:xfrm>
            <a:off x="250825" y="4652963"/>
            <a:ext cx="8497888"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FF3300"/>
                </a:solidFill>
                <a:latin typeface="黑体" pitchFamily="49" charset="-122"/>
                <a:ea typeface="黑体" pitchFamily="49" charset="-122"/>
              </a:rPr>
              <a:t>优点：</a:t>
            </a:r>
          </a:p>
          <a:p>
            <a:pPr>
              <a:lnSpc>
                <a:spcPct val="120000"/>
              </a:lnSpc>
              <a:spcBef>
                <a:spcPct val="50000"/>
              </a:spcBef>
            </a:pPr>
            <a:r>
              <a:rPr kumimoji="1" lang="zh-CN" altLang="en-US" sz="2800" b="1">
                <a:solidFill>
                  <a:srgbClr val="0000FF"/>
                </a:solidFill>
                <a:latin typeface="华文楷体" pitchFamily="2" charset="-122"/>
                <a:ea typeface="华文楷体" pitchFamily="2" charset="-122"/>
              </a:rPr>
              <a:t>不仅过渡过程结束的快，而且过渡过程的变化也比较平稳。</a:t>
            </a:r>
          </a:p>
        </p:txBody>
      </p:sp>
      <p:sp>
        <p:nvSpPr>
          <p:cNvPr id="296970" name="AutoShape 10">
            <a:hlinkClick r:id="rId6" action="ppaction://hlinksldjump" highlightClick="1"/>
          </p:cNvPr>
          <p:cNvSpPr>
            <a:spLocks noChangeArrowheads="1"/>
          </p:cNvSpPr>
          <p:nvPr/>
        </p:nvSpPr>
        <p:spPr bwMode="auto">
          <a:xfrm>
            <a:off x="8388350" y="6165850"/>
            <a:ext cx="647700" cy="620713"/>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71" name="Rectangle 11"/>
          <p:cNvSpPr>
            <a:spLocks noChangeArrowheads="1"/>
          </p:cNvSpPr>
          <p:nvPr/>
        </p:nvSpPr>
        <p:spPr bwMode="auto">
          <a:xfrm>
            <a:off x="5795963" y="1196975"/>
            <a:ext cx="2792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solidFill>
                  <a:srgbClr val="0000FF"/>
                </a:solidFill>
                <a:ea typeface="华文楷体" pitchFamily="2" charset="-122"/>
              </a:rPr>
              <a:t>a</a:t>
            </a:r>
            <a:r>
              <a:rPr kumimoji="1" lang="zh-CN" altLang="en-US" sz="2400" b="1">
                <a:solidFill>
                  <a:srgbClr val="0000FF"/>
                </a:solidFill>
                <a:ea typeface="华文楷体" pitchFamily="2" charset="-122"/>
              </a:rPr>
              <a:t>给定的加权系数。</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2700338" y="333375"/>
            <a:ext cx="3889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FF3300"/>
                </a:solidFill>
                <a:latin typeface="黑体" pitchFamily="49" charset="-122"/>
                <a:ea typeface="黑体" pitchFamily="49" charset="-122"/>
              </a:rPr>
              <a:t>6.2</a:t>
            </a:r>
            <a:r>
              <a:rPr kumimoji="1" lang="zh-CN" altLang="en-US" sz="3600" b="1">
                <a:solidFill>
                  <a:srgbClr val="FF3300"/>
                </a:solidFill>
                <a:latin typeface="黑体" pitchFamily="49" charset="-122"/>
                <a:ea typeface="黑体" pitchFamily="49" charset="-122"/>
              </a:rPr>
              <a:t>系统的校正</a:t>
            </a:r>
            <a:r>
              <a:rPr kumimoji="1" lang="zh-CN" altLang="en-US" sz="3600">
                <a:solidFill>
                  <a:srgbClr val="FF3300"/>
                </a:solidFill>
                <a:latin typeface="黑体" pitchFamily="49" charset="-122"/>
                <a:ea typeface="黑体" pitchFamily="49" charset="-122"/>
              </a:rPr>
              <a:t> </a:t>
            </a:r>
          </a:p>
        </p:txBody>
      </p:sp>
      <p:sp>
        <p:nvSpPr>
          <p:cNvPr id="293897" name="Text Box 9"/>
          <p:cNvSpPr txBox="1">
            <a:spLocks noChangeArrowheads="1"/>
          </p:cNvSpPr>
          <p:nvPr/>
        </p:nvSpPr>
        <p:spPr bwMode="auto">
          <a:xfrm>
            <a:off x="468313" y="1412875"/>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华文楷体" pitchFamily="2" charset="-122"/>
                <a:ea typeface="华文楷体" pitchFamily="2" charset="-122"/>
              </a:rPr>
              <a:t>系统的性能指标是根据</a:t>
            </a:r>
            <a:r>
              <a:rPr kumimoji="1" lang="zh-CN" altLang="en-US" sz="2400" b="1">
                <a:solidFill>
                  <a:srgbClr val="FF3300"/>
                </a:solidFill>
                <a:latin typeface="华文楷体" pitchFamily="2" charset="-122"/>
                <a:ea typeface="华文楷体" pitchFamily="2" charset="-122"/>
              </a:rPr>
              <a:t>系统要完成的具体任务规定的</a:t>
            </a:r>
            <a:r>
              <a:rPr kumimoji="1" lang="zh-CN" altLang="en-US" sz="2400">
                <a:solidFill>
                  <a:srgbClr val="000000"/>
                </a:solidFill>
                <a:latin typeface="华文楷体" pitchFamily="2" charset="-122"/>
                <a:ea typeface="华文楷体" pitchFamily="2" charset="-122"/>
              </a:rPr>
              <a:t>。</a:t>
            </a:r>
          </a:p>
        </p:txBody>
      </p:sp>
      <p:sp>
        <p:nvSpPr>
          <p:cNvPr id="293898" name="Text Box 10"/>
          <p:cNvSpPr txBox="1">
            <a:spLocks noChangeArrowheads="1"/>
          </p:cNvSpPr>
          <p:nvPr/>
        </p:nvSpPr>
        <p:spPr bwMode="auto">
          <a:xfrm>
            <a:off x="539750" y="2060575"/>
            <a:ext cx="82073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华文楷体" pitchFamily="2" charset="-122"/>
                <a:ea typeface="华文楷体" pitchFamily="2" charset="-122"/>
              </a:rPr>
              <a:t>如数控机床的性能指标包括：</a:t>
            </a:r>
          </a:p>
          <a:p>
            <a:pPr>
              <a:spcBef>
                <a:spcPct val="50000"/>
              </a:spcBef>
            </a:pPr>
            <a:r>
              <a:rPr kumimoji="1" lang="zh-CN" altLang="en-US" sz="2400">
                <a:solidFill>
                  <a:srgbClr val="FF3300"/>
                </a:solidFill>
                <a:latin typeface="华文楷体" pitchFamily="2" charset="-122"/>
                <a:ea typeface="华文楷体" pitchFamily="2" charset="-122"/>
              </a:rPr>
              <a:t>        </a:t>
            </a:r>
            <a:r>
              <a:rPr kumimoji="1" lang="zh-CN" altLang="en-US" sz="2400" b="1">
                <a:solidFill>
                  <a:srgbClr val="FF3300"/>
                </a:solidFill>
                <a:latin typeface="华文楷体" pitchFamily="2" charset="-122"/>
                <a:ea typeface="华文楷体" pitchFamily="2" charset="-122"/>
              </a:rPr>
              <a:t>死区，最大超调量、稳态误差和带宽</a:t>
            </a:r>
            <a:endParaRPr kumimoji="1" lang="zh-CN" altLang="en-US" sz="2400">
              <a:solidFill>
                <a:srgbClr val="FF3300"/>
              </a:solidFill>
              <a:latin typeface="华文楷体" pitchFamily="2" charset="-122"/>
              <a:ea typeface="华文楷体" pitchFamily="2" charset="-122"/>
            </a:endParaRPr>
          </a:p>
        </p:txBody>
      </p:sp>
      <p:sp>
        <p:nvSpPr>
          <p:cNvPr id="293899" name="Text Box 11"/>
          <p:cNvSpPr txBox="1">
            <a:spLocks noChangeArrowheads="1"/>
          </p:cNvSpPr>
          <p:nvPr/>
        </p:nvSpPr>
        <p:spPr bwMode="auto">
          <a:xfrm>
            <a:off x="179388" y="3284538"/>
            <a:ext cx="87137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华文楷体" pitchFamily="2" charset="-122"/>
                <a:ea typeface="华文楷体" pitchFamily="2" charset="-122"/>
              </a:rPr>
              <a:t>一般情况下，系统的性能指标往往是相互矛盾的</a:t>
            </a:r>
          </a:p>
          <a:p>
            <a:pPr>
              <a:spcBef>
                <a:spcPct val="50000"/>
              </a:spcBef>
              <a:buFont typeface="Wingdings" pitchFamily="2" charset="2"/>
              <a:buNone/>
            </a:pPr>
            <a:r>
              <a:rPr lang="zh-CN" altLang="en-US" sz="2400" b="1">
                <a:solidFill>
                  <a:srgbClr val="0000FF"/>
                </a:solidFill>
                <a:latin typeface="华文楷体" pitchFamily="2" charset="-122"/>
                <a:ea typeface="华文楷体" pitchFamily="2" charset="-122"/>
              </a:rPr>
              <a:t>例如：</a:t>
            </a:r>
          </a:p>
          <a:p>
            <a:pPr>
              <a:spcBef>
                <a:spcPct val="50000"/>
              </a:spcBef>
              <a:buFont typeface="Wingdings" pitchFamily="2" charset="2"/>
              <a:buNone/>
            </a:pPr>
            <a:r>
              <a:rPr lang="zh-CN" altLang="en-US" sz="2400" b="1">
                <a:solidFill>
                  <a:srgbClr val="0000FF"/>
                </a:solidFill>
                <a:latin typeface="华文楷体" pitchFamily="2" charset="-122"/>
                <a:ea typeface="华文楷体" pitchFamily="2" charset="-122"/>
              </a:rPr>
              <a:t>减</a:t>
            </a:r>
            <a:r>
              <a:rPr kumimoji="1" lang="zh-CN" altLang="en-US" sz="2400" b="1">
                <a:solidFill>
                  <a:srgbClr val="0000FF"/>
                </a:solidFill>
                <a:latin typeface="华文楷体" pitchFamily="2" charset="-122"/>
                <a:ea typeface="华文楷体" pitchFamily="2" charset="-122"/>
              </a:rPr>
              <a:t>小系统</a:t>
            </a:r>
            <a:r>
              <a:rPr kumimoji="1" lang="zh-CN" altLang="en-US" sz="2400" b="1">
                <a:solidFill>
                  <a:srgbClr val="FF3300"/>
                </a:solidFill>
                <a:latin typeface="华文楷体" pitchFamily="2" charset="-122"/>
                <a:ea typeface="华文楷体" pitchFamily="2" charset="-122"/>
              </a:rPr>
              <a:t>稳态误差</a:t>
            </a:r>
            <a:r>
              <a:rPr kumimoji="1" lang="zh-CN" altLang="en-US" sz="2400" b="1">
                <a:solidFill>
                  <a:srgbClr val="0000FF"/>
                </a:solidFill>
                <a:latin typeface="华文楷体" pitchFamily="2" charset="-122"/>
                <a:ea typeface="华文楷体" pitchFamily="2" charset="-122"/>
              </a:rPr>
              <a:t>会降低系统的</a:t>
            </a:r>
            <a:r>
              <a:rPr kumimoji="1" lang="zh-CN" altLang="en-US" sz="2400" b="1">
                <a:solidFill>
                  <a:srgbClr val="FF3300"/>
                </a:solidFill>
                <a:latin typeface="华文楷体" pitchFamily="2" charset="-122"/>
                <a:ea typeface="华文楷体" pitchFamily="2" charset="-122"/>
              </a:rPr>
              <a:t>相对稳定性</a:t>
            </a:r>
            <a:r>
              <a:rPr kumimoji="1" lang="zh-CN" altLang="en-US" sz="2400" b="1">
                <a:solidFill>
                  <a:srgbClr val="0000FF"/>
                </a:solidFill>
                <a:latin typeface="华文楷体" pitchFamily="2" charset="-122"/>
                <a:ea typeface="华文楷体" pitchFamily="2" charset="-122"/>
              </a:rPr>
              <a:t>（</a:t>
            </a:r>
            <a:r>
              <a:rPr kumimoji="1" lang="en-US" altLang="zh-CN" sz="2400" b="1">
                <a:solidFill>
                  <a:srgbClr val="0000FF"/>
                </a:solidFill>
                <a:latin typeface="华文楷体" pitchFamily="2" charset="-122"/>
                <a:ea typeface="华文楷体" pitchFamily="2" charset="-122"/>
              </a:rPr>
              <a:t>K</a:t>
            </a:r>
            <a:r>
              <a:rPr kumimoji="1" lang="zh-CN" altLang="en-US" sz="2400" b="1">
                <a:solidFill>
                  <a:srgbClr val="0000FF"/>
                </a:solidFill>
                <a:latin typeface="华文楷体" pitchFamily="2" charset="-122"/>
                <a:ea typeface="华文楷体" pitchFamily="2" charset="-122"/>
              </a:rPr>
              <a:t>值的取值）</a:t>
            </a:r>
          </a:p>
        </p:txBody>
      </p:sp>
      <p:sp>
        <p:nvSpPr>
          <p:cNvPr id="293902" name="Rectangle 14"/>
          <p:cNvSpPr>
            <a:spLocks noChangeArrowheads="1"/>
          </p:cNvSpPr>
          <p:nvPr/>
        </p:nvSpPr>
        <p:spPr bwMode="auto">
          <a:xfrm>
            <a:off x="1887538" y="52292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3300"/>
                </a:solidFill>
                <a:ea typeface="华文楷体" pitchFamily="2" charset="-122"/>
              </a:rPr>
              <a:t>稳态误差</a:t>
            </a:r>
          </a:p>
        </p:txBody>
      </p:sp>
      <p:sp>
        <p:nvSpPr>
          <p:cNvPr id="293903" name="Rectangle 15"/>
          <p:cNvSpPr>
            <a:spLocks noChangeArrowheads="1"/>
          </p:cNvSpPr>
          <p:nvPr/>
        </p:nvSpPr>
        <p:spPr bwMode="auto">
          <a:xfrm>
            <a:off x="3040063" y="51577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FF"/>
                </a:solidFill>
              </a:rPr>
              <a:t>↑</a:t>
            </a:r>
          </a:p>
        </p:txBody>
      </p:sp>
      <p:sp>
        <p:nvSpPr>
          <p:cNvPr id="293904" name="Rectangle 16"/>
          <p:cNvSpPr>
            <a:spLocks noChangeArrowheads="1"/>
          </p:cNvSpPr>
          <p:nvPr/>
        </p:nvSpPr>
        <p:spPr bwMode="auto">
          <a:xfrm>
            <a:off x="3543300" y="5178425"/>
            <a:ext cx="89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rPr>
              <a:t>K </a:t>
            </a:r>
            <a:r>
              <a:rPr lang="en-US" altLang="zh-CN" sz="2800" b="1">
                <a:solidFill>
                  <a:srgbClr val="FF3300"/>
                </a:solidFill>
              </a:rPr>
              <a:t>↑</a:t>
            </a:r>
            <a:endParaRPr kumimoji="1" lang="en-US" altLang="zh-CN" sz="2800" b="1">
              <a:solidFill>
                <a:srgbClr val="FF3300"/>
              </a:solidFill>
            </a:endParaRPr>
          </a:p>
        </p:txBody>
      </p:sp>
      <p:sp>
        <p:nvSpPr>
          <p:cNvPr id="293906" name="Rectangle 18"/>
          <p:cNvSpPr>
            <a:spLocks noChangeArrowheads="1"/>
          </p:cNvSpPr>
          <p:nvPr/>
        </p:nvSpPr>
        <p:spPr bwMode="auto">
          <a:xfrm>
            <a:off x="1619250" y="58054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3300"/>
                </a:solidFill>
                <a:ea typeface="华文楷体" pitchFamily="2" charset="-122"/>
              </a:rPr>
              <a:t>相对稳定性</a:t>
            </a:r>
          </a:p>
        </p:txBody>
      </p:sp>
      <p:sp>
        <p:nvSpPr>
          <p:cNvPr id="293907" name="Rectangle 19"/>
          <p:cNvSpPr>
            <a:spLocks noChangeArrowheads="1"/>
          </p:cNvSpPr>
          <p:nvPr/>
        </p:nvSpPr>
        <p:spPr bwMode="auto">
          <a:xfrm>
            <a:off x="3040063" y="573405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FF"/>
                </a:solidFill>
              </a:rPr>
              <a:t>↑</a:t>
            </a:r>
          </a:p>
        </p:txBody>
      </p:sp>
      <p:sp>
        <p:nvSpPr>
          <p:cNvPr id="293908" name="Rectangle 20"/>
          <p:cNvSpPr>
            <a:spLocks noChangeArrowheads="1"/>
          </p:cNvSpPr>
          <p:nvPr/>
        </p:nvSpPr>
        <p:spPr bwMode="auto">
          <a:xfrm>
            <a:off x="3543300" y="5734050"/>
            <a:ext cx="89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rPr>
              <a:t>K </a:t>
            </a:r>
            <a:r>
              <a:rPr kumimoji="1" lang="en-US" altLang="zh-CN" sz="2800" b="1">
                <a:solidFill>
                  <a:srgbClr val="FF3300"/>
                </a:solidFill>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6708" name="Rectangle 4"/>
          <p:cNvSpPr>
            <a:spLocks noChangeArrowheads="1"/>
          </p:cNvSpPr>
          <p:nvPr/>
        </p:nvSpPr>
        <p:spPr bwMode="auto">
          <a:xfrm>
            <a:off x="288925" y="836613"/>
            <a:ext cx="8820150"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pPr>
            <a:r>
              <a:rPr kumimoji="1" lang="zh-CN" altLang="en-US" sz="2800" b="1">
                <a:solidFill>
                  <a:srgbClr val="FF3300"/>
                </a:solidFill>
                <a:ea typeface="华文楷体" pitchFamily="2" charset="-122"/>
              </a:rPr>
              <a:t>在这种情况下，究竟需要满足哪个性能指标呢？</a:t>
            </a:r>
          </a:p>
          <a:p>
            <a:pPr>
              <a:lnSpc>
                <a:spcPct val="160000"/>
              </a:lnSpc>
            </a:pPr>
            <a:r>
              <a:rPr kumimoji="1" lang="zh-CN" altLang="en-US" sz="2800" b="1">
                <a:solidFill>
                  <a:srgbClr val="FF3300"/>
                </a:solidFill>
                <a:ea typeface="华文楷体" pitchFamily="2" charset="-122"/>
              </a:rPr>
              <a:t>解决办法：</a:t>
            </a:r>
          </a:p>
          <a:p>
            <a:pPr>
              <a:lnSpc>
                <a:spcPct val="160000"/>
              </a:lnSpc>
              <a:buFont typeface="Wingdings" pitchFamily="2" charset="2"/>
              <a:buChar char="Ø"/>
            </a:pPr>
            <a:r>
              <a:rPr kumimoji="1" lang="zh-CN" altLang="en-US" sz="2800" b="1">
                <a:solidFill>
                  <a:srgbClr val="0000FF"/>
                </a:solidFill>
                <a:ea typeface="华文楷体" pitchFamily="2" charset="-122"/>
              </a:rPr>
              <a:t>主要是考虑哪个性能要求是主要的，那么就要加以满足。</a:t>
            </a:r>
          </a:p>
          <a:p>
            <a:pPr>
              <a:lnSpc>
                <a:spcPct val="160000"/>
              </a:lnSpc>
              <a:buFont typeface="Wingdings" pitchFamily="2" charset="2"/>
              <a:buChar char="Ø"/>
            </a:pPr>
            <a:r>
              <a:rPr kumimoji="1" lang="zh-CN" altLang="en-US" sz="2800" b="1">
                <a:solidFill>
                  <a:srgbClr val="0000FF"/>
                </a:solidFill>
                <a:ea typeface="华文楷体" pitchFamily="2" charset="-122"/>
              </a:rPr>
              <a:t>采用折中的方案，通过增加系统环节加以校正，使两方面的性能指标都能得到适当满足。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82" name="Rectangle 6"/>
          <p:cNvSpPr>
            <a:spLocks noChangeArrowheads="1"/>
          </p:cNvSpPr>
          <p:nvPr/>
        </p:nvSpPr>
        <p:spPr bwMode="auto">
          <a:xfrm>
            <a:off x="0" y="26035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Times New Roman" pitchFamily="18" charset="0"/>
                <a:ea typeface="黑体" pitchFamily="49" charset="-122"/>
              </a:rPr>
              <a:t>一、校正的概念</a:t>
            </a:r>
            <a:endParaRPr kumimoji="1" lang="zh-CN" altLang="en-US" sz="2400">
              <a:latin typeface="Times New Roman" pitchFamily="18" charset="0"/>
            </a:endParaRPr>
          </a:p>
        </p:txBody>
      </p:sp>
      <p:sp>
        <p:nvSpPr>
          <p:cNvPr id="306183" name="Rectangle 7"/>
          <p:cNvSpPr>
            <a:spLocks noChangeArrowheads="1"/>
          </p:cNvSpPr>
          <p:nvPr/>
        </p:nvSpPr>
        <p:spPr bwMode="auto">
          <a:xfrm>
            <a:off x="3533775" y="16811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6185" name="Rectangle 9"/>
          <p:cNvSpPr>
            <a:spLocks noChangeArrowheads="1"/>
          </p:cNvSpPr>
          <p:nvPr/>
        </p:nvSpPr>
        <p:spPr bwMode="auto">
          <a:xfrm>
            <a:off x="0" y="1844675"/>
            <a:ext cx="4752975"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40000"/>
              </a:lnSpc>
            </a:pPr>
            <a:r>
              <a:rPr lang="zh-CN" altLang="en-US" sz="2800" b="1">
                <a:solidFill>
                  <a:srgbClr val="FF3300"/>
                </a:solidFill>
                <a:latin typeface="黑体" pitchFamily="49" charset="-122"/>
                <a:ea typeface="黑体" pitchFamily="49" charset="-122"/>
              </a:rPr>
              <a:t>处理方法</a:t>
            </a:r>
            <a:r>
              <a:rPr lang="zh-CN" altLang="en-US" sz="2800">
                <a:solidFill>
                  <a:srgbClr val="FF3300"/>
                </a:solidFill>
                <a:latin typeface="黑体" pitchFamily="49" charset="-122"/>
                <a:ea typeface="黑体" pitchFamily="49" charset="-122"/>
              </a:rPr>
              <a:t>：</a:t>
            </a:r>
            <a:endParaRPr lang="zh-CN" altLang="en-US" sz="2800">
              <a:solidFill>
                <a:srgbClr val="FF3300"/>
              </a:solidFill>
              <a:latin typeface="黑体" pitchFamily="49" charset="-122"/>
              <a:ea typeface="黑体" pitchFamily="49" charset="-122"/>
              <a:cs typeface="Times New Roman" pitchFamily="18" charset="0"/>
            </a:endParaRPr>
          </a:p>
          <a:p>
            <a:pPr eaLnBrk="0" hangingPunct="0">
              <a:lnSpc>
                <a:spcPct val="140000"/>
              </a:lnSpc>
            </a:pPr>
            <a:r>
              <a:rPr lang="en-US" altLang="zh-CN">
                <a:solidFill>
                  <a:srgbClr val="0000FF"/>
                </a:solidFill>
                <a:latin typeface="黑体" pitchFamily="49" charset="-122"/>
                <a:ea typeface="黑体" pitchFamily="49" charset="-122"/>
                <a:cs typeface="Times New Roman" pitchFamily="18" charset="0"/>
              </a:rPr>
              <a:t>(1)</a:t>
            </a:r>
            <a:r>
              <a:rPr lang="zh-CN" altLang="en-US" b="1">
                <a:solidFill>
                  <a:srgbClr val="0000FF"/>
                </a:solidFill>
                <a:latin typeface="Arial" pitchFamily="34" charset="0"/>
                <a:ea typeface="华文楷体" pitchFamily="2" charset="-122"/>
                <a:cs typeface="Times New Roman" pitchFamily="18" charset="0"/>
              </a:rPr>
              <a:t>简单减小</a:t>
            </a:r>
            <a:r>
              <a:rPr lang="en-US" altLang="zh-CN" b="1">
                <a:solidFill>
                  <a:srgbClr val="0000FF"/>
                </a:solidFill>
                <a:latin typeface="Arial" pitchFamily="34" charset="0"/>
                <a:ea typeface="华文楷体" pitchFamily="2" charset="-122"/>
                <a:cs typeface="Times New Roman" pitchFamily="18" charset="0"/>
              </a:rPr>
              <a:t>K</a:t>
            </a:r>
            <a:r>
              <a:rPr lang="zh-CN" altLang="en-US" b="1">
                <a:solidFill>
                  <a:srgbClr val="0000FF"/>
                </a:solidFill>
                <a:latin typeface="Arial" pitchFamily="34" charset="0"/>
                <a:ea typeface="华文楷体" pitchFamily="2" charset="-122"/>
                <a:cs typeface="Times New Roman" pitchFamily="18" charset="0"/>
              </a:rPr>
              <a:t>，</a:t>
            </a:r>
            <a:r>
              <a:rPr lang="en-US" altLang="zh-CN" b="1">
                <a:solidFill>
                  <a:srgbClr val="0000FF"/>
                </a:solidFill>
                <a:latin typeface="Arial" pitchFamily="34" charset="0"/>
                <a:ea typeface="华文楷体" pitchFamily="2" charset="-122"/>
              </a:rPr>
              <a:t>K→K'</a:t>
            </a:r>
            <a:r>
              <a:rPr lang="en-US" altLang="zh-CN" i="1">
                <a:solidFill>
                  <a:srgbClr val="0000FF"/>
                </a:solidFill>
                <a:latin typeface="黑体" pitchFamily="49" charset="-122"/>
                <a:ea typeface="黑体" pitchFamily="49" charset="-122"/>
              </a:rPr>
              <a:t> </a:t>
            </a:r>
            <a:r>
              <a:rPr lang="zh-CN" altLang="en-US">
                <a:solidFill>
                  <a:srgbClr val="0000FF"/>
                </a:solidFill>
                <a:latin typeface="黑体" pitchFamily="49" charset="-122"/>
                <a:ea typeface="黑体" pitchFamily="49" charset="-122"/>
              </a:rPr>
              <a:t>，</a:t>
            </a:r>
            <a:r>
              <a:rPr lang="zh-CN" altLang="en-US" b="1">
                <a:solidFill>
                  <a:srgbClr val="0000FF"/>
                </a:solidFill>
                <a:latin typeface="Arial" pitchFamily="34" charset="0"/>
                <a:ea typeface="华文楷体" pitchFamily="2" charset="-122"/>
              </a:rPr>
              <a:t>曲线由①→②</a:t>
            </a:r>
            <a:r>
              <a:rPr lang="zh-CN" altLang="en-US">
                <a:solidFill>
                  <a:srgbClr val="0000FF"/>
                </a:solidFill>
                <a:latin typeface="黑体" pitchFamily="49" charset="-122"/>
                <a:ea typeface="黑体" pitchFamily="49" charset="-122"/>
              </a:rPr>
              <a:t>，</a:t>
            </a:r>
            <a:r>
              <a:rPr lang="zh-CN" altLang="en-US" b="1">
                <a:solidFill>
                  <a:srgbClr val="0000FF"/>
                </a:solidFill>
                <a:latin typeface="Arial" pitchFamily="34" charset="0"/>
                <a:ea typeface="华文楷体" pitchFamily="2" charset="-122"/>
              </a:rPr>
              <a:t>虽然</a:t>
            </a:r>
            <a:r>
              <a:rPr lang="zh-CN" altLang="en-US" b="1">
                <a:solidFill>
                  <a:srgbClr val="FF3300"/>
                </a:solidFill>
                <a:latin typeface="Arial" pitchFamily="34" charset="0"/>
                <a:ea typeface="黑体" pitchFamily="49" charset="-122"/>
              </a:rPr>
              <a:t>系统稳定</a:t>
            </a:r>
            <a:r>
              <a:rPr lang="zh-CN" altLang="en-US" b="1">
                <a:solidFill>
                  <a:srgbClr val="0000FF"/>
                </a:solidFill>
                <a:latin typeface="Arial" pitchFamily="34" charset="0"/>
                <a:ea typeface="华文楷体" pitchFamily="2" charset="-122"/>
              </a:rPr>
              <a:t>了，但</a:t>
            </a:r>
            <a:r>
              <a:rPr lang="zh-CN" altLang="en-US" b="1">
                <a:solidFill>
                  <a:srgbClr val="FF3300"/>
                </a:solidFill>
                <a:latin typeface="Arial" pitchFamily="34" charset="0"/>
                <a:ea typeface="黑体" pitchFamily="49" charset="-122"/>
              </a:rPr>
              <a:t>稳态误差增大</a:t>
            </a:r>
            <a:r>
              <a:rPr lang="zh-CN" altLang="en-US" b="1">
                <a:solidFill>
                  <a:srgbClr val="0000FF"/>
                </a:solidFill>
                <a:latin typeface="Arial" pitchFamily="34" charset="0"/>
                <a:ea typeface="华文楷体" pitchFamily="2" charset="-122"/>
              </a:rPr>
              <a:t>，不允许</a:t>
            </a:r>
            <a:r>
              <a:rPr lang="zh-CN" altLang="en-US">
                <a:solidFill>
                  <a:srgbClr val="0000FF"/>
                </a:solidFill>
                <a:latin typeface="黑体" pitchFamily="49" charset="-122"/>
                <a:ea typeface="黑体" pitchFamily="49" charset="-122"/>
              </a:rPr>
              <a:t>；</a:t>
            </a:r>
          </a:p>
          <a:p>
            <a:pPr eaLnBrk="0" hangingPunct="0">
              <a:lnSpc>
                <a:spcPct val="140000"/>
              </a:lnSpc>
            </a:pPr>
            <a:r>
              <a:rPr lang="en-US" altLang="zh-CN">
                <a:solidFill>
                  <a:srgbClr val="0000FF"/>
                </a:solidFill>
                <a:latin typeface="黑体" pitchFamily="49" charset="-122"/>
                <a:ea typeface="黑体" pitchFamily="49" charset="-122"/>
              </a:rPr>
              <a:t>(2)</a:t>
            </a:r>
            <a:r>
              <a:rPr lang="zh-CN" altLang="en-US" b="1">
                <a:solidFill>
                  <a:srgbClr val="FF3300"/>
                </a:solidFill>
                <a:latin typeface="黑体" pitchFamily="49" charset="-122"/>
                <a:ea typeface="黑体" pitchFamily="49" charset="-122"/>
              </a:rPr>
              <a:t>增加新的环节</a:t>
            </a:r>
            <a:r>
              <a:rPr lang="zh-CN" altLang="en-US">
                <a:solidFill>
                  <a:srgbClr val="0000FF"/>
                </a:solidFill>
                <a:latin typeface="黑体" pitchFamily="49" charset="-122"/>
                <a:ea typeface="黑体" pitchFamily="49" charset="-122"/>
              </a:rPr>
              <a:t>，</a:t>
            </a:r>
            <a:r>
              <a:rPr lang="zh-CN" altLang="en-US" b="1">
                <a:solidFill>
                  <a:srgbClr val="0000FF"/>
                </a:solidFill>
                <a:latin typeface="Arial" pitchFamily="34" charset="0"/>
                <a:ea typeface="华文楷体" pitchFamily="2" charset="-122"/>
              </a:rPr>
              <a:t>使频率特性由①→③，既消除了不稳</a:t>
            </a:r>
            <a:r>
              <a:rPr lang="en-US" altLang="zh-CN" b="1">
                <a:solidFill>
                  <a:srgbClr val="0000FF"/>
                </a:solidFill>
                <a:latin typeface="Arial" pitchFamily="34" charset="0"/>
                <a:ea typeface="华文楷体" pitchFamily="2" charset="-122"/>
              </a:rPr>
              <a:t>,</a:t>
            </a:r>
            <a:r>
              <a:rPr lang="zh-CN" altLang="en-US" b="1">
                <a:solidFill>
                  <a:srgbClr val="0000FF"/>
                </a:solidFill>
                <a:latin typeface="Arial" pitchFamily="34" charset="0"/>
                <a:ea typeface="华文楷体" pitchFamily="2" charset="-122"/>
              </a:rPr>
              <a:t>又保持了</a:t>
            </a:r>
            <a:r>
              <a:rPr lang="en-US" altLang="zh-CN" b="1">
                <a:solidFill>
                  <a:srgbClr val="0000FF"/>
                </a:solidFill>
                <a:latin typeface="Arial" pitchFamily="34" charset="0"/>
                <a:ea typeface="华文楷体" pitchFamily="2" charset="-122"/>
              </a:rPr>
              <a:t>K</a:t>
            </a:r>
            <a:r>
              <a:rPr lang="zh-CN" altLang="en-US" b="1">
                <a:solidFill>
                  <a:srgbClr val="0000FF"/>
                </a:solidFill>
                <a:latin typeface="Arial" pitchFamily="34" charset="0"/>
                <a:ea typeface="华文楷体" pitchFamily="2" charset="-122"/>
              </a:rPr>
              <a:t>值不变</a:t>
            </a:r>
            <a:r>
              <a:rPr lang="en-US" altLang="zh-CN" b="1">
                <a:solidFill>
                  <a:srgbClr val="0000FF"/>
                </a:solidFill>
                <a:latin typeface="Arial" pitchFamily="34" charset="0"/>
                <a:ea typeface="华文楷体" pitchFamily="2" charset="-122"/>
              </a:rPr>
              <a:t>,</a:t>
            </a:r>
            <a:r>
              <a:rPr lang="zh-CN" altLang="en-US" b="1">
                <a:solidFill>
                  <a:srgbClr val="0000FF"/>
                </a:solidFill>
                <a:latin typeface="Arial" pitchFamily="34" charset="0"/>
                <a:ea typeface="华文楷体" pitchFamily="2" charset="-122"/>
              </a:rPr>
              <a:t>不增大稳态误差。</a:t>
            </a:r>
          </a:p>
        </p:txBody>
      </p:sp>
      <p:graphicFrame>
        <p:nvGraphicFramePr>
          <p:cNvPr id="306192" name="Object 16"/>
          <p:cNvGraphicFramePr>
            <a:graphicFrameLocks noChangeAspect="1"/>
          </p:cNvGraphicFramePr>
          <p:nvPr/>
        </p:nvGraphicFramePr>
        <p:xfrm>
          <a:off x="4824413" y="1052513"/>
          <a:ext cx="4211637" cy="3387725"/>
        </p:xfrm>
        <a:graphic>
          <a:graphicData uri="http://schemas.openxmlformats.org/presentationml/2006/ole">
            <mc:AlternateContent xmlns:mc="http://schemas.openxmlformats.org/markup-compatibility/2006">
              <mc:Choice xmlns:v="urn:schemas-microsoft-com:vml" Requires="v">
                <p:oleObj spid="_x0000_s306202" name="位图图像" r:id="rId4" imgW="2790476" imgH="2095793" progId="Paint.Picture">
                  <p:embed/>
                </p:oleObj>
              </mc:Choice>
              <mc:Fallback>
                <p:oleObj name="位图图像" r:id="rId4" imgW="2790476" imgH="2095793" progId="Paint.Picture">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1052513"/>
                        <a:ext cx="4211637"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6196" name="Rectangle 20"/>
          <p:cNvSpPr>
            <a:spLocks noChangeArrowheads="1"/>
          </p:cNvSpPr>
          <p:nvPr/>
        </p:nvSpPr>
        <p:spPr bwMode="auto">
          <a:xfrm>
            <a:off x="179388" y="836613"/>
            <a:ext cx="4273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FF"/>
                </a:solidFill>
                <a:latin typeface="黑体" pitchFamily="49" charset="-122"/>
                <a:ea typeface="黑体" pitchFamily="49" charset="-122"/>
              </a:rPr>
              <a:t>例：曲线①围绕</a:t>
            </a:r>
            <a:r>
              <a:rPr kumimoji="1" lang="en-US" altLang="zh-CN" sz="2800">
                <a:solidFill>
                  <a:srgbClr val="0000FF"/>
                </a:solidFill>
                <a:latin typeface="黑体" pitchFamily="49" charset="-122"/>
                <a:ea typeface="黑体" pitchFamily="49" charset="-122"/>
              </a:rPr>
              <a:t>(</a:t>
            </a:r>
            <a:r>
              <a:rPr kumimoji="1" lang="zh-CN" altLang="en-US" sz="2800">
                <a:solidFill>
                  <a:srgbClr val="0000FF"/>
                </a:solidFill>
                <a:latin typeface="黑体" pitchFamily="49" charset="-122"/>
                <a:ea typeface="黑体" pitchFamily="49" charset="-122"/>
              </a:rPr>
              <a:t>－</a:t>
            </a:r>
            <a:r>
              <a:rPr kumimoji="1" lang="en-US" altLang="zh-CN" sz="2800">
                <a:solidFill>
                  <a:srgbClr val="0000FF"/>
                </a:solidFill>
                <a:latin typeface="黑体" pitchFamily="49" charset="-122"/>
                <a:ea typeface="黑体" pitchFamily="49" charset="-122"/>
              </a:rPr>
              <a:t>1</a:t>
            </a:r>
            <a:r>
              <a:rPr kumimoji="1" lang="zh-CN" altLang="en-US" sz="2800">
                <a:solidFill>
                  <a:srgbClr val="0000FF"/>
                </a:solidFill>
                <a:latin typeface="黑体" pitchFamily="49" charset="-122"/>
                <a:ea typeface="黑体" pitchFamily="49" charset="-122"/>
              </a:rPr>
              <a:t>，</a:t>
            </a:r>
            <a:r>
              <a:rPr kumimoji="1" lang="en-US" altLang="zh-CN" sz="2800" i="1">
                <a:solidFill>
                  <a:srgbClr val="0000FF"/>
                </a:solidFill>
                <a:latin typeface="黑体" pitchFamily="49" charset="-122"/>
                <a:ea typeface="黑体" pitchFamily="49" charset="-122"/>
              </a:rPr>
              <a:t>j</a:t>
            </a:r>
            <a:r>
              <a:rPr kumimoji="1" lang="en-US" altLang="zh-CN" sz="2800">
                <a:solidFill>
                  <a:srgbClr val="0000FF"/>
                </a:solidFill>
                <a:latin typeface="黑体" pitchFamily="49" charset="-122"/>
                <a:ea typeface="黑体" pitchFamily="49" charset="-122"/>
              </a:rPr>
              <a:t>0)</a:t>
            </a:r>
          </a:p>
          <a:p>
            <a:r>
              <a:rPr kumimoji="1" lang="zh-CN" altLang="en-US" sz="2800">
                <a:solidFill>
                  <a:srgbClr val="0000FF"/>
                </a:solidFill>
                <a:latin typeface="黑体" pitchFamily="49" charset="-122"/>
                <a:ea typeface="黑体" pitchFamily="49" charset="-122"/>
              </a:rPr>
              <a:t>闭环系统不稳定。</a:t>
            </a:r>
          </a:p>
        </p:txBody>
      </p:sp>
      <p:graphicFrame>
        <p:nvGraphicFramePr>
          <p:cNvPr id="306197" name="Object 21"/>
          <p:cNvGraphicFramePr>
            <a:graphicFrameLocks noChangeAspect="1"/>
          </p:cNvGraphicFramePr>
          <p:nvPr/>
        </p:nvGraphicFramePr>
        <p:xfrm>
          <a:off x="5219700" y="4581525"/>
          <a:ext cx="2232025" cy="865188"/>
        </p:xfrm>
        <a:graphic>
          <a:graphicData uri="http://schemas.openxmlformats.org/presentationml/2006/ole">
            <mc:AlternateContent xmlns:mc="http://schemas.openxmlformats.org/markup-compatibility/2006">
              <mc:Choice xmlns:v="urn:schemas-microsoft-com:vml" Requires="v">
                <p:oleObj spid="_x0000_s306203" name="公式" r:id="rId6" imgW="1015920" imgH="393480" progId="Equation.3">
                  <p:embed/>
                </p:oleObj>
              </mc:Choice>
              <mc:Fallback>
                <p:oleObj name="公式" r:id="rId6" imgW="1015920" imgH="39348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4581525"/>
                        <a:ext cx="223202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836613"/>
            <a:ext cx="5254625"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213100"/>
            <a:ext cx="5545138"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06" name="Rectangle 6"/>
          <p:cNvSpPr>
            <a:spLocks noChangeArrowheads="1"/>
          </p:cNvSpPr>
          <p:nvPr/>
        </p:nvSpPr>
        <p:spPr bwMode="auto">
          <a:xfrm>
            <a:off x="250825" y="0"/>
            <a:ext cx="8893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FF"/>
                </a:solidFill>
                <a:ea typeface="华文楷体" pitchFamily="2" charset="-122"/>
              </a:rPr>
              <a:t>下图中，系统①稳定，但</a:t>
            </a:r>
            <a:r>
              <a:rPr kumimoji="1" lang="zh-CN" altLang="en-US" sz="2800" b="1">
                <a:solidFill>
                  <a:srgbClr val="FF3300"/>
                </a:solidFill>
                <a:ea typeface="黑体" pitchFamily="49" charset="-122"/>
              </a:rPr>
              <a:t>相位裕度较小</a:t>
            </a:r>
            <a:r>
              <a:rPr kumimoji="1" lang="zh-CN" altLang="en-US" sz="2800" b="1">
                <a:solidFill>
                  <a:srgbClr val="0000FF"/>
                </a:solidFill>
                <a:ea typeface="华文楷体" pitchFamily="2" charset="-122"/>
              </a:rPr>
              <a:t>。减小</a:t>
            </a:r>
            <a:r>
              <a:rPr kumimoji="1" lang="en-US" altLang="zh-CN" sz="2800" b="1">
                <a:solidFill>
                  <a:srgbClr val="0000FF"/>
                </a:solidFill>
                <a:ea typeface="华文楷体" pitchFamily="2" charset="-122"/>
                <a:cs typeface="Times New Roman" pitchFamily="18" charset="0"/>
              </a:rPr>
              <a:t>K</a:t>
            </a:r>
            <a:r>
              <a:rPr kumimoji="1" lang="zh-CN" altLang="en-US" sz="2800" b="1">
                <a:solidFill>
                  <a:srgbClr val="0000FF"/>
                </a:solidFill>
                <a:ea typeface="华文楷体" pitchFamily="2" charset="-122"/>
              </a:rPr>
              <a:t>值无作用，加入新环节，增大相位裕度，如系统②。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704" name="Rectangle 8"/>
          <p:cNvSpPr>
            <a:spLocks noChangeArrowheads="1"/>
          </p:cNvSpPr>
          <p:nvPr/>
        </p:nvSpPr>
        <p:spPr bwMode="auto">
          <a:xfrm>
            <a:off x="323850" y="26035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Times New Roman" pitchFamily="18" charset="0"/>
                <a:ea typeface="黑体" pitchFamily="49" charset="-122"/>
              </a:rPr>
              <a:t>二、校正的分类</a:t>
            </a:r>
            <a:r>
              <a:rPr kumimoji="1" lang="zh-CN" altLang="en-US" sz="2400">
                <a:solidFill>
                  <a:srgbClr val="000000"/>
                </a:solidFill>
                <a:latin typeface="Tahoma" pitchFamily="34" charset="0"/>
              </a:rPr>
              <a:t> </a:t>
            </a:r>
            <a:endParaRPr kumimoji="1" lang="zh-CN" altLang="en-US" sz="2400">
              <a:latin typeface="Times New Roman" pitchFamily="18" charset="0"/>
            </a:endParaRPr>
          </a:p>
        </p:txBody>
      </p:sp>
      <p:sp>
        <p:nvSpPr>
          <p:cNvPr id="285706" name="Rectangle 10"/>
          <p:cNvSpPr>
            <a:spLocks noChangeArrowheads="1"/>
          </p:cNvSpPr>
          <p:nvPr/>
        </p:nvSpPr>
        <p:spPr bwMode="auto">
          <a:xfrm>
            <a:off x="323850" y="1484313"/>
            <a:ext cx="54102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400">
                <a:latin typeface="Times New Roman" pitchFamily="18" charset="0"/>
                <a:cs typeface="Times New Roman" pitchFamily="18" charset="0"/>
              </a:rPr>
              <a:t> </a:t>
            </a:r>
            <a:r>
              <a:rPr kumimoji="1" lang="en-US" altLang="zh-CN" sz="2400" b="1">
                <a:solidFill>
                  <a:srgbClr val="FF0000"/>
                </a:solidFill>
                <a:latin typeface="Times New Roman" pitchFamily="18" charset="0"/>
                <a:ea typeface="黑体" pitchFamily="49" charset="-122"/>
              </a:rPr>
              <a:t>1</a:t>
            </a:r>
            <a:r>
              <a:rPr kumimoji="1" lang="zh-CN" altLang="en-US" sz="2400" b="1">
                <a:solidFill>
                  <a:srgbClr val="FF0000"/>
                </a:solidFill>
                <a:latin typeface="Times New Roman" pitchFamily="18" charset="0"/>
                <a:ea typeface="黑体" pitchFamily="49" charset="-122"/>
              </a:rPr>
              <a:t>．串联校正</a:t>
            </a:r>
            <a:endParaRPr kumimoji="1" lang="zh-CN" altLang="en-US" sz="2400">
              <a:solidFill>
                <a:srgbClr val="000000"/>
              </a:solidFill>
              <a:latin typeface="Times New Roman" pitchFamily="18" charset="0"/>
              <a:cs typeface="Times New Roman" pitchFamily="18" charset="0"/>
            </a:endParaRPr>
          </a:p>
          <a:p>
            <a:pPr eaLnBrk="0" hangingPunct="0">
              <a:lnSpc>
                <a:spcPct val="130000"/>
              </a:lnSpc>
            </a:pPr>
            <a:r>
              <a:rPr kumimoji="1" lang="zh-CN" altLang="en-US" sz="2400" b="1">
                <a:solidFill>
                  <a:srgbClr val="0000FF"/>
                </a:solidFill>
                <a:latin typeface="Tahoma" pitchFamily="34" charset="0"/>
                <a:ea typeface="楷体_GB2312" pitchFamily="49" charset="-122"/>
              </a:rPr>
              <a:t>校正环节          </a:t>
            </a:r>
            <a:r>
              <a:rPr kumimoji="1" lang="zh-CN" altLang="en-US" sz="2400" b="1">
                <a:solidFill>
                  <a:srgbClr val="0000FF"/>
                </a:solidFill>
                <a:latin typeface="Times New Roman" pitchFamily="18" charset="0"/>
                <a:ea typeface="楷体_GB2312" pitchFamily="49" charset="-122"/>
              </a:rPr>
              <a:t>串于前向通道的</a:t>
            </a:r>
            <a:r>
              <a:rPr kumimoji="1" lang="zh-CN" altLang="en-US" sz="2400" b="1">
                <a:solidFill>
                  <a:srgbClr val="CC3300"/>
                </a:solidFill>
                <a:latin typeface="Times New Roman" pitchFamily="18" charset="0"/>
                <a:ea typeface="楷体_GB2312" pitchFamily="49" charset="-122"/>
              </a:rPr>
              <a:t>前端</a:t>
            </a:r>
            <a:r>
              <a:rPr kumimoji="1" lang="zh-CN" altLang="en-US" sz="2400" b="1">
                <a:solidFill>
                  <a:srgbClr val="0000FF"/>
                </a:solidFill>
                <a:latin typeface="Times New Roman" pitchFamily="18" charset="0"/>
                <a:ea typeface="楷体_GB2312" pitchFamily="49" charset="-122"/>
              </a:rPr>
              <a:t>。</a:t>
            </a:r>
            <a:r>
              <a:rPr kumimoji="1" lang="zh-CN" altLang="en-US" sz="2400">
                <a:solidFill>
                  <a:srgbClr val="000000"/>
                </a:solidFill>
                <a:latin typeface="Times New Roman" pitchFamily="18" charset="0"/>
              </a:rPr>
              <a:t> </a:t>
            </a:r>
            <a:endParaRPr kumimoji="1" lang="zh-CN" altLang="en-US" sz="2400">
              <a:latin typeface="Times New Roman" pitchFamily="18" charset="0"/>
            </a:endParaRPr>
          </a:p>
        </p:txBody>
      </p:sp>
      <p:graphicFrame>
        <p:nvGraphicFramePr>
          <p:cNvPr id="285705" name="Object 9"/>
          <p:cNvGraphicFramePr>
            <a:graphicFrameLocks noChangeAspect="1"/>
          </p:cNvGraphicFramePr>
          <p:nvPr/>
        </p:nvGraphicFramePr>
        <p:xfrm>
          <a:off x="1770063" y="2093913"/>
          <a:ext cx="685800" cy="360362"/>
        </p:xfrm>
        <a:graphic>
          <a:graphicData uri="http://schemas.openxmlformats.org/presentationml/2006/ole">
            <mc:AlternateContent xmlns:mc="http://schemas.openxmlformats.org/markup-compatibility/2006">
              <mc:Choice xmlns:v="urn:schemas-microsoft-com:vml" Requires="v">
                <p:oleObj spid="_x0000_s285806" r:id="rId4" imgW="558558" imgH="291973" progId="Equation.3">
                  <p:embed/>
                </p:oleObj>
              </mc:Choice>
              <mc:Fallback>
                <p:oleObj r:id="rId4" imgW="558558" imgH="29197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063" y="2093913"/>
                        <a:ext cx="6858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7" name="Rectangle 11"/>
          <p:cNvSpPr>
            <a:spLocks noChangeArrowheads="1"/>
          </p:cNvSpPr>
          <p:nvPr/>
        </p:nvSpPr>
        <p:spPr bwMode="auto">
          <a:xfrm>
            <a:off x="395288" y="2781300"/>
            <a:ext cx="3962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lnSpc>
                <a:spcPct val="130000"/>
              </a:lnSpc>
            </a:pPr>
            <a:r>
              <a:rPr lang="en-US" altLang="zh-CN" b="1">
                <a:solidFill>
                  <a:srgbClr val="FF0000"/>
                </a:solidFill>
                <a:ea typeface="黑体" pitchFamily="49" charset="-122"/>
              </a:rPr>
              <a:t>2</a:t>
            </a:r>
            <a:r>
              <a:rPr lang="zh-CN" altLang="en-US" b="1">
                <a:solidFill>
                  <a:srgbClr val="FF0000"/>
                </a:solidFill>
                <a:ea typeface="黑体" pitchFamily="49" charset="-122"/>
              </a:rPr>
              <a:t>．并联校正</a:t>
            </a:r>
            <a:endParaRPr lang="zh-CN" altLang="en-US">
              <a:solidFill>
                <a:srgbClr val="000000"/>
              </a:solidFill>
              <a:cs typeface="Times New Roman" pitchFamily="18" charset="0"/>
            </a:endParaRPr>
          </a:p>
          <a:p>
            <a:pPr eaLnBrk="0" hangingPunct="0">
              <a:lnSpc>
                <a:spcPct val="130000"/>
              </a:lnSpc>
            </a:pPr>
            <a:r>
              <a:rPr lang="zh-CN" altLang="en-US">
                <a:cs typeface="Times New Roman" pitchFamily="18" charset="0"/>
              </a:rPr>
              <a:t>    </a:t>
            </a:r>
            <a:r>
              <a:rPr lang="en-US" altLang="zh-CN" b="1">
                <a:solidFill>
                  <a:srgbClr val="0000FF"/>
                </a:solidFill>
                <a:ea typeface="楷体_GB2312" pitchFamily="49" charset="-122"/>
              </a:rPr>
              <a:t>(1)</a:t>
            </a:r>
            <a:r>
              <a:rPr lang="zh-CN" altLang="en-US" b="1">
                <a:solidFill>
                  <a:srgbClr val="0000FF"/>
                </a:solidFill>
                <a:ea typeface="楷体_GB2312" pitchFamily="49" charset="-122"/>
              </a:rPr>
              <a:t>反馈校正</a:t>
            </a:r>
            <a:endParaRPr lang="zh-CN" altLang="en-US"/>
          </a:p>
        </p:txBody>
      </p:sp>
      <p:graphicFrame>
        <p:nvGraphicFramePr>
          <p:cNvPr id="285708" name="Object 12"/>
          <p:cNvGraphicFramePr>
            <a:graphicFrameLocks noChangeAspect="1"/>
          </p:cNvGraphicFramePr>
          <p:nvPr/>
        </p:nvGraphicFramePr>
        <p:xfrm>
          <a:off x="49213" y="4292600"/>
          <a:ext cx="4648200" cy="1441450"/>
        </p:xfrm>
        <a:graphic>
          <a:graphicData uri="http://schemas.openxmlformats.org/presentationml/2006/ole">
            <mc:AlternateContent xmlns:mc="http://schemas.openxmlformats.org/markup-compatibility/2006">
              <mc:Choice xmlns:v="urn:schemas-microsoft-com:vml" Requires="v">
                <p:oleObj spid="_x0000_s285807" name="Microsoft Drawing" r:id="rId6" imgW="2908300" imgH="890588" progId="MSDraw">
                  <p:embed/>
                </p:oleObj>
              </mc:Choice>
              <mc:Fallback>
                <p:oleObj name="Microsoft Drawing" r:id="rId6" imgW="2908300" imgH="890588" progId="MSDraw">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3" y="4292600"/>
                        <a:ext cx="4648200"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10" name="Rectangle 14"/>
          <p:cNvSpPr>
            <a:spLocks noChangeArrowheads="1"/>
          </p:cNvSpPr>
          <p:nvPr/>
        </p:nvSpPr>
        <p:spPr bwMode="auto">
          <a:xfrm>
            <a:off x="4572000" y="34036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FF"/>
                </a:solidFill>
                <a:latin typeface="Times New Roman" pitchFamily="18" charset="0"/>
                <a:ea typeface="楷体_GB2312" pitchFamily="49" charset="-122"/>
              </a:rPr>
              <a:t>(2)</a:t>
            </a:r>
            <a:r>
              <a:rPr kumimoji="1" lang="zh-CN" altLang="en-US" sz="2400" b="1">
                <a:solidFill>
                  <a:srgbClr val="0000FF"/>
                </a:solidFill>
                <a:latin typeface="Times New Roman" pitchFamily="18" charset="0"/>
                <a:ea typeface="楷体_GB2312" pitchFamily="49" charset="-122"/>
              </a:rPr>
              <a:t>顺馈校正</a:t>
            </a:r>
            <a:r>
              <a:rPr kumimoji="1" lang="zh-CN" altLang="en-US" sz="2400">
                <a:solidFill>
                  <a:srgbClr val="000000"/>
                </a:solidFill>
                <a:latin typeface="Times New Roman" pitchFamily="18" charset="0"/>
              </a:rPr>
              <a:t> </a:t>
            </a:r>
            <a:endParaRPr kumimoji="1" lang="zh-CN" altLang="en-US" sz="2400">
              <a:latin typeface="Times New Roman" pitchFamily="18" charset="0"/>
            </a:endParaRPr>
          </a:p>
        </p:txBody>
      </p:sp>
      <p:graphicFrame>
        <p:nvGraphicFramePr>
          <p:cNvPr id="285711" name="Object 15"/>
          <p:cNvGraphicFramePr>
            <a:graphicFrameLocks noChangeAspect="1"/>
          </p:cNvGraphicFramePr>
          <p:nvPr/>
        </p:nvGraphicFramePr>
        <p:xfrm>
          <a:off x="4849813" y="4371975"/>
          <a:ext cx="4114800" cy="1260475"/>
        </p:xfrm>
        <a:graphic>
          <a:graphicData uri="http://schemas.openxmlformats.org/presentationml/2006/ole">
            <mc:AlternateContent xmlns:mc="http://schemas.openxmlformats.org/markup-compatibility/2006">
              <mc:Choice xmlns:v="urn:schemas-microsoft-com:vml" Requires="v">
                <p:oleObj spid="_x0000_s285808" r:id="rId8" imgW="2579688" imgH="792163" progId="MSDraw">
                  <p:embed/>
                </p:oleObj>
              </mc:Choice>
              <mc:Fallback>
                <p:oleObj r:id="rId8" imgW="2579688" imgH="792163" progId="MSDraw">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9813" y="4371975"/>
                        <a:ext cx="41148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97" name="Object 101"/>
          <p:cNvGraphicFramePr>
            <a:graphicFrameLocks noChangeAspect="1"/>
          </p:cNvGraphicFramePr>
          <p:nvPr/>
        </p:nvGraphicFramePr>
        <p:xfrm>
          <a:off x="4211638" y="333375"/>
          <a:ext cx="4181475" cy="1641475"/>
        </p:xfrm>
        <a:graphic>
          <a:graphicData uri="http://schemas.openxmlformats.org/presentationml/2006/ole">
            <mc:AlternateContent xmlns:mc="http://schemas.openxmlformats.org/markup-compatibility/2006">
              <mc:Choice xmlns:v="urn:schemas-microsoft-com:vml" Requires="v">
                <p:oleObj spid="_x0000_s285809" name="位图图像" r:id="rId10" imgW="2523810" imgH="990738" progId="Paint.Picture">
                  <p:embed/>
                </p:oleObj>
              </mc:Choice>
              <mc:Fallback>
                <p:oleObj name="位图图像" r:id="rId10" imgW="2523810" imgH="990738" progId="Paint.Picture">
                  <p:embed/>
                  <p:pic>
                    <p:nvPicPr>
                      <p:cNvPr id="0" name="Object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638" y="333375"/>
                        <a:ext cx="4181475"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sz="3600" b="1">
                <a:solidFill>
                  <a:srgbClr val="FF3300"/>
                </a:solidFill>
                <a:ea typeface="黑体" pitchFamily="49" charset="-122"/>
              </a:rPr>
              <a:t>系统的性能指标</a:t>
            </a:r>
          </a:p>
        </p:txBody>
      </p:sp>
      <p:sp>
        <p:nvSpPr>
          <p:cNvPr id="457731" name="Rectangle 3"/>
          <p:cNvSpPr>
            <a:spLocks noGrp="1" noChangeArrowheads="1"/>
          </p:cNvSpPr>
          <p:nvPr>
            <p:ph type="body" idx="1"/>
          </p:nvPr>
        </p:nvSpPr>
        <p:spPr>
          <a:xfrm>
            <a:off x="457200" y="1600200"/>
            <a:ext cx="8229600" cy="2765425"/>
          </a:xfrm>
        </p:spPr>
        <p:txBody>
          <a:bodyPr/>
          <a:lstStyle/>
          <a:p>
            <a:pPr>
              <a:lnSpc>
                <a:spcPct val="120000"/>
              </a:lnSpc>
            </a:pPr>
            <a:r>
              <a:rPr lang="zh-CN" altLang="en-US" sz="3600" b="1">
                <a:solidFill>
                  <a:srgbClr val="0000FF"/>
                </a:solidFill>
                <a:ea typeface="华文楷体" pitchFamily="2" charset="-122"/>
                <a:hlinkClick r:id="rId3" action="ppaction://hlinksldjump"/>
              </a:rPr>
              <a:t>时域性能指标</a:t>
            </a:r>
            <a:endParaRPr lang="zh-CN" altLang="en-US" sz="3600" b="1">
              <a:solidFill>
                <a:srgbClr val="0000FF"/>
              </a:solidFill>
              <a:ea typeface="华文楷体" pitchFamily="2" charset="-122"/>
            </a:endParaRPr>
          </a:p>
          <a:p>
            <a:pPr>
              <a:lnSpc>
                <a:spcPct val="120000"/>
              </a:lnSpc>
            </a:pPr>
            <a:r>
              <a:rPr lang="zh-CN" altLang="en-US" sz="3600" b="1">
                <a:solidFill>
                  <a:srgbClr val="0000FF"/>
                </a:solidFill>
                <a:ea typeface="华文楷体" pitchFamily="2" charset="-122"/>
                <a:hlinkClick r:id="rId4" action="ppaction://hlinksldjump"/>
              </a:rPr>
              <a:t>频域性能指标</a:t>
            </a:r>
            <a:endParaRPr lang="zh-CN" altLang="en-US" sz="3600" b="1">
              <a:solidFill>
                <a:srgbClr val="0000FF"/>
              </a:solidFill>
              <a:ea typeface="华文楷体" pitchFamily="2" charset="-122"/>
            </a:endParaRPr>
          </a:p>
          <a:p>
            <a:pPr>
              <a:lnSpc>
                <a:spcPct val="120000"/>
              </a:lnSpc>
            </a:pPr>
            <a:r>
              <a:rPr lang="zh-CN" altLang="en-US" sz="3600" b="1">
                <a:solidFill>
                  <a:srgbClr val="0000FF"/>
                </a:solidFill>
                <a:ea typeface="华文楷体" pitchFamily="2" charset="-122"/>
                <a:hlinkClick r:id="rId5" action="ppaction://hlinksldjump"/>
              </a:rPr>
              <a:t>综合性能指标</a:t>
            </a:r>
            <a:endParaRPr lang="zh-CN" altLang="en-US" sz="3600" b="1">
              <a:solidFill>
                <a:srgbClr val="0000FF"/>
              </a:solidFill>
              <a:ea typeface="华文楷体" pitchFamily="2" charset="-122"/>
            </a:endParaRPr>
          </a:p>
        </p:txBody>
      </p:sp>
      <p:sp>
        <p:nvSpPr>
          <p:cNvPr id="457732" name="AutoShape 4">
            <a:hlinkClick r:id="rId6" action="ppaction://hlinksldjump" highlightClick="1"/>
          </p:cNvPr>
          <p:cNvSpPr>
            <a:spLocks noChangeArrowheads="1"/>
          </p:cNvSpPr>
          <p:nvPr/>
        </p:nvSpPr>
        <p:spPr bwMode="auto">
          <a:xfrm>
            <a:off x="7812088" y="6092825"/>
            <a:ext cx="863600" cy="76517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45" name="Rectangle 17"/>
          <p:cNvSpPr>
            <a:spLocks noChangeArrowheads="1"/>
          </p:cNvSpPr>
          <p:nvPr/>
        </p:nvSpPr>
        <p:spPr bwMode="auto">
          <a:xfrm>
            <a:off x="611188" y="2636838"/>
            <a:ext cx="3168650"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2" name="Rectangle 4"/>
          <p:cNvSpPr>
            <a:spLocks noChangeArrowheads="1"/>
          </p:cNvSpPr>
          <p:nvPr/>
        </p:nvSpPr>
        <p:spPr bwMode="auto">
          <a:xfrm>
            <a:off x="2987675" y="333375"/>
            <a:ext cx="3889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FF3300"/>
                </a:solidFill>
                <a:latin typeface="黑体" pitchFamily="49" charset="-122"/>
                <a:ea typeface="黑体" pitchFamily="49" charset="-122"/>
              </a:rPr>
              <a:t>6.3</a:t>
            </a:r>
            <a:r>
              <a:rPr kumimoji="1" lang="zh-CN" altLang="en-US" sz="3600" b="1">
                <a:solidFill>
                  <a:srgbClr val="FF3300"/>
                </a:solidFill>
                <a:latin typeface="黑体" pitchFamily="49" charset="-122"/>
                <a:ea typeface="黑体" pitchFamily="49" charset="-122"/>
              </a:rPr>
              <a:t>串联校正 </a:t>
            </a:r>
          </a:p>
        </p:txBody>
      </p:sp>
      <p:sp>
        <p:nvSpPr>
          <p:cNvPr id="304133" name="Rectangle 5"/>
          <p:cNvSpPr>
            <a:spLocks noChangeArrowheads="1"/>
          </p:cNvSpPr>
          <p:nvPr/>
        </p:nvSpPr>
        <p:spPr bwMode="auto">
          <a:xfrm>
            <a:off x="539750" y="1484313"/>
            <a:ext cx="6265863"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479425">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FF3300"/>
                </a:solidFill>
                <a:latin typeface="黑体" pitchFamily="49" charset="-122"/>
                <a:ea typeface="黑体" pitchFamily="49" charset="-122"/>
              </a:rPr>
              <a:t>      </a:t>
            </a:r>
            <a:r>
              <a:rPr lang="zh-CN" altLang="en-US" sz="2800" b="1">
                <a:solidFill>
                  <a:srgbClr val="FF3300"/>
                </a:solidFill>
                <a:latin typeface="黑体" pitchFamily="49" charset="-122"/>
                <a:ea typeface="黑体" pitchFamily="49" charset="-122"/>
              </a:rPr>
              <a:t>的性质可分为</a:t>
            </a:r>
            <a:r>
              <a:rPr lang="zh-CN" altLang="en-US" sz="2800" b="1">
                <a:solidFill>
                  <a:srgbClr val="FF3300"/>
                </a:solidFill>
                <a:latin typeface="黑体" pitchFamily="49" charset="-122"/>
                <a:ea typeface="黑体" pitchFamily="49" charset="-122"/>
                <a:cs typeface="Times New Roman" pitchFamily="18" charset="0"/>
              </a:rPr>
              <a:t> </a:t>
            </a:r>
            <a:r>
              <a:rPr lang="zh-CN" altLang="en-US" sz="2800" b="1">
                <a:solidFill>
                  <a:srgbClr val="FF3300"/>
                </a:solidFill>
                <a:latin typeface="黑体" pitchFamily="49" charset="-122"/>
                <a:ea typeface="黑体" pitchFamily="49" charset="-122"/>
              </a:rPr>
              <a:t>：</a:t>
            </a:r>
          </a:p>
          <a:p>
            <a:endParaRPr lang="zh-CN" altLang="en-US" b="1">
              <a:cs typeface="Times New Roman" pitchFamily="18" charset="0"/>
            </a:endParaRPr>
          </a:p>
          <a:p>
            <a:r>
              <a:rPr lang="zh-CN" altLang="en-US" b="1">
                <a:solidFill>
                  <a:srgbClr val="0000FF"/>
                </a:solidFill>
                <a:ea typeface="楷体_GB2312" pitchFamily="49" charset="-122"/>
              </a:rPr>
              <a:t>▲增益调整</a:t>
            </a:r>
            <a:r>
              <a:rPr lang="en-US" altLang="zh-CN" b="1">
                <a:solidFill>
                  <a:srgbClr val="CC3300"/>
                </a:solidFill>
                <a:ea typeface="楷体_GB2312" pitchFamily="49" charset="-122"/>
              </a:rPr>
              <a:t>K</a:t>
            </a:r>
            <a:r>
              <a:rPr lang="zh-CN" altLang="en-US" b="1">
                <a:solidFill>
                  <a:srgbClr val="000000"/>
                </a:solidFill>
                <a:latin typeface="宋体" pitchFamily="2" charset="-122"/>
              </a:rPr>
              <a:t>：</a:t>
            </a:r>
            <a:r>
              <a:rPr lang="zh-CN" altLang="en-US" b="1">
                <a:cs typeface="Times New Roman" pitchFamily="18" charset="0"/>
              </a:rPr>
              <a:t> </a:t>
            </a:r>
          </a:p>
          <a:p>
            <a:r>
              <a:rPr lang="zh-CN" altLang="en-US" b="1">
                <a:solidFill>
                  <a:srgbClr val="0000FF"/>
                </a:solidFill>
                <a:ea typeface="楷体_GB2312" pitchFamily="49" charset="-122"/>
              </a:rPr>
              <a:t>▲相位超前校正</a:t>
            </a:r>
            <a:r>
              <a:rPr lang="zh-CN" altLang="en-US" b="1">
                <a:solidFill>
                  <a:srgbClr val="000000"/>
                </a:solidFill>
                <a:latin typeface="宋体" pitchFamily="2" charset="-122"/>
              </a:rPr>
              <a:t>；</a:t>
            </a:r>
            <a:r>
              <a:rPr lang="zh-CN" altLang="en-US" b="1">
                <a:cs typeface="Times New Roman" pitchFamily="18" charset="0"/>
              </a:rPr>
              <a:t> </a:t>
            </a:r>
          </a:p>
          <a:p>
            <a:r>
              <a:rPr lang="zh-CN" altLang="en-US" b="1">
                <a:solidFill>
                  <a:srgbClr val="0000FF"/>
                </a:solidFill>
                <a:ea typeface="楷体_GB2312" pitchFamily="49" charset="-122"/>
              </a:rPr>
              <a:t>▲相位滞后校正</a:t>
            </a:r>
            <a:r>
              <a:rPr lang="zh-CN" altLang="en-US" b="1">
                <a:solidFill>
                  <a:srgbClr val="000000"/>
                </a:solidFill>
                <a:latin typeface="宋体" pitchFamily="2" charset="-122"/>
              </a:rPr>
              <a:t>：</a:t>
            </a:r>
          </a:p>
          <a:p>
            <a:r>
              <a:rPr lang="zh-CN" altLang="en-US" b="1">
                <a:solidFill>
                  <a:srgbClr val="0000FF"/>
                </a:solidFill>
                <a:ea typeface="楷体_GB2312" pitchFamily="49" charset="-122"/>
              </a:rPr>
              <a:t>▲相位滞后－超前校正</a:t>
            </a:r>
            <a:endParaRPr lang="zh-CN" altLang="en-US" b="1"/>
          </a:p>
        </p:txBody>
      </p:sp>
      <p:graphicFrame>
        <p:nvGraphicFramePr>
          <p:cNvPr id="304134" name="Object 6"/>
          <p:cNvGraphicFramePr>
            <a:graphicFrameLocks noChangeAspect="1"/>
          </p:cNvGraphicFramePr>
          <p:nvPr/>
        </p:nvGraphicFramePr>
        <p:xfrm>
          <a:off x="900113" y="1557338"/>
          <a:ext cx="838200" cy="441325"/>
        </p:xfrm>
        <a:graphic>
          <a:graphicData uri="http://schemas.openxmlformats.org/presentationml/2006/ole">
            <mc:AlternateContent xmlns:mc="http://schemas.openxmlformats.org/markup-compatibility/2006">
              <mc:Choice xmlns:v="urn:schemas-microsoft-com:vml" Requires="v">
                <p:oleObj spid="_x0000_s304153" r:id="rId4" imgW="558558" imgH="291973" progId="Equation.3">
                  <p:embed/>
                </p:oleObj>
              </mc:Choice>
              <mc:Fallback>
                <p:oleObj r:id="rId4" imgW="558558" imgH="29197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557338"/>
                        <a:ext cx="8382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41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2133600"/>
            <a:ext cx="4824413" cy="1657350"/>
          </a:xfrm>
          <a:prstGeom prst="rect">
            <a:avLst/>
          </a:prstGeom>
          <a:noFill/>
          <a:extLst>
            <a:ext uri="{909E8E84-426E-40DD-AFC4-6F175D3DCCD1}">
              <a14:hiddenFill xmlns:a14="http://schemas.microsoft.com/office/drawing/2010/main">
                <a:solidFill>
                  <a:srgbClr val="FFFFFF"/>
                </a:solidFill>
              </a14:hiddenFill>
            </a:ext>
          </a:extLst>
        </p:spPr>
      </p:pic>
      <p:sp>
        <p:nvSpPr>
          <p:cNvPr id="304138" name="Rectangle 10"/>
          <p:cNvSpPr>
            <a:spLocks noChangeArrowheads="1"/>
          </p:cNvSpPr>
          <p:nvPr/>
        </p:nvSpPr>
        <p:spPr bwMode="auto">
          <a:xfrm>
            <a:off x="468313" y="537368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FF"/>
                </a:solidFill>
                <a:latin typeface="Tahoma" pitchFamily="34" charset="0"/>
                <a:ea typeface="黑体" pitchFamily="49" charset="-122"/>
              </a:rPr>
              <a:t>增益调整的弱点：</a:t>
            </a:r>
          </a:p>
        </p:txBody>
      </p:sp>
      <p:graphicFrame>
        <p:nvGraphicFramePr>
          <p:cNvPr id="304139" name="Object 11"/>
          <p:cNvGraphicFramePr>
            <a:graphicFrameLocks noChangeAspect="1"/>
          </p:cNvGraphicFramePr>
          <p:nvPr/>
        </p:nvGraphicFramePr>
        <p:xfrm>
          <a:off x="5183188" y="3789363"/>
          <a:ext cx="3960812" cy="2541587"/>
        </p:xfrm>
        <a:graphic>
          <a:graphicData uri="http://schemas.openxmlformats.org/presentationml/2006/ole">
            <mc:AlternateContent xmlns:mc="http://schemas.openxmlformats.org/markup-compatibility/2006">
              <mc:Choice xmlns:v="urn:schemas-microsoft-com:vml" Requires="v">
                <p:oleObj spid="_x0000_s304154" name="位图图像" r:id="rId7" imgW="2685714" imgH="1724266" progId="Paint.Picture">
                  <p:embed/>
                </p:oleObj>
              </mc:Choice>
              <mc:Fallback>
                <p:oleObj name="位图图像" r:id="rId7" imgW="2685714" imgH="1724266" progId="Paint.Pictur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3188" y="3789363"/>
                        <a:ext cx="3960812"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4140" name="Object 12"/>
          <p:cNvGraphicFramePr>
            <a:graphicFrameLocks noChangeAspect="1"/>
          </p:cNvGraphicFramePr>
          <p:nvPr/>
        </p:nvGraphicFramePr>
        <p:xfrm>
          <a:off x="539750" y="4508500"/>
          <a:ext cx="2232025" cy="865188"/>
        </p:xfrm>
        <a:graphic>
          <a:graphicData uri="http://schemas.openxmlformats.org/presentationml/2006/ole">
            <mc:AlternateContent xmlns:mc="http://schemas.openxmlformats.org/markup-compatibility/2006">
              <mc:Choice xmlns:v="urn:schemas-microsoft-com:vml" Requires="v">
                <p:oleObj spid="_x0000_s304155" name="公式" r:id="rId9" imgW="1015920" imgH="393480" progId="Equation.3">
                  <p:embed/>
                </p:oleObj>
              </mc:Choice>
              <mc:Fallback>
                <p:oleObj name="公式" r:id="rId9" imgW="1015920" imgH="393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508500"/>
                        <a:ext cx="223202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41" name="Rectangle 13"/>
          <p:cNvSpPr>
            <a:spLocks noChangeArrowheads="1"/>
          </p:cNvSpPr>
          <p:nvPr/>
        </p:nvSpPr>
        <p:spPr bwMode="auto">
          <a:xfrm>
            <a:off x="395288" y="3933825"/>
            <a:ext cx="561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FF"/>
                </a:solidFill>
                <a:latin typeface="Tahoma" pitchFamily="34" charset="0"/>
                <a:ea typeface="黑体" pitchFamily="49" charset="-122"/>
              </a:rPr>
              <a:t>增益调整的优点：提高稳态精度。</a:t>
            </a:r>
          </a:p>
        </p:txBody>
      </p:sp>
      <p:sp>
        <p:nvSpPr>
          <p:cNvPr id="304142" name="Rectangle 14"/>
          <p:cNvSpPr>
            <a:spLocks noChangeArrowheads="1"/>
          </p:cNvSpPr>
          <p:nvPr/>
        </p:nvSpPr>
        <p:spPr bwMode="auto">
          <a:xfrm>
            <a:off x="611188" y="6092825"/>
            <a:ext cx="590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CC3300"/>
                </a:solidFill>
                <a:latin typeface="Tahoma" pitchFamily="34" charset="0"/>
                <a:ea typeface="黑体" pitchFamily="49" charset="-122"/>
              </a:rPr>
              <a:t>引起系统趋于不稳定（相对稳定性降低）</a:t>
            </a:r>
          </a:p>
        </p:txBody>
      </p:sp>
      <p:sp>
        <p:nvSpPr>
          <p:cNvPr id="304143" name="AutoShape 15"/>
          <p:cNvSpPr>
            <a:spLocks/>
          </p:cNvSpPr>
          <p:nvPr/>
        </p:nvSpPr>
        <p:spPr bwMode="auto">
          <a:xfrm>
            <a:off x="468313" y="2420938"/>
            <a:ext cx="142875" cy="1152525"/>
          </a:xfrm>
          <a:prstGeom prst="leftBrace">
            <a:avLst>
              <a:gd name="adj1" fmla="val 67222"/>
              <a:gd name="adj2" fmla="val 50000"/>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41"/>
                                        </p:tgtEl>
                                        <p:attrNameLst>
                                          <p:attrName>style.visibility</p:attrName>
                                        </p:attrNameLst>
                                      </p:cBhvr>
                                      <p:to>
                                        <p:strVal val="visible"/>
                                      </p:to>
                                    </p:set>
                                    <p:animEffect transition="in" filter="blinds(horizontal)">
                                      <p:cBhvr>
                                        <p:cTn id="7" dur="500"/>
                                        <p:tgtEl>
                                          <p:spTgt spid="304141"/>
                                        </p:tgtEl>
                                      </p:cBhvr>
                                    </p:animEffect>
                                  </p:childTnLst>
                                </p:cTn>
                              </p:par>
                              <p:par>
                                <p:cTn id="8" presetID="3" presetClass="entr" presetSubtype="10" fill="hold" nodeType="withEffect">
                                  <p:stCondLst>
                                    <p:cond delay="0"/>
                                  </p:stCondLst>
                                  <p:childTnLst>
                                    <p:set>
                                      <p:cBhvr>
                                        <p:cTn id="9" dur="1" fill="hold">
                                          <p:stCondLst>
                                            <p:cond delay="0"/>
                                          </p:stCondLst>
                                        </p:cTn>
                                        <p:tgtEl>
                                          <p:spTgt spid="304139"/>
                                        </p:tgtEl>
                                        <p:attrNameLst>
                                          <p:attrName>style.visibility</p:attrName>
                                        </p:attrNameLst>
                                      </p:cBhvr>
                                      <p:to>
                                        <p:strVal val="visible"/>
                                      </p:to>
                                    </p:set>
                                    <p:animEffect transition="in" filter="blinds(horizontal)">
                                      <p:cBhvr>
                                        <p:cTn id="10" dur="500"/>
                                        <p:tgtEl>
                                          <p:spTgt spid="304139"/>
                                        </p:tgtEl>
                                      </p:cBhvr>
                                    </p:animEffect>
                                  </p:childTnLst>
                                </p:cTn>
                              </p:par>
                              <p:par>
                                <p:cTn id="11" presetID="3" presetClass="entr" presetSubtype="10" fill="hold" nodeType="withEffect">
                                  <p:stCondLst>
                                    <p:cond delay="0"/>
                                  </p:stCondLst>
                                  <p:childTnLst>
                                    <p:set>
                                      <p:cBhvr>
                                        <p:cTn id="12" dur="1" fill="hold">
                                          <p:stCondLst>
                                            <p:cond delay="0"/>
                                          </p:stCondLst>
                                        </p:cTn>
                                        <p:tgtEl>
                                          <p:spTgt spid="304140"/>
                                        </p:tgtEl>
                                        <p:attrNameLst>
                                          <p:attrName>style.visibility</p:attrName>
                                        </p:attrNameLst>
                                      </p:cBhvr>
                                      <p:to>
                                        <p:strVal val="visible"/>
                                      </p:to>
                                    </p:set>
                                    <p:animEffect transition="in" filter="blinds(horizontal)">
                                      <p:cBhvr>
                                        <p:cTn id="13" dur="500"/>
                                        <p:tgtEl>
                                          <p:spTgt spid="3041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4138"/>
                                        </p:tgtEl>
                                        <p:attrNameLst>
                                          <p:attrName>style.visibility</p:attrName>
                                        </p:attrNameLst>
                                      </p:cBhvr>
                                      <p:to>
                                        <p:strVal val="visible"/>
                                      </p:to>
                                    </p:set>
                                    <p:animEffect transition="in" filter="blinds(horizontal)">
                                      <p:cBhvr>
                                        <p:cTn id="18" dur="500"/>
                                        <p:tgtEl>
                                          <p:spTgt spid="3041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04142"/>
                                        </p:tgtEl>
                                        <p:attrNameLst>
                                          <p:attrName>style.visibility</p:attrName>
                                        </p:attrNameLst>
                                      </p:cBhvr>
                                      <p:to>
                                        <p:strVal val="visible"/>
                                      </p:to>
                                    </p:set>
                                    <p:animEffect transition="in" filter="blinds(horizontal)">
                                      <p:cBhvr>
                                        <p:cTn id="21" dur="500"/>
                                        <p:tgtEl>
                                          <p:spTgt spid="304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8" grpId="0"/>
      <p:bldP spid="304141" grpId="0"/>
      <p:bldP spid="30414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67" name="Rectangle 23"/>
          <p:cNvSpPr>
            <a:spLocks noChangeArrowheads="1"/>
          </p:cNvSpPr>
          <p:nvPr/>
        </p:nvSpPr>
        <p:spPr bwMode="auto">
          <a:xfrm>
            <a:off x="0" y="3573463"/>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FF"/>
                </a:solidFill>
                <a:latin typeface="华文楷体" pitchFamily="2" charset="-122"/>
                <a:ea typeface="华文楷体" pitchFamily="2" charset="-122"/>
                <a:sym typeface="Symbol" pitchFamily="18" charset="2"/>
              </a:rPr>
              <a:t>如果，使剪切频率       附近及以后频率范围内的相位提前</a:t>
            </a:r>
            <a:r>
              <a:rPr kumimoji="1" lang="en-US" altLang="zh-CN" sz="2800" b="1">
                <a:solidFill>
                  <a:srgbClr val="0000FF"/>
                </a:solidFill>
                <a:latin typeface="华文楷体" pitchFamily="2" charset="-122"/>
                <a:ea typeface="华文楷体" pitchFamily="2" charset="-122"/>
                <a:sym typeface="Symbol" pitchFamily="18" charset="2"/>
              </a:rPr>
              <a:t>(</a:t>
            </a:r>
            <a:r>
              <a:rPr kumimoji="1" lang="zh-CN" altLang="en-US" sz="2800" b="1">
                <a:solidFill>
                  <a:srgbClr val="0000FF"/>
                </a:solidFill>
                <a:latin typeface="华文楷体" pitchFamily="2" charset="-122"/>
                <a:ea typeface="华文楷体" pitchFamily="2" charset="-122"/>
                <a:sym typeface="Symbol" pitchFamily="18" charset="2"/>
              </a:rPr>
              <a:t>负得更少</a:t>
            </a:r>
            <a:r>
              <a:rPr kumimoji="1" lang="en-US" altLang="zh-CN" sz="2800" b="1">
                <a:solidFill>
                  <a:srgbClr val="0000FF"/>
                </a:solidFill>
                <a:latin typeface="华文楷体" pitchFamily="2" charset="-122"/>
                <a:ea typeface="华文楷体" pitchFamily="2" charset="-122"/>
                <a:sym typeface="Symbol" pitchFamily="18" charset="2"/>
              </a:rPr>
              <a:t>)</a:t>
            </a:r>
            <a:r>
              <a:rPr kumimoji="1" lang="zh-CN" altLang="en-US" sz="2800" b="1">
                <a:solidFill>
                  <a:srgbClr val="0000FF"/>
                </a:solidFill>
                <a:latin typeface="华文楷体" pitchFamily="2" charset="-122"/>
                <a:ea typeface="华文楷体" pitchFamily="2" charset="-122"/>
                <a:sym typeface="Symbol" pitchFamily="18" charset="2"/>
              </a:rPr>
              <a:t>，</a:t>
            </a:r>
          </a:p>
        </p:txBody>
      </p:sp>
      <p:grpSp>
        <p:nvGrpSpPr>
          <p:cNvPr id="287781" name="Group 37"/>
          <p:cNvGrpSpPr>
            <a:grpSpLocks/>
          </p:cNvGrpSpPr>
          <p:nvPr/>
        </p:nvGrpSpPr>
        <p:grpSpPr bwMode="auto">
          <a:xfrm>
            <a:off x="0" y="1557338"/>
            <a:ext cx="5943600" cy="968375"/>
            <a:chOff x="179" y="1842"/>
            <a:chExt cx="3744" cy="610"/>
          </a:xfrm>
        </p:grpSpPr>
        <p:sp>
          <p:nvSpPr>
            <p:cNvPr id="287765" name="Rectangle 21"/>
            <p:cNvSpPr>
              <a:spLocks noChangeArrowheads="1"/>
            </p:cNvSpPr>
            <p:nvPr/>
          </p:nvSpPr>
          <p:spPr bwMode="auto">
            <a:xfrm>
              <a:off x="179" y="1842"/>
              <a:ext cx="3744"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479425">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pPr>
              <a:r>
                <a:rPr lang="en-US" altLang="zh-CN" b="1">
                  <a:cs typeface="Times New Roman" pitchFamily="18" charset="0"/>
                </a:rPr>
                <a:t>K</a:t>
              </a:r>
              <a:r>
                <a:rPr lang="en-US" altLang="zh-CN" b="1">
                  <a:latin typeface="宋体" pitchFamily="2" charset="-122"/>
                </a:rPr>
                <a:t>↑→  ↑→  ↑→</a:t>
              </a:r>
              <a:r>
                <a:rPr lang="zh-CN" altLang="en-US" b="1">
                  <a:solidFill>
                    <a:srgbClr val="CC3300"/>
                  </a:solidFill>
                  <a:ea typeface="楷体_GB2312" pitchFamily="49" charset="-122"/>
                </a:rPr>
                <a:t>提高系统的快速性</a:t>
              </a:r>
              <a:r>
                <a:rPr lang="zh-CN" altLang="en-US" b="1">
                  <a:solidFill>
                    <a:srgbClr val="0000FF"/>
                  </a:solidFill>
                  <a:ea typeface="楷体_GB2312" pitchFamily="49" charset="-122"/>
                </a:rPr>
                <a:t>。</a:t>
              </a:r>
              <a:endParaRPr lang="zh-CN" altLang="en-US" b="1">
                <a:solidFill>
                  <a:srgbClr val="000000"/>
                </a:solidFill>
                <a:cs typeface="Times New Roman" pitchFamily="18" charset="0"/>
              </a:endParaRPr>
            </a:p>
            <a:p>
              <a:pPr eaLnBrk="0" hangingPunct="0">
                <a:lnSpc>
                  <a:spcPct val="120000"/>
                </a:lnSpc>
              </a:pPr>
              <a:r>
                <a:rPr lang="zh-CN" altLang="en-US" b="1">
                  <a:latin typeface="宋体" pitchFamily="2" charset="-122"/>
                </a:rPr>
                <a:t>但由于</a:t>
              </a:r>
              <a:r>
                <a:rPr lang="en-US" altLang="zh-CN" b="1">
                  <a:cs typeface="Times New Roman" pitchFamily="18" charset="0"/>
                </a:rPr>
                <a:t>K</a:t>
              </a:r>
              <a:r>
                <a:rPr lang="en-US" altLang="zh-CN" b="1">
                  <a:latin typeface="宋体" pitchFamily="2" charset="-122"/>
                </a:rPr>
                <a:t>↑→</a:t>
              </a:r>
              <a:r>
                <a:rPr lang="en-US" altLang="zh-CN" b="1">
                  <a:cs typeface="Times New Roman" pitchFamily="18" charset="0"/>
                  <a:sym typeface="Symbol" pitchFamily="18" charset="2"/>
                </a:rPr>
                <a:t></a:t>
              </a:r>
              <a:r>
                <a:rPr lang="en-US" altLang="zh-CN" b="1">
                  <a:latin typeface="宋体" pitchFamily="2" charset="-122"/>
                </a:rPr>
                <a:t>↓</a:t>
              </a:r>
              <a:r>
                <a:rPr lang="en-US" altLang="zh-CN" b="1">
                  <a:cs typeface="Times New Roman" pitchFamily="18" charset="0"/>
                  <a:sym typeface="Symbol" pitchFamily="18" charset="2"/>
                </a:rPr>
                <a:t>(</a:t>
              </a:r>
              <a:r>
                <a:rPr lang="zh-CN" altLang="en-US" b="1">
                  <a:latin typeface="宋体" pitchFamily="2" charset="-122"/>
                  <a:sym typeface="Symbol" pitchFamily="18" charset="2"/>
                </a:rPr>
                <a:t>或  ↓</a:t>
              </a:r>
              <a:r>
                <a:rPr lang="en-US" altLang="zh-CN" b="1">
                  <a:cs typeface="Times New Roman" pitchFamily="18" charset="0"/>
                  <a:sym typeface="Symbol" pitchFamily="18" charset="2"/>
                </a:rPr>
                <a:t>)</a:t>
              </a:r>
              <a:r>
                <a:rPr lang="en-US" altLang="zh-CN" b="1">
                  <a:latin typeface="宋体" pitchFamily="2" charset="-122"/>
                  <a:sym typeface="Symbol" pitchFamily="18" charset="2"/>
                </a:rPr>
                <a:t> →</a:t>
              </a:r>
              <a:r>
                <a:rPr lang="zh-CN" altLang="en-US" b="1">
                  <a:latin typeface="宋体" pitchFamily="2" charset="-122"/>
                  <a:sym typeface="Symbol" pitchFamily="18" charset="2"/>
                </a:rPr>
                <a:t>稳定性下降。</a:t>
              </a:r>
              <a:endParaRPr lang="zh-CN" altLang="en-US" b="1">
                <a:cs typeface="Times New Roman" pitchFamily="18" charset="0"/>
                <a:sym typeface="Symbol" pitchFamily="18" charset="2"/>
              </a:endParaRPr>
            </a:p>
          </p:txBody>
        </p:sp>
        <p:graphicFrame>
          <p:nvGraphicFramePr>
            <p:cNvPr id="287764" name="Object 20"/>
            <p:cNvGraphicFramePr>
              <a:graphicFrameLocks noChangeAspect="1"/>
            </p:cNvGraphicFramePr>
            <p:nvPr/>
          </p:nvGraphicFramePr>
          <p:xfrm>
            <a:off x="803" y="1842"/>
            <a:ext cx="255" cy="282"/>
          </p:xfrm>
          <a:graphic>
            <a:graphicData uri="http://schemas.openxmlformats.org/presentationml/2006/ole">
              <mc:AlternateContent xmlns:mc="http://schemas.openxmlformats.org/markup-compatibility/2006">
                <mc:Choice xmlns:v="urn:schemas-microsoft-com:vml" Requires="v">
                  <p:oleObj spid="_x0000_s287802" r:id="rId4" imgW="266469" imgH="291847" progId="Equation.3">
                    <p:embed/>
                  </p:oleObj>
                </mc:Choice>
                <mc:Fallback>
                  <p:oleObj r:id="rId4" imgW="266469" imgH="291847"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 y="1842"/>
                          <a:ext cx="255"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63" name="Object 19"/>
            <p:cNvGraphicFramePr>
              <a:graphicFrameLocks noChangeAspect="1"/>
            </p:cNvGraphicFramePr>
            <p:nvPr/>
          </p:nvGraphicFramePr>
          <p:xfrm>
            <a:off x="1381" y="1862"/>
            <a:ext cx="225" cy="240"/>
          </p:xfrm>
          <a:graphic>
            <a:graphicData uri="http://schemas.openxmlformats.org/presentationml/2006/ole">
              <mc:AlternateContent xmlns:mc="http://schemas.openxmlformats.org/markup-compatibility/2006">
                <mc:Choice xmlns:v="urn:schemas-microsoft-com:vml" Requires="v">
                  <p:oleObj spid="_x0000_s287803" r:id="rId6" imgW="279279" imgH="291973" progId="Equation.3">
                    <p:embed/>
                  </p:oleObj>
                </mc:Choice>
                <mc:Fallback>
                  <p:oleObj r:id="rId6" imgW="279279" imgH="291973"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1" y="1862"/>
                          <a:ext cx="225"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62" name="Object 18"/>
            <p:cNvGraphicFramePr>
              <a:graphicFrameLocks noChangeAspect="1"/>
            </p:cNvGraphicFramePr>
            <p:nvPr/>
          </p:nvGraphicFramePr>
          <p:xfrm>
            <a:off x="1907" y="2178"/>
            <a:ext cx="198" cy="210"/>
          </p:xfrm>
          <a:graphic>
            <a:graphicData uri="http://schemas.openxmlformats.org/presentationml/2006/ole">
              <mc:AlternateContent xmlns:mc="http://schemas.openxmlformats.org/markup-compatibility/2006">
                <mc:Choice xmlns:v="urn:schemas-microsoft-com:vml" Requires="v">
                  <p:oleObj spid="_x0000_s287804" r:id="rId8" imgW="317362" imgH="330057" progId="Equation.3">
                    <p:embed/>
                  </p:oleObj>
                </mc:Choice>
                <mc:Fallback>
                  <p:oleObj r:id="rId8" imgW="317362" imgH="330057"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 y="2178"/>
                          <a:ext cx="19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7761" name="Object 17"/>
          <p:cNvGraphicFramePr>
            <a:graphicFrameLocks noChangeAspect="1"/>
          </p:cNvGraphicFramePr>
          <p:nvPr/>
        </p:nvGraphicFramePr>
        <p:xfrm>
          <a:off x="2987675" y="3500438"/>
          <a:ext cx="520700" cy="576262"/>
        </p:xfrm>
        <a:graphic>
          <a:graphicData uri="http://schemas.openxmlformats.org/presentationml/2006/ole">
            <mc:AlternateContent xmlns:mc="http://schemas.openxmlformats.org/markup-compatibility/2006">
              <mc:Choice xmlns:v="urn:schemas-microsoft-com:vml" Requires="v">
                <p:oleObj spid="_x0000_s287805" r:id="rId10" imgW="266469" imgH="291847" progId="Equation.3">
                  <p:embed/>
                </p:oleObj>
              </mc:Choice>
              <mc:Fallback>
                <p:oleObj r:id="rId10" imgW="266469" imgH="291847"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3500438"/>
                        <a:ext cx="5207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66" name="Rectangle 22"/>
          <p:cNvSpPr>
            <a:spLocks noChangeArrowheads="1"/>
          </p:cNvSpPr>
          <p:nvPr/>
        </p:nvSpPr>
        <p:spPr bwMode="auto">
          <a:xfrm>
            <a:off x="0" y="4797425"/>
            <a:ext cx="49323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solidFill>
                  <a:srgbClr val="0000FF"/>
                </a:solidFill>
                <a:latin typeface="华文楷体" pitchFamily="2" charset="-122"/>
                <a:ea typeface="华文楷体" pitchFamily="2" charset="-122"/>
                <a:sym typeface="Symbol" pitchFamily="18" charset="2"/>
              </a:rPr>
              <a:t>则既可以提高增益又能保证稳定。</a:t>
            </a:r>
            <a:br>
              <a:rPr kumimoji="1" lang="zh-CN" altLang="en-US" sz="2400" b="1">
                <a:solidFill>
                  <a:srgbClr val="0000FF"/>
                </a:solidFill>
                <a:latin typeface="华文楷体" pitchFamily="2" charset="-122"/>
                <a:ea typeface="华文楷体" pitchFamily="2" charset="-122"/>
                <a:sym typeface="Symbol" pitchFamily="18" charset="2"/>
              </a:rPr>
            </a:br>
            <a:r>
              <a:rPr kumimoji="1" lang="zh-CN" altLang="en-US" sz="2400" b="1">
                <a:solidFill>
                  <a:srgbClr val="0000FF"/>
                </a:solidFill>
                <a:latin typeface="华文楷体" pitchFamily="2" charset="-122"/>
                <a:ea typeface="华文楷体" pitchFamily="2" charset="-122"/>
                <a:sym typeface="Symbol" pitchFamily="18" charset="2"/>
              </a:rPr>
              <a:t>相位超前校正的作用：</a:t>
            </a:r>
            <a:r>
              <a:rPr kumimoji="1" lang="zh-CN" altLang="en-US" sz="2400" b="1">
                <a:solidFill>
                  <a:srgbClr val="FF0000"/>
                </a:solidFill>
                <a:latin typeface="Times New Roman" pitchFamily="18" charset="0"/>
                <a:ea typeface="楷体_GB2312" pitchFamily="49" charset="-122"/>
                <a:sym typeface="Symbol" pitchFamily="18" charset="2"/>
              </a:rPr>
              <a:t>既提高系统的响应速度，又保证其它特性</a:t>
            </a:r>
            <a:r>
              <a:rPr kumimoji="1" lang="en-US" altLang="zh-CN" sz="2400" b="1">
                <a:solidFill>
                  <a:srgbClr val="FF0000"/>
                </a:solidFill>
                <a:latin typeface="Times New Roman" pitchFamily="18" charset="0"/>
                <a:ea typeface="楷体_GB2312" pitchFamily="49" charset="-122"/>
                <a:sym typeface="Symbol" pitchFamily="18" charset="2"/>
              </a:rPr>
              <a:t>(</a:t>
            </a:r>
            <a:r>
              <a:rPr kumimoji="1" lang="zh-CN" altLang="en-US" sz="2400" b="1">
                <a:solidFill>
                  <a:srgbClr val="FF0000"/>
                </a:solidFill>
                <a:latin typeface="Times New Roman" pitchFamily="18" charset="0"/>
                <a:ea typeface="楷体_GB2312" pitchFamily="49" charset="-122"/>
                <a:sym typeface="Symbol" pitchFamily="18" charset="2"/>
              </a:rPr>
              <a:t>特别是稳定性</a:t>
            </a:r>
            <a:r>
              <a:rPr kumimoji="1" lang="en-US" altLang="zh-CN" sz="2400" b="1">
                <a:solidFill>
                  <a:srgbClr val="FF0000"/>
                </a:solidFill>
                <a:latin typeface="Times New Roman" pitchFamily="18" charset="0"/>
                <a:ea typeface="楷体_GB2312" pitchFamily="49" charset="-122"/>
                <a:sym typeface="Symbol" pitchFamily="18" charset="2"/>
              </a:rPr>
              <a:t>)</a:t>
            </a:r>
            <a:r>
              <a:rPr kumimoji="1" lang="zh-CN" altLang="en-US" sz="2400" b="1">
                <a:solidFill>
                  <a:srgbClr val="FF0000"/>
                </a:solidFill>
                <a:latin typeface="Times New Roman" pitchFamily="18" charset="0"/>
                <a:ea typeface="楷体_GB2312" pitchFamily="49" charset="-122"/>
                <a:sym typeface="Symbol" pitchFamily="18" charset="2"/>
              </a:rPr>
              <a:t>不变坏。</a:t>
            </a:r>
            <a:endParaRPr kumimoji="1" lang="zh-CN" altLang="en-US" sz="2400" b="1">
              <a:latin typeface="Times New Roman" pitchFamily="18" charset="0"/>
              <a:cs typeface="Times New Roman" pitchFamily="18" charset="0"/>
              <a:sym typeface="Symbol" pitchFamily="18" charset="2"/>
            </a:endParaRPr>
          </a:p>
        </p:txBody>
      </p:sp>
      <p:graphicFrame>
        <p:nvGraphicFramePr>
          <p:cNvPr id="287771" name="Object 27"/>
          <p:cNvGraphicFramePr>
            <a:graphicFrameLocks noChangeAspect="1"/>
          </p:cNvGraphicFramePr>
          <p:nvPr/>
        </p:nvGraphicFramePr>
        <p:xfrm>
          <a:off x="250825" y="260350"/>
          <a:ext cx="4176713" cy="1049338"/>
        </p:xfrm>
        <a:graphic>
          <a:graphicData uri="http://schemas.openxmlformats.org/presentationml/2006/ole">
            <mc:AlternateContent xmlns:mc="http://schemas.openxmlformats.org/markup-compatibility/2006">
              <mc:Choice xmlns:v="urn:schemas-microsoft-com:vml" Requires="v">
                <p:oleObj spid="_x0000_s287806" name="公式" r:id="rId12" imgW="1904760" imgH="469800" progId="Equation.3">
                  <p:embed/>
                </p:oleObj>
              </mc:Choice>
              <mc:Fallback>
                <p:oleObj name="公式" r:id="rId12" imgW="1904760" imgH="46980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260350"/>
                        <a:ext cx="4176713"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72" name="Text Box 28"/>
          <p:cNvSpPr txBox="1">
            <a:spLocks noChangeArrowheads="1"/>
          </p:cNvSpPr>
          <p:nvPr/>
        </p:nvSpPr>
        <p:spPr bwMode="auto">
          <a:xfrm>
            <a:off x="0" y="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rPr>
              <a:t>例</a:t>
            </a:r>
          </a:p>
        </p:txBody>
      </p:sp>
      <p:graphicFrame>
        <p:nvGraphicFramePr>
          <p:cNvPr id="287775" name="Object 31"/>
          <p:cNvGraphicFramePr>
            <a:graphicFrameLocks noChangeAspect="1"/>
          </p:cNvGraphicFramePr>
          <p:nvPr/>
        </p:nvGraphicFramePr>
        <p:xfrm>
          <a:off x="1547813" y="2852738"/>
          <a:ext cx="2854325" cy="574675"/>
        </p:xfrm>
        <a:graphic>
          <a:graphicData uri="http://schemas.openxmlformats.org/presentationml/2006/ole">
            <mc:AlternateContent xmlns:mc="http://schemas.openxmlformats.org/markup-compatibility/2006">
              <mc:Choice xmlns:v="urn:schemas-microsoft-com:vml" Requires="v">
                <p:oleObj spid="_x0000_s287807" name="公式" r:id="rId14" imgW="1218960" imgH="241200" progId="Equation.3">
                  <p:embed/>
                </p:oleObj>
              </mc:Choice>
              <mc:Fallback>
                <p:oleObj name="公式" r:id="rId14" imgW="1218960" imgH="24120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813" y="2852738"/>
                        <a:ext cx="28543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76" name="Object 32"/>
          <p:cNvGraphicFramePr>
            <a:graphicFrameLocks noChangeAspect="1"/>
          </p:cNvGraphicFramePr>
          <p:nvPr/>
        </p:nvGraphicFramePr>
        <p:xfrm>
          <a:off x="2051050" y="4076700"/>
          <a:ext cx="2854325" cy="574675"/>
        </p:xfrm>
        <a:graphic>
          <a:graphicData uri="http://schemas.openxmlformats.org/presentationml/2006/ole">
            <mc:AlternateContent xmlns:mc="http://schemas.openxmlformats.org/markup-compatibility/2006">
              <mc:Choice xmlns:v="urn:schemas-microsoft-com:vml" Requires="v">
                <p:oleObj spid="_x0000_s287808" name="公式" r:id="rId16" imgW="1218960" imgH="241200" progId="Equation.3">
                  <p:embed/>
                </p:oleObj>
              </mc:Choice>
              <mc:Fallback>
                <p:oleObj name="公式" r:id="rId16" imgW="1218960" imgH="241200" progId="Equation.3">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1050" y="4076700"/>
                        <a:ext cx="28543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85" name="Text Box 41"/>
          <p:cNvSpPr txBox="1">
            <a:spLocks noChangeArrowheads="1"/>
          </p:cNvSpPr>
          <p:nvPr/>
        </p:nvSpPr>
        <p:spPr bwMode="auto">
          <a:xfrm>
            <a:off x="466725" y="2852738"/>
            <a:ext cx="1296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latin typeface="黑体" pitchFamily="49" charset="-122"/>
                <a:ea typeface="黑体" pitchFamily="49" charset="-122"/>
              </a:rPr>
              <a:t>因为</a:t>
            </a:r>
            <a:r>
              <a:rPr lang="en-US" altLang="zh-CN" sz="2800">
                <a:latin typeface="黑体" pitchFamily="49" charset="-122"/>
                <a:ea typeface="黑体" pitchFamily="49" charset="-122"/>
              </a:rPr>
              <a:t>:</a:t>
            </a:r>
          </a:p>
        </p:txBody>
      </p:sp>
      <p:pic>
        <p:nvPicPr>
          <p:cNvPr id="287787" name="Picture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43500" y="4365625"/>
            <a:ext cx="4000500" cy="1819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7781"/>
                                        </p:tgtEl>
                                        <p:attrNameLst>
                                          <p:attrName>style.visibility</p:attrName>
                                        </p:attrNameLst>
                                      </p:cBhvr>
                                      <p:to>
                                        <p:strVal val="visible"/>
                                      </p:to>
                                    </p:set>
                                    <p:animEffect transition="in" filter="blinds(horizontal)">
                                      <p:cBhvr>
                                        <p:cTn id="7" dur="500"/>
                                        <p:tgtEl>
                                          <p:spTgt spid="287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785"/>
                                        </p:tgtEl>
                                        <p:attrNameLst>
                                          <p:attrName>style.visibility</p:attrName>
                                        </p:attrNameLst>
                                      </p:cBhvr>
                                      <p:to>
                                        <p:strVal val="visible"/>
                                      </p:to>
                                    </p:set>
                                    <p:animEffect transition="in" filter="blinds(horizontal)">
                                      <p:cBhvr>
                                        <p:cTn id="12" dur="500"/>
                                        <p:tgtEl>
                                          <p:spTgt spid="287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7775"/>
                                        </p:tgtEl>
                                        <p:attrNameLst>
                                          <p:attrName>style.visibility</p:attrName>
                                        </p:attrNameLst>
                                      </p:cBhvr>
                                      <p:to>
                                        <p:strVal val="visible"/>
                                      </p:to>
                                    </p:set>
                                    <p:animEffect transition="in" filter="blinds(horizontal)">
                                      <p:cBhvr>
                                        <p:cTn id="17" dur="500"/>
                                        <p:tgtEl>
                                          <p:spTgt spid="287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7761"/>
                                        </p:tgtEl>
                                        <p:attrNameLst>
                                          <p:attrName>style.visibility</p:attrName>
                                        </p:attrNameLst>
                                      </p:cBhvr>
                                      <p:to>
                                        <p:strVal val="visible"/>
                                      </p:to>
                                    </p:set>
                                    <p:animEffect transition="in" filter="blinds(horizontal)">
                                      <p:cBhvr>
                                        <p:cTn id="22" dur="500"/>
                                        <p:tgtEl>
                                          <p:spTgt spid="28776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7767"/>
                                        </p:tgtEl>
                                        <p:attrNameLst>
                                          <p:attrName>style.visibility</p:attrName>
                                        </p:attrNameLst>
                                      </p:cBhvr>
                                      <p:to>
                                        <p:strVal val="visible"/>
                                      </p:to>
                                    </p:set>
                                    <p:animEffect transition="in" filter="blinds(horizontal)">
                                      <p:cBhvr>
                                        <p:cTn id="25" dur="500"/>
                                        <p:tgtEl>
                                          <p:spTgt spid="287767"/>
                                        </p:tgtEl>
                                      </p:cBhvr>
                                    </p:animEffect>
                                  </p:childTnLst>
                                </p:cTn>
                              </p:par>
                              <p:par>
                                <p:cTn id="26" presetID="3" presetClass="entr" presetSubtype="10" fill="hold" nodeType="withEffect">
                                  <p:stCondLst>
                                    <p:cond delay="0"/>
                                  </p:stCondLst>
                                  <p:childTnLst>
                                    <p:set>
                                      <p:cBhvr>
                                        <p:cTn id="27" dur="1" fill="hold">
                                          <p:stCondLst>
                                            <p:cond delay="0"/>
                                          </p:stCondLst>
                                        </p:cTn>
                                        <p:tgtEl>
                                          <p:spTgt spid="287776"/>
                                        </p:tgtEl>
                                        <p:attrNameLst>
                                          <p:attrName>style.visibility</p:attrName>
                                        </p:attrNameLst>
                                      </p:cBhvr>
                                      <p:to>
                                        <p:strVal val="visible"/>
                                      </p:to>
                                    </p:set>
                                    <p:animEffect transition="in" filter="blinds(horizontal)">
                                      <p:cBhvr>
                                        <p:cTn id="28" dur="500"/>
                                        <p:tgtEl>
                                          <p:spTgt spid="2877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87787"/>
                                        </p:tgtEl>
                                        <p:attrNameLst>
                                          <p:attrName>style.visibility</p:attrName>
                                        </p:attrNameLst>
                                      </p:cBhvr>
                                      <p:to>
                                        <p:strVal val="visible"/>
                                      </p:to>
                                    </p:set>
                                    <p:animEffect transition="in" filter="blinds(horizontal)">
                                      <p:cBhvr>
                                        <p:cTn id="33" dur="500"/>
                                        <p:tgtEl>
                                          <p:spTgt spid="28778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87766"/>
                                        </p:tgtEl>
                                        <p:attrNameLst>
                                          <p:attrName>style.visibility</p:attrName>
                                        </p:attrNameLst>
                                      </p:cBhvr>
                                      <p:to>
                                        <p:strVal val="visible"/>
                                      </p:to>
                                    </p:set>
                                    <p:animEffect transition="in" filter="blinds(horizontal)">
                                      <p:cBhvr>
                                        <p:cTn id="36" dur="500"/>
                                        <p:tgtEl>
                                          <p:spTgt spid="28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7" grpId="0"/>
      <p:bldP spid="287766" grpId="0"/>
      <p:bldP spid="28778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052513"/>
            <a:ext cx="5149850"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077913"/>
            <a:ext cx="51974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829" name="Rectangle 5"/>
          <p:cNvSpPr>
            <a:spLocks noChangeArrowheads="1"/>
          </p:cNvSpPr>
          <p:nvPr/>
        </p:nvSpPr>
        <p:spPr bwMode="auto">
          <a:xfrm>
            <a:off x="2051050" y="188913"/>
            <a:ext cx="4468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FF"/>
                </a:solidFill>
                <a:latin typeface="黑体" pitchFamily="49" charset="-122"/>
                <a:ea typeface="黑体" pitchFamily="49" charset="-122"/>
              </a:rPr>
              <a:t>无源校正</a:t>
            </a:r>
            <a:r>
              <a:rPr kumimoji="1" lang="en-US" altLang="zh-CN" sz="3200" b="1">
                <a:solidFill>
                  <a:srgbClr val="0000FF"/>
                </a:solidFill>
                <a:latin typeface="黑体" pitchFamily="49" charset="-122"/>
                <a:ea typeface="黑体" pitchFamily="49" charset="-122"/>
              </a:rPr>
              <a:t>-</a:t>
            </a:r>
            <a:r>
              <a:rPr kumimoji="1" lang="zh-CN" altLang="en-US" sz="3200" b="1">
                <a:solidFill>
                  <a:srgbClr val="0000FF"/>
                </a:solidFill>
                <a:latin typeface="黑体" pitchFamily="49" charset="-122"/>
                <a:ea typeface="黑体" pitchFamily="49" charset="-122"/>
              </a:rPr>
              <a:t>相位超前校正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xit" presetSubtype="16" fill="hold" nodeType="clickEffect">
                                  <p:stCondLst>
                                    <p:cond delay="0"/>
                                  </p:stCondLst>
                                  <p:childTnLst>
                                    <p:animEffect transition="out" filter="diamond(in)">
                                      <p:cBhvr>
                                        <p:cTn id="6" dur="500"/>
                                        <p:tgtEl>
                                          <p:spTgt spid="461828"/>
                                        </p:tgtEl>
                                      </p:cBhvr>
                                    </p:animEffect>
                                    <p:set>
                                      <p:cBhvr>
                                        <p:cTn id="7" dur="1" fill="hold">
                                          <p:stCondLst>
                                            <p:cond delay="499"/>
                                          </p:stCondLst>
                                        </p:cTn>
                                        <p:tgtEl>
                                          <p:spTgt spid="4618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2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765175"/>
            <a:ext cx="54229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8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692150"/>
            <a:ext cx="5408612"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462852"/>
                                        </p:tgtEl>
                                      </p:cBhvr>
                                    </p:animEffect>
                                    <p:set>
                                      <p:cBhvr>
                                        <p:cTn id="7" dur="1" fill="hold">
                                          <p:stCondLst>
                                            <p:cond delay="499"/>
                                          </p:stCondLst>
                                        </p:cTn>
                                        <p:tgtEl>
                                          <p:spTgt spid="4628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8324" name="Rectangle 4"/>
          <p:cNvSpPr>
            <a:spLocks noChangeArrowheads="1"/>
          </p:cNvSpPr>
          <p:nvPr/>
        </p:nvSpPr>
        <p:spPr bwMode="auto">
          <a:xfrm>
            <a:off x="179388" y="260350"/>
            <a:ext cx="496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0000"/>
                </a:solidFill>
                <a:latin typeface="Times New Roman" pitchFamily="18" charset="0"/>
                <a:ea typeface="黑体" pitchFamily="49" charset="-122"/>
              </a:rPr>
              <a:t>1.</a:t>
            </a:r>
            <a:r>
              <a:rPr kumimoji="1" lang="zh-CN" altLang="en-US" sz="2400" b="1">
                <a:solidFill>
                  <a:srgbClr val="FF0000"/>
                </a:solidFill>
                <a:latin typeface="Times New Roman" pitchFamily="18" charset="0"/>
                <a:ea typeface="黑体" pitchFamily="49" charset="-122"/>
              </a:rPr>
              <a:t>相位超前校正环节思路</a:t>
            </a:r>
          </a:p>
        </p:txBody>
      </p:sp>
      <p:sp>
        <p:nvSpPr>
          <p:cNvPr id="568327" name="Text Box 7"/>
          <p:cNvSpPr txBox="1">
            <a:spLocks noChangeArrowheads="1"/>
          </p:cNvSpPr>
          <p:nvPr/>
        </p:nvSpPr>
        <p:spPr bwMode="auto">
          <a:xfrm>
            <a:off x="827088" y="1484313"/>
            <a:ext cx="7345362"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黑体" pitchFamily="49" charset="-122"/>
                <a:ea typeface="黑体" pitchFamily="49" charset="-122"/>
              </a:rPr>
              <a:t>1.</a:t>
            </a:r>
            <a:r>
              <a:rPr lang="zh-CN" altLang="en-US" sz="2400">
                <a:latin typeface="黑体" pitchFamily="49" charset="-122"/>
                <a:ea typeface="黑体" pitchFamily="49" charset="-122"/>
              </a:rPr>
              <a:t>明确需要调整的相位角度</a:t>
            </a:r>
          </a:p>
          <a:p>
            <a:pPr>
              <a:spcBef>
                <a:spcPct val="50000"/>
              </a:spcBef>
            </a:pPr>
            <a:r>
              <a:rPr lang="en-US" altLang="zh-CN" sz="2400">
                <a:latin typeface="黑体" pitchFamily="49" charset="-122"/>
                <a:ea typeface="黑体" pitchFamily="49" charset="-122"/>
              </a:rPr>
              <a:t>2.</a:t>
            </a:r>
            <a:r>
              <a:rPr lang="zh-CN" altLang="en-US" sz="2400">
                <a:latin typeface="黑体" pitchFamily="49" charset="-122"/>
                <a:ea typeface="黑体" pitchFamily="49" charset="-122"/>
              </a:rPr>
              <a:t>设计一个校正系统</a:t>
            </a:r>
            <a:r>
              <a:rPr lang="en-US" altLang="zh-CN" sz="2400">
                <a:latin typeface="黑体" pitchFamily="49" charset="-122"/>
                <a:ea typeface="黑体" pitchFamily="49" charset="-122"/>
              </a:rPr>
              <a:t>G</a:t>
            </a:r>
            <a:r>
              <a:rPr lang="en-US" altLang="zh-CN" sz="2400" baseline="-25000">
                <a:latin typeface="黑体" pitchFamily="49" charset="-122"/>
                <a:ea typeface="黑体" pitchFamily="49" charset="-122"/>
              </a:rPr>
              <a:t>c</a:t>
            </a:r>
          </a:p>
          <a:p>
            <a:pPr>
              <a:spcBef>
                <a:spcPct val="50000"/>
              </a:spcBef>
            </a:pPr>
            <a:r>
              <a:rPr lang="en-US" altLang="zh-CN" sz="2400">
                <a:latin typeface="黑体" pitchFamily="49" charset="-122"/>
                <a:ea typeface="黑体" pitchFamily="49" charset="-122"/>
              </a:rPr>
              <a:t>3.</a:t>
            </a:r>
            <a:r>
              <a:rPr lang="zh-CN" altLang="en-US" sz="2400">
                <a:latin typeface="黑体" pitchFamily="49" charset="-122"/>
                <a:ea typeface="黑体" pitchFamily="49" charset="-122"/>
              </a:rPr>
              <a:t>校正环节会在剪切频率点上带来一个</a:t>
            </a:r>
            <a:r>
              <a:rPr lang="en-US" altLang="zh-CN" sz="2400">
                <a:latin typeface="黑体" pitchFamily="49" charset="-122"/>
                <a:ea typeface="黑体" pitchFamily="49" charset="-122"/>
              </a:rPr>
              <a:t>| </a:t>
            </a:r>
            <a:r>
              <a:rPr lang="en-US" altLang="zh-CN"/>
              <a:t>G</a:t>
            </a:r>
            <a:r>
              <a:rPr lang="en-US" altLang="zh-CN" baseline="-25000"/>
              <a:t>c</a:t>
            </a:r>
            <a:r>
              <a:rPr lang="en-US" altLang="zh-CN"/>
              <a:t> </a:t>
            </a:r>
            <a:r>
              <a:rPr lang="en-US" altLang="zh-CN" sz="2400">
                <a:latin typeface="黑体" pitchFamily="49" charset="-122"/>
                <a:ea typeface="黑体" pitchFamily="49" charset="-122"/>
              </a:rPr>
              <a:t>|</a:t>
            </a:r>
          </a:p>
          <a:p>
            <a:pPr>
              <a:spcBef>
                <a:spcPct val="50000"/>
              </a:spcBef>
            </a:pPr>
            <a:r>
              <a:rPr lang="en-US" altLang="zh-CN" sz="2400">
                <a:latin typeface="黑体" pitchFamily="49" charset="-122"/>
                <a:ea typeface="黑体" pitchFamily="49" charset="-122"/>
              </a:rPr>
              <a:t>4.</a:t>
            </a:r>
            <a:r>
              <a:rPr lang="zh-CN" altLang="en-US" sz="2400">
                <a:latin typeface="黑体" pitchFamily="49" charset="-122"/>
                <a:ea typeface="黑体" pitchFamily="49" charset="-122"/>
              </a:rPr>
              <a:t>要保证在新剪切频率点上</a:t>
            </a:r>
            <a:r>
              <a:rPr lang="en-US" altLang="zh-CN"/>
              <a:t>| G | | G</a:t>
            </a:r>
            <a:r>
              <a:rPr lang="en-US" altLang="zh-CN" baseline="-25000"/>
              <a:t>c</a:t>
            </a:r>
            <a:r>
              <a:rPr lang="en-US" altLang="zh-CN"/>
              <a:t> |=1</a:t>
            </a:r>
          </a:p>
          <a:p>
            <a:pPr>
              <a:spcBef>
                <a:spcPct val="50000"/>
              </a:spcBef>
            </a:pPr>
            <a:r>
              <a:rPr lang="en-US" altLang="zh-CN" sz="2400">
                <a:latin typeface="黑体" pitchFamily="49" charset="-122"/>
                <a:ea typeface="黑体" pitchFamily="49" charset="-122"/>
              </a:rPr>
              <a:t>5.</a:t>
            </a:r>
            <a:r>
              <a:rPr lang="zh-CN" altLang="en-US" sz="2400">
                <a:latin typeface="黑体" pitchFamily="49" charset="-122"/>
                <a:ea typeface="黑体" pitchFamily="49" charset="-122"/>
              </a:rPr>
              <a:t>就必须到原系统中找</a:t>
            </a:r>
            <a:r>
              <a:rPr lang="en-US" altLang="zh-CN"/>
              <a:t>| G | =1/ | Gc |</a:t>
            </a:r>
            <a:r>
              <a:rPr lang="zh-CN" altLang="en-US" sz="2400">
                <a:latin typeface="黑体" pitchFamily="49" charset="-122"/>
                <a:ea typeface="黑体" pitchFamily="49" charset="-122"/>
              </a:rPr>
              <a:t>的点</a:t>
            </a:r>
          </a:p>
          <a:p>
            <a:pPr>
              <a:spcBef>
                <a:spcPct val="50000"/>
              </a:spcBef>
            </a:pPr>
            <a:r>
              <a:rPr lang="en-US" altLang="zh-CN" sz="2400">
                <a:latin typeface="黑体" pitchFamily="49" charset="-122"/>
                <a:ea typeface="黑体" pitchFamily="49" charset="-122"/>
              </a:rPr>
              <a:t>6.</a:t>
            </a:r>
            <a:r>
              <a:rPr lang="zh-CN" altLang="en-US" sz="2400">
                <a:latin typeface="黑体" pitchFamily="49" charset="-122"/>
                <a:ea typeface="黑体" pitchFamily="49" charset="-122"/>
              </a:rPr>
              <a:t>再确定</a:t>
            </a:r>
            <a:r>
              <a:rPr lang="en-US" altLang="zh-CN" sz="2400">
                <a:latin typeface="黑体" pitchFamily="49" charset="-122"/>
                <a:ea typeface="黑体" pitchFamily="49" charset="-122"/>
              </a:rPr>
              <a:t>G</a:t>
            </a:r>
            <a:r>
              <a:rPr lang="en-US" altLang="zh-CN" sz="2400" baseline="-25000">
                <a:latin typeface="黑体" pitchFamily="49" charset="-122"/>
                <a:ea typeface="黑体" pitchFamily="49" charset="-122"/>
              </a:rPr>
              <a:t>c</a:t>
            </a:r>
            <a:r>
              <a:rPr lang="zh-CN" altLang="en-US" sz="2400">
                <a:latin typeface="黑体" pitchFamily="49" charset="-122"/>
                <a:ea typeface="黑体" pitchFamily="49" charset="-122"/>
              </a:rPr>
              <a:t>的各参数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8327">
                                            <p:txEl>
                                              <p:pRg st="1" end="1"/>
                                            </p:txEl>
                                          </p:spTgt>
                                        </p:tgtEl>
                                        <p:attrNameLst>
                                          <p:attrName>style.visibility</p:attrName>
                                        </p:attrNameLst>
                                      </p:cBhvr>
                                      <p:to>
                                        <p:strVal val="visible"/>
                                      </p:to>
                                    </p:set>
                                    <p:anim calcmode="lin" valueType="num">
                                      <p:cBhvr additive="base">
                                        <p:cTn id="7" dur="500" fill="hold"/>
                                        <p:tgtEl>
                                          <p:spTgt spid="5683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83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8327">
                                            <p:txEl>
                                              <p:pRg st="2" end="2"/>
                                            </p:txEl>
                                          </p:spTgt>
                                        </p:tgtEl>
                                        <p:attrNameLst>
                                          <p:attrName>style.visibility</p:attrName>
                                        </p:attrNameLst>
                                      </p:cBhvr>
                                      <p:to>
                                        <p:strVal val="visible"/>
                                      </p:to>
                                    </p:set>
                                    <p:anim calcmode="lin" valueType="num">
                                      <p:cBhvr additive="base">
                                        <p:cTn id="13" dur="500" fill="hold"/>
                                        <p:tgtEl>
                                          <p:spTgt spid="5683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83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68327">
                                            <p:txEl>
                                              <p:pRg st="3" end="3"/>
                                            </p:txEl>
                                          </p:spTgt>
                                        </p:tgtEl>
                                        <p:attrNameLst>
                                          <p:attrName>style.visibility</p:attrName>
                                        </p:attrNameLst>
                                      </p:cBhvr>
                                      <p:to>
                                        <p:strVal val="visible"/>
                                      </p:to>
                                    </p:set>
                                    <p:anim calcmode="lin" valueType="num">
                                      <p:cBhvr additive="base">
                                        <p:cTn id="19" dur="500" fill="hold"/>
                                        <p:tgtEl>
                                          <p:spTgt spid="5683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83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68327">
                                            <p:txEl>
                                              <p:pRg st="4" end="4"/>
                                            </p:txEl>
                                          </p:spTgt>
                                        </p:tgtEl>
                                        <p:attrNameLst>
                                          <p:attrName>style.visibility</p:attrName>
                                        </p:attrNameLst>
                                      </p:cBhvr>
                                      <p:to>
                                        <p:strVal val="visible"/>
                                      </p:to>
                                    </p:set>
                                    <p:anim calcmode="lin" valueType="num">
                                      <p:cBhvr additive="base">
                                        <p:cTn id="25" dur="500" fill="hold"/>
                                        <p:tgtEl>
                                          <p:spTgt spid="5683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83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8327">
                                            <p:txEl>
                                              <p:pRg st="5" end="5"/>
                                            </p:txEl>
                                          </p:spTgt>
                                        </p:tgtEl>
                                        <p:attrNameLst>
                                          <p:attrName>style.visibility</p:attrName>
                                        </p:attrNameLst>
                                      </p:cBhvr>
                                      <p:to>
                                        <p:strVal val="visible"/>
                                      </p:to>
                                    </p:set>
                                    <p:animEffect transition="in" filter="blinds(horizontal)">
                                      <p:cBhvr>
                                        <p:cTn id="31" dur="500"/>
                                        <p:tgtEl>
                                          <p:spTgt spid="5683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8778" name="Object 10"/>
          <p:cNvGraphicFramePr>
            <a:graphicFrameLocks noChangeAspect="1"/>
          </p:cNvGraphicFramePr>
          <p:nvPr/>
        </p:nvGraphicFramePr>
        <p:xfrm>
          <a:off x="179388" y="1268413"/>
          <a:ext cx="7058025" cy="4968875"/>
        </p:xfrm>
        <a:graphic>
          <a:graphicData uri="http://schemas.openxmlformats.org/presentationml/2006/ole">
            <mc:AlternateContent xmlns:mc="http://schemas.openxmlformats.org/markup-compatibility/2006">
              <mc:Choice xmlns:v="urn:schemas-microsoft-com:vml" Requires="v">
                <p:oleObj spid="_x0000_s288786" name="位图图像" r:id="rId4" imgW="6373115" imgH="4133333" progId="Paint.Picture">
                  <p:embed/>
                </p:oleObj>
              </mc:Choice>
              <mc:Fallback>
                <p:oleObj name="位图图像" r:id="rId4" imgW="6373115" imgH="4133333" progId="Paint.Picture">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268413"/>
                        <a:ext cx="70580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8772" name="Object 4"/>
          <p:cNvGraphicFramePr>
            <a:graphicFrameLocks noChangeAspect="1"/>
          </p:cNvGraphicFramePr>
          <p:nvPr/>
        </p:nvGraphicFramePr>
        <p:xfrm>
          <a:off x="5410200" y="971550"/>
          <a:ext cx="3265488" cy="2097088"/>
        </p:xfrm>
        <a:graphic>
          <a:graphicData uri="http://schemas.openxmlformats.org/presentationml/2006/ole">
            <mc:AlternateContent xmlns:mc="http://schemas.openxmlformats.org/markup-compatibility/2006">
              <mc:Choice xmlns:v="urn:schemas-microsoft-com:vml" Requires="v">
                <p:oleObj spid="_x0000_s288787" name="Microsoft Drawing" r:id="rId6" imgW="1866900" imgH="1200150" progId="MSDraw">
                  <p:embed/>
                </p:oleObj>
              </mc:Choice>
              <mc:Fallback>
                <p:oleObj name="Microsoft Drawing" r:id="rId6" imgW="1866900" imgH="1200150" progId="MSDraw">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971550"/>
                        <a:ext cx="3265488" cy="209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75" name="Rectangle 7"/>
          <p:cNvSpPr>
            <a:spLocks noChangeArrowheads="1"/>
          </p:cNvSpPr>
          <p:nvPr/>
        </p:nvSpPr>
        <p:spPr bwMode="auto">
          <a:xfrm>
            <a:off x="179388" y="260350"/>
            <a:ext cx="496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0000"/>
                </a:solidFill>
                <a:latin typeface="Times New Roman" pitchFamily="18" charset="0"/>
                <a:ea typeface="黑体" pitchFamily="49" charset="-122"/>
              </a:rPr>
              <a:t>1.</a:t>
            </a:r>
            <a:r>
              <a:rPr kumimoji="1" lang="zh-CN" altLang="en-US" sz="2400" b="1">
                <a:solidFill>
                  <a:srgbClr val="FF0000"/>
                </a:solidFill>
                <a:latin typeface="Times New Roman" pitchFamily="18" charset="0"/>
                <a:ea typeface="黑体" pitchFamily="49" charset="-122"/>
              </a:rPr>
              <a:t>相位超前校正环节及其频率特性</a:t>
            </a:r>
          </a:p>
        </p:txBody>
      </p:sp>
      <p:sp>
        <p:nvSpPr>
          <p:cNvPr id="288777" name="Text Box 9"/>
          <p:cNvSpPr txBox="1">
            <a:spLocks noChangeArrowheads="1"/>
          </p:cNvSpPr>
          <p:nvPr/>
        </p:nvSpPr>
        <p:spPr bwMode="auto">
          <a:xfrm>
            <a:off x="7812088" y="5373688"/>
            <a:ext cx="1117600" cy="4953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Tahoma" pitchFamily="34" charset="0"/>
              </a:rPr>
              <a:t>K</a:t>
            </a:r>
            <a:r>
              <a:rPr kumimoji="1" lang="en-US" altLang="zh-CN" sz="2400" baseline="-25000">
                <a:solidFill>
                  <a:srgbClr val="000000"/>
                </a:solidFill>
                <a:latin typeface="Tahoma" pitchFamily="34" charset="0"/>
              </a:rPr>
              <a:t>c</a:t>
            </a:r>
            <a:r>
              <a:rPr kumimoji="1" lang="en-US" altLang="zh-CN" sz="2400">
                <a:solidFill>
                  <a:srgbClr val="000000"/>
                </a:solidFill>
                <a:latin typeface="Tahoma" pitchFamily="34" charset="0"/>
              </a:rPr>
              <a:t>a=1</a:t>
            </a:r>
          </a:p>
        </p:txBody>
      </p:sp>
      <p:sp>
        <p:nvSpPr>
          <p:cNvPr id="288779" name="Text Box 11"/>
          <p:cNvSpPr txBox="1">
            <a:spLocks noChangeArrowheads="1"/>
          </p:cNvSpPr>
          <p:nvPr/>
        </p:nvSpPr>
        <p:spPr bwMode="auto">
          <a:xfrm>
            <a:off x="250825" y="6294438"/>
            <a:ext cx="540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Tahoma" pitchFamily="34" charset="0"/>
                <a:ea typeface="华文楷体" pitchFamily="2" charset="-122"/>
              </a:rPr>
              <a:t>所以超前环节属于</a:t>
            </a:r>
            <a:r>
              <a:rPr kumimoji="1" lang="zh-CN" altLang="en-US" sz="2800" b="1">
                <a:solidFill>
                  <a:srgbClr val="FF3300"/>
                </a:solidFill>
                <a:latin typeface="Tahoma" pitchFamily="34" charset="0"/>
                <a:ea typeface="华文楷体" pitchFamily="2" charset="-122"/>
              </a:rPr>
              <a:t>高通滤波器</a:t>
            </a:r>
            <a:r>
              <a:rPr kumimoji="1" lang="zh-CN" altLang="en-US" sz="2800" b="1">
                <a:solidFill>
                  <a:srgbClr val="0000FF"/>
                </a:solidFill>
                <a:latin typeface="Tahoma" pitchFamily="34" charset="0"/>
                <a:ea typeface="华文楷体" pitchFamily="2" charset="-122"/>
              </a:rPr>
              <a:t>。</a:t>
            </a:r>
          </a:p>
        </p:txBody>
      </p:sp>
      <p:sp>
        <p:nvSpPr>
          <p:cNvPr id="288781" name="Text Box 13"/>
          <p:cNvSpPr txBox="1">
            <a:spLocks noChangeArrowheads="1"/>
          </p:cNvSpPr>
          <p:nvPr/>
        </p:nvSpPr>
        <p:spPr bwMode="auto">
          <a:xfrm>
            <a:off x="5076825" y="106363"/>
            <a:ext cx="4032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ea typeface="华文楷体" pitchFamily="2" charset="-122"/>
              </a:rPr>
              <a:t>利用在</a:t>
            </a:r>
            <a:r>
              <a:rPr lang="el-GR" altLang="zh-CN" sz="2800" b="1">
                <a:solidFill>
                  <a:srgbClr val="0000FF"/>
                </a:solidFill>
                <a:latin typeface="Times New Roman" pitchFamily="18" charset="0"/>
                <a:ea typeface="华文楷体" pitchFamily="2" charset="-122"/>
                <a:cs typeface="Arial" pitchFamily="34" charset="0"/>
              </a:rPr>
              <a:t>ω</a:t>
            </a:r>
            <a:r>
              <a:rPr lang="el-GR" altLang="zh-CN" sz="2800" b="1" baseline="-25000">
                <a:solidFill>
                  <a:srgbClr val="0000FF"/>
                </a:solidFill>
                <a:latin typeface="Times New Roman" pitchFamily="18" charset="0"/>
                <a:ea typeface="华文楷体" pitchFamily="2" charset="-122"/>
                <a:cs typeface="Arial" pitchFamily="34" charset="0"/>
              </a:rPr>
              <a:t>C</a:t>
            </a:r>
            <a:r>
              <a:rPr lang="en-US" altLang="zh-CN" sz="2800" b="1">
                <a:solidFill>
                  <a:srgbClr val="FF3300"/>
                </a:solidFill>
                <a:ea typeface="华文楷体" pitchFamily="2" charset="-122"/>
              </a:rPr>
              <a:t> </a:t>
            </a:r>
            <a:r>
              <a:rPr lang="zh-CN" altLang="en-US" sz="2800" b="1">
                <a:solidFill>
                  <a:srgbClr val="FF3300"/>
                </a:solidFill>
                <a:ea typeface="华文楷体" pitchFamily="2" charset="-122"/>
              </a:rPr>
              <a:t>附近加大相位角</a:t>
            </a:r>
            <a:r>
              <a:rPr lang="zh-CN" altLang="en-US" sz="2800" b="1">
                <a:solidFill>
                  <a:srgbClr val="0000FF"/>
                </a:solidFill>
                <a:ea typeface="华文楷体" pitchFamily="2" charset="-122"/>
              </a:rPr>
              <a:t>，从而增加</a:t>
            </a:r>
            <a:r>
              <a:rPr lang="zh-CN" altLang="en-US" sz="2800" b="1">
                <a:solidFill>
                  <a:srgbClr val="FF3300"/>
                </a:solidFill>
                <a:ea typeface="华文楷体" pitchFamily="2" charset="-122"/>
              </a:rPr>
              <a:t>相位裕度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781"/>
                                        </p:tgtEl>
                                        <p:attrNameLst>
                                          <p:attrName>style.visibility</p:attrName>
                                        </p:attrNameLst>
                                      </p:cBhvr>
                                      <p:to>
                                        <p:strVal val="visible"/>
                                      </p:to>
                                    </p:set>
                                    <p:animEffect transition="in" filter="blinds(horizontal)">
                                      <p:cBhvr>
                                        <p:cTn id="7" dur="500"/>
                                        <p:tgtEl>
                                          <p:spTgt spid="28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93" name="Rectangle 41"/>
          <p:cNvSpPr>
            <a:spLocks noChangeArrowheads="1"/>
          </p:cNvSpPr>
          <p:nvPr/>
        </p:nvSpPr>
        <p:spPr bwMode="auto">
          <a:xfrm>
            <a:off x="5868988" y="73025"/>
            <a:ext cx="2663825" cy="908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5156" name="Object 4"/>
          <p:cNvGraphicFramePr>
            <a:graphicFrameLocks noChangeAspect="1"/>
          </p:cNvGraphicFramePr>
          <p:nvPr/>
        </p:nvGraphicFramePr>
        <p:xfrm>
          <a:off x="1979613" y="152400"/>
          <a:ext cx="5113337" cy="2484438"/>
        </p:xfrm>
        <a:graphic>
          <a:graphicData uri="http://schemas.openxmlformats.org/presentationml/2006/ole">
            <mc:AlternateContent xmlns:mc="http://schemas.openxmlformats.org/markup-compatibility/2006">
              <mc:Choice xmlns:v="urn:schemas-microsoft-com:vml" Requires="v">
                <p:oleObj spid="_x0000_s305205" name="公式" r:id="rId4" imgW="2387520" imgH="1193760" progId="Equation.3">
                  <p:embed/>
                </p:oleObj>
              </mc:Choice>
              <mc:Fallback>
                <p:oleObj name="公式" r:id="rId4" imgW="2387520" imgH="11937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52400"/>
                        <a:ext cx="5113337" cy="248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64" name="Text Box 12"/>
          <p:cNvSpPr txBox="1">
            <a:spLocks noChangeArrowheads="1"/>
          </p:cNvSpPr>
          <p:nvPr/>
        </p:nvSpPr>
        <p:spPr bwMode="auto">
          <a:xfrm>
            <a:off x="179388" y="388938"/>
            <a:ext cx="2376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3300"/>
                </a:solidFill>
                <a:latin typeface="Tahoma" pitchFamily="34" charset="0"/>
                <a:ea typeface="华文楷体" pitchFamily="2" charset="-122"/>
              </a:rPr>
              <a:t>频率特性：</a:t>
            </a:r>
          </a:p>
        </p:txBody>
      </p:sp>
      <p:sp>
        <p:nvSpPr>
          <p:cNvPr id="305177" name="Text Box 25"/>
          <p:cNvSpPr txBox="1">
            <a:spLocks noChangeArrowheads="1"/>
          </p:cNvSpPr>
          <p:nvPr/>
        </p:nvSpPr>
        <p:spPr bwMode="auto">
          <a:xfrm>
            <a:off x="7005638" y="216535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a typeface="黑体" pitchFamily="49" charset="-122"/>
              </a:rPr>
              <a:t>相位超前</a:t>
            </a:r>
          </a:p>
        </p:txBody>
      </p:sp>
      <p:graphicFrame>
        <p:nvGraphicFramePr>
          <p:cNvPr id="305179" name="Object 27"/>
          <p:cNvGraphicFramePr>
            <a:graphicFrameLocks noChangeAspect="1"/>
          </p:cNvGraphicFramePr>
          <p:nvPr/>
        </p:nvGraphicFramePr>
        <p:xfrm>
          <a:off x="179388" y="4030663"/>
          <a:ext cx="3668712" cy="911225"/>
        </p:xfrm>
        <a:graphic>
          <a:graphicData uri="http://schemas.openxmlformats.org/presentationml/2006/ole">
            <mc:AlternateContent xmlns:mc="http://schemas.openxmlformats.org/markup-compatibility/2006">
              <mc:Choice xmlns:v="urn:schemas-microsoft-com:vml" Requires="v">
                <p:oleObj spid="_x0000_s305206" name="公式" r:id="rId6" imgW="1587240" imgH="393480" progId="Equation.3">
                  <p:embed/>
                </p:oleObj>
              </mc:Choice>
              <mc:Fallback>
                <p:oleObj name="公式" r:id="rId6" imgW="1587240" imgH="39348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4030663"/>
                        <a:ext cx="3668712"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81" name="Object 29"/>
          <p:cNvGraphicFramePr>
            <a:graphicFrameLocks noChangeAspect="1"/>
          </p:cNvGraphicFramePr>
          <p:nvPr/>
        </p:nvGraphicFramePr>
        <p:xfrm>
          <a:off x="34925" y="3067050"/>
          <a:ext cx="4511675" cy="508000"/>
        </p:xfrm>
        <a:graphic>
          <a:graphicData uri="http://schemas.openxmlformats.org/presentationml/2006/ole">
            <mc:AlternateContent xmlns:mc="http://schemas.openxmlformats.org/markup-compatibility/2006">
              <mc:Choice xmlns:v="urn:schemas-microsoft-com:vml" Requires="v">
                <p:oleObj spid="_x0000_s305207" name="公式" r:id="rId8" imgW="2031840" imgH="228600" progId="Equation.3">
                  <p:embed/>
                </p:oleObj>
              </mc:Choice>
              <mc:Fallback>
                <p:oleObj name="公式" r:id="rId8" imgW="2031840" imgH="22860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 y="3067050"/>
                        <a:ext cx="45116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84" name="Text Box 32"/>
          <p:cNvSpPr txBox="1">
            <a:spLocks noChangeArrowheads="1"/>
          </p:cNvSpPr>
          <p:nvPr/>
        </p:nvSpPr>
        <p:spPr bwMode="auto">
          <a:xfrm>
            <a:off x="250825" y="213360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3300"/>
                </a:solidFill>
                <a:latin typeface="Tahoma" pitchFamily="34" charset="0"/>
                <a:ea typeface="华文楷体" pitchFamily="2" charset="-122"/>
              </a:rPr>
              <a:t>相频特性：</a:t>
            </a:r>
          </a:p>
        </p:txBody>
      </p:sp>
      <p:sp>
        <p:nvSpPr>
          <p:cNvPr id="305185" name="Text Box 33"/>
          <p:cNvSpPr txBox="1">
            <a:spLocks noChangeArrowheads="1"/>
          </p:cNvSpPr>
          <p:nvPr/>
        </p:nvSpPr>
        <p:spPr bwMode="auto">
          <a:xfrm>
            <a:off x="250825" y="1341438"/>
            <a:ext cx="2376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3300"/>
                </a:solidFill>
                <a:latin typeface="Tahoma" pitchFamily="34" charset="0"/>
                <a:ea typeface="华文楷体" pitchFamily="2" charset="-122"/>
              </a:rPr>
              <a:t>幅频特性：</a:t>
            </a:r>
          </a:p>
        </p:txBody>
      </p:sp>
      <p:pic>
        <p:nvPicPr>
          <p:cNvPr id="305186"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2852738"/>
            <a:ext cx="5076825"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5187" name="Rectangle 35"/>
          <p:cNvSpPr>
            <a:spLocks noChangeArrowheads="1"/>
          </p:cNvSpPr>
          <p:nvPr/>
        </p:nvSpPr>
        <p:spPr bwMode="auto">
          <a:xfrm>
            <a:off x="3276600" y="419100"/>
            <a:ext cx="215900" cy="4333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8" name="Rectangle 36"/>
          <p:cNvSpPr>
            <a:spLocks noChangeArrowheads="1"/>
          </p:cNvSpPr>
          <p:nvPr/>
        </p:nvSpPr>
        <p:spPr bwMode="auto">
          <a:xfrm>
            <a:off x="3419475" y="1441450"/>
            <a:ext cx="215900" cy="4333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5190" name="Object 38"/>
          <p:cNvGraphicFramePr>
            <a:graphicFrameLocks noChangeAspect="1"/>
          </p:cNvGraphicFramePr>
          <p:nvPr/>
        </p:nvGraphicFramePr>
        <p:xfrm>
          <a:off x="5867400" y="188913"/>
          <a:ext cx="3095625" cy="1960562"/>
        </p:xfrm>
        <a:graphic>
          <a:graphicData uri="http://schemas.openxmlformats.org/presentationml/2006/ole">
            <mc:AlternateContent xmlns:mc="http://schemas.openxmlformats.org/markup-compatibility/2006">
              <mc:Choice xmlns:v="urn:schemas-microsoft-com:vml" Requires="v">
                <p:oleObj spid="_x0000_s305208" name="公式" r:id="rId11" imgW="1523880" imgH="965160" progId="Equation.3">
                  <p:embed/>
                </p:oleObj>
              </mc:Choice>
              <mc:Fallback>
                <p:oleObj name="公式" r:id="rId11" imgW="1523880" imgH="96516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188913"/>
                        <a:ext cx="3095625" cy="196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91" name="Line 39"/>
          <p:cNvSpPr>
            <a:spLocks noChangeShapeType="1"/>
          </p:cNvSpPr>
          <p:nvPr/>
        </p:nvSpPr>
        <p:spPr bwMode="auto">
          <a:xfrm>
            <a:off x="4859338" y="908050"/>
            <a:ext cx="936625" cy="0"/>
          </a:xfrm>
          <a:prstGeom prst="line">
            <a:avLst/>
          </a:prstGeom>
          <a:noFill/>
          <a:ln w="152400" cmpd="tri">
            <a:solidFill>
              <a:srgbClr val="FF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92" name="Line 40"/>
          <p:cNvSpPr>
            <a:spLocks noChangeShapeType="1"/>
          </p:cNvSpPr>
          <p:nvPr/>
        </p:nvSpPr>
        <p:spPr bwMode="auto">
          <a:xfrm>
            <a:off x="5867400" y="981075"/>
            <a:ext cx="2665413" cy="0"/>
          </a:xfrm>
          <a:prstGeom prst="line">
            <a:avLst/>
          </a:prstGeom>
          <a:noFill/>
          <a:ln w="76200" cmpd="tri">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94" name="Line 42"/>
          <p:cNvSpPr>
            <a:spLocks noChangeShapeType="1"/>
          </p:cNvSpPr>
          <p:nvPr/>
        </p:nvSpPr>
        <p:spPr bwMode="auto">
          <a:xfrm>
            <a:off x="2051050" y="2679700"/>
            <a:ext cx="4752975" cy="0"/>
          </a:xfrm>
          <a:prstGeom prst="line">
            <a:avLst/>
          </a:prstGeom>
          <a:noFill/>
          <a:ln w="76200" cmpd="tri">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95" name="Text Box 43"/>
          <p:cNvSpPr txBox="1">
            <a:spLocks noChangeArrowheads="1"/>
          </p:cNvSpPr>
          <p:nvPr/>
        </p:nvSpPr>
        <p:spPr bwMode="auto">
          <a:xfrm>
            <a:off x="395288" y="5734050"/>
            <a:ext cx="3097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05196" name="Text Box 44"/>
          <p:cNvSpPr txBox="1">
            <a:spLocks noChangeArrowheads="1"/>
          </p:cNvSpPr>
          <p:nvPr/>
        </p:nvSpPr>
        <p:spPr bwMode="auto">
          <a:xfrm>
            <a:off x="5724525" y="0"/>
            <a:ext cx="28797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a typeface="黑体" pitchFamily="49" charset="-122"/>
              </a:rPr>
              <a:t>加入环节为了不使原系统的增益</a:t>
            </a:r>
            <a:r>
              <a:rPr lang="en-US" altLang="zh-CN" sz="2400" b="1">
                <a:solidFill>
                  <a:srgbClr val="0000FF"/>
                </a:solidFill>
                <a:ea typeface="黑体" pitchFamily="49" charset="-122"/>
              </a:rPr>
              <a:t>K</a:t>
            </a:r>
            <a:r>
              <a:rPr lang="zh-CN" altLang="en-US" sz="2400" b="1">
                <a:solidFill>
                  <a:srgbClr val="0000FF"/>
                </a:solidFill>
                <a:ea typeface="黑体" pitchFamily="49" charset="-122"/>
              </a:rPr>
              <a:t>受到影响，一般要求将</a:t>
            </a:r>
            <a:r>
              <a:rPr lang="en-US" altLang="zh-CN" sz="2400" b="1">
                <a:solidFill>
                  <a:srgbClr val="0000FF"/>
                </a:solidFill>
                <a:ea typeface="黑体" pitchFamily="49" charset="-122"/>
              </a:rPr>
              <a:t>|G</a:t>
            </a:r>
            <a:r>
              <a:rPr lang="en-US" altLang="zh-CN" sz="2400" b="1" baseline="-25000">
                <a:solidFill>
                  <a:srgbClr val="0000FF"/>
                </a:solidFill>
                <a:ea typeface="黑体" pitchFamily="49" charset="-122"/>
              </a:rPr>
              <a:t>c</a:t>
            </a:r>
            <a:r>
              <a:rPr lang="en-US" altLang="zh-CN" sz="2400" b="1">
                <a:solidFill>
                  <a:srgbClr val="0000FF"/>
                </a:solidFill>
                <a:ea typeface="黑体" pitchFamily="49" charset="-122"/>
              </a:rPr>
              <a:t>|</a:t>
            </a:r>
            <a:r>
              <a:rPr lang="zh-CN" altLang="en-US" sz="2400" b="1">
                <a:solidFill>
                  <a:srgbClr val="0000FF"/>
                </a:solidFill>
                <a:ea typeface="黑体" pitchFamily="49" charset="-122"/>
              </a:rPr>
              <a:t>的幅值到</a:t>
            </a:r>
            <a:r>
              <a:rPr lang="en-US" altLang="zh-CN" sz="2400" b="1">
                <a:solidFill>
                  <a:srgbClr val="0000FF"/>
                </a:solidFill>
                <a:ea typeface="黑体"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96"/>
                                        </p:tgtEl>
                                        <p:attrNameLst>
                                          <p:attrName>style.visibility</p:attrName>
                                        </p:attrNameLst>
                                      </p:cBhvr>
                                      <p:to>
                                        <p:strVal val="visible"/>
                                      </p:to>
                                    </p:set>
                                    <p:animEffect transition="in" filter="blinds(horizontal)">
                                      <p:cBhvr>
                                        <p:cTn id="7" dur="500"/>
                                        <p:tgtEl>
                                          <p:spTgt spid="305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05196"/>
                                        </p:tgtEl>
                                      </p:cBhvr>
                                    </p:animEffect>
                                    <p:set>
                                      <p:cBhvr>
                                        <p:cTn id="12" dur="1" fill="hold">
                                          <p:stCondLst>
                                            <p:cond delay="499"/>
                                          </p:stCondLst>
                                        </p:cTn>
                                        <p:tgtEl>
                                          <p:spTgt spid="30519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5191"/>
                                        </p:tgtEl>
                                        <p:attrNameLst>
                                          <p:attrName>style.visibility</p:attrName>
                                        </p:attrNameLst>
                                      </p:cBhvr>
                                      <p:to>
                                        <p:strVal val="visible"/>
                                      </p:to>
                                    </p:set>
                                    <p:animEffect transition="in" filter="blinds(horizontal)">
                                      <p:cBhvr>
                                        <p:cTn id="17" dur="500"/>
                                        <p:tgtEl>
                                          <p:spTgt spid="305191"/>
                                        </p:tgtEl>
                                      </p:cBhvr>
                                    </p:animEffect>
                                  </p:childTnLst>
                                </p:cTn>
                              </p:par>
                              <p:par>
                                <p:cTn id="18" presetID="3" presetClass="entr" presetSubtype="10" fill="hold" nodeType="withEffect">
                                  <p:stCondLst>
                                    <p:cond delay="0"/>
                                  </p:stCondLst>
                                  <p:childTnLst>
                                    <p:set>
                                      <p:cBhvr>
                                        <p:cTn id="19" dur="1" fill="hold">
                                          <p:stCondLst>
                                            <p:cond delay="0"/>
                                          </p:stCondLst>
                                        </p:cTn>
                                        <p:tgtEl>
                                          <p:spTgt spid="305190"/>
                                        </p:tgtEl>
                                        <p:attrNameLst>
                                          <p:attrName>style.visibility</p:attrName>
                                        </p:attrNameLst>
                                      </p:cBhvr>
                                      <p:to>
                                        <p:strVal val="visible"/>
                                      </p:to>
                                    </p:set>
                                    <p:animEffect transition="in" filter="blinds(horizontal)">
                                      <p:cBhvr>
                                        <p:cTn id="20" dur="500"/>
                                        <p:tgtEl>
                                          <p:spTgt spid="3051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5193"/>
                                        </p:tgtEl>
                                        <p:attrNameLst>
                                          <p:attrName>style.visibility</p:attrName>
                                        </p:attrNameLst>
                                      </p:cBhvr>
                                      <p:to>
                                        <p:strVal val="visible"/>
                                      </p:to>
                                    </p:set>
                                    <p:animEffect transition="in" filter="blinds(horizontal)">
                                      <p:cBhvr>
                                        <p:cTn id="25" dur="500"/>
                                        <p:tgtEl>
                                          <p:spTgt spid="30519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05192"/>
                                        </p:tgtEl>
                                        <p:attrNameLst>
                                          <p:attrName>style.visibility</p:attrName>
                                        </p:attrNameLst>
                                      </p:cBhvr>
                                      <p:to>
                                        <p:strVal val="visible"/>
                                      </p:to>
                                    </p:set>
                                    <p:animEffect transition="in" filter="blinds(horizontal)">
                                      <p:cBhvr>
                                        <p:cTn id="28" dur="500"/>
                                        <p:tgtEl>
                                          <p:spTgt spid="3051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5194"/>
                                        </p:tgtEl>
                                        <p:attrNameLst>
                                          <p:attrName>style.visibility</p:attrName>
                                        </p:attrNameLst>
                                      </p:cBhvr>
                                      <p:to>
                                        <p:strVal val="visible"/>
                                      </p:to>
                                    </p:set>
                                    <p:animEffect transition="in" filter="blinds(horizontal)">
                                      <p:cBhvr>
                                        <p:cTn id="33" dur="1000"/>
                                        <p:tgtEl>
                                          <p:spTgt spid="3051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5177"/>
                                        </p:tgtEl>
                                        <p:attrNameLst>
                                          <p:attrName>style.visibility</p:attrName>
                                        </p:attrNameLst>
                                      </p:cBhvr>
                                      <p:to>
                                        <p:strVal val="visible"/>
                                      </p:to>
                                    </p:set>
                                    <p:animEffect transition="in" filter="blinds(horizontal)">
                                      <p:cBhvr>
                                        <p:cTn id="38" dur="500"/>
                                        <p:tgtEl>
                                          <p:spTgt spid="30517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05181"/>
                                        </p:tgtEl>
                                        <p:attrNameLst>
                                          <p:attrName>style.visibility</p:attrName>
                                        </p:attrNameLst>
                                      </p:cBhvr>
                                      <p:to>
                                        <p:strVal val="visible"/>
                                      </p:to>
                                    </p:set>
                                    <p:animEffect transition="in" filter="blinds(horizontal)">
                                      <p:cBhvr>
                                        <p:cTn id="43" dur="500"/>
                                        <p:tgtEl>
                                          <p:spTgt spid="305181"/>
                                        </p:tgtEl>
                                      </p:cBhvr>
                                    </p:animEffect>
                                  </p:childTnLst>
                                </p:cTn>
                              </p:par>
                              <p:par>
                                <p:cTn id="44" presetID="3" presetClass="entr" presetSubtype="10" fill="hold" nodeType="withEffect">
                                  <p:stCondLst>
                                    <p:cond delay="0"/>
                                  </p:stCondLst>
                                  <p:childTnLst>
                                    <p:set>
                                      <p:cBhvr>
                                        <p:cTn id="45" dur="1" fill="hold">
                                          <p:stCondLst>
                                            <p:cond delay="0"/>
                                          </p:stCondLst>
                                        </p:cTn>
                                        <p:tgtEl>
                                          <p:spTgt spid="305179"/>
                                        </p:tgtEl>
                                        <p:attrNameLst>
                                          <p:attrName>style.visibility</p:attrName>
                                        </p:attrNameLst>
                                      </p:cBhvr>
                                      <p:to>
                                        <p:strVal val="visible"/>
                                      </p:to>
                                    </p:set>
                                    <p:animEffect transition="in" filter="blinds(horizontal)">
                                      <p:cBhvr>
                                        <p:cTn id="46" dur="500"/>
                                        <p:tgtEl>
                                          <p:spTgt spid="30517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05186"/>
                                        </p:tgtEl>
                                        <p:attrNameLst>
                                          <p:attrName>style.visibility</p:attrName>
                                        </p:attrNameLst>
                                      </p:cBhvr>
                                      <p:to>
                                        <p:strVal val="visible"/>
                                      </p:to>
                                    </p:set>
                                    <p:animEffect transition="in" filter="blinds(horizontal)">
                                      <p:cBhvr>
                                        <p:cTn id="51" dur="500"/>
                                        <p:tgtEl>
                                          <p:spTgt spid="30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93" grpId="0" animBg="1"/>
      <p:bldP spid="305177" grpId="0"/>
      <p:bldP spid="305191" grpId="0" animBg="1"/>
      <p:bldP spid="305192" grpId="0" animBg="1"/>
      <p:bldP spid="305194" grpId="0" animBg="1"/>
      <p:bldP spid="305196" grpId="0"/>
      <p:bldP spid="305196"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6737" name="Object 17"/>
          <p:cNvGraphicFramePr>
            <a:graphicFrameLocks noChangeAspect="1"/>
          </p:cNvGraphicFramePr>
          <p:nvPr/>
        </p:nvGraphicFramePr>
        <p:xfrm>
          <a:off x="0" y="549275"/>
          <a:ext cx="3779838" cy="3351213"/>
        </p:xfrm>
        <a:graphic>
          <a:graphicData uri="http://schemas.openxmlformats.org/presentationml/2006/ole">
            <mc:AlternateContent xmlns:mc="http://schemas.openxmlformats.org/markup-compatibility/2006">
              <mc:Choice xmlns:v="urn:schemas-microsoft-com:vml" Requires="v">
                <p:oleObj spid="_x0000_s286762" name="位图图像" r:id="rId4" imgW="2476190" imgH="1809524" progId="Paint.Picture">
                  <p:embed/>
                </p:oleObj>
              </mc:Choice>
              <mc:Fallback>
                <p:oleObj name="位图图像" r:id="rId4" imgW="2476190" imgH="1809524" progId="Paint.Picture">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r="5263"/>
                      <a:stretch>
                        <a:fillRect/>
                      </a:stretch>
                    </p:blipFill>
                    <p:spPr bwMode="auto">
                      <a:xfrm>
                        <a:off x="0" y="549275"/>
                        <a:ext cx="3779838"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38" name="Rectangle 18"/>
          <p:cNvSpPr>
            <a:spLocks noChangeArrowheads="1"/>
          </p:cNvSpPr>
          <p:nvPr/>
        </p:nvSpPr>
        <p:spPr bwMode="auto">
          <a:xfrm>
            <a:off x="250825" y="-65088"/>
            <a:ext cx="429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黑体" pitchFamily="49" charset="-122"/>
                <a:ea typeface="黑体" pitchFamily="49" charset="-122"/>
              </a:rPr>
              <a:t>1) </a:t>
            </a:r>
            <a:r>
              <a:rPr kumimoji="1" lang="zh-CN" altLang="en-US" sz="2800" b="1">
                <a:solidFill>
                  <a:srgbClr val="FF3300"/>
                </a:solidFill>
                <a:latin typeface="黑体" pitchFamily="49" charset="-122"/>
                <a:ea typeface="黑体" pitchFamily="49" charset="-122"/>
              </a:rPr>
              <a:t>最大相位超前角      </a:t>
            </a:r>
          </a:p>
        </p:txBody>
      </p:sp>
      <p:graphicFrame>
        <p:nvGraphicFramePr>
          <p:cNvPr id="286741" name="Object 21"/>
          <p:cNvGraphicFramePr>
            <a:graphicFrameLocks noChangeAspect="1"/>
          </p:cNvGraphicFramePr>
          <p:nvPr/>
        </p:nvGraphicFramePr>
        <p:xfrm>
          <a:off x="4067175" y="908050"/>
          <a:ext cx="4821238" cy="508000"/>
        </p:xfrm>
        <a:graphic>
          <a:graphicData uri="http://schemas.openxmlformats.org/presentationml/2006/ole">
            <mc:AlternateContent xmlns:mc="http://schemas.openxmlformats.org/markup-compatibility/2006">
              <mc:Choice xmlns:v="urn:schemas-microsoft-com:vml" Requires="v">
                <p:oleObj spid="_x0000_s286763" name="公式" r:id="rId6" imgW="2171520" imgH="228600" progId="Equation.3">
                  <p:embed/>
                </p:oleObj>
              </mc:Choice>
              <mc:Fallback>
                <p:oleObj name="公式" r:id="rId6" imgW="2171520" imgH="2286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908050"/>
                        <a:ext cx="4821238" cy="508000"/>
                      </a:xfrm>
                      <a:prstGeom prst="rect">
                        <a:avLst/>
                      </a:prstGeom>
                      <a:noFill/>
                      <a:ln w="28575">
                        <a:solidFill>
                          <a:srgbClr val="B984E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748" name="Group 28"/>
          <p:cNvGrpSpPr>
            <a:grpSpLocks/>
          </p:cNvGrpSpPr>
          <p:nvPr/>
        </p:nvGrpSpPr>
        <p:grpSpPr bwMode="auto">
          <a:xfrm>
            <a:off x="3851275" y="4868863"/>
            <a:ext cx="4321175" cy="1233487"/>
            <a:chOff x="2880" y="2341"/>
            <a:chExt cx="2722" cy="777"/>
          </a:xfrm>
        </p:grpSpPr>
        <p:sp>
          <p:nvSpPr>
            <p:cNvPr id="286744" name="Text Box 24"/>
            <p:cNvSpPr txBox="1">
              <a:spLocks noChangeArrowheads="1"/>
            </p:cNvSpPr>
            <p:nvPr/>
          </p:nvSpPr>
          <p:spPr bwMode="auto">
            <a:xfrm>
              <a:off x="2880" y="2387"/>
              <a:ext cx="2722"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ω</a:t>
              </a:r>
              <a:r>
                <a:rPr kumimoji="1" lang="zh-CN" altLang="en-US" sz="2800" b="1">
                  <a:solidFill>
                    <a:srgbClr val="0000FF"/>
                  </a:solidFill>
                  <a:latin typeface="华文楷体" pitchFamily="2" charset="-122"/>
                  <a:ea typeface="华文楷体" pitchFamily="2" charset="-122"/>
                </a:rPr>
                <a:t>越大，            越大；</a:t>
              </a:r>
            </a:p>
            <a:p>
              <a:pPr>
                <a:spcBef>
                  <a:spcPct val="50000"/>
                </a:spcBef>
              </a:pPr>
              <a:r>
                <a:rPr kumimoji="1" lang="en-US" altLang="zh-CN" sz="2800" b="1">
                  <a:solidFill>
                    <a:srgbClr val="0000FF"/>
                  </a:solidFill>
                  <a:latin typeface="华文楷体" pitchFamily="2" charset="-122"/>
                  <a:ea typeface="华文楷体" pitchFamily="2" charset="-122"/>
                </a:rPr>
                <a:t>ω</a:t>
              </a:r>
              <a:r>
                <a:rPr kumimoji="1" lang="zh-CN" altLang="en-US" sz="2800" b="1">
                  <a:solidFill>
                    <a:srgbClr val="0000FF"/>
                  </a:solidFill>
                  <a:latin typeface="华文楷体" pitchFamily="2" charset="-122"/>
                  <a:ea typeface="华文楷体" pitchFamily="2" charset="-122"/>
                </a:rPr>
                <a:t>越小，            越小。</a:t>
              </a:r>
            </a:p>
          </p:txBody>
        </p:sp>
        <p:graphicFrame>
          <p:nvGraphicFramePr>
            <p:cNvPr id="286745" name="Object 25"/>
            <p:cNvGraphicFramePr>
              <a:graphicFrameLocks noChangeAspect="1"/>
            </p:cNvGraphicFramePr>
            <p:nvPr/>
          </p:nvGraphicFramePr>
          <p:xfrm>
            <a:off x="3651" y="2341"/>
            <a:ext cx="763" cy="391"/>
          </p:xfrm>
          <a:graphic>
            <a:graphicData uri="http://schemas.openxmlformats.org/presentationml/2006/ole">
              <mc:AlternateContent xmlns:mc="http://schemas.openxmlformats.org/markup-compatibility/2006">
                <mc:Choice xmlns:v="urn:schemas-microsoft-com:vml" Requires="v">
                  <p:oleObj spid="_x0000_s286764" name="公式" r:id="rId8" imgW="545760" imgH="279360" progId="Equation.3">
                    <p:embed/>
                  </p:oleObj>
                </mc:Choice>
                <mc:Fallback>
                  <p:oleObj name="公式" r:id="rId8" imgW="545760" imgH="27936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1" y="2341"/>
                          <a:ext cx="763"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B984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46" name="Object 26"/>
            <p:cNvGraphicFramePr>
              <a:graphicFrameLocks noChangeAspect="1"/>
            </p:cNvGraphicFramePr>
            <p:nvPr/>
          </p:nvGraphicFramePr>
          <p:xfrm>
            <a:off x="3651" y="2704"/>
            <a:ext cx="763" cy="391"/>
          </p:xfrm>
          <a:graphic>
            <a:graphicData uri="http://schemas.openxmlformats.org/presentationml/2006/ole">
              <mc:AlternateContent xmlns:mc="http://schemas.openxmlformats.org/markup-compatibility/2006">
                <mc:Choice xmlns:v="urn:schemas-microsoft-com:vml" Requires="v">
                  <p:oleObj spid="_x0000_s286765" name="公式" r:id="rId10" imgW="545760" imgH="279360" progId="Equation.3">
                    <p:embed/>
                  </p:oleObj>
                </mc:Choice>
                <mc:Fallback>
                  <p:oleObj name="公式" r:id="rId10" imgW="545760" imgH="27936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1" y="2704"/>
                          <a:ext cx="763"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B984E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6743" name="Object 23"/>
          <p:cNvGraphicFramePr>
            <a:graphicFrameLocks noChangeAspect="1"/>
          </p:cNvGraphicFramePr>
          <p:nvPr/>
        </p:nvGraphicFramePr>
        <p:xfrm>
          <a:off x="3203575" y="2349500"/>
          <a:ext cx="5940425" cy="1944688"/>
        </p:xfrm>
        <a:graphic>
          <a:graphicData uri="http://schemas.openxmlformats.org/presentationml/2006/ole">
            <mc:AlternateContent xmlns:mc="http://schemas.openxmlformats.org/markup-compatibility/2006">
              <mc:Choice xmlns:v="urn:schemas-microsoft-com:vml" Requires="v">
                <p:oleObj spid="_x0000_s286766" name="位图图像" r:id="rId11" imgW="5009524" imgH="1409897" progId="Paint.Picture">
                  <p:embed/>
                </p:oleObj>
              </mc:Choice>
              <mc:Fallback>
                <p:oleObj name="位图图像" r:id="rId11" imgW="5009524" imgH="1409897" progId="Paint.Picture">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2349500"/>
                        <a:ext cx="5940425"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49" name="Object 29"/>
          <p:cNvGraphicFramePr>
            <a:graphicFrameLocks noChangeAspect="1"/>
          </p:cNvGraphicFramePr>
          <p:nvPr/>
        </p:nvGraphicFramePr>
        <p:xfrm>
          <a:off x="323850" y="4508500"/>
          <a:ext cx="3095625" cy="1960563"/>
        </p:xfrm>
        <a:graphic>
          <a:graphicData uri="http://schemas.openxmlformats.org/presentationml/2006/ole">
            <mc:AlternateContent xmlns:mc="http://schemas.openxmlformats.org/markup-compatibility/2006">
              <mc:Choice xmlns:v="urn:schemas-microsoft-com:vml" Requires="v">
                <p:oleObj spid="_x0000_s286767" name="公式" r:id="rId13" imgW="1523880" imgH="965160" progId="Equation.3">
                  <p:embed/>
                </p:oleObj>
              </mc:Choice>
              <mc:Fallback>
                <p:oleObj name="公式" r:id="rId13" imgW="1523880" imgH="96516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4508500"/>
                        <a:ext cx="3095625" cy="196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41"/>
                                        </p:tgtEl>
                                        <p:attrNameLst>
                                          <p:attrName>style.visibility</p:attrName>
                                        </p:attrNameLst>
                                      </p:cBhvr>
                                      <p:to>
                                        <p:strVal val="visible"/>
                                      </p:to>
                                    </p:set>
                                    <p:animEffect transition="in" filter="blinds(horizontal)">
                                      <p:cBhvr>
                                        <p:cTn id="7" dur="500"/>
                                        <p:tgtEl>
                                          <p:spTgt spid="286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3"/>
                                        </p:tgtEl>
                                        <p:attrNameLst>
                                          <p:attrName>style.visibility</p:attrName>
                                        </p:attrNameLst>
                                      </p:cBhvr>
                                      <p:to>
                                        <p:strVal val="visible"/>
                                      </p:to>
                                    </p:set>
                                    <p:animEffect transition="in" filter="blinds(horizontal)">
                                      <p:cBhvr>
                                        <p:cTn id="12" dur="500"/>
                                        <p:tgtEl>
                                          <p:spTgt spid="286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49"/>
                                        </p:tgtEl>
                                        <p:attrNameLst>
                                          <p:attrName>style.visibility</p:attrName>
                                        </p:attrNameLst>
                                      </p:cBhvr>
                                      <p:to>
                                        <p:strVal val="visible"/>
                                      </p:to>
                                    </p:set>
                                    <p:animEffect transition="in" filter="blinds(horizontal)">
                                      <p:cBhvr>
                                        <p:cTn id="17" dur="500"/>
                                        <p:tgtEl>
                                          <p:spTgt spid="286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6748"/>
                                        </p:tgtEl>
                                        <p:attrNameLst>
                                          <p:attrName>style.visibility</p:attrName>
                                        </p:attrNameLst>
                                      </p:cBhvr>
                                      <p:to>
                                        <p:strVal val="visible"/>
                                      </p:to>
                                    </p:set>
                                    <p:animEffect transition="in" filter="blinds(horizontal)">
                                      <p:cBhvr>
                                        <p:cTn id="22" dur="500"/>
                                        <p:tgtEl>
                                          <p:spTgt spid="28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9255" name="Object 7"/>
          <p:cNvGraphicFramePr>
            <a:graphicFrameLocks noChangeAspect="1"/>
          </p:cNvGraphicFramePr>
          <p:nvPr/>
        </p:nvGraphicFramePr>
        <p:xfrm>
          <a:off x="1258888" y="692150"/>
          <a:ext cx="6264275" cy="3060700"/>
        </p:xfrm>
        <a:graphic>
          <a:graphicData uri="http://schemas.openxmlformats.org/presentationml/2006/ole">
            <mc:AlternateContent xmlns:mc="http://schemas.openxmlformats.org/markup-compatibility/2006">
              <mc:Choice xmlns:v="urn:schemas-microsoft-com:vml" Requires="v">
                <p:oleObj spid="_x0000_s309277" name="位图图像" r:id="rId4" imgW="3962953" imgH="1980952" progId="Paint.Picture">
                  <p:embed/>
                </p:oleObj>
              </mc:Choice>
              <mc:Fallback>
                <p:oleObj name="位图图像" r:id="rId4" imgW="3962953" imgH="1980952"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692150"/>
                        <a:ext cx="62642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56" name="Object 8"/>
          <p:cNvGraphicFramePr>
            <a:graphicFrameLocks noChangeAspect="1"/>
          </p:cNvGraphicFramePr>
          <p:nvPr/>
        </p:nvGraphicFramePr>
        <p:xfrm>
          <a:off x="6443663" y="4221163"/>
          <a:ext cx="2159000" cy="889000"/>
        </p:xfrm>
        <a:graphic>
          <a:graphicData uri="http://schemas.openxmlformats.org/presentationml/2006/ole">
            <mc:AlternateContent xmlns:mc="http://schemas.openxmlformats.org/markup-compatibility/2006">
              <mc:Choice xmlns:v="urn:schemas-microsoft-com:vml" Requires="v">
                <p:oleObj spid="_x0000_s309278" name="位图图像" r:id="rId6" imgW="1238423" imgH="666667" progId="Paint.Picture">
                  <p:embed/>
                </p:oleObj>
              </mc:Choice>
              <mc:Fallback>
                <p:oleObj name="位图图像" r:id="rId6" imgW="1238423" imgH="666667"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4221163"/>
                        <a:ext cx="2159000" cy="8890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57" name="Object 9"/>
          <p:cNvGraphicFramePr>
            <a:graphicFrameLocks noChangeAspect="1"/>
          </p:cNvGraphicFramePr>
          <p:nvPr/>
        </p:nvGraphicFramePr>
        <p:xfrm>
          <a:off x="250825" y="3716338"/>
          <a:ext cx="4464050" cy="1925637"/>
        </p:xfrm>
        <a:graphic>
          <a:graphicData uri="http://schemas.openxmlformats.org/presentationml/2006/ole">
            <mc:AlternateContent xmlns:mc="http://schemas.openxmlformats.org/markup-compatibility/2006">
              <mc:Choice xmlns:v="urn:schemas-microsoft-com:vml" Requires="v">
                <p:oleObj spid="_x0000_s309279" name="公式" r:id="rId8" imgW="1942920" imgH="838080" progId="Equation.3">
                  <p:embed/>
                </p:oleObj>
              </mc:Choice>
              <mc:Fallback>
                <p:oleObj name="公式" r:id="rId8" imgW="1942920" imgH="8380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3716338"/>
                        <a:ext cx="4464050" cy="1925637"/>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58" name="Text Box 10"/>
          <p:cNvSpPr txBox="1">
            <a:spLocks noChangeArrowheads="1"/>
          </p:cNvSpPr>
          <p:nvPr/>
        </p:nvSpPr>
        <p:spPr bwMode="auto">
          <a:xfrm>
            <a:off x="5614988" y="5805488"/>
            <a:ext cx="35290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华文楷体" pitchFamily="2" charset="-122"/>
                <a:ea typeface="华文楷体" pitchFamily="2" charset="-122"/>
              </a:rPr>
              <a:t>最大相位频率 </a:t>
            </a:r>
            <a:r>
              <a:rPr kumimoji="1" lang="en-US" altLang="zh-CN" sz="2800" b="1">
                <a:solidFill>
                  <a:srgbClr val="0000FF"/>
                </a:solidFill>
                <a:latin typeface="华文楷体" pitchFamily="2" charset="-122"/>
                <a:ea typeface="华文楷体" pitchFamily="2" charset="-122"/>
              </a:rPr>
              <a:t>ω</a:t>
            </a:r>
            <a:r>
              <a:rPr kumimoji="1" lang="en-US" altLang="zh-CN" sz="2800" b="1" baseline="-25000">
                <a:solidFill>
                  <a:srgbClr val="0000FF"/>
                </a:solidFill>
                <a:latin typeface="华文楷体" pitchFamily="2" charset="-122"/>
                <a:ea typeface="华文楷体" pitchFamily="2" charset="-122"/>
              </a:rPr>
              <a:t>m</a:t>
            </a:r>
            <a:r>
              <a:rPr kumimoji="1" lang="zh-CN" altLang="en-US" sz="2800" b="1">
                <a:solidFill>
                  <a:srgbClr val="0000FF"/>
                </a:solidFill>
                <a:latin typeface="华文楷体" pitchFamily="2" charset="-122"/>
                <a:ea typeface="华文楷体" pitchFamily="2" charset="-122"/>
              </a:rPr>
              <a:t>在</a:t>
            </a:r>
            <a:r>
              <a:rPr kumimoji="1" lang="en-US" altLang="zh-CN" sz="2800" b="1">
                <a:solidFill>
                  <a:srgbClr val="0000FF"/>
                </a:solidFill>
                <a:latin typeface="华文楷体" pitchFamily="2" charset="-122"/>
                <a:ea typeface="华文楷体" pitchFamily="2" charset="-122"/>
              </a:rPr>
              <a:t>2</a:t>
            </a:r>
            <a:r>
              <a:rPr kumimoji="1" lang="zh-CN" altLang="en-US" sz="2800" b="1">
                <a:solidFill>
                  <a:srgbClr val="0000FF"/>
                </a:solidFill>
                <a:latin typeface="华文楷体" pitchFamily="2" charset="-122"/>
                <a:ea typeface="华文楷体" pitchFamily="2" charset="-122"/>
              </a:rPr>
              <a:t>个转角频率的中点上</a:t>
            </a:r>
          </a:p>
        </p:txBody>
      </p:sp>
      <p:graphicFrame>
        <p:nvGraphicFramePr>
          <p:cNvPr id="309259" name="Object 11"/>
          <p:cNvGraphicFramePr>
            <a:graphicFrameLocks noChangeAspect="1"/>
          </p:cNvGraphicFramePr>
          <p:nvPr/>
        </p:nvGraphicFramePr>
        <p:xfrm>
          <a:off x="323850" y="260350"/>
          <a:ext cx="4821238" cy="508000"/>
        </p:xfrm>
        <a:graphic>
          <a:graphicData uri="http://schemas.openxmlformats.org/presentationml/2006/ole">
            <mc:AlternateContent xmlns:mc="http://schemas.openxmlformats.org/markup-compatibility/2006">
              <mc:Choice xmlns:v="urn:schemas-microsoft-com:vml" Requires="v">
                <p:oleObj spid="_x0000_s309280" name="公式" r:id="rId10" imgW="2171520" imgH="228600" progId="Equation.3">
                  <p:embed/>
                </p:oleObj>
              </mc:Choice>
              <mc:Fallback>
                <p:oleObj name="公式" r:id="rId10" imgW="217152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50" y="260350"/>
                        <a:ext cx="4821238" cy="508000"/>
                      </a:xfrm>
                      <a:prstGeom prst="rect">
                        <a:avLst/>
                      </a:prstGeom>
                      <a:noFill/>
                      <a:ln w="28575">
                        <a:solidFill>
                          <a:srgbClr val="B984E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60" name="Text Box 12"/>
          <p:cNvSpPr txBox="1">
            <a:spLocks noChangeArrowheads="1"/>
          </p:cNvSpPr>
          <p:nvPr/>
        </p:nvSpPr>
        <p:spPr bwMode="auto">
          <a:xfrm>
            <a:off x="7235825" y="3068638"/>
            <a:ext cx="863600" cy="514350"/>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重要</a:t>
            </a:r>
          </a:p>
        </p:txBody>
      </p:sp>
      <p:sp>
        <p:nvSpPr>
          <p:cNvPr id="309261" name="Line 13"/>
          <p:cNvSpPr>
            <a:spLocks noChangeShapeType="1"/>
          </p:cNvSpPr>
          <p:nvPr/>
        </p:nvSpPr>
        <p:spPr bwMode="auto">
          <a:xfrm flipV="1">
            <a:off x="7596188" y="3644900"/>
            <a:ext cx="0" cy="5048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9263" name="Rectangle 15"/>
          <p:cNvSpPr>
            <a:spLocks noChangeArrowheads="1"/>
          </p:cNvSpPr>
          <p:nvPr/>
        </p:nvSpPr>
        <p:spPr bwMode="auto">
          <a:xfrm>
            <a:off x="4643438" y="2781300"/>
            <a:ext cx="1800225" cy="9350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64" name="Line 16"/>
          <p:cNvSpPr>
            <a:spLocks noChangeShapeType="1"/>
          </p:cNvSpPr>
          <p:nvPr/>
        </p:nvSpPr>
        <p:spPr bwMode="auto">
          <a:xfrm>
            <a:off x="6516688" y="3357563"/>
            <a:ext cx="503237"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9265" name="Line 17"/>
          <p:cNvSpPr>
            <a:spLocks noChangeShapeType="1"/>
          </p:cNvSpPr>
          <p:nvPr/>
        </p:nvSpPr>
        <p:spPr bwMode="auto">
          <a:xfrm>
            <a:off x="4787900" y="6237288"/>
            <a:ext cx="792163" cy="0"/>
          </a:xfrm>
          <a:prstGeom prst="line">
            <a:avLst/>
          </a:prstGeom>
          <a:noFill/>
          <a:ln w="127000" cmpd="tri">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09266" name="Object 18"/>
          <p:cNvGraphicFramePr>
            <a:graphicFrameLocks noChangeAspect="1"/>
          </p:cNvGraphicFramePr>
          <p:nvPr/>
        </p:nvGraphicFramePr>
        <p:xfrm>
          <a:off x="1258888" y="5805488"/>
          <a:ext cx="3127375" cy="873125"/>
        </p:xfrm>
        <a:graphic>
          <a:graphicData uri="http://schemas.openxmlformats.org/presentationml/2006/ole">
            <mc:AlternateContent xmlns:mc="http://schemas.openxmlformats.org/markup-compatibility/2006">
              <mc:Choice xmlns:v="urn:schemas-microsoft-com:vml" Requires="v">
                <p:oleObj spid="_x0000_s309281" name="公式" r:id="rId12" imgW="1409400" imgH="393480" progId="Equation.3">
                  <p:embed/>
                </p:oleObj>
              </mc:Choice>
              <mc:Fallback>
                <p:oleObj name="公式" r:id="rId12" imgW="1409400" imgH="39348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8888" y="5805488"/>
                        <a:ext cx="3127375"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9259"/>
                                        </p:tgtEl>
                                        <p:attrNameLst>
                                          <p:attrName>style.visibility</p:attrName>
                                        </p:attrNameLst>
                                      </p:cBhvr>
                                      <p:to>
                                        <p:strVal val="visible"/>
                                      </p:to>
                                    </p:set>
                                    <p:animEffect transition="in" filter="blinds(horizontal)">
                                      <p:cBhvr>
                                        <p:cTn id="7" dur="500"/>
                                        <p:tgtEl>
                                          <p:spTgt spid="309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9255"/>
                                        </p:tgtEl>
                                        <p:attrNameLst>
                                          <p:attrName>style.visibility</p:attrName>
                                        </p:attrNameLst>
                                      </p:cBhvr>
                                      <p:to>
                                        <p:strVal val="visible"/>
                                      </p:to>
                                    </p:set>
                                    <p:animEffect transition="in" filter="blinds(horizontal)">
                                      <p:cBhvr>
                                        <p:cTn id="12" dur="500"/>
                                        <p:tgtEl>
                                          <p:spTgt spid="309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9263"/>
                                        </p:tgtEl>
                                        <p:attrNameLst>
                                          <p:attrName>style.visibility</p:attrName>
                                        </p:attrNameLst>
                                      </p:cBhvr>
                                      <p:to>
                                        <p:strVal val="visible"/>
                                      </p:to>
                                    </p:set>
                                    <p:animEffect transition="in" filter="blinds(horizontal)">
                                      <p:cBhvr>
                                        <p:cTn id="17" dur="500"/>
                                        <p:tgtEl>
                                          <p:spTgt spid="30926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9264"/>
                                        </p:tgtEl>
                                        <p:attrNameLst>
                                          <p:attrName>style.visibility</p:attrName>
                                        </p:attrNameLst>
                                      </p:cBhvr>
                                      <p:to>
                                        <p:strVal val="visible"/>
                                      </p:to>
                                    </p:set>
                                    <p:animEffect transition="in" filter="blinds(horizontal)">
                                      <p:cBhvr>
                                        <p:cTn id="20" dur="500"/>
                                        <p:tgtEl>
                                          <p:spTgt spid="30926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9260"/>
                                        </p:tgtEl>
                                        <p:attrNameLst>
                                          <p:attrName>style.visibility</p:attrName>
                                        </p:attrNameLst>
                                      </p:cBhvr>
                                      <p:to>
                                        <p:strVal val="visible"/>
                                      </p:to>
                                    </p:set>
                                    <p:animEffect transition="in" filter="blinds(horizontal)">
                                      <p:cBhvr>
                                        <p:cTn id="23" dur="500"/>
                                        <p:tgtEl>
                                          <p:spTgt spid="3092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9256"/>
                                        </p:tgtEl>
                                        <p:attrNameLst>
                                          <p:attrName>style.visibility</p:attrName>
                                        </p:attrNameLst>
                                      </p:cBhvr>
                                      <p:to>
                                        <p:strVal val="visible"/>
                                      </p:to>
                                    </p:set>
                                    <p:animEffect transition="in" filter="blinds(horizontal)">
                                      <p:cBhvr>
                                        <p:cTn id="28" dur="500"/>
                                        <p:tgtEl>
                                          <p:spTgt spid="30925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09261"/>
                                        </p:tgtEl>
                                        <p:attrNameLst>
                                          <p:attrName>style.visibility</p:attrName>
                                        </p:attrNameLst>
                                      </p:cBhvr>
                                      <p:to>
                                        <p:strVal val="visible"/>
                                      </p:to>
                                    </p:set>
                                    <p:animEffect transition="in" filter="blinds(horizontal)">
                                      <p:cBhvr>
                                        <p:cTn id="31" dur="500"/>
                                        <p:tgtEl>
                                          <p:spTgt spid="3092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09257"/>
                                        </p:tgtEl>
                                        <p:attrNameLst>
                                          <p:attrName>style.visibility</p:attrName>
                                        </p:attrNameLst>
                                      </p:cBhvr>
                                      <p:to>
                                        <p:strVal val="visible"/>
                                      </p:to>
                                    </p:set>
                                    <p:anim calcmode="lin" valueType="num">
                                      <p:cBhvr additive="base">
                                        <p:cTn id="36" dur="500" fill="hold"/>
                                        <p:tgtEl>
                                          <p:spTgt spid="309257"/>
                                        </p:tgtEl>
                                        <p:attrNameLst>
                                          <p:attrName>ppt_x</p:attrName>
                                        </p:attrNameLst>
                                      </p:cBhvr>
                                      <p:tavLst>
                                        <p:tav tm="0">
                                          <p:val>
                                            <p:strVal val="#ppt_x"/>
                                          </p:val>
                                        </p:tav>
                                        <p:tav tm="100000">
                                          <p:val>
                                            <p:strVal val="#ppt_x"/>
                                          </p:val>
                                        </p:tav>
                                      </p:tavLst>
                                    </p:anim>
                                    <p:anim calcmode="lin" valueType="num">
                                      <p:cBhvr additive="base">
                                        <p:cTn id="37" dur="500" fill="hold"/>
                                        <p:tgtEl>
                                          <p:spTgt spid="309257"/>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09266"/>
                                        </p:tgtEl>
                                        <p:attrNameLst>
                                          <p:attrName>style.visibility</p:attrName>
                                        </p:attrNameLst>
                                      </p:cBhvr>
                                      <p:to>
                                        <p:strVal val="visible"/>
                                      </p:to>
                                    </p:set>
                                    <p:anim calcmode="lin" valueType="num">
                                      <p:cBhvr additive="base">
                                        <p:cTn id="42" dur="500" fill="hold"/>
                                        <p:tgtEl>
                                          <p:spTgt spid="309266"/>
                                        </p:tgtEl>
                                        <p:attrNameLst>
                                          <p:attrName>ppt_x</p:attrName>
                                        </p:attrNameLst>
                                      </p:cBhvr>
                                      <p:tavLst>
                                        <p:tav tm="0">
                                          <p:val>
                                            <p:strVal val="#ppt_x"/>
                                          </p:val>
                                        </p:tav>
                                        <p:tav tm="100000">
                                          <p:val>
                                            <p:strVal val="#ppt_x"/>
                                          </p:val>
                                        </p:tav>
                                      </p:tavLst>
                                    </p:anim>
                                    <p:anim calcmode="lin" valueType="num">
                                      <p:cBhvr additive="base">
                                        <p:cTn id="43" dur="500" fill="hold"/>
                                        <p:tgtEl>
                                          <p:spTgt spid="309266"/>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09265"/>
                                        </p:tgtEl>
                                        <p:attrNameLst>
                                          <p:attrName>style.visibility</p:attrName>
                                        </p:attrNameLst>
                                      </p:cBhvr>
                                      <p:to>
                                        <p:strVal val="visible"/>
                                      </p:to>
                                    </p:set>
                                    <p:animEffect transition="in" filter="blinds(horizontal)">
                                      <p:cBhvr>
                                        <p:cTn id="48" dur="500"/>
                                        <p:tgtEl>
                                          <p:spTgt spid="30926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09258"/>
                                        </p:tgtEl>
                                        <p:attrNameLst>
                                          <p:attrName>style.visibility</p:attrName>
                                        </p:attrNameLst>
                                      </p:cBhvr>
                                      <p:to>
                                        <p:strVal val="visible"/>
                                      </p:to>
                                    </p:set>
                                    <p:animEffect transition="in" filter="blinds(horizontal)">
                                      <p:cBhvr>
                                        <p:cTn id="51" dur="500"/>
                                        <p:tgtEl>
                                          <p:spTgt spid="309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8" grpId="0"/>
      <p:bldP spid="309260" grpId="0" animBg="1"/>
      <p:bldP spid="309261" grpId="0" animBg="1"/>
      <p:bldP spid="309263" grpId="0" animBg="1"/>
      <p:bldP spid="309264" grpId="0" animBg="1"/>
      <p:bldP spid="30926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6340" name="Text Box 4"/>
          <p:cNvSpPr txBox="1">
            <a:spLocks noChangeArrowheads="1"/>
          </p:cNvSpPr>
          <p:nvPr/>
        </p:nvSpPr>
        <p:spPr bwMode="auto">
          <a:xfrm>
            <a:off x="179388" y="0"/>
            <a:ext cx="8713787"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zh-CN" altLang="en-US" sz="2800" b="1">
                <a:solidFill>
                  <a:srgbClr val="0000FF"/>
                </a:solidFill>
                <a:latin typeface="华文楷体" pitchFamily="2" charset="-122"/>
                <a:ea typeface="华文楷体" pitchFamily="2" charset="-122"/>
              </a:rPr>
              <a:t>当</a:t>
            </a:r>
            <a:r>
              <a:rPr kumimoji="1" lang="en-US" altLang="zh-CN" sz="2800" b="1">
                <a:solidFill>
                  <a:srgbClr val="0000FF"/>
                </a:solidFill>
                <a:latin typeface="华文楷体" pitchFamily="2" charset="-122"/>
                <a:ea typeface="华文楷体" pitchFamily="2" charset="-122"/>
              </a:rPr>
              <a:t>a=0.1,T=T</a:t>
            </a:r>
            <a:r>
              <a:rPr kumimoji="1" lang="en-US" altLang="zh-CN" sz="2800" b="1" baseline="-25000">
                <a:solidFill>
                  <a:srgbClr val="0000FF"/>
                </a:solidFill>
                <a:latin typeface="华文楷体" pitchFamily="2" charset="-122"/>
                <a:ea typeface="华文楷体" pitchFamily="2" charset="-122"/>
              </a:rPr>
              <a:t>1</a:t>
            </a:r>
            <a:r>
              <a:rPr kumimoji="1" lang="en-US" altLang="zh-CN" sz="2800" b="1">
                <a:solidFill>
                  <a:srgbClr val="0000FF"/>
                </a:solidFill>
                <a:latin typeface="华文楷体" pitchFamily="2" charset="-122"/>
                <a:ea typeface="华文楷体" pitchFamily="2" charset="-122"/>
              </a:rPr>
              <a:t>,T</a:t>
            </a:r>
            <a:r>
              <a:rPr kumimoji="1" lang="en-US" altLang="zh-CN" sz="2800" b="1" baseline="-25000">
                <a:solidFill>
                  <a:srgbClr val="0000FF"/>
                </a:solidFill>
                <a:latin typeface="华文楷体" pitchFamily="2" charset="-122"/>
                <a:ea typeface="华文楷体" pitchFamily="2" charset="-122"/>
              </a:rPr>
              <a:t>2</a:t>
            </a:r>
            <a:r>
              <a:rPr kumimoji="1" lang="en-US" altLang="zh-CN" sz="2800" b="1">
                <a:solidFill>
                  <a:srgbClr val="0000FF"/>
                </a:solidFill>
                <a:latin typeface="华文楷体" pitchFamily="2" charset="-122"/>
                <a:ea typeface="华文楷体" pitchFamily="2" charset="-122"/>
              </a:rPr>
              <a:t>,T</a:t>
            </a:r>
            <a:r>
              <a:rPr kumimoji="1" lang="en-US" altLang="zh-CN" sz="2800" b="1" baseline="-25000">
                <a:solidFill>
                  <a:srgbClr val="0000FF"/>
                </a:solidFill>
                <a:latin typeface="华文楷体" pitchFamily="2" charset="-122"/>
                <a:ea typeface="华文楷体" pitchFamily="2" charset="-122"/>
              </a:rPr>
              <a:t>3</a:t>
            </a:r>
            <a:r>
              <a:rPr kumimoji="1" lang="en-US" altLang="zh-CN" sz="2800" b="1">
                <a:solidFill>
                  <a:srgbClr val="0000FF"/>
                </a:solidFill>
                <a:latin typeface="华文楷体" pitchFamily="2" charset="-122"/>
                <a:ea typeface="华文楷体" pitchFamily="2" charset="-122"/>
              </a:rPr>
              <a:t>(T</a:t>
            </a:r>
            <a:r>
              <a:rPr kumimoji="1" lang="en-US" altLang="zh-CN" sz="2800" b="1" baseline="-25000">
                <a:solidFill>
                  <a:srgbClr val="0000FF"/>
                </a:solidFill>
                <a:latin typeface="华文楷体" pitchFamily="2" charset="-122"/>
                <a:ea typeface="华文楷体" pitchFamily="2" charset="-122"/>
              </a:rPr>
              <a:t>1</a:t>
            </a:r>
            <a:r>
              <a:rPr kumimoji="1" lang="en-US" altLang="zh-CN" sz="2800" b="1">
                <a:solidFill>
                  <a:srgbClr val="0000FF"/>
                </a:solidFill>
                <a:latin typeface="华文楷体" pitchFamily="2" charset="-122"/>
                <a:ea typeface="华文楷体" pitchFamily="2" charset="-122"/>
              </a:rPr>
              <a:t>&gt;T</a:t>
            </a:r>
            <a:r>
              <a:rPr kumimoji="1" lang="en-US" altLang="zh-CN" sz="2800" b="1" baseline="-25000">
                <a:solidFill>
                  <a:srgbClr val="0000FF"/>
                </a:solidFill>
                <a:latin typeface="华文楷体" pitchFamily="2" charset="-122"/>
                <a:ea typeface="华文楷体" pitchFamily="2" charset="-122"/>
              </a:rPr>
              <a:t>2</a:t>
            </a:r>
            <a:r>
              <a:rPr kumimoji="1" lang="en-US" altLang="zh-CN" sz="2800" b="1">
                <a:solidFill>
                  <a:srgbClr val="0000FF"/>
                </a:solidFill>
                <a:latin typeface="华文楷体" pitchFamily="2" charset="-122"/>
                <a:ea typeface="华文楷体" pitchFamily="2" charset="-122"/>
              </a:rPr>
              <a:t>&gt;T</a:t>
            </a:r>
            <a:r>
              <a:rPr kumimoji="1" lang="en-US" altLang="zh-CN" sz="2800" b="1" baseline="-25000">
                <a:solidFill>
                  <a:srgbClr val="0000FF"/>
                </a:solidFill>
                <a:latin typeface="华文楷体" pitchFamily="2" charset="-122"/>
                <a:ea typeface="华文楷体" pitchFamily="2" charset="-122"/>
              </a:rPr>
              <a:t>3</a:t>
            </a:r>
            <a:r>
              <a:rPr kumimoji="1" lang="en-US" altLang="zh-CN" sz="2800" b="1">
                <a:solidFill>
                  <a:srgbClr val="0000FF"/>
                </a:solidFill>
                <a:latin typeface="华文楷体" pitchFamily="2" charset="-122"/>
                <a:ea typeface="华文楷体" pitchFamily="2" charset="-122"/>
              </a:rPr>
              <a:t>)</a:t>
            </a:r>
            <a:r>
              <a:rPr kumimoji="1" lang="zh-CN" altLang="en-US" sz="2800" b="1">
                <a:solidFill>
                  <a:srgbClr val="0000FF"/>
                </a:solidFill>
                <a:latin typeface="华文楷体" pitchFamily="2" charset="-122"/>
                <a:ea typeface="华文楷体" pitchFamily="2" charset="-122"/>
              </a:rPr>
              <a:t>时，超前环节的</a:t>
            </a:r>
            <a:r>
              <a:rPr kumimoji="1" lang="en-US" altLang="zh-CN" sz="2800" b="1">
                <a:solidFill>
                  <a:srgbClr val="0000FF"/>
                </a:solidFill>
                <a:latin typeface="华文楷体" pitchFamily="2" charset="-122"/>
                <a:ea typeface="华文楷体" pitchFamily="2" charset="-122"/>
              </a:rPr>
              <a:t>Bode</a:t>
            </a:r>
            <a:r>
              <a:rPr kumimoji="1" lang="zh-CN" altLang="en-US" sz="2800" b="1">
                <a:solidFill>
                  <a:srgbClr val="0000FF"/>
                </a:solidFill>
                <a:latin typeface="华文楷体" pitchFamily="2" charset="-122"/>
                <a:ea typeface="华文楷体" pitchFamily="2" charset="-122"/>
              </a:rPr>
              <a:t>图如左图所示。</a:t>
            </a:r>
          </a:p>
        </p:txBody>
      </p:sp>
      <p:pic>
        <p:nvPicPr>
          <p:cNvPr id="526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836613"/>
            <a:ext cx="5211762"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26342" name="Object 6"/>
          <p:cNvGraphicFramePr>
            <a:graphicFrameLocks noChangeAspect="1"/>
          </p:cNvGraphicFramePr>
          <p:nvPr/>
        </p:nvGraphicFramePr>
        <p:xfrm>
          <a:off x="323850" y="1700213"/>
          <a:ext cx="2808288" cy="1163637"/>
        </p:xfrm>
        <a:graphic>
          <a:graphicData uri="http://schemas.openxmlformats.org/presentationml/2006/ole">
            <mc:AlternateContent xmlns:mc="http://schemas.openxmlformats.org/markup-compatibility/2006">
              <mc:Choice xmlns:v="urn:schemas-microsoft-com:vml" Requires="v">
                <p:oleObj spid="_x0000_s526347" name="Equation" r:id="rId5" imgW="1041120" imgH="431640" progId="Equation.DSMT4">
                  <p:embed/>
                </p:oleObj>
              </mc:Choice>
              <mc:Fallback>
                <p:oleObj name="Equation" r:id="rId5" imgW="104112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700213"/>
                        <a:ext cx="2808288"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6343" name="Text Box 7"/>
          <p:cNvSpPr txBox="1">
            <a:spLocks noChangeArrowheads="1"/>
          </p:cNvSpPr>
          <p:nvPr/>
        </p:nvSpPr>
        <p:spPr bwMode="auto">
          <a:xfrm>
            <a:off x="71438" y="2852738"/>
            <a:ext cx="295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0000FF"/>
                </a:solidFill>
                <a:ea typeface="黑体" pitchFamily="49" charset="-122"/>
              </a:rPr>
              <a:t>从该图可知：</a:t>
            </a:r>
          </a:p>
        </p:txBody>
      </p:sp>
      <p:sp>
        <p:nvSpPr>
          <p:cNvPr id="526344" name="Text Box 8"/>
          <p:cNvSpPr txBox="1">
            <a:spLocks noChangeArrowheads="1"/>
          </p:cNvSpPr>
          <p:nvPr/>
        </p:nvSpPr>
        <p:spPr bwMode="auto">
          <a:xfrm>
            <a:off x="395288" y="3716338"/>
            <a:ext cx="295275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latin typeface="华文楷体" pitchFamily="2" charset="-122"/>
                <a:ea typeface="华文楷体" pitchFamily="2" charset="-122"/>
              </a:rPr>
              <a:t>1.</a:t>
            </a:r>
            <a:r>
              <a:rPr lang="zh-CN" altLang="en-US" sz="2800" b="1">
                <a:solidFill>
                  <a:srgbClr val="0000FF"/>
                </a:solidFill>
                <a:latin typeface="华文楷体" pitchFamily="2" charset="-122"/>
                <a:ea typeface="华文楷体" pitchFamily="2" charset="-122"/>
              </a:rPr>
              <a:t>相位始终大于</a:t>
            </a:r>
            <a:r>
              <a:rPr lang="en-US" altLang="zh-CN" sz="2800" b="1">
                <a:solidFill>
                  <a:srgbClr val="0000FF"/>
                </a:solidFill>
                <a:latin typeface="华文楷体" pitchFamily="2" charset="-122"/>
                <a:ea typeface="华文楷体" pitchFamily="2" charset="-122"/>
              </a:rPr>
              <a:t>0</a:t>
            </a:r>
          </a:p>
          <a:p>
            <a:pPr>
              <a:spcBef>
                <a:spcPct val="50000"/>
              </a:spcBef>
            </a:pPr>
            <a:r>
              <a:rPr lang="en-US" altLang="zh-CN" sz="2800" b="1">
                <a:solidFill>
                  <a:srgbClr val="0000FF"/>
                </a:solidFill>
                <a:latin typeface="华文楷体" pitchFamily="2" charset="-122"/>
                <a:ea typeface="华文楷体" pitchFamily="2" charset="-122"/>
              </a:rPr>
              <a:t>2.Bode</a:t>
            </a:r>
            <a:r>
              <a:rPr lang="zh-CN" altLang="en-US" sz="2800" b="1">
                <a:solidFill>
                  <a:srgbClr val="0000FF"/>
                </a:solidFill>
                <a:latin typeface="华文楷体" pitchFamily="2" charset="-122"/>
                <a:ea typeface="华文楷体" pitchFamily="2" charset="-122"/>
              </a:rPr>
              <a:t>图在中频段有</a:t>
            </a:r>
            <a:r>
              <a:rPr lang="en-US" altLang="zh-CN" sz="2800" b="1">
                <a:solidFill>
                  <a:srgbClr val="0000FF"/>
                </a:solidFill>
                <a:latin typeface="华文楷体" pitchFamily="2" charset="-122"/>
                <a:ea typeface="华文楷体" pitchFamily="2" charset="-122"/>
              </a:rPr>
              <a:t>+20</a:t>
            </a:r>
            <a:r>
              <a:rPr lang="zh-CN" altLang="en-US" sz="2800" b="1">
                <a:solidFill>
                  <a:srgbClr val="0000FF"/>
                </a:solidFill>
                <a:latin typeface="华文楷体" pitchFamily="2" charset="-122"/>
                <a:ea typeface="华文楷体" pitchFamily="2" charset="-122"/>
              </a:rPr>
              <a:t>的斜率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blinds(horizontal)">
                                      <p:cBhvr>
                                        <p:cTn id="7" dur="500"/>
                                        <p:tgtEl>
                                          <p:spTgt spid="526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26342"/>
                                        </p:tgtEl>
                                        <p:attrNameLst>
                                          <p:attrName>style.visibility</p:attrName>
                                        </p:attrNameLst>
                                      </p:cBhvr>
                                      <p:to>
                                        <p:strVal val="visible"/>
                                      </p:to>
                                    </p:set>
                                    <p:anim calcmode="lin" valueType="num">
                                      <p:cBhvr additive="base">
                                        <p:cTn id="12" dur="500" fill="hold"/>
                                        <p:tgtEl>
                                          <p:spTgt spid="526342"/>
                                        </p:tgtEl>
                                        <p:attrNameLst>
                                          <p:attrName>ppt_x</p:attrName>
                                        </p:attrNameLst>
                                      </p:cBhvr>
                                      <p:tavLst>
                                        <p:tav tm="0">
                                          <p:val>
                                            <p:strVal val="#ppt_x"/>
                                          </p:val>
                                        </p:tav>
                                        <p:tav tm="100000">
                                          <p:val>
                                            <p:strVal val="#ppt_x"/>
                                          </p:val>
                                        </p:tav>
                                      </p:tavLst>
                                    </p:anim>
                                    <p:anim calcmode="lin" valueType="num">
                                      <p:cBhvr additive="base">
                                        <p:cTn id="13" dur="500" fill="hold"/>
                                        <p:tgtEl>
                                          <p:spTgt spid="52634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26341"/>
                                        </p:tgtEl>
                                        <p:attrNameLst>
                                          <p:attrName>style.visibility</p:attrName>
                                        </p:attrNameLst>
                                      </p:cBhvr>
                                      <p:to>
                                        <p:strVal val="visible"/>
                                      </p:to>
                                    </p:set>
                                    <p:animEffect transition="in" filter="blinds(horizontal)">
                                      <p:cBhvr>
                                        <p:cTn id="18" dur="500"/>
                                        <p:tgtEl>
                                          <p:spTgt spid="5263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26343"/>
                                        </p:tgtEl>
                                        <p:attrNameLst>
                                          <p:attrName>style.visibility</p:attrName>
                                        </p:attrNameLst>
                                      </p:cBhvr>
                                      <p:to>
                                        <p:strVal val="visible"/>
                                      </p:to>
                                    </p:set>
                                    <p:animEffect transition="in" filter="blinds(horizontal)">
                                      <p:cBhvr>
                                        <p:cTn id="23" dur="500"/>
                                        <p:tgtEl>
                                          <p:spTgt spid="5263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6344"/>
                                        </p:tgtEl>
                                        <p:attrNameLst>
                                          <p:attrName>style.visibility</p:attrName>
                                        </p:attrNameLst>
                                      </p:cBhvr>
                                      <p:to>
                                        <p:strVal val="visible"/>
                                      </p:to>
                                    </p:set>
                                    <p:animEffect transition="in" filter="blinds(horizontal)">
                                      <p:cBhvr>
                                        <p:cTn id="26" dur="500"/>
                                        <p:tgtEl>
                                          <p:spTgt spid="52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p:bldP spid="526343" grpId="0"/>
      <p:bldP spid="52634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zh-CN" sz="3200">
                <a:solidFill>
                  <a:srgbClr val="FF3300"/>
                </a:solidFill>
                <a:latin typeface="黑体" pitchFamily="49" charset="-122"/>
                <a:ea typeface="黑体" pitchFamily="49" charset="-122"/>
              </a:rPr>
              <a:t>1.</a:t>
            </a:r>
            <a:r>
              <a:rPr lang="zh-CN" altLang="en-US" sz="3200">
                <a:solidFill>
                  <a:srgbClr val="FF3300"/>
                </a:solidFill>
                <a:latin typeface="黑体" pitchFamily="49" charset="-122"/>
                <a:ea typeface="黑体" pitchFamily="49" charset="-122"/>
              </a:rPr>
              <a:t>时域性能指标</a:t>
            </a:r>
          </a:p>
        </p:txBody>
      </p:sp>
      <p:grpSp>
        <p:nvGrpSpPr>
          <p:cNvPr id="458756" name="Group 4"/>
          <p:cNvGrpSpPr>
            <a:grpSpLocks/>
          </p:cNvGrpSpPr>
          <p:nvPr/>
        </p:nvGrpSpPr>
        <p:grpSpPr bwMode="auto">
          <a:xfrm>
            <a:off x="900113" y="1628775"/>
            <a:ext cx="5695950" cy="4227513"/>
            <a:chOff x="2154" y="927"/>
            <a:chExt cx="3588" cy="2663"/>
          </a:xfrm>
        </p:grpSpPr>
        <p:sp>
          <p:nvSpPr>
            <p:cNvPr id="458757" name="Line 5"/>
            <p:cNvSpPr>
              <a:spLocks noChangeShapeType="1"/>
            </p:cNvSpPr>
            <p:nvPr/>
          </p:nvSpPr>
          <p:spPr bwMode="auto">
            <a:xfrm flipV="1">
              <a:off x="2333"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58" name="Line 6"/>
            <p:cNvSpPr>
              <a:spLocks noChangeShapeType="1"/>
            </p:cNvSpPr>
            <p:nvPr/>
          </p:nvSpPr>
          <p:spPr bwMode="auto">
            <a:xfrm flipV="1">
              <a:off x="3585"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59" name="Line 7"/>
            <p:cNvSpPr>
              <a:spLocks noChangeShapeType="1"/>
            </p:cNvSpPr>
            <p:nvPr/>
          </p:nvSpPr>
          <p:spPr bwMode="auto">
            <a:xfrm flipV="1">
              <a:off x="4630"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0" name="Line 8"/>
            <p:cNvSpPr>
              <a:spLocks noChangeShapeType="1"/>
            </p:cNvSpPr>
            <p:nvPr/>
          </p:nvSpPr>
          <p:spPr bwMode="auto">
            <a:xfrm flipV="1">
              <a:off x="5684"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1" name="Line 9"/>
            <p:cNvSpPr>
              <a:spLocks noChangeShapeType="1"/>
            </p:cNvSpPr>
            <p:nvPr/>
          </p:nvSpPr>
          <p:spPr bwMode="auto">
            <a:xfrm>
              <a:off x="2531" y="3317"/>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2" name="Line 10"/>
            <p:cNvSpPr>
              <a:spLocks noChangeShapeType="1"/>
            </p:cNvSpPr>
            <p:nvPr/>
          </p:nvSpPr>
          <p:spPr bwMode="auto">
            <a:xfrm>
              <a:off x="2531" y="3028"/>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3" name="Line 11"/>
            <p:cNvSpPr>
              <a:spLocks noChangeShapeType="1"/>
            </p:cNvSpPr>
            <p:nvPr/>
          </p:nvSpPr>
          <p:spPr bwMode="auto">
            <a:xfrm>
              <a:off x="2531" y="2736"/>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4" name="Line 12"/>
            <p:cNvSpPr>
              <a:spLocks noChangeShapeType="1"/>
            </p:cNvSpPr>
            <p:nvPr/>
          </p:nvSpPr>
          <p:spPr bwMode="auto">
            <a:xfrm>
              <a:off x="2531" y="2444"/>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5" name="Line 13"/>
            <p:cNvSpPr>
              <a:spLocks noChangeShapeType="1"/>
            </p:cNvSpPr>
            <p:nvPr/>
          </p:nvSpPr>
          <p:spPr bwMode="auto">
            <a:xfrm>
              <a:off x="2531" y="2153"/>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6" name="Freeform 14"/>
            <p:cNvSpPr>
              <a:spLocks/>
            </p:cNvSpPr>
            <p:nvPr/>
          </p:nvSpPr>
          <p:spPr bwMode="auto">
            <a:xfrm>
              <a:off x="2334" y="1862"/>
              <a:ext cx="3350" cy="4"/>
            </a:xfrm>
            <a:custGeom>
              <a:avLst/>
              <a:gdLst>
                <a:gd name="T0" fmla="*/ 0 w 3350"/>
                <a:gd name="T1" fmla="*/ 4 h 4"/>
                <a:gd name="T2" fmla="*/ 3350 w 3350"/>
                <a:gd name="T3" fmla="*/ 0 h 4"/>
              </a:gdLst>
              <a:ahLst/>
              <a:cxnLst>
                <a:cxn ang="0">
                  <a:pos x="T0" y="T1"/>
                </a:cxn>
                <a:cxn ang="0">
                  <a:pos x="T2" y="T3"/>
                </a:cxn>
              </a:cxnLst>
              <a:rect l="0" t="0" r="r" b="b"/>
              <a:pathLst>
                <a:path w="3350" h="4">
                  <a:moveTo>
                    <a:pt x="0" y="4"/>
                  </a:moveTo>
                  <a:lnTo>
                    <a:pt x="3350" y="0"/>
                  </a:lnTo>
                </a:path>
              </a:pathLst>
            </a:custGeom>
            <a:solidFill>
              <a:srgbClr val="FFFFFF"/>
            </a:solidFill>
            <a:ln w="0">
              <a:solidFill>
                <a:srgbClr val="000000"/>
              </a:solidFill>
              <a:prstDash val="solid"/>
              <a:round/>
              <a:headEnd/>
              <a:tailEnd/>
            </a:ln>
          </p:spPr>
          <p:txBody>
            <a:bodyPr/>
            <a:lstStyle/>
            <a:p>
              <a:endParaRPr lang="zh-CN" altLang="en-US"/>
            </a:p>
          </p:txBody>
        </p:sp>
        <p:sp>
          <p:nvSpPr>
            <p:cNvPr id="458767" name="Line 15"/>
            <p:cNvSpPr>
              <a:spLocks noChangeShapeType="1"/>
            </p:cNvSpPr>
            <p:nvPr/>
          </p:nvSpPr>
          <p:spPr bwMode="auto">
            <a:xfrm>
              <a:off x="2531" y="1571"/>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8" name="Line 16"/>
            <p:cNvSpPr>
              <a:spLocks noChangeShapeType="1"/>
            </p:cNvSpPr>
            <p:nvPr/>
          </p:nvSpPr>
          <p:spPr bwMode="auto">
            <a:xfrm>
              <a:off x="2531" y="1280"/>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9" name="Line 17"/>
            <p:cNvSpPr>
              <a:spLocks noChangeShapeType="1"/>
            </p:cNvSpPr>
            <p:nvPr/>
          </p:nvSpPr>
          <p:spPr bwMode="auto">
            <a:xfrm>
              <a:off x="2531" y="988"/>
              <a:ext cx="3153"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0" name="Line 18"/>
            <p:cNvSpPr>
              <a:spLocks noChangeShapeType="1"/>
            </p:cNvSpPr>
            <p:nvPr/>
          </p:nvSpPr>
          <p:spPr bwMode="auto">
            <a:xfrm flipV="1">
              <a:off x="2333"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1" name="Line 19"/>
            <p:cNvSpPr>
              <a:spLocks noChangeShapeType="1"/>
            </p:cNvSpPr>
            <p:nvPr/>
          </p:nvSpPr>
          <p:spPr bwMode="auto">
            <a:xfrm flipV="1">
              <a:off x="2333"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2" name="Line 20"/>
            <p:cNvSpPr>
              <a:spLocks noChangeShapeType="1"/>
            </p:cNvSpPr>
            <p:nvPr/>
          </p:nvSpPr>
          <p:spPr bwMode="auto">
            <a:xfrm flipV="1">
              <a:off x="2333" y="988"/>
              <a:ext cx="1" cy="2329"/>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3" name="Freeform 21"/>
            <p:cNvSpPr>
              <a:spLocks/>
            </p:cNvSpPr>
            <p:nvPr/>
          </p:nvSpPr>
          <p:spPr bwMode="auto">
            <a:xfrm>
              <a:off x="2336" y="3315"/>
              <a:ext cx="3348" cy="3"/>
            </a:xfrm>
            <a:custGeom>
              <a:avLst/>
              <a:gdLst>
                <a:gd name="T0" fmla="*/ 0 w 3348"/>
                <a:gd name="T1" fmla="*/ 0 h 3"/>
                <a:gd name="T2" fmla="*/ 3348 w 3348"/>
                <a:gd name="T3" fmla="*/ 3 h 3"/>
              </a:gdLst>
              <a:ahLst/>
              <a:cxnLst>
                <a:cxn ang="0">
                  <a:pos x="T0" y="T1"/>
                </a:cxn>
                <a:cxn ang="0">
                  <a:pos x="T2" y="T3"/>
                </a:cxn>
              </a:cxnLst>
              <a:rect l="0" t="0" r="r" b="b"/>
              <a:pathLst>
                <a:path w="3348" h="3">
                  <a:moveTo>
                    <a:pt x="0" y="0"/>
                  </a:moveTo>
                  <a:lnTo>
                    <a:pt x="3348" y="3"/>
                  </a:lnTo>
                </a:path>
              </a:pathLst>
            </a:custGeom>
            <a:solidFill>
              <a:srgbClr val="FFFFFF"/>
            </a:solidFill>
            <a:ln w="9525">
              <a:solidFill>
                <a:srgbClr val="000000"/>
              </a:solidFill>
              <a:prstDash val="solid"/>
              <a:round/>
              <a:headEnd/>
              <a:tailEnd/>
            </a:ln>
          </p:spPr>
          <p:txBody>
            <a:bodyPr/>
            <a:lstStyle/>
            <a:p>
              <a:endParaRPr lang="zh-CN" altLang="en-US"/>
            </a:p>
          </p:txBody>
        </p:sp>
        <p:sp>
          <p:nvSpPr>
            <p:cNvPr id="458774" name="Line 22"/>
            <p:cNvSpPr>
              <a:spLocks noChangeShapeType="1"/>
            </p:cNvSpPr>
            <p:nvPr/>
          </p:nvSpPr>
          <p:spPr bwMode="auto">
            <a:xfrm>
              <a:off x="2531" y="988"/>
              <a:ext cx="315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5" name="Line 23"/>
            <p:cNvSpPr>
              <a:spLocks noChangeShapeType="1"/>
            </p:cNvSpPr>
            <p:nvPr/>
          </p:nvSpPr>
          <p:spPr bwMode="auto">
            <a:xfrm flipV="1">
              <a:off x="2333" y="988"/>
              <a:ext cx="1" cy="2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6" name="Line 24"/>
            <p:cNvSpPr>
              <a:spLocks noChangeShapeType="1"/>
            </p:cNvSpPr>
            <p:nvPr/>
          </p:nvSpPr>
          <p:spPr bwMode="auto">
            <a:xfrm flipV="1">
              <a:off x="5684" y="988"/>
              <a:ext cx="1" cy="2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7" name="Freeform 25"/>
            <p:cNvSpPr>
              <a:spLocks/>
            </p:cNvSpPr>
            <p:nvPr/>
          </p:nvSpPr>
          <p:spPr bwMode="auto">
            <a:xfrm>
              <a:off x="2336" y="3315"/>
              <a:ext cx="3346" cy="1"/>
            </a:xfrm>
            <a:custGeom>
              <a:avLst/>
              <a:gdLst>
                <a:gd name="T0" fmla="*/ 0 w 3346"/>
                <a:gd name="T1" fmla="*/ 1 h 1"/>
                <a:gd name="T2" fmla="*/ 3346 w 3346"/>
                <a:gd name="T3" fmla="*/ 0 h 1"/>
              </a:gdLst>
              <a:ahLst/>
              <a:cxnLst>
                <a:cxn ang="0">
                  <a:pos x="T0" y="T1"/>
                </a:cxn>
                <a:cxn ang="0">
                  <a:pos x="T2" y="T3"/>
                </a:cxn>
              </a:cxnLst>
              <a:rect l="0" t="0" r="r" b="b"/>
              <a:pathLst>
                <a:path w="3346" h="1">
                  <a:moveTo>
                    <a:pt x="0" y="1"/>
                  </a:moveTo>
                  <a:lnTo>
                    <a:pt x="3346" y="0"/>
                  </a:lnTo>
                </a:path>
              </a:pathLst>
            </a:custGeom>
            <a:solidFill>
              <a:srgbClr val="FFFFFF"/>
            </a:solidFill>
            <a:ln w="9525">
              <a:solidFill>
                <a:srgbClr val="000000"/>
              </a:solidFill>
              <a:prstDash val="solid"/>
              <a:round/>
              <a:headEnd/>
              <a:tailEnd/>
            </a:ln>
          </p:spPr>
          <p:txBody>
            <a:bodyPr/>
            <a:lstStyle/>
            <a:p>
              <a:endParaRPr lang="zh-CN" altLang="en-US"/>
            </a:p>
          </p:txBody>
        </p:sp>
        <p:sp>
          <p:nvSpPr>
            <p:cNvPr id="458778" name="Line 26"/>
            <p:cNvSpPr>
              <a:spLocks noChangeShapeType="1"/>
            </p:cNvSpPr>
            <p:nvPr/>
          </p:nvSpPr>
          <p:spPr bwMode="auto">
            <a:xfrm flipV="1">
              <a:off x="2333" y="988"/>
              <a:ext cx="1" cy="2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79" name="Line 27"/>
            <p:cNvSpPr>
              <a:spLocks noChangeShapeType="1"/>
            </p:cNvSpPr>
            <p:nvPr/>
          </p:nvSpPr>
          <p:spPr bwMode="auto">
            <a:xfrm flipV="1">
              <a:off x="2333" y="3287"/>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0" name="Line 28"/>
            <p:cNvSpPr>
              <a:spLocks noChangeShapeType="1"/>
            </p:cNvSpPr>
            <p:nvPr/>
          </p:nvSpPr>
          <p:spPr bwMode="auto">
            <a:xfrm>
              <a:off x="2333" y="988"/>
              <a:ext cx="1"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1" name="Line 29"/>
            <p:cNvSpPr>
              <a:spLocks noChangeShapeType="1"/>
            </p:cNvSpPr>
            <p:nvPr/>
          </p:nvSpPr>
          <p:spPr bwMode="auto">
            <a:xfrm flipV="1">
              <a:off x="3585" y="3287"/>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2" name="Line 30"/>
            <p:cNvSpPr>
              <a:spLocks noChangeShapeType="1"/>
            </p:cNvSpPr>
            <p:nvPr/>
          </p:nvSpPr>
          <p:spPr bwMode="auto">
            <a:xfrm>
              <a:off x="3585" y="988"/>
              <a:ext cx="1"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3" name="Rectangle 31"/>
            <p:cNvSpPr>
              <a:spLocks noChangeArrowheads="1"/>
            </p:cNvSpPr>
            <p:nvPr/>
          </p:nvSpPr>
          <p:spPr bwMode="auto">
            <a:xfrm>
              <a:off x="3560" y="334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5</a:t>
              </a:r>
              <a:endParaRPr kumimoji="1" lang="en-US" altLang="zh-CN" sz="2400">
                <a:solidFill>
                  <a:srgbClr val="000000"/>
                </a:solidFill>
                <a:latin typeface="Tahoma" pitchFamily="34" charset="0"/>
              </a:endParaRPr>
            </a:p>
          </p:txBody>
        </p:sp>
        <p:sp>
          <p:nvSpPr>
            <p:cNvPr id="458784" name="Line 32"/>
            <p:cNvSpPr>
              <a:spLocks noChangeShapeType="1"/>
            </p:cNvSpPr>
            <p:nvPr/>
          </p:nvSpPr>
          <p:spPr bwMode="auto">
            <a:xfrm flipV="1">
              <a:off x="4630" y="3287"/>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5" name="Line 33"/>
            <p:cNvSpPr>
              <a:spLocks noChangeShapeType="1"/>
            </p:cNvSpPr>
            <p:nvPr/>
          </p:nvSpPr>
          <p:spPr bwMode="auto">
            <a:xfrm>
              <a:off x="4630" y="988"/>
              <a:ext cx="1"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6" name="Rectangle 34"/>
            <p:cNvSpPr>
              <a:spLocks noChangeArrowheads="1"/>
            </p:cNvSpPr>
            <p:nvPr/>
          </p:nvSpPr>
          <p:spPr bwMode="auto">
            <a:xfrm>
              <a:off x="4574" y="3348"/>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10</a:t>
              </a:r>
              <a:endParaRPr kumimoji="1" lang="en-US" altLang="zh-CN" sz="2400">
                <a:solidFill>
                  <a:srgbClr val="000000"/>
                </a:solidFill>
                <a:latin typeface="Tahoma" pitchFamily="34" charset="0"/>
              </a:endParaRPr>
            </a:p>
          </p:txBody>
        </p:sp>
        <p:sp>
          <p:nvSpPr>
            <p:cNvPr id="458787" name="Line 35"/>
            <p:cNvSpPr>
              <a:spLocks noChangeShapeType="1"/>
            </p:cNvSpPr>
            <p:nvPr/>
          </p:nvSpPr>
          <p:spPr bwMode="auto">
            <a:xfrm flipV="1">
              <a:off x="5684" y="3287"/>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8" name="Line 36"/>
            <p:cNvSpPr>
              <a:spLocks noChangeShapeType="1"/>
            </p:cNvSpPr>
            <p:nvPr/>
          </p:nvSpPr>
          <p:spPr bwMode="auto">
            <a:xfrm>
              <a:off x="5684" y="988"/>
              <a:ext cx="1" cy="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89" name="Rectangle 37"/>
            <p:cNvSpPr>
              <a:spLocks noChangeArrowheads="1"/>
            </p:cNvSpPr>
            <p:nvPr/>
          </p:nvSpPr>
          <p:spPr bwMode="auto">
            <a:xfrm>
              <a:off x="5626" y="3348"/>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15</a:t>
              </a:r>
              <a:endParaRPr kumimoji="1" lang="en-US" altLang="zh-CN" sz="2400">
                <a:solidFill>
                  <a:srgbClr val="000000"/>
                </a:solidFill>
                <a:latin typeface="Tahoma" pitchFamily="34" charset="0"/>
              </a:endParaRPr>
            </a:p>
          </p:txBody>
        </p:sp>
        <p:sp>
          <p:nvSpPr>
            <p:cNvPr id="458790" name="Line 38"/>
            <p:cNvSpPr>
              <a:spLocks noChangeShapeType="1"/>
            </p:cNvSpPr>
            <p:nvPr/>
          </p:nvSpPr>
          <p:spPr bwMode="auto">
            <a:xfrm>
              <a:off x="2333" y="3317"/>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91" name="Line 39"/>
            <p:cNvSpPr>
              <a:spLocks noChangeShapeType="1"/>
            </p:cNvSpPr>
            <p:nvPr/>
          </p:nvSpPr>
          <p:spPr bwMode="auto">
            <a:xfrm flipH="1">
              <a:off x="5652" y="3317"/>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92" name="Rectangle 40"/>
            <p:cNvSpPr>
              <a:spLocks noChangeArrowheads="1"/>
            </p:cNvSpPr>
            <p:nvPr/>
          </p:nvSpPr>
          <p:spPr bwMode="auto">
            <a:xfrm>
              <a:off x="2243" y="325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0</a:t>
              </a:r>
              <a:endParaRPr kumimoji="1" lang="en-US" altLang="zh-CN" sz="2400">
                <a:solidFill>
                  <a:srgbClr val="000000"/>
                </a:solidFill>
                <a:latin typeface="Tahoma" pitchFamily="34" charset="0"/>
              </a:endParaRPr>
            </a:p>
          </p:txBody>
        </p:sp>
        <p:sp>
          <p:nvSpPr>
            <p:cNvPr id="458793" name="Line 41"/>
            <p:cNvSpPr>
              <a:spLocks noChangeShapeType="1"/>
            </p:cNvSpPr>
            <p:nvPr/>
          </p:nvSpPr>
          <p:spPr bwMode="auto">
            <a:xfrm>
              <a:off x="2333" y="3028"/>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94" name="Line 42"/>
            <p:cNvSpPr>
              <a:spLocks noChangeShapeType="1"/>
            </p:cNvSpPr>
            <p:nvPr/>
          </p:nvSpPr>
          <p:spPr bwMode="auto">
            <a:xfrm flipH="1">
              <a:off x="5652" y="3028"/>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95" name="Rectangle 43"/>
            <p:cNvSpPr>
              <a:spLocks noChangeArrowheads="1"/>
            </p:cNvSpPr>
            <p:nvPr/>
          </p:nvSpPr>
          <p:spPr bwMode="auto">
            <a:xfrm>
              <a:off x="2154" y="2965"/>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0.2</a:t>
              </a:r>
              <a:endParaRPr kumimoji="1" lang="en-US" altLang="zh-CN" sz="2400">
                <a:solidFill>
                  <a:srgbClr val="000000"/>
                </a:solidFill>
                <a:latin typeface="Tahoma" pitchFamily="34" charset="0"/>
              </a:endParaRPr>
            </a:p>
          </p:txBody>
        </p:sp>
        <p:sp>
          <p:nvSpPr>
            <p:cNvPr id="458796" name="Line 44"/>
            <p:cNvSpPr>
              <a:spLocks noChangeShapeType="1"/>
            </p:cNvSpPr>
            <p:nvPr/>
          </p:nvSpPr>
          <p:spPr bwMode="auto">
            <a:xfrm>
              <a:off x="2333" y="2736"/>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97" name="Line 45"/>
            <p:cNvSpPr>
              <a:spLocks noChangeShapeType="1"/>
            </p:cNvSpPr>
            <p:nvPr/>
          </p:nvSpPr>
          <p:spPr bwMode="auto">
            <a:xfrm flipH="1">
              <a:off x="5652" y="2736"/>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98" name="Rectangle 46"/>
            <p:cNvSpPr>
              <a:spLocks noChangeArrowheads="1"/>
            </p:cNvSpPr>
            <p:nvPr/>
          </p:nvSpPr>
          <p:spPr bwMode="auto">
            <a:xfrm>
              <a:off x="2154" y="2675"/>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0.4</a:t>
              </a:r>
              <a:endParaRPr kumimoji="1" lang="en-US" altLang="zh-CN" sz="2400">
                <a:solidFill>
                  <a:srgbClr val="000000"/>
                </a:solidFill>
                <a:latin typeface="Tahoma" pitchFamily="34" charset="0"/>
              </a:endParaRPr>
            </a:p>
          </p:txBody>
        </p:sp>
        <p:sp>
          <p:nvSpPr>
            <p:cNvPr id="458799" name="Line 47"/>
            <p:cNvSpPr>
              <a:spLocks noChangeShapeType="1"/>
            </p:cNvSpPr>
            <p:nvPr/>
          </p:nvSpPr>
          <p:spPr bwMode="auto">
            <a:xfrm>
              <a:off x="2333" y="2444"/>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0" name="Line 48"/>
            <p:cNvSpPr>
              <a:spLocks noChangeShapeType="1"/>
            </p:cNvSpPr>
            <p:nvPr/>
          </p:nvSpPr>
          <p:spPr bwMode="auto">
            <a:xfrm flipH="1">
              <a:off x="5652" y="2444"/>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1" name="Rectangle 49"/>
            <p:cNvSpPr>
              <a:spLocks noChangeArrowheads="1"/>
            </p:cNvSpPr>
            <p:nvPr/>
          </p:nvSpPr>
          <p:spPr bwMode="auto">
            <a:xfrm>
              <a:off x="2154" y="2383"/>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0.6</a:t>
              </a:r>
              <a:endParaRPr kumimoji="1" lang="en-US" altLang="zh-CN" sz="2400">
                <a:solidFill>
                  <a:srgbClr val="000000"/>
                </a:solidFill>
                <a:latin typeface="Tahoma" pitchFamily="34" charset="0"/>
              </a:endParaRPr>
            </a:p>
          </p:txBody>
        </p:sp>
        <p:sp>
          <p:nvSpPr>
            <p:cNvPr id="458802" name="Line 50"/>
            <p:cNvSpPr>
              <a:spLocks noChangeShapeType="1"/>
            </p:cNvSpPr>
            <p:nvPr/>
          </p:nvSpPr>
          <p:spPr bwMode="auto">
            <a:xfrm>
              <a:off x="2333" y="2153"/>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3" name="Line 51"/>
            <p:cNvSpPr>
              <a:spLocks noChangeShapeType="1"/>
            </p:cNvSpPr>
            <p:nvPr/>
          </p:nvSpPr>
          <p:spPr bwMode="auto">
            <a:xfrm flipH="1">
              <a:off x="5652" y="2153"/>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4" name="Rectangle 52"/>
            <p:cNvSpPr>
              <a:spLocks noChangeArrowheads="1"/>
            </p:cNvSpPr>
            <p:nvPr/>
          </p:nvSpPr>
          <p:spPr bwMode="auto">
            <a:xfrm>
              <a:off x="2154" y="2092"/>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0.8</a:t>
              </a:r>
              <a:endParaRPr kumimoji="1" lang="en-US" altLang="zh-CN" sz="2400">
                <a:solidFill>
                  <a:srgbClr val="000000"/>
                </a:solidFill>
                <a:latin typeface="Tahoma" pitchFamily="34" charset="0"/>
              </a:endParaRPr>
            </a:p>
          </p:txBody>
        </p:sp>
        <p:sp>
          <p:nvSpPr>
            <p:cNvPr id="458805" name="Line 53"/>
            <p:cNvSpPr>
              <a:spLocks noChangeShapeType="1"/>
            </p:cNvSpPr>
            <p:nvPr/>
          </p:nvSpPr>
          <p:spPr bwMode="auto">
            <a:xfrm>
              <a:off x="2333" y="1861"/>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6" name="Line 54"/>
            <p:cNvSpPr>
              <a:spLocks noChangeShapeType="1"/>
            </p:cNvSpPr>
            <p:nvPr/>
          </p:nvSpPr>
          <p:spPr bwMode="auto">
            <a:xfrm flipH="1">
              <a:off x="5652" y="1861"/>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7" name="Rectangle 55"/>
            <p:cNvSpPr>
              <a:spLocks noChangeArrowheads="1"/>
            </p:cNvSpPr>
            <p:nvPr/>
          </p:nvSpPr>
          <p:spPr bwMode="auto">
            <a:xfrm>
              <a:off x="2243" y="18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1</a:t>
              </a:r>
              <a:endParaRPr kumimoji="1" lang="en-US" altLang="zh-CN" sz="2400">
                <a:solidFill>
                  <a:srgbClr val="000000"/>
                </a:solidFill>
                <a:latin typeface="Tahoma" pitchFamily="34" charset="0"/>
              </a:endParaRPr>
            </a:p>
          </p:txBody>
        </p:sp>
        <p:sp>
          <p:nvSpPr>
            <p:cNvPr id="458808" name="Line 56"/>
            <p:cNvSpPr>
              <a:spLocks noChangeShapeType="1"/>
            </p:cNvSpPr>
            <p:nvPr/>
          </p:nvSpPr>
          <p:spPr bwMode="auto">
            <a:xfrm>
              <a:off x="2333" y="1571"/>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09" name="Line 57"/>
            <p:cNvSpPr>
              <a:spLocks noChangeShapeType="1"/>
            </p:cNvSpPr>
            <p:nvPr/>
          </p:nvSpPr>
          <p:spPr bwMode="auto">
            <a:xfrm flipH="1">
              <a:off x="5652" y="1571"/>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10" name="Rectangle 58"/>
            <p:cNvSpPr>
              <a:spLocks noChangeArrowheads="1"/>
            </p:cNvSpPr>
            <p:nvPr/>
          </p:nvSpPr>
          <p:spPr bwMode="auto">
            <a:xfrm>
              <a:off x="2154" y="1509"/>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1.2</a:t>
              </a:r>
              <a:endParaRPr kumimoji="1" lang="en-US" altLang="zh-CN" sz="2400">
                <a:solidFill>
                  <a:srgbClr val="000000"/>
                </a:solidFill>
                <a:latin typeface="Tahoma" pitchFamily="34" charset="0"/>
              </a:endParaRPr>
            </a:p>
          </p:txBody>
        </p:sp>
        <p:sp>
          <p:nvSpPr>
            <p:cNvPr id="458811" name="Line 59"/>
            <p:cNvSpPr>
              <a:spLocks noChangeShapeType="1"/>
            </p:cNvSpPr>
            <p:nvPr/>
          </p:nvSpPr>
          <p:spPr bwMode="auto">
            <a:xfrm>
              <a:off x="2333" y="1280"/>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12" name="Line 60"/>
            <p:cNvSpPr>
              <a:spLocks noChangeShapeType="1"/>
            </p:cNvSpPr>
            <p:nvPr/>
          </p:nvSpPr>
          <p:spPr bwMode="auto">
            <a:xfrm flipH="1">
              <a:off x="5652" y="1280"/>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13" name="Rectangle 61"/>
            <p:cNvSpPr>
              <a:spLocks noChangeArrowheads="1"/>
            </p:cNvSpPr>
            <p:nvPr/>
          </p:nvSpPr>
          <p:spPr bwMode="auto">
            <a:xfrm>
              <a:off x="2154" y="1219"/>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1.4</a:t>
              </a:r>
              <a:endParaRPr kumimoji="1" lang="en-US" altLang="zh-CN" sz="2400">
                <a:solidFill>
                  <a:srgbClr val="000000"/>
                </a:solidFill>
                <a:latin typeface="Tahoma" pitchFamily="34" charset="0"/>
              </a:endParaRPr>
            </a:p>
          </p:txBody>
        </p:sp>
        <p:sp>
          <p:nvSpPr>
            <p:cNvPr id="458814" name="Line 62"/>
            <p:cNvSpPr>
              <a:spLocks noChangeShapeType="1"/>
            </p:cNvSpPr>
            <p:nvPr/>
          </p:nvSpPr>
          <p:spPr bwMode="auto">
            <a:xfrm>
              <a:off x="2333" y="988"/>
              <a:ext cx="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15" name="Line 63"/>
            <p:cNvSpPr>
              <a:spLocks noChangeShapeType="1"/>
            </p:cNvSpPr>
            <p:nvPr/>
          </p:nvSpPr>
          <p:spPr bwMode="auto">
            <a:xfrm flipH="1">
              <a:off x="5652" y="988"/>
              <a:ext cx="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16" name="Rectangle 64"/>
            <p:cNvSpPr>
              <a:spLocks noChangeArrowheads="1"/>
            </p:cNvSpPr>
            <p:nvPr/>
          </p:nvSpPr>
          <p:spPr bwMode="auto">
            <a:xfrm>
              <a:off x="2154" y="927"/>
              <a:ext cx="1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300">
                  <a:solidFill>
                    <a:srgbClr val="000000"/>
                  </a:solidFill>
                  <a:latin typeface="Helvetica" charset="0"/>
                </a:rPr>
                <a:t>1.6</a:t>
              </a:r>
              <a:endParaRPr kumimoji="1" lang="en-US" altLang="zh-CN" sz="2400">
                <a:solidFill>
                  <a:srgbClr val="000000"/>
                </a:solidFill>
                <a:latin typeface="Tahoma" pitchFamily="34" charset="0"/>
              </a:endParaRPr>
            </a:p>
          </p:txBody>
        </p:sp>
        <p:sp>
          <p:nvSpPr>
            <p:cNvPr id="458817" name="Freeform 65"/>
            <p:cNvSpPr>
              <a:spLocks/>
            </p:cNvSpPr>
            <p:nvPr/>
          </p:nvSpPr>
          <p:spPr bwMode="auto">
            <a:xfrm>
              <a:off x="2331" y="3315"/>
              <a:ext cx="3353" cy="4"/>
            </a:xfrm>
            <a:custGeom>
              <a:avLst/>
              <a:gdLst>
                <a:gd name="T0" fmla="*/ 0 w 3353"/>
                <a:gd name="T1" fmla="*/ 0 h 4"/>
                <a:gd name="T2" fmla="*/ 3353 w 3353"/>
                <a:gd name="T3" fmla="*/ 4 h 4"/>
              </a:gdLst>
              <a:ahLst/>
              <a:cxnLst>
                <a:cxn ang="0">
                  <a:pos x="T0" y="T1"/>
                </a:cxn>
                <a:cxn ang="0">
                  <a:pos x="T2" y="T3"/>
                </a:cxn>
              </a:cxnLst>
              <a:rect l="0" t="0" r="r" b="b"/>
              <a:pathLst>
                <a:path w="3353" h="4">
                  <a:moveTo>
                    <a:pt x="0" y="0"/>
                  </a:moveTo>
                  <a:lnTo>
                    <a:pt x="3353" y="4"/>
                  </a:lnTo>
                </a:path>
              </a:pathLst>
            </a:custGeom>
            <a:solidFill>
              <a:srgbClr val="FFFFFF"/>
            </a:solidFill>
            <a:ln w="9525">
              <a:solidFill>
                <a:srgbClr val="000000"/>
              </a:solidFill>
              <a:prstDash val="solid"/>
              <a:round/>
              <a:headEnd/>
              <a:tailEnd/>
            </a:ln>
          </p:spPr>
          <p:txBody>
            <a:bodyPr/>
            <a:lstStyle/>
            <a:p>
              <a:endParaRPr lang="zh-CN" altLang="en-US"/>
            </a:p>
          </p:txBody>
        </p:sp>
        <p:sp>
          <p:nvSpPr>
            <p:cNvPr id="458818" name="Freeform 66"/>
            <p:cNvSpPr>
              <a:spLocks/>
            </p:cNvSpPr>
            <p:nvPr/>
          </p:nvSpPr>
          <p:spPr bwMode="auto">
            <a:xfrm>
              <a:off x="2340" y="984"/>
              <a:ext cx="3344" cy="5"/>
            </a:xfrm>
            <a:custGeom>
              <a:avLst/>
              <a:gdLst>
                <a:gd name="T0" fmla="*/ 0 w 3344"/>
                <a:gd name="T1" fmla="*/ 0 h 5"/>
                <a:gd name="T2" fmla="*/ 3344 w 3344"/>
                <a:gd name="T3" fmla="*/ 5 h 5"/>
              </a:gdLst>
              <a:ahLst/>
              <a:cxnLst>
                <a:cxn ang="0">
                  <a:pos x="T0" y="T1"/>
                </a:cxn>
                <a:cxn ang="0">
                  <a:pos x="T2" y="T3"/>
                </a:cxn>
              </a:cxnLst>
              <a:rect l="0" t="0" r="r" b="b"/>
              <a:pathLst>
                <a:path w="3344" h="5">
                  <a:moveTo>
                    <a:pt x="0" y="0"/>
                  </a:moveTo>
                  <a:lnTo>
                    <a:pt x="3344" y="5"/>
                  </a:lnTo>
                </a:path>
              </a:pathLst>
            </a:custGeom>
            <a:solidFill>
              <a:srgbClr val="FFFFFF"/>
            </a:solidFill>
            <a:ln w="9525">
              <a:solidFill>
                <a:srgbClr val="000000"/>
              </a:solidFill>
              <a:prstDash val="solid"/>
              <a:round/>
              <a:headEnd/>
              <a:tailEnd/>
            </a:ln>
          </p:spPr>
          <p:txBody>
            <a:bodyPr/>
            <a:lstStyle/>
            <a:p>
              <a:endParaRPr lang="zh-CN" altLang="en-US"/>
            </a:p>
          </p:txBody>
        </p:sp>
        <p:sp>
          <p:nvSpPr>
            <p:cNvPr id="458819" name="Line 67"/>
            <p:cNvSpPr>
              <a:spLocks noChangeShapeType="1"/>
            </p:cNvSpPr>
            <p:nvPr/>
          </p:nvSpPr>
          <p:spPr bwMode="auto">
            <a:xfrm flipV="1">
              <a:off x="2333" y="988"/>
              <a:ext cx="1" cy="2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20" name="Line 68"/>
            <p:cNvSpPr>
              <a:spLocks noChangeShapeType="1"/>
            </p:cNvSpPr>
            <p:nvPr/>
          </p:nvSpPr>
          <p:spPr bwMode="auto">
            <a:xfrm flipV="1">
              <a:off x="5684" y="988"/>
              <a:ext cx="1" cy="2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21" name="Freeform 69"/>
            <p:cNvSpPr>
              <a:spLocks/>
            </p:cNvSpPr>
            <p:nvPr/>
          </p:nvSpPr>
          <p:spPr bwMode="auto">
            <a:xfrm>
              <a:off x="2562" y="1095"/>
              <a:ext cx="3122" cy="2199"/>
            </a:xfrm>
            <a:custGeom>
              <a:avLst/>
              <a:gdLst>
                <a:gd name="T0" fmla="*/ 38 w 2962"/>
                <a:gd name="T1" fmla="*/ 2192 h 2222"/>
                <a:gd name="T2" fmla="*/ 92 w 2962"/>
                <a:gd name="T3" fmla="*/ 2085 h 2222"/>
                <a:gd name="T4" fmla="*/ 137 w 2962"/>
                <a:gd name="T5" fmla="*/ 1910 h 2222"/>
                <a:gd name="T6" fmla="*/ 185 w 2962"/>
                <a:gd name="T7" fmla="*/ 1687 h 2222"/>
                <a:gd name="T8" fmla="*/ 239 w 2962"/>
                <a:gd name="T9" fmla="*/ 1426 h 2222"/>
                <a:gd name="T10" fmla="*/ 284 w 2962"/>
                <a:gd name="T11" fmla="*/ 1149 h 2222"/>
                <a:gd name="T12" fmla="*/ 338 w 2962"/>
                <a:gd name="T13" fmla="*/ 882 h 2222"/>
                <a:gd name="T14" fmla="*/ 384 w 2962"/>
                <a:gd name="T15" fmla="*/ 629 h 2222"/>
                <a:gd name="T16" fmla="*/ 437 w 2962"/>
                <a:gd name="T17" fmla="*/ 406 h 2222"/>
                <a:gd name="T18" fmla="*/ 483 w 2962"/>
                <a:gd name="T19" fmla="*/ 231 h 2222"/>
                <a:gd name="T20" fmla="*/ 530 w 2962"/>
                <a:gd name="T21" fmla="*/ 101 h 2222"/>
                <a:gd name="T22" fmla="*/ 584 w 2962"/>
                <a:gd name="T23" fmla="*/ 23 h 2222"/>
                <a:gd name="T24" fmla="*/ 630 w 2962"/>
                <a:gd name="T25" fmla="*/ 0 h 2222"/>
                <a:gd name="T26" fmla="*/ 683 w 2962"/>
                <a:gd name="T27" fmla="*/ 23 h 2222"/>
                <a:gd name="T28" fmla="*/ 729 w 2962"/>
                <a:gd name="T29" fmla="*/ 86 h 2222"/>
                <a:gd name="T30" fmla="*/ 782 w 2962"/>
                <a:gd name="T31" fmla="*/ 185 h 2222"/>
                <a:gd name="T32" fmla="*/ 828 w 2962"/>
                <a:gd name="T33" fmla="*/ 307 h 2222"/>
                <a:gd name="T34" fmla="*/ 883 w 2962"/>
                <a:gd name="T35" fmla="*/ 446 h 2222"/>
                <a:gd name="T36" fmla="*/ 929 w 2962"/>
                <a:gd name="T37" fmla="*/ 591 h 2222"/>
                <a:gd name="T38" fmla="*/ 975 w 2962"/>
                <a:gd name="T39" fmla="*/ 728 h 2222"/>
                <a:gd name="T40" fmla="*/ 1028 w 2962"/>
                <a:gd name="T41" fmla="*/ 860 h 2222"/>
                <a:gd name="T42" fmla="*/ 1074 w 2962"/>
                <a:gd name="T43" fmla="*/ 974 h 2222"/>
                <a:gd name="T44" fmla="*/ 1127 w 2962"/>
                <a:gd name="T45" fmla="*/ 1065 h 2222"/>
                <a:gd name="T46" fmla="*/ 1173 w 2962"/>
                <a:gd name="T47" fmla="*/ 1126 h 2222"/>
                <a:gd name="T48" fmla="*/ 1229 w 2962"/>
                <a:gd name="T49" fmla="*/ 1157 h 2222"/>
                <a:gd name="T50" fmla="*/ 1274 w 2962"/>
                <a:gd name="T51" fmla="*/ 1174 h 2222"/>
                <a:gd name="T52" fmla="*/ 1320 w 2962"/>
                <a:gd name="T53" fmla="*/ 1157 h 2222"/>
                <a:gd name="T54" fmla="*/ 1373 w 2962"/>
                <a:gd name="T55" fmla="*/ 1119 h 2222"/>
                <a:gd name="T56" fmla="*/ 1419 w 2962"/>
                <a:gd name="T57" fmla="*/ 1065 h 2222"/>
                <a:gd name="T58" fmla="*/ 1473 w 2962"/>
                <a:gd name="T59" fmla="*/ 997 h 2222"/>
                <a:gd name="T60" fmla="*/ 1518 w 2962"/>
                <a:gd name="T61" fmla="*/ 921 h 2222"/>
                <a:gd name="T62" fmla="*/ 1574 w 2962"/>
                <a:gd name="T63" fmla="*/ 844 h 2222"/>
                <a:gd name="T64" fmla="*/ 1620 w 2962"/>
                <a:gd name="T65" fmla="*/ 774 h 2222"/>
                <a:gd name="T66" fmla="*/ 1665 w 2962"/>
                <a:gd name="T67" fmla="*/ 705 h 2222"/>
                <a:gd name="T68" fmla="*/ 1719 w 2962"/>
                <a:gd name="T69" fmla="*/ 652 h 2222"/>
                <a:gd name="T70" fmla="*/ 1765 w 2962"/>
                <a:gd name="T71" fmla="*/ 606 h 2222"/>
                <a:gd name="T72" fmla="*/ 1818 w 2962"/>
                <a:gd name="T73" fmla="*/ 576 h 2222"/>
                <a:gd name="T74" fmla="*/ 1864 w 2962"/>
                <a:gd name="T75" fmla="*/ 560 h 2222"/>
                <a:gd name="T76" fmla="*/ 1919 w 2962"/>
                <a:gd name="T77" fmla="*/ 553 h 2222"/>
                <a:gd name="T78" fmla="*/ 1965 w 2962"/>
                <a:gd name="T79" fmla="*/ 568 h 2222"/>
                <a:gd name="T80" fmla="*/ 2011 w 2962"/>
                <a:gd name="T81" fmla="*/ 583 h 2222"/>
                <a:gd name="T82" fmla="*/ 2064 w 2962"/>
                <a:gd name="T83" fmla="*/ 614 h 2222"/>
                <a:gd name="T84" fmla="*/ 2110 w 2962"/>
                <a:gd name="T85" fmla="*/ 652 h 2222"/>
                <a:gd name="T86" fmla="*/ 2163 w 2962"/>
                <a:gd name="T87" fmla="*/ 690 h 2222"/>
                <a:gd name="T88" fmla="*/ 2209 w 2962"/>
                <a:gd name="T89" fmla="*/ 728 h 2222"/>
                <a:gd name="T90" fmla="*/ 2264 w 2962"/>
                <a:gd name="T91" fmla="*/ 766 h 2222"/>
                <a:gd name="T92" fmla="*/ 2310 w 2962"/>
                <a:gd name="T93" fmla="*/ 806 h 2222"/>
                <a:gd name="T94" fmla="*/ 2363 w 2962"/>
                <a:gd name="T95" fmla="*/ 837 h 2222"/>
                <a:gd name="T96" fmla="*/ 2409 w 2962"/>
                <a:gd name="T97" fmla="*/ 860 h 2222"/>
                <a:gd name="T98" fmla="*/ 2455 w 2962"/>
                <a:gd name="T99" fmla="*/ 875 h 2222"/>
                <a:gd name="T100" fmla="*/ 2508 w 2962"/>
                <a:gd name="T101" fmla="*/ 875 h 2222"/>
                <a:gd name="T102" fmla="*/ 2554 w 2962"/>
                <a:gd name="T103" fmla="*/ 882 h 2222"/>
                <a:gd name="T104" fmla="*/ 2610 w 2962"/>
                <a:gd name="T105" fmla="*/ 875 h 2222"/>
                <a:gd name="T106" fmla="*/ 2655 w 2962"/>
                <a:gd name="T107" fmla="*/ 860 h 2222"/>
                <a:gd name="T108" fmla="*/ 2709 w 2962"/>
                <a:gd name="T109" fmla="*/ 844 h 2222"/>
                <a:gd name="T110" fmla="*/ 2755 w 2962"/>
                <a:gd name="T111" fmla="*/ 821 h 2222"/>
                <a:gd name="T112" fmla="*/ 2800 w 2962"/>
                <a:gd name="T113" fmla="*/ 806 h 2222"/>
                <a:gd name="T114" fmla="*/ 2854 w 2962"/>
                <a:gd name="T115" fmla="*/ 781 h 2222"/>
                <a:gd name="T116" fmla="*/ 2899 w 2962"/>
                <a:gd name="T117" fmla="*/ 759 h 2222"/>
                <a:gd name="T118" fmla="*/ 2955 w 2962"/>
                <a:gd name="T119" fmla="*/ 743 h 2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2" h="2222">
                  <a:moveTo>
                    <a:pt x="0" y="2222"/>
                  </a:moveTo>
                  <a:lnTo>
                    <a:pt x="8" y="2222"/>
                  </a:lnTo>
                  <a:lnTo>
                    <a:pt x="23" y="2215"/>
                  </a:lnTo>
                  <a:lnTo>
                    <a:pt x="31" y="2207"/>
                  </a:lnTo>
                  <a:lnTo>
                    <a:pt x="38" y="2192"/>
                  </a:lnTo>
                  <a:lnTo>
                    <a:pt x="46" y="2176"/>
                  </a:lnTo>
                  <a:lnTo>
                    <a:pt x="61" y="2161"/>
                  </a:lnTo>
                  <a:lnTo>
                    <a:pt x="69" y="2138"/>
                  </a:lnTo>
                  <a:lnTo>
                    <a:pt x="76" y="2115"/>
                  </a:lnTo>
                  <a:lnTo>
                    <a:pt x="92" y="2085"/>
                  </a:lnTo>
                  <a:lnTo>
                    <a:pt x="99" y="2054"/>
                  </a:lnTo>
                  <a:lnTo>
                    <a:pt x="107" y="2024"/>
                  </a:lnTo>
                  <a:lnTo>
                    <a:pt x="115" y="1986"/>
                  </a:lnTo>
                  <a:lnTo>
                    <a:pt x="130" y="1948"/>
                  </a:lnTo>
                  <a:lnTo>
                    <a:pt x="137" y="1910"/>
                  </a:lnTo>
                  <a:lnTo>
                    <a:pt x="145" y="1870"/>
                  </a:lnTo>
                  <a:lnTo>
                    <a:pt x="160" y="1824"/>
                  </a:lnTo>
                  <a:lnTo>
                    <a:pt x="170" y="1778"/>
                  </a:lnTo>
                  <a:lnTo>
                    <a:pt x="178" y="1732"/>
                  </a:lnTo>
                  <a:lnTo>
                    <a:pt x="185" y="1687"/>
                  </a:lnTo>
                  <a:lnTo>
                    <a:pt x="200" y="1633"/>
                  </a:lnTo>
                  <a:lnTo>
                    <a:pt x="208" y="1580"/>
                  </a:lnTo>
                  <a:lnTo>
                    <a:pt x="216" y="1534"/>
                  </a:lnTo>
                  <a:lnTo>
                    <a:pt x="231" y="1479"/>
                  </a:lnTo>
                  <a:lnTo>
                    <a:pt x="239" y="1426"/>
                  </a:lnTo>
                  <a:lnTo>
                    <a:pt x="246" y="1372"/>
                  </a:lnTo>
                  <a:lnTo>
                    <a:pt x="254" y="1311"/>
                  </a:lnTo>
                  <a:lnTo>
                    <a:pt x="269" y="1258"/>
                  </a:lnTo>
                  <a:lnTo>
                    <a:pt x="277" y="1204"/>
                  </a:lnTo>
                  <a:lnTo>
                    <a:pt x="284" y="1149"/>
                  </a:lnTo>
                  <a:lnTo>
                    <a:pt x="300" y="1096"/>
                  </a:lnTo>
                  <a:lnTo>
                    <a:pt x="307" y="1042"/>
                  </a:lnTo>
                  <a:lnTo>
                    <a:pt x="315" y="989"/>
                  </a:lnTo>
                  <a:lnTo>
                    <a:pt x="322" y="936"/>
                  </a:lnTo>
                  <a:lnTo>
                    <a:pt x="338" y="882"/>
                  </a:lnTo>
                  <a:lnTo>
                    <a:pt x="345" y="829"/>
                  </a:lnTo>
                  <a:lnTo>
                    <a:pt x="353" y="774"/>
                  </a:lnTo>
                  <a:lnTo>
                    <a:pt x="368" y="728"/>
                  </a:lnTo>
                  <a:lnTo>
                    <a:pt x="376" y="675"/>
                  </a:lnTo>
                  <a:lnTo>
                    <a:pt x="384" y="629"/>
                  </a:lnTo>
                  <a:lnTo>
                    <a:pt x="391" y="583"/>
                  </a:lnTo>
                  <a:lnTo>
                    <a:pt x="406" y="537"/>
                  </a:lnTo>
                  <a:lnTo>
                    <a:pt x="414" y="492"/>
                  </a:lnTo>
                  <a:lnTo>
                    <a:pt x="422" y="454"/>
                  </a:lnTo>
                  <a:lnTo>
                    <a:pt x="437" y="406"/>
                  </a:lnTo>
                  <a:lnTo>
                    <a:pt x="445" y="368"/>
                  </a:lnTo>
                  <a:lnTo>
                    <a:pt x="452" y="330"/>
                  </a:lnTo>
                  <a:lnTo>
                    <a:pt x="460" y="299"/>
                  </a:lnTo>
                  <a:lnTo>
                    <a:pt x="475" y="261"/>
                  </a:lnTo>
                  <a:lnTo>
                    <a:pt x="483" y="231"/>
                  </a:lnTo>
                  <a:lnTo>
                    <a:pt x="490" y="200"/>
                  </a:lnTo>
                  <a:lnTo>
                    <a:pt x="506" y="177"/>
                  </a:lnTo>
                  <a:lnTo>
                    <a:pt x="515" y="147"/>
                  </a:lnTo>
                  <a:lnTo>
                    <a:pt x="523" y="124"/>
                  </a:lnTo>
                  <a:lnTo>
                    <a:pt x="530" y="101"/>
                  </a:lnTo>
                  <a:lnTo>
                    <a:pt x="546" y="86"/>
                  </a:lnTo>
                  <a:lnTo>
                    <a:pt x="553" y="70"/>
                  </a:lnTo>
                  <a:lnTo>
                    <a:pt x="561" y="53"/>
                  </a:lnTo>
                  <a:lnTo>
                    <a:pt x="576" y="38"/>
                  </a:lnTo>
                  <a:lnTo>
                    <a:pt x="584" y="23"/>
                  </a:lnTo>
                  <a:lnTo>
                    <a:pt x="591" y="15"/>
                  </a:lnTo>
                  <a:lnTo>
                    <a:pt x="599" y="8"/>
                  </a:lnTo>
                  <a:lnTo>
                    <a:pt x="614" y="8"/>
                  </a:lnTo>
                  <a:lnTo>
                    <a:pt x="622" y="0"/>
                  </a:lnTo>
                  <a:lnTo>
                    <a:pt x="630" y="0"/>
                  </a:lnTo>
                  <a:lnTo>
                    <a:pt x="645" y="0"/>
                  </a:lnTo>
                  <a:lnTo>
                    <a:pt x="652" y="0"/>
                  </a:lnTo>
                  <a:lnTo>
                    <a:pt x="660" y="8"/>
                  </a:lnTo>
                  <a:lnTo>
                    <a:pt x="668" y="15"/>
                  </a:lnTo>
                  <a:lnTo>
                    <a:pt x="683" y="23"/>
                  </a:lnTo>
                  <a:lnTo>
                    <a:pt x="691" y="30"/>
                  </a:lnTo>
                  <a:lnTo>
                    <a:pt x="698" y="46"/>
                  </a:lnTo>
                  <a:lnTo>
                    <a:pt x="714" y="53"/>
                  </a:lnTo>
                  <a:lnTo>
                    <a:pt x="721" y="70"/>
                  </a:lnTo>
                  <a:lnTo>
                    <a:pt x="729" y="86"/>
                  </a:lnTo>
                  <a:lnTo>
                    <a:pt x="744" y="101"/>
                  </a:lnTo>
                  <a:lnTo>
                    <a:pt x="752" y="124"/>
                  </a:lnTo>
                  <a:lnTo>
                    <a:pt x="759" y="139"/>
                  </a:lnTo>
                  <a:lnTo>
                    <a:pt x="767" y="162"/>
                  </a:lnTo>
                  <a:lnTo>
                    <a:pt x="782" y="185"/>
                  </a:lnTo>
                  <a:lnTo>
                    <a:pt x="790" y="208"/>
                  </a:lnTo>
                  <a:lnTo>
                    <a:pt x="797" y="231"/>
                  </a:lnTo>
                  <a:lnTo>
                    <a:pt x="813" y="253"/>
                  </a:lnTo>
                  <a:lnTo>
                    <a:pt x="820" y="284"/>
                  </a:lnTo>
                  <a:lnTo>
                    <a:pt x="828" y="307"/>
                  </a:lnTo>
                  <a:lnTo>
                    <a:pt x="836" y="337"/>
                  </a:lnTo>
                  <a:lnTo>
                    <a:pt x="851" y="360"/>
                  </a:lnTo>
                  <a:lnTo>
                    <a:pt x="860" y="391"/>
                  </a:lnTo>
                  <a:lnTo>
                    <a:pt x="868" y="414"/>
                  </a:lnTo>
                  <a:lnTo>
                    <a:pt x="883" y="446"/>
                  </a:lnTo>
                  <a:lnTo>
                    <a:pt x="891" y="476"/>
                  </a:lnTo>
                  <a:lnTo>
                    <a:pt x="899" y="507"/>
                  </a:lnTo>
                  <a:lnTo>
                    <a:pt x="906" y="530"/>
                  </a:lnTo>
                  <a:lnTo>
                    <a:pt x="921" y="560"/>
                  </a:lnTo>
                  <a:lnTo>
                    <a:pt x="929" y="591"/>
                  </a:lnTo>
                  <a:lnTo>
                    <a:pt x="937" y="621"/>
                  </a:lnTo>
                  <a:lnTo>
                    <a:pt x="952" y="644"/>
                  </a:lnTo>
                  <a:lnTo>
                    <a:pt x="960" y="675"/>
                  </a:lnTo>
                  <a:lnTo>
                    <a:pt x="967" y="705"/>
                  </a:lnTo>
                  <a:lnTo>
                    <a:pt x="975" y="728"/>
                  </a:lnTo>
                  <a:lnTo>
                    <a:pt x="990" y="759"/>
                  </a:lnTo>
                  <a:lnTo>
                    <a:pt x="998" y="781"/>
                  </a:lnTo>
                  <a:lnTo>
                    <a:pt x="1005" y="814"/>
                  </a:lnTo>
                  <a:lnTo>
                    <a:pt x="1021" y="837"/>
                  </a:lnTo>
                  <a:lnTo>
                    <a:pt x="1028" y="860"/>
                  </a:lnTo>
                  <a:lnTo>
                    <a:pt x="1036" y="882"/>
                  </a:lnTo>
                  <a:lnTo>
                    <a:pt x="1044" y="913"/>
                  </a:lnTo>
                  <a:lnTo>
                    <a:pt x="1059" y="928"/>
                  </a:lnTo>
                  <a:lnTo>
                    <a:pt x="1066" y="951"/>
                  </a:lnTo>
                  <a:lnTo>
                    <a:pt x="1074" y="974"/>
                  </a:lnTo>
                  <a:lnTo>
                    <a:pt x="1089" y="997"/>
                  </a:lnTo>
                  <a:lnTo>
                    <a:pt x="1097" y="1012"/>
                  </a:lnTo>
                  <a:lnTo>
                    <a:pt x="1105" y="1027"/>
                  </a:lnTo>
                  <a:lnTo>
                    <a:pt x="1112" y="1050"/>
                  </a:lnTo>
                  <a:lnTo>
                    <a:pt x="1127" y="1065"/>
                  </a:lnTo>
                  <a:lnTo>
                    <a:pt x="1135" y="1073"/>
                  </a:lnTo>
                  <a:lnTo>
                    <a:pt x="1143" y="1088"/>
                  </a:lnTo>
                  <a:lnTo>
                    <a:pt x="1158" y="1103"/>
                  </a:lnTo>
                  <a:lnTo>
                    <a:pt x="1166" y="1111"/>
                  </a:lnTo>
                  <a:lnTo>
                    <a:pt x="1173" y="1126"/>
                  </a:lnTo>
                  <a:lnTo>
                    <a:pt x="1181" y="1134"/>
                  </a:lnTo>
                  <a:lnTo>
                    <a:pt x="1196" y="1142"/>
                  </a:lnTo>
                  <a:lnTo>
                    <a:pt x="1206" y="1149"/>
                  </a:lnTo>
                  <a:lnTo>
                    <a:pt x="1213" y="1157"/>
                  </a:lnTo>
                  <a:lnTo>
                    <a:pt x="1229" y="1157"/>
                  </a:lnTo>
                  <a:lnTo>
                    <a:pt x="1236" y="1164"/>
                  </a:lnTo>
                  <a:lnTo>
                    <a:pt x="1244" y="1164"/>
                  </a:lnTo>
                  <a:lnTo>
                    <a:pt x="1251" y="1174"/>
                  </a:lnTo>
                  <a:lnTo>
                    <a:pt x="1267" y="1174"/>
                  </a:lnTo>
                  <a:lnTo>
                    <a:pt x="1274" y="1174"/>
                  </a:lnTo>
                  <a:lnTo>
                    <a:pt x="1282" y="1164"/>
                  </a:lnTo>
                  <a:lnTo>
                    <a:pt x="1297" y="1164"/>
                  </a:lnTo>
                  <a:lnTo>
                    <a:pt x="1305" y="1164"/>
                  </a:lnTo>
                  <a:lnTo>
                    <a:pt x="1312" y="1157"/>
                  </a:lnTo>
                  <a:lnTo>
                    <a:pt x="1320" y="1157"/>
                  </a:lnTo>
                  <a:lnTo>
                    <a:pt x="1335" y="1149"/>
                  </a:lnTo>
                  <a:lnTo>
                    <a:pt x="1343" y="1142"/>
                  </a:lnTo>
                  <a:lnTo>
                    <a:pt x="1351" y="1134"/>
                  </a:lnTo>
                  <a:lnTo>
                    <a:pt x="1366" y="1126"/>
                  </a:lnTo>
                  <a:lnTo>
                    <a:pt x="1373" y="1119"/>
                  </a:lnTo>
                  <a:lnTo>
                    <a:pt x="1381" y="1111"/>
                  </a:lnTo>
                  <a:lnTo>
                    <a:pt x="1389" y="1096"/>
                  </a:lnTo>
                  <a:lnTo>
                    <a:pt x="1404" y="1088"/>
                  </a:lnTo>
                  <a:lnTo>
                    <a:pt x="1412" y="1073"/>
                  </a:lnTo>
                  <a:lnTo>
                    <a:pt x="1419" y="1065"/>
                  </a:lnTo>
                  <a:lnTo>
                    <a:pt x="1435" y="1050"/>
                  </a:lnTo>
                  <a:lnTo>
                    <a:pt x="1442" y="1035"/>
                  </a:lnTo>
                  <a:lnTo>
                    <a:pt x="1450" y="1027"/>
                  </a:lnTo>
                  <a:lnTo>
                    <a:pt x="1457" y="1012"/>
                  </a:lnTo>
                  <a:lnTo>
                    <a:pt x="1473" y="997"/>
                  </a:lnTo>
                  <a:lnTo>
                    <a:pt x="1480" y="981"/>
                  </a:lnTo>
                  <a:lnTo>
                    <a:pt x="1488" y="966"/>
                  </a:lnTo>
                  <a:lnTo>
                    <a:pt x="1503" y="951"/>
                  </a:lnTo>
                  <a:lnTo>
                    <a:pt x="1511" y="936"/>
                  </a:lnTo>
                  <a:lnTo>
                    <a:pt x="1518" y="921"/>
                  </a:lnTo>
                  <a:lnTo>
                    <a:pt x="1526" y="905"/>
                  </a:lnTo>
                  <a:lnTo>
                    <a:pt x="1543" y="890"/>
                  </a:lnTo>
                  <a:lnTo>
                    <a:pt x="1551" y="875"/>
                  </a:lnTo>
                  <a:lnTo>
                    <a:pt x="1559" y="860"/>
                  </a:lnTo>
                  <a:lnTo>
                    <a:pt x="1574" y="844"/>
                  </a:lnTo>
                  <a:lnTo>
                    <a:pt x="1581" y="829"/>
                  </a:lnTo>
                  <a:lnTo>
                    <a:pt x="1589" y="814"/>
                  </a:lnTo>
                  <a:lnTo>
                    <a:pt x="1597" y="806"/>
                  </a:lnTo>
                  <a:lnTo>
                    <a:pt x="1612" y="789"/>
                  </a:lnTo>
                  <a:lnTo>
                    <a:pt x="1620" y="774"/>
                  </a:lnTo>
                  <a:lnTo>
                    <a:pt x="1627" y="759"/>
                  </a:lnTo>
                  <a:lnTo>
                    <a:pt x="1642" y="743"/>
                  </a:lnTo>
                  <a:lnTo>
                    <a:pt x="1650" y="728"/>
                  </a:lnTo>
                  <a:lnTo>
                    <a:pt x="1658" y="720"/>
                  </a:lnTo>
                  <a:lnTo>
                    <a:pt x="1665" y="705"/>
                  </a:lnTo>
                  <a:lnTo>
                    <a:pt x="1681" y="690"/>
                  </a:lnTo>
                  <a:lnTo>
                    <a:pt x="1688" y="682"/>
                  </a:lnTo>
                  <a:lnTo>
                    <a:pt x="1696" y="667"/>
                  </a:lnTo>
                  <a:lnTo>
                    <a:pt x="1711" y="659"/>
                  </a:lnTo>
                  <a:lnTo>
                    <a:pt x="1719" y="652"/>
                  </a:lnTo>
                  <a:lnTo>
                    <a:pt x="1726" y="637"/>
                  </a:lnTo>
                  <a:lnTo>
                    <a:pt x="1734" y="629"/>
                  </a:lnTo>
                  <a:lnTo>
                    <a:pt x="1749" y="621"/>
                  </a:lnTo>
                  <a:lnTo>
                    <a:pt x="1757" y="614"/>
                  </a:lnTo>
                  <a:lnTo>
                    <a:pt x="1765" y="606"/>
                  </a:lnTo>
                  <a:lnTo>
                    <a:pt x="1780" y="598"/>
                  </a:lnTo>
                  <a:lnTo>
                    <a:pt x="1787" y="591"/>
                  </a:lnTo>
                  <a:lnTo>
                    <a:pt x="1795" y="583"/>
                  </a:lnTo>
                  <a:lnTo>
                    <a:pt x="1803" y="576"/>
                  </a:lnTo>
                  <a:lnTo>
                    <a:pt x="1818" y="576"/>
                  </a:lnTo>
                  <a:lnTo>
                    <a:pt x="1826" y="568"/>
                  </a:lnTo>
                  <a:lnTo>
                    <a:pt x="1833" y="568"/>
                  </a:lnTo>
                  <a:lnTo>
                    <a:pt x="1848" y="560"/>
                  </a:lnTo>
                  <a:lnTo>
                    <a:pt x="1856" y="560"/>
                  </a:lnTo>
                  <a:lnTo>
                    <a:pt x="1864" y="560"/>
                  </a:lnTo>
                  <a:lnTo>
                    <a:pt x="1871" y="553"/>
                  </a:lnTo>
                  <a:lnTo>
                    <a:pt x="1889" y="553"/>
                  </a:lnTo>
                  <a:lnTo>
                    <a:pt x="1896" y="553"/>
                  </a:lnTo>
                  <a:lnTo>
                    <a:pt x="1904" y="553"/>
                  </a:lnTo>
                  <a:lnTo>
                    <a:pt x="1919" y="553"/>
                  </a:lnTo>
                  <a:lnTo>
                    <a:pt x="1927" y="553"/>
                  </a:lnTo>
                  <a:lnTo>
                    <a:pt x="1934" y="560"/>
                  </a:lnTo>
                  <a:lnTo>
                    <a:pt x="1942" y="560"/>
                  </a:lnTo>
                  <a:lnTo>
                    <a:pt x="1957" y="560"/>
                  </a:lnTo>
                  <a:lnTo>
                    <a:pt x="1965" y="568"/>
                  </a:lnTo>
                  <a:lnTo>
                    <a:pt x="1972" y="568"/>
                  </a:lnTo>
                  <a:lnTo>
                    <a:pt x="1988" y="576"/>
                  </a:lnTo>
                  <a:lnTo>
                    <a:pt x="1995" y="576"/>
                  </a:lnTo>
                  <a:lnTo>
                    <a:pt x="2003" y="583"/>
                  </a:lnTo>
                  <a:lnTo>
                    <a:pt x="2011" y="583"/>
                  </a:lnTo>
                  <a:lnTo>
                    <a:pt x="2026" y="591"/>
                  </a:lnTo>
                  <a:lnTo>
                    <a:pt x="2033" y="598"/>
                  </a:lnTo>
                  <a:lnTo>
                    <a:pt x="2041" y="606"/>
                  </a:lnTo>
                  <a:lnTo>
                    <a:pt x="2056" y="614"/>
                  </a:lnTo>
                  <a:lnTo>
                    <a:pt x="2064" y="614"/>
                  </a:lnTo>
                  <a:lnTo>
                    <a:pt x="2072" y="621"/>
                  </a:lnTo>
                  <a:lnTo>
                    <a:pt x="2079" y="629"/>
                  </a:lnTo>
                  <a:lnTo>
                    <a:pt x="2095" y="637"/>
                  </a:lnTo>
                  <a:lnTo>
                    <a:pt x="2102" y="644"/>
                  </a:lnTo>
                  <a:lnTo>
                    <a:pt x="2110" y="652"/>
                  </a:lnTo>
                  <a:lnTo>
                    <a:pt x="2125" y="659"/>
                  </a:lnTo>
                  <a:lnTo>
                    <a:pt x="2133" y="667"/>
                  </a:lnTo>
                  <a:lnTo>
                    <a:pt x="2140" y="675"/>
                  </a:lnTo>
                  <a:lnTo>
                    <a:pt x="2148" y="682"/>
                  </a:lnTo>
                  <a:lnTo>
                    <a:pt x="2163" y="690"/>
                  </a:lnTo>
                  <a:lnTo>
                    <a:pt x="2171" y="698"/>
                  </a:lnTo>
                  <a:lnTo>
                    <a:pt x="2178" y="705"/>
                  </a:lnTo>
                  <a:lnTo>
                    <a:pt x="2194" y="713"/>
                  </a:lnTo>
                  <a:lnTo>
                    <a:pt x="2201" y="720"/>
                  </a:lnTo>
                  <a:lnTo>
                    <a:pt x="2209" y="728"/>
                  </a:lnTo>
                  <a:lnTo>
                    <a:pt x="2224" y="736"/>
                  </a:lnTo>
                  <a:lnTo>
                    <a:pt x="2234" y="743"/>
                  </a:lnTo>
                  <a:lnTo>
                    <a:pt x="2241" y="751"/>
                  </a:lnTo>
                  <a:lnTo>
                    <a:pt x="2249" y="759"/>
                  </a:lnTo>
                  <a:lnTo>
                    <a:pt x="2264" y="766"/>
                  </a:lnTo>
                  <a:lnTo>
                    <a:pt x="2272" y="774"/>
                  </a:lnTo>
                  <a:lnTo>
                    <a:pt x="2280" y="781"/>
                  </a:lnTo>
                  <a:lnTo>
                    <a:pt x="2295" y="789"/>
                  </a:lnTo>
                  <a:lnTo>
                    <a:pt x="2302" y="797"/>
                  </a:lnTo>
                  <a:lnTo>
                    <a:pt x="2310" y="806"/>
                  </a:lnTo>
                  <a:lnTo>
                    <a:pt x="2318" y="814"/>
                  </a:lnTo>
                  <a:lnTo>
                    <a:pt x="2333" y="821"/>
                  </a:lnTo>
                  <a:lnTo>
                    <a:pt x="2341" y="821"/>
                  </a:lnTo>
                  <a:lnTo>
                    <a:pt x="2348" y="829"/>
                  </a:lnTo>
                  <a:lnTo>
                    <a:pt x="2363" y="837"/>
                  </a:lnTo>
                  <a:lnTo>
                    <a:pt x="2371" y="837"/>
                  </a:lnTo>
                  <a:lnTo>
                    <a:pt x="2379" y="844"/>
                  </a:lnTo>
                  <a:lnTo>
                    <a:pt x="2386" y="852"/>
                  </a:lnTo>
                  <a:lnTo>
                    <a:pt x="2402" y="852"/>
                  </a:lnTo>
                  <a:lnTo>
                    <a:pt x="2409" y="860"/>
                  </a:lnTo>
                  <a:lnTo>
                    <a:pt x="2417" y="860"/>
                  </a:lnTo>
                  <a:lnTo>
                    <a:pt x="2432" y="860"/>
                  </a:lnTo>
                  <a:lnTo>
                    <a:pt x="2440" y="867"/>
                  </a:lnTo>
                  <a:lnTo>
                    <a:pt x="2447" y="867"/>
                  </a:lnTo>
                  <a:lnTo>
                    <a:pt x="2455" y="875"/>
                  </a:lnTo>
                  <a:lnTo>
                    <a:pt x="2470" y="875"/>
                  </a:lnTo>
                  <a:lnTo>
                    <a:pt x="2478" y="875"/>
                  </a:lnTo>
                  <a:lnTo>
                    <a:pt x="2486" y="875"/>
                  </a:lnTo>
                  <a:lnTo>
                    <a:pt x="2501" y="875"/>
                  </a:lnTo>
                  <a:lnTo>
                    <a:pt x="2508" y="875"/>
                  </a:lnTo>
                  <a:lnTo>
                    <a:pt x="2516" y="882"/>
                  </a:lnTo>
                  <a:lnTo>
                    <a:pt x="2524" y="882"/>
                  </a:lnTo>
                  <a:lnTo>
                    <a:pt x="2539" y="882"/>
                  </a:lnTo>
                  <a:lnTo>
                    <a:pt x="2547" y="882"/>
                  </a:lnTo>
                  <a:lnTo>
                    <a:pt x="2554" y="882"/>
                  </a:lnTo>
                  <a:lnTo>
                    <a:pt x="2569" y="875"/>
                  </a:lnTo>
                  <a:lnTo>
                    <a:pt x="2579" y="875"/>
                  </a:lnTo>
                  <a:lnTo>
                    <a:pt x="2587" y="875"/>
                  </a:lnTo>
                  <a:lnTo>
                    <a:pt x="2594" y="875"/>
                  </a:lnTo>
                  <a:lnTo>
                    <a:pt x="2610" y="875"/>
                  </a:lnTo>
                  <a:lnTo>
                    <a:pt x="2617" y="867"/>
                  </a:lnTo>
                  <a:lnTo>
                    <a:pt x="2625" y="867"/>
                  </a:lnTo>
                  <a:lnTo>
                    <a:pt x="2640" y="867"/>
                  </a:lnTo>
                  <a:lnTo>
                    <a:pt x="2648" y="860"/>
                  </a:lnTo>
                  <a:lnTo>
                    <a:pt x="2655" y="860"/>
                  </a:lnTo>
                  <a:lnTo>
                    <a:pt x="2663" y="860"/>
                  </a:lnTo>
                  <a:lnTo>
                    <a:pt x="2678" y="852"/>
                  </a:lnTo>
                  <a:lnTo>
                    <a:pt x="2686" y="852"/>
                  </a:lnTo>
                  <a:lnTo>
                    <a:pt x="2693" y="844"/>
                  </a:lnTo>
                  <a:lnTo>
                    <a:pt x="2709" y="844"/>
                  </a:lnTo>
                  <a:lnTo>
                    <a:pt x="2716" y="837"/>
                  </a:lnTo>
                  <a:lnTo>
                    <a:pt x="2724" y="837"/>
                  </a:lnTo>
                  <a:lnTo>
                    <a:pt x="2732" y="829"/>
                  </a:lnTo>
                  <a:lnTo>
                    <a:pt x="2747" y="829"/>
                  </a:lnTo>
                  <a:lnTo>
                    <a:pt x="2755" y="821"/>
                  </a:lnTo>
                  <a:lnTo>
                    <a:pt x="2762" y="821"/>
                  </a:lnTo>
                  <a:lnTo>
                    <a:pt x="2777" y="814"/>
                  </a:lnTo>
                  <a:lnTo>
                    <a:pt x="2785" y="814"/>
                  </a:lnTo>
                  <a:lnTo>
                    <a:pt x="2793" y="806"/>
                  </a:lnTo>
                  <a:lnTo>
                    <a:pt x="2800" y="806"/>
                  </a:lnTo>
                  <a:lnTo>
                    <a:pt x="2816" y="797"/>
                  </a:lnTo>
                  <a:lnTo>
                    <a:pt x="2823" y="797"/>
                  </a:lnTo>
                  <a:lnTo>
                    <a:pt x="2831" y="789"/>
                  </a:lnTo>
                  <a:lnTo>
                    <a:pt x="2846" y="781"/>
                  </a:lnTo>
                  <a:lnTo>
                    <a:pt x="2854" y="781"/>
                  </a:lnTo>
                  <a:lnTo>
                    <a:pt x="2861" y="774"/>
                  </a:lnTo>
                  <a:lnTo>
                    <a:pt x="2869" y="774"/>
                  </a:lnTo>
                  <a:lnTo>
                    <a:pt x="2884" y="766"/>
                  </a:lnTo>
                  <a:lnTo>
                    <a:pt x="2892" y="766"/>
                  </a:lnTo>
                  <a:lnTo>
                    <a:pt x="2899" y="759"/>
                  </a:lnTo>
                  <a:lnTo>
                    <a:pt x="2915" y="759"/>
                  </a:lnTo>
                  <a:lnTo>
                    <a:pt x="2924" y="751"/>
                  </a:lnTo>
                  <a:lnTo>
                    <a:pt x="2932" y="751"/>
                  </a:lnTo>
                  <a:lnTo>
                    <a:pt x="2940" y="743"/>
                  </a:lnTo>
                  <a:lnTo>
                    <a:pt x="2955" y="743"/>
                  </a:lnTo>
                  <a:lnTo>
                    <a:pt x="2962" y="743"/>
                  </a:lnTo>
                </a:path>
              </a:pathLst>
            </a:custGeom>
            <a:noFill/>
            <a:ln w="23813">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8822" name="Freeform 70"/>
            <p:cNvSpPr>
              <a:spLocks/>
            </p:cNvSpPr>
            <p:nvPr/>
          </p:nvSpPr>
          <p:spPr bwMode="auto">
            <a:xfrm>
              <a:off x="2322" y="1097"/>
              <a:ext cx="889" cy="1"/>
            </a:xfrm>
            <a:custGeom>
              <a:avLst/>
              <a:gdLst>
                <a:gd name="T0" fmla="*/ 889 w 889"/>
                <a:gd name="T1" fmla="*/ 0 h 1"/>
                <a:gd name="T2" fmla="*/ 0 w 889"/>
                <a:gd name="T3" fmla="*/ 1 h 1"/>
              </a:gdLst>
              <a:ahLst/>
              <a:cxnLst>
                <a:cxn ang="0">
                  <a:pos x="T0" y="T1"/>
                </a:cxn>
                <a:cxn ang="0">
                  <a:pos x="T2" y="T3"/>
                </a:cxn>
              </a:cxnLst>
              <a:rect l="0" t="0" r="r" b="b"/>
              <a:pathLst>
                <a:path w="889" h="1">
                  <a:moveTo>
                    <a:pt x="889" y="0"/>
                  </a:moveTo>
                  <a:lnTo>
                    <a:pt x="0" y="1"/>
                  </a:lnTo>
                </a:path>
              </a:pathLst>
            </a:custGeom>
            <a:solidFill>
              <a:srgbClr val="FFFFFF"/>
            </a:solidFill>
            <a:ln w="0">
              <a:solidFill>
                <a:srgbClr val="000000"/>
              </a:solidFill>
              <a:prstDash val="solid"/>
              <a:round/>
              <a:headEnd/>
              <a:tailEnd/>
            </a:ln>
          </p:spPr>
          <p:txBody>
            <a:bodyPr/>
            <a:lstStyle/>
            <a:p>
              <a:endParaRPr lang="zh-CN" altLang="en-US"/>
            </a:p>
          </p:txBody>
        </p:sp>
        <p:sp>
          <p:nvSpPr>
            <p:cNvPr id="458823" name="Line 71"/>
            <p:cNvSpPr>
              <a:spLocks noChangeShapeType="1"/>
            </p:cNvSpPr>
            <p:nvPr/>
          </p:nvSpPr>
          <p:spPr bwMode="auto">
            <a:xfrm>
              <a:off x="2917" y="1863"/>
              <a:ext cx="1" cy="14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24" name="Line 72"/>
            <p:cNvSpPr>
              <a:spLocks noChangeShapeType="1"/>
            </p:cNvSpPr>
            <p:nvPr/>
          </p:nvSpPr>
          <p:spPr bwMode="auto">
            <a:xfrm>
              <a:off x="3203" y="1097"/>
              <a:ext cx="1" cy="22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25" name="Line 73"/>
            <p:cNvSpPr>
              <a:spLocks noChangeShapeType="1"/>
            </p:cNvSpPr>
            <p:nvPr/>
          </p:nvSpPr>
          <p:spPr bwMode="auto">
            <a:xfrm>
              <a:off x="5228" y="1977"/>
              <a:ext cx="4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26" name="Line 74"/>
            <p:cNvSpPr>
              <a:spLocks noChangeShapeType="1"/>
            </p:cNvSpPr>
            <p:nvPr/>
          </p:nvSpPr>
          <p:spPr bwMode="auto">
            <a:xfrm flipH="1">
              <a:off x="4787" y="1749"/>
              <a:ext cx="9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27" name="Line 75"/>
            <p:cNvSpPr>
              <a:spLocks noChangeShapeType="1"/>
            </p:cNvSpPr>
            <p:nvPr/>
          </p:nvSpPr>
          <p:spPr bwMode="auto">
            <a:xfrm>
              <a:off x="4795" y="1749"/>
              <a:ext cx="1" cy="15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8828" name="Group 76"/>
            <p:cNvGrpSpPr>
              <a:grpSpLocks/>
            </p:cNvGrpSpPr>
            <p:nvPr/>
          </p:nvGrpSpPr>
          <p:grpSpPr bwMode="auto">
            <a:xfrm>
              <a:off x="2716" y="1362"/>
              <a:ext cx="179" cy="184"/>
              <a:chOff x="2901" y="1362"/>
              <a:chExt cx="168" cy="184"/>
            </a:xfrm>
          </p:grpSpPr>
          <p:sp>
            <p:nvSpPr>
              <p:cNvPr id="458829" name="Rectangle 77"/>
              <p:cNvSpPr>
                <a:spLocks noChangeArrowheads="1"/>
              </p:cNvSpPr>
              <p:nvPr/>
            </p:nvSpPr>
            <p:spPr bwMode="auto">
              <a:xfrm>
                <a:off x="2901" y="1362"/>
                <a:ext cx="1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M</a:t>
                </a:r>
                <a:endParaRPr kumimoji="1" lang="en-US" altLang="zh-CN" sz="2400">
                  <a:solidFill>
                    <a:srgbClr val="000000"/>
                  </a:solidFill>
                  <a:latin typeface="Tahoma" pitchFamily="34" charset="0"/>
                </a:endParaRPr>
              </a:p>
            </p:txBody>
          </p:sp>
          <p:sp>
            <p:nvSpPr>
              <p:cNvPr id="458830" name="Rectangle 78"/>
              <p:cNvSpPr>
                <a:spLocks noChangeArrowheads="1"/>
              </p:cNvSpPr>
              <p:nvPr/>
            </p:nvSpPr>
            <p:spPr bwMode="auto">
              <a:xfrm>
                <a:off x="3009" y="1392"/>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p</a:t>
                </a:r>
                <a:endParaRPr kumimoji="1" lang="en-US" altLang="zh-CN" sz="2400">
                  <a:solidFill>
                    <a:srgbClr val="000000"/>
                  </a:solidFill>
                  <a:latin typeface="Tahoma" pitchFamily="34" charset="0"/>
                </a:endParaRPr>
              </a:p>
            </p:txBody>
          </p:sp>
        </p:grpSp>
        <p:sp>
          <p:nvSpPr>
            <p:cNvPr id="458831" name="Freeform 79"/>
            <p:cNvSpPr>
              <a:spLocks/>
            </p:cNvSpPr>
            <p:nvPr/>
          </p:nvSpPr>
          <p:spPr bwMode="auto">
            <a:xfrm>
              <a:off x="2764" y="1099"/>
              <a:ext cx="37" cy="72"/>
            </a:xfrm>
            <a:custGeom>
              <a:avLst/>
              <a:gdLst>
                <a:gd name="T0" fmla="*/ 0 w 35"/>
                <a:gd name="T1" fmla="*/ 72 h 72"/>
                <a:gd name="T2" fmla="*/ 23 w 35"/>
                <a:gd name="T3" fmla="*/ 0 h 72"/>
                <a:gd name="T4" fmla="*/ 35 w 35"/>
                <a:gd name="T5" fmla="*/ 72 h 72"/>
                <a:gd name="T6" fmla="*/ 0 w 35"/>
                <a:gd name="T7" fmla="*/ 72 h 72"/>
              </a:gdLst>
              <a:ahLst/>
              <a:cxnLst>
                <a:cxn ang="0">
                  <a:pos x="T0" y="T1"/>
                </a:cxn>
                <a:cxn ang="0">
                  <a:pos x="T2" y="T3"/>
                </a:cxn>
                <a:cxn ang="0">
                  <a:pos x="T4" y="T5"/>
                </a:cxn>
                <a:cxn ang="0">
                  <a:pos x="T6" y="T7"/>
                </a:cxn>
              </a:cxnLst>
              <a:rect l="0" t="0" r="r" b="b"/>
              <a:pathLst>
                <a:path w="35" h="72">
                  <a:moveTo>
                    <a:pt x="0" y="72"/>
                  </a:moveTo>
                  <a:lnTo>
                    <a:pt x="23" y="0"/>
                  </a:lnTo>
                  <a:lnTo>
                    <a:pt x="35" y="72"/>
                  </a:lnTo>
                  <a:lnTo>
                    <a:pt x="0" y="7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32" name="Freeform 80"/>
            <p:cNvSpPr>
              <a:spLocks/>
            </p:cNvSpPr>
            <p:nvPr/>
          </p:nvSpPr>
          <p:spPr bwMode="auto">
            <a:xfrm>
              <a:off x="2768" y="1781"/>
              <a:ext cx="38" cy="73"/>
            </a:xfrm>
            <a:custGeom>
              <a:avLst/>
              <a:gdLst>
                <a:gd name="T0" fmla="*/ 35 w 35"/>
                <a:gd name="T1" fmla="*/ 0 h 73"/>
                <a:gd name="T2" fmla="*/ 12 w 35"/>
                <a:gd name="T3" fmla="*/ 73 h 73"/>
                <a:gd name="T4" fmla="*/ 0 w 35"/>
                <a:gd name="T5" fmla="*/ 0 h 73"/>
                <a:gd name="T6" fmla="*/ 35 w 35"/>
                <a:gd name="T7" fmla="*/ 0 h 73"/>
              </a:gdLst>
              <a:ahLst/>
              <a:cxnLst>
                <a:cxn ang="0">
                  <a:pos x="T0" y="T1"/>
                </a:cxn>
                <a:cxn ang="0">
                  <a:pos x="T2" y="T3"/>
                </a:cxn>
                <a:cxn ang="0">
                  <a:pos x="T4" y="T5"/>
                </a:cxn>
                <a:cxn ang="0">
                  <a:pos x="T6" y="T7"/>
                </a:cxn>
              </a:cxnLst>
              <a:rect l="0" t="0" r="r" b="b"/>
              <a:pathLst>
                <a:path w="35" h="73">
                  <a:moveTo>
                    <a:pt x="35" y="0"/>
                  </a:moveTo>
                  <a:lnTo>
                    <a:pt x="12" y="73"/>
                  </a:lnTo>
                  <a:lnTo>
                    <a:pt x="0" y="0"/>
                  </a:lnTo>
                  <a:lnTo>
                    <a:pt x="35"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33" name="Line 81"/>
            <p:cNvSpPr>
              <a:spLocks noChangeShapeType="1"/>
            </p:cNvSpPr>
            <p:nvPr/>
          </p:nvSpPr>
          <p:spPr bwMode="auto">
            <a:xfrm>
              <a:off x="2785" y="116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34" name="Line 82"/>
            <p:cNvSpPr>
              <a:spLocks noChangeShapeType="1"/>
            </p:cNvSpPr>
            <p:nvPr/>
          </p:nvSpPr>
          <p:spPr bwMode="auto">
            <a:xfrm flipV="1">
              <a:off x="2785" y="1533"/>
              <a:ext cx="1" cy="2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35" name="Line 83"/>
            <p:cNvSpPr>
              <a:spLocks noChangeShapeType="1"/>
            </p:cNvSpPr>
            <p:nvPr/>
          </p:nvSpPr>
          <p:spPr bwMode="auto">
            <a:xfrm>
              <a:off x="2917" y="3317"/>
              <a:ext cx="1"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36" name="Freeform 84"/>
            <p:cNvSpPr>
              <a:spLocks/>
            </p:cNvSpPr>
            <p:nvPr/>
          </p:nvSpPr>
          <p:spPr bwMode="auto">
            <a:xfrm>
              <a:off x="2349" y="3376"/>
              <a:ext cx="77" cy="35"/>
            </a:xfrm>
            <a:custGeom>
              <a:avLst/>
              <a:gdLst>
                <a:gd name="T0" fmla="*/ 72 w 72"/>
                <a:gd name="T1" fmla="*/ 0 h 35"/>
                <a:gd name="T2" fmla="*/ 0 w 72"/>
                <a:gd name="T3" fmla="*/ 23 h 35"/>
                <a:gd name="T4" fmla="*/ 72 w 72"/>
                <a:gd name="T5" fmla="*/ 35 h 35"/>
                <a:gd name="T6" fmla="*/ 72 w 72"/>
                <a:gd name="T7" fmla="*/ 0 h 35"/>
              </a:gdLst>
              <a:ahLst/>
              <a:cxnLst>
                <a:cxn ang="0">
                  <a:pos x="T0" y="T1"/>
                </a:cxn>
                <a:cxn ang="0">
                  <a:pos x="T2" y="T3"/>
                </a:cxn>
                <a:cxn ang="0">
                  <a:pos x="T4" y="T5"/>
                </a:cxn>
                <a:cxn ang="0">
                  <a:pos x="T6" y="T7"/>
                </a:cxn>
              </a:cxnLst>
              <a:rect l="0" t="0" r="r" b="b"/>
              <a:pathLst>
                <a:path w="72" h="35">
                  <a:moveTo>
                    <a:pt x="72" y="0"/>
                  </a:moveTo>
                  <a:lnTo>
                    <a:pt x="0" y="23"/>
                  </a:lnTo>
                  <a:lnTo>
                    <a:pt x="72" y="35"/>
                  </a:lnTo>
                  <a:lnTo>
                    <a:pt x="72"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37" name="Freeform 85"/>
            <p:cNvSpPr>
              <a:spLocks/>
            </p:cNvSpPr>
            <p:nvPr/>
          </p:nvSpPr>
          <p:spPr bwMode="auto">
            <a:xfrm>
              <a:off x="2835" y="3372"/>
              <a:ext cx="78" cy="35"/>
            </a:xfrm>
            <a:custGeom>
              <a:avLst/>
              <a:gdLst>
                <a:gd name="T0" fmla="*/ 0 w 73"/>
                <a:gd name="T1" fmla="*/ 0 h 35"/>
                <a:gd name="T2" fmla="*/ 73 w 73"/>
                <a:gd name="T3" fmla="*/ 23 h 35"/>
                <a:gd name="T4" fmla="*/ 0 w 73"/>
                <a:gd name="T5" fmla="*/ 35 h 35"/>
                <a:gd name="T6" fmla="*/ 0 w 73"/>
                <a:gd name="T7" fmla="*/ 0 h 35"/>
              </a:gdLst>
              <a:ahLst/>
              <a:cxnLst>
                <a:cxn ang="0">
                  <a:pos x="T0" y="T1"/>
                </a:cxn>
                <a:cxn ang="0">
                  <a:pos x="T2" y="T3"/>
                </a:cxn>
                <a:cxn ang="0">
                  <a:pos x="T4" y="T5"/>
                </a:cxn>
                <a:cxn ang="0">
                  <a:pos x="T6" y="T7"/>
                </a:cxn>
              </a:cxnLst>
              <a:rect l="0" t="0" r="r" b="b"/>
              <a:pathLst>
                <a:path w="73" h="35">
                  <a:moveTo>
                    <a:pt x="0" y="0"/>
                  </a:moveTo>
                  <a:lnTo>
                    <a:pt x="73" y="23"/>
                  </a:lnTo>
                  <a:lnTo>
                    <a:pt x="0" y="35"/>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grpSp>
          <p:nvGrpSpPr>
            <p:cNvPr id="458838" name="Group 86"/>
            <p:cNvGrpSpPr>
              <a:grpSpLocks/>
            </p:cNvGrpSpPr>
            <p:nvPr/>
          </p:nvGrpSpPr>
          <p:grpSpPr bwMode="auto">
            <a:xfrm>
              <a:off x="2687" y="3306"/>
              <a:ext cx="95" cy="184"/>
              <a:chOff x="2874" y="3306"/>
              <a:chExt cx="89" cy="184"/>
            </a:xfrm>
          </p:grpSpPr>
          <p:sp>
            <p:nvSpPr>
              <p:cNvPr id="458839" name="Rectangle 87"/>
              <p:cNvSpPr>
                <a:spLocks noChangeArrowheads="1"/>
              </p:cNvSpPr>
              <p:nvPr/>
            </p:nvSpPr>
            <p:spPr bwMode="auto">
              <a:xfrm>
                <a:off x="2874" y="3306"/>
                <a:ext cx="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t</a:t>
                </a:r>
                <a:endParaRPr kumimoji="1" lang="en-US" altLang="zh-CN" sz="2400">
                  <a:solidFill>
                    <a:srgbClr val="000000"/>
                  </a:solidFill>
                  <a:latin typeface="Tahoma" pitchFamily="34" charset="0"/>
                </a:endParaRPr>
              </a:p>
            </p:txBody>
          </p:sp>
          <p:sp>
            <p:nvSpPr>
              <p:cNvPr id="458840" name="Rectangle 88"/>
              <p:cNvSpPr>
                <a:spLocks noChangeArrowheads="1"/>
              </p:cNvSpPr>
              <p:nvPr/>
            </p:nvSpPr>
            <p:spPr bwMode="auto">
              <a:xfrm>
                <a:off x="2916" y="3336"/>
                <a:ext cx="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r</a:t>
                </a:r>
                <a:endParaRPr kumimoji="1" lang="en-US" altLang="zh-CN" sz="2400">
                  <a:solidFill>
                    <a:srgbClr val="000000"/>
                  </a:solidFill>
                  <a:latin typeface="Tahoma" pitchFamily="34" charset="0"/>
                </a:endParaRPr>
              </a:p>
            </p:txBody>
          </p:sp>
        </p:grpSp>
        <p:grpSp>
          <p:nvGrpSpPr>
            <p:cNvPr id="458841" name="Group 89"/>
            <p:cNvGrpSpPr>
              <a:grpSpLocks/>
            </p:cNvGrpSpPr>
            <p:nvPr/>
          </p:nvGrpSpPr>
          <p:grpSpPr bwMode="auto">
            <a:xfrm>
              <a:off x="2962" y="3298"/>
              <a:ext cx="109" cy="181"/>
              <a:chOff x="3132" y="3298"/>
              <a:chExt cx="102" cy="181"/>
            </a:xfrm>
          </p:grpSpPr>
          <p:sp>
            <p:nvSpPr>
              <p:cNvPr id="458842" name="Rectangle 90"/>
              <p:cNvSpPr>
                <a:spLocks noChangeArrowheads="1"/>
              </p:cNvSpPr>
              <p:nvPr/>
            </p:nvSpPr>
            <p:spPr bwMode="auto">
              <a:xfrm>
                <a:off x="3132" y="3298"/>
                <a:ext cx="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t</a:t>
                </a:r>
                <a:endParaRPr kumimoji="1" lang="en-US" altLang="zh-CN" sz="2400">
                  <a:solidFill>
                    <a:srgbClr val="000000"/>
                  </a:solidFill>
                  <a:latin typeface="Tahoma" pitchFamily="34" charset="0"/>
                </a:endParaRPr>
              </a:p>
            </p:txBody>
          </p:sp>
          <p:sp>
            <p:nvSpPr>
              <p:cNvPr id="458843" name="Rectangle 91"/>
              <p:cNvSpPr>
                <a:spLocks noChangeArrowheads="1"/>
              </p:cNvSpPr>
              <p:nvPr/>
            </p:nvSpPr>
            <p:spPr bwMode="auto">
              <a:xfrm>
                <a:off x="3173" y="3325"/>
                <a:ext cx="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p</a:t>
                </a:r>
                <a:endParaRPr kumimoji="1" lang="en-US" altLang="zh-CN" sz="2400">
                  <a:solidFill>
                    <a:srgbClr val="000000"/>
                  </a:solidFill>
                  <a:latin typeface="Tahoma" pitchFamily="34" charset="0"/>
                </a:endParaRPr>
              </a:p>
            </p:txBody>
          </p:sp>
        </p:grpSp>
        <p:grpSp>
          <p:nvGrpSpPr>
            <p:cNvPr id="458844" name="Group 92"/>
            <p:cNvGrpSpPr>
              <a:grpSpLocks/>
            </p:cNvGrpSpPr>
            <p:nvPr/>
          </p:nvGrpSpPr>
          <p:grpSpPr bwMode="auto">
            <a:xfrm>
              <a:off x="3741" y="3388"/>
              <a:ext cx="95" cy="188"/>
              <a:chOff x="3864" y="3388"/>
              <a:chExt cx="89" cy="188"/>
            </a:xfrm>
          </p:grpSpPr>
          <p:sp>
            <p:nvSpPr>
              <p:cNvPr id="458845" name="Rectangle 93"/>
              <p:cNvSpPr>
                <a:spLocks noChangeArrowheads="1"/>
              </p:cNvSpPr>
              <p:nvPr/>
            </p:nvSpPr>
            <p:spPr bwMode="auto">
              <a:xfrm>
                <a:off x="3864" y="3388"/>
                <a:ext cx="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t</a:t>
                </a:r>
                <a:endParaRPr kumimoji="1" lang="en-US" altLang="zh-CN" sz="2400">
                  <a:solidFill>
                    <a:srgbClr val="000000"/>
                  </a:solidFill>
                  <a:latin typeface="Tahoma" pitchFamily="34" charset="0"/>
                </a:endParaRPr>
              </a:p>
            </p:txBody>
          </p:sp>
          <p:sp>
            <p:nvSpPr>
              <p:cNvPr id="458846" name="Rectangle 94"/>
              <p:cNvSpPr>
                <a:spLocks noChangeArrowheads="1"/>
              </p:cNvSpPr>
              <p:nvPr/>
            </p:nvSpPr>
            <p:spPr bwMode="auto">
              <a:xfrm>
                <a:off x="3906" y="3422"/>
                <a:ext cx="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i="1">
                    <a:solidFill>
                      <a:srgbClr val="000000"/>
                    </a:solidFill>
                    <a:latin typeface="Times New Roman" pitchFamily="18" charset="0"/>
                  </a:rPr>
                  <a:t>s</a:t>
                </a:r>
                <a:endParaRPr kumimoji="1" lang="en-US" altLang="zh-CN" sz="2400">
                  <a:solidFill>
                    <a:srgbClr val="000000"/>
                  </a:solidFill>
                  <a:latin typeface="Tahoma" pitchFamily="34" charset="0"/>
                </a:endParaRPr>
              </a:p>
            </p:txBody>
          </p:sp>
        </p:grpSp>
        <p:sp>
          <p:nvSpPr>
            <p:cNvPr id="458847" name="Freeform 95"/>
            <p:cNvSpPr>
              <a:spLocks/>
            </p:cNvSpPr>
            <p:nvPr/>
          </p:nvSpPr>
          <p:spPr bwMode="auto">
            <a:xfrm>
              <a:off x="2394" y="3396"/>
              <a:ext cx="277" cy="1"/>
            </a:xfrm>
            <a:custGeom>
              <a:avLst/>
              <a:gdLst>
                <a:gd name="T0" fmla="*/ 0 w 277"/>
                <a:gd name="T1" fmla="*/ 0 h 1"/>
                <a:gd name="T2" fmla="*/ 277 w 277"/>
                <a:gd name="T3" fmla="*/ 0 h 1"/>
              </a:gdLst>
              <a:ahLst/>
              <a:cxnLst>
                <a:cxn ang="0">
                  <a:pos x="T0" y="T1"/>
                </a:cxn>
                <a:cxn ang="0">
                  <a:pos x="T2" y="T3"/>
                </a:cxn>
              </a:cxnLst>
              <a:rect l="0" t="0" r="r" b="b"/>
              <a:pathLst>
                <a:path w="277" h="1">
                  <a:moveTo>
                    <a:pt x="0" y="0"/>
                  </a:moveTo>
                  <a:lnTo>
                    <a:pt x="277" y="0"/>
                  </a:lnTo>
                </a:path>
              </a:pathLst>
            </a:custGeom>
            <a:solidFill>
              <a:srgbClr val="FFFFFF"/>
            </a:solidFill>
            <a:ln w="0">
              <a:solidFill>
                <a:srgbClr val="000000"/>
              </a:solidFill>
              <a:prstDash val="solid"/>
              <a:round/>
              <a:headEnd/>
              <a:tailEnd/>
            </a:ln>
          </p:spPr>
          <p:txBody>
            <a:bodyPr/>
            <a:lstStyle/>
            <a:p>
              <a:endParaRPr lang="zh-CN" altLang="en-US"/>
            </a:p>
          </p:txBody>
        </p:sp>
        <p:sp>
          <p:nvSpPr>
            <p:cNvPr id="458848" name="Line 96"/>
            <p:cNvSpPr>
              <a:spLocks noChangeShapeType="1"/>
            </p:cNvSpPr>
            <p:nvPr/>
          </p:nvSpPr>
          <p:spPr bwMode="auto">
            <a:xfrm flipH="1">
              <a:off x="2809" y="3392"/>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49" name="Line 97"/>
            <p:cNvSpPr>
              <a:spLocks noChangeShapeType="1"/>
            </p:cNvSpPr>
            <p:nvPr/>
          </p:nvSpPr>
          <p:spPr bwMode="auto">
            <a:xfrm>
              <a:off x="3203" y="3317"/>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50" name="Freeform 98"/>
            <p:cNvSpPr>
              <a:spLocks/>
            </p:cNvSpPr>
            <p:nvPr/>
          </p:nvSpPr>
          <p:spPr bwMode="auto">
            <a:xfrm>
              <a:off x="2345" y="3453"/>
              <a:ext cx="78" cy="34"/>
            </a:xfrm>
            <a:custGeom>
              <a:avLst/>
              <a:gdLst>
                <a:gd name="T0" fmla="*/ 73 w 73"/>
                <a:gd name="T1" fmla="*/ 0 h 34"/>
                <a:gd name="T2" fmla="*/ 0 w 73"/>
                <a:gd name="T3" fmla="*/ 22 h 34"/>
                <a:gd name="T4" fmla="*/ 73 w 73"/>
                <a:gd name="T5" fmla="*/ 34 h 34"/>
                <a:gd name="T6" fmla="*/ 73 w 73"/>
                <a:gd name="T7" fmla="*/ 0 h 34"/>
              </a:gdLst>
              <a:ahLst/>
              <a:cxnLst>
                <a:cxn ang="0">
                  <a:pos x="T0" y="T1"/>
                </a:cxn>
                <a:cxn ang="0">
                  <a:pos x="T2" y="T3"/>
                </a:cxn>
                <a:cxn ang="0">
                  <a:pos x="T4" y="T5"/>
                </a:cxn>
                <a:cxn ang="0">
                  <a:pos x="T6" y="T7"/>
                </a:cxn>
              </a:cxnLst>
              <a:rect l="0" t="0" r="r" b="b"/>
              <a:pathLst>
                <a:path w="73" h="34">
                  <a:moveTo>
                    <a:pt x="73" y="0"/>
                  </a:moveTo>
                  <a:lnTo>
                    <a:pt x="0" y="22"/>
                  </a:lnTo>
                  <a:lnTo>
                    <a:pt x="73" y="34"/>
                  </a:lnTo>
                  <a:lnTo>
                    <a:pt x="73"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51" name="Freeform 99"/>
            <p:cNvSpPr>
              <a:spLocks/>
            </p:cNvSpPr>
            <p:nvPr/>
          </p:nvSpPr>
          <p:spPr bwMode="auto">
            <a:xfrm>
              <a:off x="3115" y="3453"/>
              <a:ext cx="78" cy="34"/>
            </a:xfrm>
            <a:custGeom>
              <a:avLst/>
              <a:gdLst>
                <a:gd name="T0" fmla="*/ 0 w 73"/>
                <a:gd name="T1" fmla="*/ 0 h 34"/>
                <a:gd name="T2" fmla="*/ 73 w 73"/>
                <a:gd name="T3" fmla="*/ 22 h 34"/>
                <a:gd name="T4" fmla="*/ 0 w 73"/>
                <a:gd name="T5" fmla="*/ 34 h 34"/>
                <a:gd name="T6" fmla="*/ 0 w 73"/>
                <a:gd name="T7" fmla="*/ 0 h 34"/>
              </a:gdLst>
              <a:ahLst/>
              <a:cxnLst>
                <a:cxn ang="0">
                  <a:pos x="T0" y="T1"/>
                </a:cxn>
                <a:cxn ang="0">
                  <a:pos x="T2" y="T3"/>
                </a:cxn>
                <a:cxn ang="0">
                  <a:pos x="T4" y="T5"/>
                </a:cxn>
                <a:cxn ang="0">
                  <a:pos x="T6" y="T7"/>
                </a:cxn>
              </a:cxnLst>
              <a:rect l="0" t="0" r="r" b="b"/>
              <a:pathLst>
                <a:path w="73" h="34">
                  <a:moveTo>
                    <a:pt x="0" y="0"/>
                  </a:moveTo>
                  <a:lnTo>
                    <a:pt x="73" y="22"/>
                  </a:lnTo>
                  <a:lnTo>
                    <a:pt x="0" y="34"/>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52" name="Freeform 100"/>
            <p:cNvSpPr>
              <a:spLocks/>
            </p:cNvSpPr>
            <p:nvPr/>
          </p:nvSpPr>
          <p:spPr bwMode="auto">
            <a:xfrm>
              <a:off x="2412" y="3473"/>
              <a:ext cx="712" cy="1"/>
            </a:xfrm>
            <a:custGeom>
              <a:avLst/>
              <a:gdLst>
                <a:gd name="T0" fmla="*/ 0 w 712"/>
                <a:gd name="T1" fmla="*/ 1 h 1"/>
                <a:gd name="T2" fmla="*/ 712 w 712"/>
                <a:gd name="T3" fmla="*/ 0 h 1"/>
              </a:gdLst>
              <a:ahLst/>
              <a:cxnLst>
                <a:cxn ang="0">
                  <a:pos x="T0" y="T1"/>
                </a:cxn>
                <a:cxn ang="0">
                  <a:pos x="T2" y="T3"/>
                </a:cxn>
              </a:cxnLst>
              <a:rect l="0" t="0" r="r" b="b"/>
              <a:pathLst>
                <a:path w="712" h="1">
                  <a:moveTo>
                    <a:pt x="0" y="1"/>
                  </a:moveTo>
                  <a:lnTo>
                    <a:pt x="712" y="0"/>
                  </a:lnTo>
                </a:path>
              </a:pathLst>
            </a:custGeom>
            <a:solidFill>
              <a:srgbClr val="FFFFFF"/>
            </a:solidFill>
            <a:ln w="0">
              <a:solidFill>
                <a:srgbClr val="000000"/>
              </a:solidFill>
              <a:prstDash val="solid"/>
              <a:round/>
              <a:headEnd/>
              <a:tailEnd/>
            </a:ln>
          </p:spPr>
          <p:txBody>
            <a:bodyPr/>
            <a:lstStyle/>
            <a:p>
              <a:endParaRPr lang="zh-CN" altLang="en-US"/>
            </a:p>
          </p:txBody>
        </p:sp>
        <p:sp>
          <p:nvSpPr>
            <p:cNvPr id="458853" name="Line 101"/>
            <p:cNvSpPr>
              <a:spLocks noChangeShapeType="1"/>
            </p:cNvSpPr>
            <p:nvPr/>
          </p:nvSpPr>
          <p:spPr bwMode="auto">
            <a:xfrm>
              <a:off x="2335" y="3317"/>
              <a:ext cx="1" cy="27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54" name="Freeform 102"/>
            <p:cNvSpPr>
              <a:spLocks/>
            </p:cNvSpPr>
            <p:nvPr/>
          </p:nvSpPr>
          <p:spPr bwMode="auto">
            <a:xfrm>
              <a:off x="2349" y="3536"/>
              <a:ext cx="77" cy="35"/>
            </a:xfrm>
            <a:custGeom>
              <a:avLst/>
              <a:gdLst>
                <a:gd name="T0" fmla="*/ 72 w 72"/>
                <a:gd name="T1" fmla="*/ 0 h 35"/>
                <a:gd name="T2" fmla="*/ 0 w 72"/>
                <a:gd name="T3" fmla="*/ 23 h 35"/>
                <a:gd name="T4" fmla="*/ 72 w 72"/>
                <a:gd name="T5" fmla="*/ 35 h 35"/>
                <a:gd name="T6" fmla="*/ 72 w 72"/>
                <a:gd name="T7" fmla="*/ 0 h 35"/>
              </a:gdLst>
              <a:ahLst/>
              <a:cxnLst>
                <a:cxn ang="0">
                  <a:pos x="T0" y="T1"/>
                </a:cxn>
                <a:cxn ang="0">
                  <a:pos x="T2" y="T3"/>
                </a:cxn>
                <a:cxn ang="0">
                  <a:pos x="T4" y="T5"/>
                </a:cxn>
                <a:cxn ang="0">
                  <a:pos x="T6" y="T7"/>
                </a:cxn>
              </a:cxnLst>
              <a:rect l="0" t="0" r="r" b="b"/>
              <a:pathLst>
                <a:path w="72" h="35">
                  <a:moveTo>
                    <a:pt x="72" y="0"/>
                  </a:moveTo>
                  <a:lnTo>
                    <a:pt x="0" y="23"/>
                  </a:lnTo>
                  <a:lnTo>
                    <a:pt x="72" y="35"/>
                  </a:lnTo>
                  <a:lnTo>
                    <a:pt x="72"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55" name="Freeform 103"/>
            <p:cNvSpPr>
              <a:spLocks/>
            </p:cNvSpPr>
            <p:nvPr/>
          </p:nvSpPr>
          <p:spPr bwMode="auto">
            <a:xfrm>
              <a:off x="4714" y="3536"/>
              <a:ext cx="77" cy="35"/>
            </a:xfrm>
            <a:custGeom>
              <a:avLst/>
              <a:gdLst>
                <a:gd name="T0" fmla="*/ 0 w 72"/>
                <a:gd name="T1" fmla="*/ 0 h 35"/>
                <a:gd name="T2" fmla="*/ 72 w 72"/>
                <a:gd name="T3" fmla="*/ 23 h 35"/>
                <a:gd name="T4" fmla="*/ 0 w 72"/>
                <a:gd name="T5" fmla="*/ 35 h 35"/>
                <a:gd name="T6" fmla="*/ 0 w 72"/>
                <a:gd name="T7" fmla="*/ 0 h 35"/>
              </a:gdLst>
              <a:ahLst/>
              <a:cxnLst>
                <a:cxn ang="0">
                  <a:pos x="T0" y="T1"/>
                </a:cxn>
                <a:cxn ang="0">
                  <a:pos x="T2" y="T3"/>
                </a:cxn>
                <a:cxn ang="0">
                  <a:pos x="T4" y="T5"/>
                </a:cxn>
                <a:cxn ang="0">
                  <a:pos x="T6" y="T7"/>
                </a:cxn>
              </a:cxnLst>
              <a:rect l="0" t="0" r="r" b="b"/>
              <a:pathLst>
                <a:path w="72" h="35">
                  <a:moveTo>
                    <a:pt x="0" y="0"/>
                  </a:moveTo>
                  <a:lnTo>
                    <a:pt x="72" y="23"/>
                  </a:lnTo>
                  <a:lnTo>
                    <a:pt x="0" y="35"/>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8856" name="Line 104"/>
            <p:cNvSpPr>
              <a:spLocks noChangeShapeType="1"/>
            </p:cNvSpPr>
            <p:nvPr/>
          </p:nvSpPr>
          <p:spPr bwMode="auto">
            <a:xfrm>
              <a:off x="4795" y="3313"/>
              <a:ext cx="1" cy="27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57" name="Freeform 105"/>
            <p:cNvSpPr>
              <a:spLocks/>
            </p:cNvSpPr>
            <p:nvPr/>
          </p:nvSpPr>
          <p:spPr bwMode="auto">
            <a:xfrm>
              <a:off x="2400" y="3552"/>
              <a:ext cx="2322" cy="1"/>
            </a:xfrm>
            <a:custGeom>
              <a:avLst/>
              <a:gdLst>
                <a:gd name="T0" fmla="*/ 211 w 2322"/>
                <a:gd name="T1" fmla="*/ 0 h 1"/>
                <a:gd name="T2" fmla="*/ 0 w 2322"/>
                <a:gd name="T3" fmla="*/ 0 h 1"/>
                <a:gd name="T4" fmla="*/ 2322 w 2322"/>
                <a:gd name="T5" fmla="*/ 1 h 1"/>
              </a:gdLst>
              <a:ahLst/>
              <a:cxnLst>
                <a:cxn ang="0">
                  <a:pos x="T0" y="T1"/>
                </a:cxn>
                <a:cxn ang="0">
                  <a:pos x="T2" y="T3"/>
                </a:cxn>
                <a:cxn ang="0">
                  <a:pos x="T4" y="T5"/>
                </a:cxn>
              </a:cxnLst>
              <a:rect l="0" t="0" r="r" b="b"/>
              <a:pathLst>
                <a:path w="2322" h="1">
                  <a:moveTo>
                    <a:pt x="211" y="0"/>
                  </a:moveTo>
                  <a:lnTo>
                    <a:pt x="0" y="0"/>
                  </a:lnTo>
                  <a:lnTo>
                    <a:pt x="2322" y="1"/>
                  </a:lnTo>
                </a:path>
              </a:pathLst>
            </a:custGeom>
            <a:solidFill>
              <a:srgbClr val="FFFFFF"/>
            </a:solidFill>
            <a:ln w="0">
              <a:solidFill>
                <a:srgbClr val="000000"/>
              </a:solidFill>
              <a:prstDash val="solid"/>
              <a:round/>
              <a:headEnd/>
              <a:tailEnd/>
            </a:ln>
          </p:spPr>
          <p:txBody>
            <a:bodyPr/>
            <a:lstStyle/>
            <a:p>
              <a:endParaRPr lang="zh-CN" altLang="en-US"/>
            </a:p>
          </p:txBody>
        </p:sp>
        <p:sp>
          <p:nvSpPr>
            <p:cNvPr id="458858" name="Line 106"/>
            <p:cNvSpPr>
              <a:spLocks noChangeShapeType="1"/>
            </p:cNvSpPr>
            <p:nvPr/>
          </p:nvSpPr>
          <p:spPr bwMode="auto">
            <a:xfrm flipV="1">
              <a:off x="2562" y="3158"/>
              <a:ext cx="0"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8859" name="Line 107"/>
            <p:cNvSpPr>
              <a:spLocks noChangeShapeType="1"/>
            </p:cNvSpPr>
            <p:nvPr/>
          </p:nvSpPr>
          <p:spPr bwMode="auto">
            <a:xfrm>
              <a:off x="2336" y="3249"/>
              <a:ext cx="226"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58860" name="Object 108"/>
            <p:cNvGraphicFramePr>
              <a:graphicFrameLocks noChangeAspect="1"/>
            </p:cNvGraphicFramePr>
            <p:nvPr/>
          </p:nvGraphicFramePr>
          <p:xfrm>
            <a:off x="2381" y="3097"/>
            <a:ext cx="103" cy="152"/>
          </p:xfrm>
          <a:graphic>
            <a:graphicData uri="http://schemas.openxmlformats.org/presentationml/2006/ole">
              <mc:AlternateContent xmlns:mc="http://schemas.openxmlformats.org/markup-compatibility/2006">
                <mc:Choice xmlns:v="urn:schemas-microsoft-com:vml" Requires="v">
                  <p:oleObj spid="_x0000_s458868" r:id="rId4" imgW="203112" imgH="291973" progId="Equation.3">
                    <p:embed/>
                  </p:oleObj>
                </mc:Choice>
                <mc:Fallback>
                  <p:oleObj r:id="rId4" imgW="203112" imgH="291973" progId="Equation.3">
                    <p:embed/>
                    <p:pic>
                      <p:nvPicPr>
                        <p:cNvPr id="0" name="Object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 y="3097"/>
                          <a:ext cx="103"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8861" name="Text Box 109"/>
          <p:cNvSpPr txBox="1">
            <a:spLocks noChangeArrowheads="1"/>
          </p:cNvSpPr>
          <p:nvPr/>
        </p:nvSpPr>
        <p:spPr bwMode="auto">
          <a:xfrm>
            <a:off x="3708400" y="260350"/>
            <a:ext cx="338455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ea typeface="华文楷体" pitchFamily="2" charset="-122"/>
              </a:rPr>
              <a:t>瞬态性能指标</a:t>
            </a:r>
          </a:p>
          <a:p>
            <a:pPr>
              <a:spcBef>
                <a:spcPct val="50000"/>
              </a:spcBef>
            </a:pPr>
            <a:r>
              <a:rPr lang="zh-CN" altLang="en-US" sz="2800" b="1">
                <a:solidFill>
                  <a:srgbClr val="0000FF"/>
                </a:solidFill>
                <a:ea typeface="华文楷体" pitchFamily="2" charset="-122"/>
              </a:rPr>
              <a:t>稳态性能指标</a:t>
            </a:r>
          </a:p>
        </p:txBody>
      </p:sp>
      <p:grpSp>
        <p:nvGrpSpPr>
          <p:cNvPr id="458862" name="Group 110"/>
          <p:cNvGrpSpPr>
            <a:grpSpLocks/>
          </p:cNvGrpSpPr>
          <p:nvPr/>
        </p:nvGrpSpPr>
        <p:grpSpPr bwMode="auto">
          <a:xfrm>
            <a:off x="5867400" y="2924175"/>
            <a:ext cx="144463" cy="142875"/>
            <a:chOff x="3288" y="4020"/>
            <a:chExt cx="91" cy="90"/>
          </a:xfrm>
        </p:grpSpPr>
        <p:sp>
          <p:nvSpPr>
            <p:cNvPr id="458863" name="Line 111"/>
            <p:cNvSpPr>
              <a:spLocks noChangeShapeType="1"/>
            </p:cNvSpPr>
            <p:nvPr/>
          </p:nvSpPr>
          <p:spPr bwMode="auto">
            <a:xfrm flipH="1">
              <a:off x="3288" y="4020"/>
              <a:ext cx="46" cy="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8864" name="Line 112"/>
            <p:cNvSpPr>
              <a:spLocks noChangeShapeType="1"/>
            </p:cNvSpPr>
            <p:nvPr/>
          </p:nvSpPr>
          <p:spPr bwMode="auto">
            <a:xfrm>
              <a:off x="3334" y="4020"/>
              <a:ext cx="45" cy="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8865" name="Line 113"/>
            <p:cNvSpPr>
              <a:spLocks noChangeShapeType="1"/>
            </p:cNvSpPr>
            <p:nvPr/>
          </p:nvSpPr>
          <p:spPr bwMode="auto">
            <a:xfrm flipH="1">
              <a:off x="3288" y="4110"/>
              <a:ext cx="9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40" name="Text Box 16"/>
          <p:cNvSpPr txBox="1">
            <a:spLocks noChangeArrowheads="1"/>
          </p:cNvSpPr>
          <p:nvPr/>
        </p:nvSpPr>
        <p:spPr bwMode="auto">
          <a:xfrm>
            <a:off x="3635375" y="936625"/>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08241" name="Text Box 17"/>
          <p:cNvSpPr txBox="1">
            <a:spLocks noChangeArrowheads="1"/>
          </p:cNvSpPr>
          <p:nvPr/>
        </p:nvSpPr>
        <p:spPr bwMode="auto">
          <a:xfrm>
            <a:off x="1403350" y="0"/>
            <a:ext cx="49323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华文楷体" pitchFamily="2" charset="-122"/>
                <a:ea typeface="华文楷体" pitchFamily="2" charset="-122"/>
              </a:rPr>
              <a:t>如果把</a:t>
            </a:r>
            <a:r>
              <a:rPr kumimoji="1" lang="en-US" altLang="zh-CN" sz="2800" b="1">
                <a:solidFill>
                  <a:srgbClr val="0000FF"/>
                </a:solidFill>
                <a:latin typeface="华文楷体" pitchFamily="2" charset="-122"/>
                <a:ea typeface="华文楷体" pitchFamily="2" charset="-122"/>
              </a:rPr>
              <a:t>Gc</a:t>
            </a:r>
            <a:r>
              <a:rPr kumimoji="1" lang="zh-CN" altLang="en-US" sz="2800" b="1">
                <a:solidFill>
                  <a:srgbClr val="0000FF"/>
                </a:solidFill>
                <a:latin typeface="华文楷体" pitchFamily="2" charset="-122"/>
                <a:ea typeface="华文楷体" pitchFamily="2" charset="-122"/>
              </a:rPr>
              <a:t>的最大相位时所对应的</a:t>
            </a:r>
            <a:r>
              <a:rPr kumimoji="1" lang="el-GR" altLang="zh-CN" sz="2800" b="1">
                <a:solidFill>
                  <a:srgbClr val="0000FF"/>
                </a:solidFill>
                <a:latin typeface="华文楷体" pitchFamily="2" charset="-122"/>
                <a:ea typeface="华文楷体" pitchFamily="2" charset="-122"/>
              </a:rPr>
              <a:t>ω</a:t>
            </a:r>
            <a:r>
              <a:rPr kumimoji="1" lang="zh-CN" altLang="el-GR" sz="2800" b="1">
                <a:solidFill>
                  <a:srgbClr val="0000FF"/>
                </a:solidFill>
                <a:latin typeface="华文楷体" pitchFamily="2" charset="-122"/>
                <a:ea typeface="华文楷体" pitchFamily="2" charset="-122"/>
              </a:rPr>
              <a:t>与原系统的</a:t>
            </a:r>
            <a:r>
              <a:rPr kumimoji="1" lang="el-GR" altLang="zh-CN" sz="2800" b="1">
                <a:solidFill>
                  <a:srgbClr val="0000FF"/>
                </a:solidFill>
                <a:latin typeface="华文楷体" pitchFamily="2" charset="-122"/>
                <a:ea typeface="华文楷体" pitchFamily="2" charset="-122"/>
              </a:rPr>
              <a:t>ω</a:t>
            </a:r>
            <a:r>
              <a:rPr kumimoji="1" lang="el-GR" altLang="zh-CN" sz="2800" b="1" baseline="-25000">
                <a:solidFill>
                  <a:srgbClr val="0000FF"/>
                </a:solidFill>
                <a:latin typeface="华文楷体" pitchFamily="2" charset="-122"/>
                <a:ea typeface="华文楷体" pitchFamily="2" charset="-122"/>
              </a:rPr>
              <a:t>c</a:t>
            </a:r>
            <a:r>
              <a:rPr kumimoji="1" lang="zh-CN" altLang="el-GR" sz="2800" b="1">
                <a:solidFill>
                  <a:srgbClr val="0000FF"/>
                </a:solidFill>
                <a:latin typeface="华文楷体" pitchFamily="2" charset="-122"/>
                <a:ea typeface="华文楷体" pitchFamily="2" charset="-122"/>
              </a:rPr>
              <a:t>重合时，能显著的提高原系统的</a:t>
            </a:r>
            <a:r>
              <a:rPr kumimoji="1" lang="el-GR" altLang="zh-CN" sz="2800" b="1">
                <a:solidFill>
                  <a:srgbClr val="0000FF"/>
                </a:solidFill>
                <a:latin typeface="华文楷体" pitchFamily="2" charset="-122"/>
                <a:ea typeface="华文楷体" pitchFamily="2" charset="-122"/>
              </a:rPr>
              <a:t>γ</a:t>
            </a:r>
            <a:r>
              <a:rPr kumimoji="1" lang="zh-CN" altLang="el-GR" sz="2800" b="1">
                <a:solidFill>
                  <a:srgbClr val="0000FF"/>
                </a:solidFill>
                <a:latin typeface="华文楷体" pitchFamily="2" charset="-122"/>
                <a:ea typeface="华文楷体" pitchFamily="2" charset="-122"/>
              </a:rPr>
              <a:t>值</a:t>
            </a:r>
          </a:p>
        </p:txBody>
      </p:sp>
      <p:pic>
        <p:nvPicPr>
          <p:cNvPr id="30824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512888"/>
            <a:ext cx="424815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247" name="Line 23"/>
          <p:cNvSpPr>
            <a:spLocks noChangeShapeType="1"/>
          </p:cNvSpPr>
          <p:nvPr/>
        </p:nvSpPr>
        <p:spPr bwMode="auto">
          <a:xfrm>
            <a:off x="4500563" y="2663825"/>
            <a:ext cx="935037" cy="576263"/>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248" name="Freeform 24"/>
          <p:cNvSpPr>
            <a:spLocks/>
          </p:cNvSpPr>
          <p:nvPr/>
        </p:nvSpPr>
        <p:spPr bwMode="auto">
          <a:xfrm>
            <a:off x="4427538" y="4237038"/>
            <a:ext cx="1439862" cy="660400"/>
          </a:xfrm>
          <a:custGeom>
            <a:avLst/>
            <a:gdLst>
              <a:gd name="T0" fmla="*/ 0 w 771"/>
              <a:gd name="T1" fmla="*/ 53 h 416"/>
              <a:gd name="T2" fmla="*/ 91 w 771"/>
              <a:gd name="T3" fmla="*/ 98 h 416"/>
              <a:gd name="T4" fmla="*/ 182 w 771"/>
              <a:gd name="T5" fmla="*/ 98 h 416"/>
              <a:gd name="T6" fmla="*/ 272 w 771"/>
              <a:gd name="T7" fmla="*/ 7 h 416"/>
              <a:gd name="T8" fmla="*/ 363 w 771"/>
              <a:gd name="T9" fmla="*/ 53 h 416"/>
              <a:gd name="T10" fmla="*/ 545 w 771"/>
              <a:gd name="T11" fmla="*/ 279 h 416"/>
              <a:gd name="T12" fmla="*/ 771 w 771"/>
              <a:gd name="T13" fmla="*/ 416 h 416"/>
            </a:gdLst>
            <a:ahLst/>
            <a:cxnLst>
              <a:cxn ang="0">
                <a:pos x="T0" y="T1"/>
              </a:cxn>
              <a:cxn ang="0">
                <a:pos x="T2" y="T3"/>
              </a:cxn>
              <a:cxn ang="0">
                <a:pos x="T4" y="T5"/>
              </a:cxn>
              <a:cxn ang="0">
                <a:pos x="T6" y="T7"/>
              </a:cxn>
              <a:cxn ang="0">
                <a:pos x="T8" y="T9"/>
              </a:cxn>
              <a:cxn ang="0">
                <a:pos x="T10" y="T11"/>
              </a:cxn>
              <a:cxn ang="0">
                <a:pos x="T12" y="T13"/>
              </a:cxn>
            </a:cxnLst>
            <a:rect l="0" t="0" r="r" b="b"/>
            <a:pathLst>
              <a:path w="771" h="416">
                <a:moveTo>
                  <a:pt x="0" y="53"/>
                </a:moveTo>
                <a:cubicBezTo>
                  <a:pt x="30" y="72"/>
                  <a:pt x="61" y="91"/>
                  <a:pt x="91" y="98"/>
                </a:cubicBezTo>
                <a:cubicBezTo>
                  <a:pt x="121" y="105"/>
                  <a:pt x="152" y="113"/>
                  <a:pt x="182" y="98"/>
                </a:cubicBezTo>
                <a:cubicBezTo>
                  <a:pt x="212" y="83"/>
                  <a:pt x="242" y="14"/>
                  <a:pt x="272" y="7"/>
                </a:cubicBezTo>
                <a:cubicBezTo>
                  <a:pt x="302" y="0"/>
                  <a:pt x="318" y="8"/>
                  <a:pt x="363" y="53"/>
                </a:cubicBezTo>
                <a:cubicBezTo>
                  <a:pt x="408" y="98"/>
                  <a:pt x="477" y="219"/>
                  <a:pt x="545" y="279"/>
                </a:cubicBezTo>
                <a:cubicBezTo>
                  <a:pt x="613" y="339"/>
                  <a:pt x="718" y="393"/>
                  <a:pt x="771" y="416"/>
                </a:cubicBezTo>
              </a:path>
            </a:pathLst>
          </a:custGeom>
          <a:noFill/>
          <a:ln w="3810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249" name="Text Box 25"/>
          <p:cNvSpPr txBox="1">
            <a:spLocks noChangeArrowheads="1"/>
          </p:cNvSpPr>
          <p:nvPr/>
        </p:nvSpPr>
        <p:spPr bwMode="auto">
          <a:xfrm>
            <a:off x="1835150" y="5949950"/>
            <a:ext cx="6156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华文楷体" pitchFamily="2" charset="-122"/>
                <a:ea typeface="华文楷体" pitchFamily="2" charset="-122"/>
              </a:rPr>
              <a:t>注意：校正后新的</a:t>
            </a:r>
            <a:r>
              <a:rPr kumimoji="1" lang="el-GR" altLang="zh-CN" sz="2800" b="1">
                <a:solidFill>
                  <a:srgbClr val="0000FF"/>
                </a:solidFill>
                <a:latin typeface="华文楷体" pitchFamily="2" charset="-122"/>
                <a:ea typeface="华文楷体" pitchFamily="2" charset="-122"/>
              </a:rPr>
              <a:t>ω</a:t>
            </a:r>
            <a:r>
              <a:rPr kumimoji="1" lang="el-GR" altLang="zh-CN" sz="2800" b="1" baseline="-25000">
                <a:solidFill>
                  <a:srgbClr val="0000FF"/>
                </a:solidFill>
                <a:latin typeface="华文楷体" pitchFamily="2" charset="-122"/>
                <a:ea typeface="华文楷体" pitchFamily="2" charset="-122"/>
              </a:rPr>
              <a:t>c</a:t>
            </a:r>
            <a:r>
              <a:rPr kumimoji="1" lang="zh-CN" altLang="el-GR" sz="2800" b="1">
                <a:solidFill>
                  <a:srgbClr val="0000FF"/>
                </a:solidFill>
                <a:latin typeface="华文楷体" pitchFamily="2" charset="-122"/>
                <a:ea typeface="华文楷体" pitchFamily="2" charset="-122"/>
              </a:rPr>
              <a:t>比旧的</a:t>
            </a:r>
            <a:r>
              <a:rPr kumimoji="1" lang="el-GR" altLang="zh-CN" sz="2800" b="1">
                <a:solidFill>
                  <a:srgbClr val="0000FF"/>
                </a:solidFill>
                <a:latin typeface="华文楷体" pitchFamily="2" charset="-122"/>
                <a:ea typeface="华文楷体" pitchFamily="2" charset="-122"/>
              </a:rPr>
              <a:t>ω</a:t>
            </a:r>
            <a:r>
              <a:rPr kumimoji="1" lang="el-GR" altLang="zh-CN" sz="2800" b="1" baseline="-25000">
                <a:solidFill>
                  <a:srgbClr val="0000FF"/>
                </a:solidFill>
                <a:latin typeface="华文楷体" pitchFamily="2" charset="-122"/>
                <a:ea typeface="华文楷体" pitchFamily="2" charset="-122"/>
              </a:rPr>
              <a:t>c</a:t>
            </a:r>
            <a:r>
              <a:rPr kumimoji="1" lang="zh-CN" altLang="el-GR" sz="2800" b="1">
                <a:solidFill>
                  <a:srgbClr val="0000FF"/>
                </a:solidFill>
                <a:latin typeface="华文楷体" pitchFamily="2" charset="-122"/>
                <a:ea typeface="华文楷体" pitchFamily="2" charset="-122"/>
              </a:rPr>
              <a:t>偏大</a:t>
            </a:r>
          </a:p>
        </p:txBody>
      </p:sp>
      <p:sp>
        <p:nvSpPr>
          <p:cNvPr id="308250" name="Line 26"/>
          <p:cNvSpPr>
            <a:spLocks noChangeShapeType="1"/>
          </p:cNvSpPr>
          <p:nvPr/>
        </p:nvSpPr>
        <p:spPr bwMode="auto">
          <a:xfrm>
            <a:off x="5003800" y="2376488"/>
            <a:ext cx="0" cy="287972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8244"/>
                                        </p:tgtEl>
                                        <p:attrNameLst>
                                          <p:attrName>style.visibility</p:attrName>
                                        </p:attrNameLst>
                                      </p:cBhvr>
                                      <p:to>
                                        <p:strVal val="visible"/>
                                      </p:to>
                                    </p:set>
                                    <p:animEffect transition="in" filter="blinds(horizontal)">
                                      <p:cBhvr>
                                        <p:cTn id="7" dur="500"/>
                                        <p:tgtEl>
                                          <p:spTgt spid="30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241"/>
                                        </p:tgtEl>
                                        <p:attrNameLst>
                                          <p:attrName>style.visibility</p:attrName>
                                        </p:attrNameLst>
                                      </p:cBhvr>
                                      <p:to>
                                        <p:strVal val="visible"/>
                                      </p:to>
                                    </p:set>
                                    <p:animEffect transition="in" filter="blinds(horizontal)">
                                      <p:cBhvr>
                                        <p:cTn id="12" dur="500"/>
                                        <p:tgtEl>
                                          <p:spTgt spid="3082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248"/>
                                        </p:tgtEl>
                                        <p:attrNameLst>
                                          <p:attrName>style.visibility</p:attrName>
                                        </p:attrNameLst>
                                      </p:cBhvr>
                                      <p:to>
                                        <p:strVal val="visible"/>
                                      </p:to>
                                    </p:set>
                                    <p:animEffect transition="in" filter="blinds(horizontal)">
                                      <p:cBhvr>
                                        <p:cTn id="17" dur="500"/>
                                        <p:tgtEl>
                                          <p:spTgt spid="30824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8247"/>
                                        </p:tgtEl>
                                        <p:attrNameLst>
                                          <p:attrName>style.visibility</p:attrName>
                                        </p:attrNameLst>
                                      </p:cBhvr>
                                      <p:to>
                                        <p:strVal val="visible"/>
                                      </p:to>
                                    </p:set>
                                    <p:animEffect transition="in" filter="blinds(horizontal)">
                                      <p:cBhvr>
                                        <p:cTn id="20" dur="500"/>
                                        <p:tgtEl>
                                          <p:spTgt spid="3082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8250"/>
                                        </p:tgtEl>
                                        <p:attrNameLst>
                                          <p:attrName>style.visibility</p:attrName>
                                        </p:attrNameLst>
                                      </p:cBhvr>
                                      <p:to>
                                        <p:strVal val="visible"/>
                                      </p:to>
                                    </p:set>
                                    <p:animEffect transition="in" filter="blinds(horizontal)">
                                      <p:cBhvr>
                                        <p:cTn id="25" dur="500"/>
                                        <p:tgtEl>
                                          <p:spTgt spid="3082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8249"/>
                                        </p:tgtEl>
                                        <p:attrNameLst>
                                          <p:attrName>style.visibility</p:attrName>
                                        </p:attrNameLst>
                                      </p:cBhvr>
                                      <p:to>
                                        <p:strVal val="visible"/>
                                      </p:to>
                                    </p:set>
                                    <p:animEffect transition="in" filter="blinds(horizontal)">
                                      <p:cBhvr>
                                        <p:cTn id="30" dur="500"/>
                                        <p:tgtEl>
                                          <p:spTgt spid="30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1" grpId="0"/>
      <p:bldP spid="308247" grpId="0" animBg="1"/>
      <p:bldP spid="308248" grpId="0" animBg="1"/>
      <p:bldP spid="308249" grpId="0"/>
      <p:bldP spid="30825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7398"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086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7367" name="Text Box 7"/>
          <p:cNvSpPr txBox="1">
            <a:spLocks noChangeArrowheads="1"/>
          </p:cNvSpPr>
          <p:nvPr/>
        </p:nvSpPr>
        <p:spPr bwMode="auto">
          <a:xfrm>
            <a:off x="0" y="4691063"/>
            <a:ext cx="8747125"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华文楷体" pitchFamily="2" charset="-122"/>
                <a:ea typeface="华文楷体" pitchFamily="2" charset="-122"/>
              </a:rPr>
              <a:t>注意：</a:t>
            </a:r>
          </a:p>
          <a:p>
            <a:pPr>
              <a:spcBef>
                <a:spcPct val="50000"/>
              </a:spcBef>
            </a:pPr>
            <a:r>
              <a:rPr kumimoji="1" lang="en-US" altLang="zh-CN" sz="2600" b="1">
                <a:solidFill>
                  <a:srgbClr val="0000FF"/>
                </a:solidFill>
                <a:latin typeface="华文楷体" pitchFamily="2" charset="-122"/>
                <a:ea typeface="华文楷体" pitchFamily="2" charset="-122"/>
              </a:rPr>
              <a:t>1.</a:t>
            </a:r>
            <a:r>
              <a:rPr kumimoji="1" lang="zh-CN" altLang="en-US" sz="2600" b="1">
                <a:solidFill>
                  <a:srgbClr val="0000FF"/>
                </a:solidFill>
                <a:latin typeface="华文楷体" pitchFamily="2" charset="-122"/>
                <a:ea typeface="华文楷体" pitchFamily="2" charset="-122"/>
              </a:rPr>
              <a:t>校正后新的</a:t>
            </a:r>
            <a:r>
              <a:rPr kumimoji="1" lang="el-GR" altLang="zh-CN" sz="2600" b="1">
                <a:solidFill>
                  <a:srgbClr val="0000FF"/>
                </a:solidFill>
                <a:latin typeface="华文楷体" pitchFamily="2" charset="-122"/>
                <a:ea typeface="华文楷体" pitchFamily="2" charset="-122"/>
              </a:rPr>
              <a:t>ω</a:t>
            </a:r>
            <a:r>
              <a:rPr kumimoji="1" lang="el-GR" altLang="zh-CN" sz="2600" b="1" baseline="-25000">
                <a:solidFill>
                  <a:srgbClr val="0000FF"/>
                </a:solidFill>
                <a:latin typeface="华文楷体" pitchFamily="2" charset="-122"/>
                <a:ea typeface="华文楷体" pitchFamily="2" charset="-122"/>
              </a:rPr>
              <a:t>c</a:t>
            </a:r>
            <a:r>
              <a:rPr kumimoji="1" lang="zh-CN" altLang="el-GR" sz="2600" b="1">
                <a:solidFill>
                  <a:srgbClr val="0000FF"/>
                </a:solidFill>
                <a:latin typeface="华文楷体" pitchFamily="2" charset="-122"/>
                <a:ea typeface="华文楷体" pitchFamily="2" charset="-122"/>
              </a:rPr>
              <a:t>比旧的</a:t>
            </a:r>
            <a:r>
              <a:rPr kumimoji="1" lang="el-GR" altLang="zh-CN" sz="2600" b="1">
                <a:solidFill>
                  <a:srgbClr val="0000FF"/>
                </a:solidFill>
                <a:latin typeface="华文楷体" pitchFamily="2" charset="-122"/>
                <a:ea typeface="华文楷体" pitchFamily="2" charset="-122"/>
              </a:rPr>
              <a:t>ω</a:t>
            </a:r>
            <a:r>
              <a:rPr kumimoji="1" lang="el-GR" altLang="zh-CN" sz="2600" b="1" baseline="-25000">
                <a:solidFill>
                  <a:srgbClr val="0000FF"/>
                </a:solidFill>
                <a:latin typeface="华文楷体" pitchFamily="2" charset="-122"/>
                <a:ea typeface="华文楷体" pitchFamily="2" charset="-122"/>
              </a:rPr>
              <a:t>c</a:t>
            </a:r>
            <a:r>
              <a:rPr kumimoji="1" lang="zh-CN" altLang="el-GR" sz="2600" b="1">
                <a:solidFill>
                  <a:srgbClr val="0000FF"/>
                </a:solidFill>
                <a:latin typeface="华文楷体" pitchFamily="2" charset="-122"/>
                <a:ea typeface="华文楷体" pitchFamily="2" charset="-122"/>
              </a:rPr>
              <a:t>偏大</a:t>
            </a:r>
            <a:endParaRPr kumimoji="1" lang="zh-CN" altLang="en-US" sz="2600" b="1">
              <a:solidFill>
                <a:srgbClr val="0000FF"/>
              </a:solidFill>
              <a:latin typeface="华文楷体" pitchFamily="2" charset="-122"/>
              <a:ea typeface="华文楷体" pitchFamily="2" charset="-122"/>
            </a:endParaRPr>
          </a:p>
          <a:p>
            <a:pPr>
              <a:spcBef>
                <a:spcPct val="50000"/>
              </a:spcBef>
            </a:pPr>
            <a:r>
              <a:rPr kumimoji="1" lang="el-GR" altLang="zh-CN" sz="2600" b="1">
                <a:solidFill>
                  <a:srgbClr val="0000FF"/>
                </a:solidFill>
                <a:latin typeface="华文楷体" pitchFamily="2" charset="-122"/>
                <a:ea typeface="华文楷体" pitchFamily="2" charset="-122"/>
              </a:rPr>
              <a:t>2</a:t>
            </a:r>
            <a:r>
              <a:rPr kumimoji="1" lang="en-US" altLang="zh-CN" sz="2600" b="1">
                <a:solidFill>
                  <a:srgbClr val="0000FF"/>
                </a:solidFill>
                <a:latin typeface="华文楷体" pitchFamily="2" charset="-122"/>
                <a:ea typeface="华文楷体" pitchFamily="2" charset="-122"/>
              </a:rPr>
              <a:t>.</a:t>
            </a:r>
            <a:r>
              <a:rPr kumimoji="1" lang="zh-CN" altLang="en-US" sz="2600" b="1">
                <a:solidFill>
                  <a:srgbClr val="0000FF"/>
                </a:solidFill>
                <a:latin typeface="华文楷体" pitchFamily="2" charset="-122"/>
                <a:ea typeface="华文楷体" pitchFamily="2" charset="-122"/>
              </a:rPr>
              <a:t>在新</a:t>
            </a:r>
            <a:r>
              <a:rPr kumimoji="1" lang="el-GR" altLang="zh-CN" sz="2600" b="1">
                <a:solidFill>
                  <a:srgbClr val="0000FF"/>
                </a:solidFill>
                <a:latin typeface="华文楷体" pitchFamily="2" charset="-122"/>
                <a:ea typeface="华文楷体" pitchFamily="2" charset="-122"/>
              </a:rPr>
              <a:t>ωc</a:t>
            </a:r>
            <a:r>
              <a:rPr kumimoji="1" lang="zh-CN" altLang="el-GR" sz="2600" b="1">
                <a:solidFill>
                  <a:srgbClr val="0000FF"/>
                </a:solidFill>
                <a:latin typeface="华文楷体" pitchFamily="2" charset="-122"/>
                <a:ea typeface="华文楷体" pitchFamily="2" charset="-122"/>
              </a:rPr>
              <a:t>点，在</a:t>
            </a:r>
            <a:r>
              <a:rPr kumimoji="1" lang="el-GR" altLang="zh-CN" sz="2600" b="1">
                <a:solidFill>
                  <a:srgbClr val="0000FF"/>
                </a:solidFill>
                <a:latin typeface="华文楷体" pitchFamily="2" charset="-122"/>
                <a:ea typeface="华文楷体" pitchFamily="2" charset="-122"/>
              </a:rPr>
              <a:t>Bode</a:t>
            </a:r>
            <a:r>
              <a:rPr kumimoji="1" lang="zh-CN" altLang="el-GR" sz="2600" b="1">
                <a:solidFill>
                  <a:srgbClr val="0000FF"/>
                </a:solidFill>
                <a:latin typeface="华文楷体" pitchFamily="2" charset="-122"/>
                <a:ea typeface="华文楷体" pitchFamily="2" charset="-122"/>
              </a:rPr>
              <a:t>图上校正环节的幅值</a:t>
            </a:r>
            <a:r>
              <a:rPr kumimoji="1" lang="el-GR" altLang="zh-CN" sz="2600" b="1">
                <a:solidFill>
                  <a:srgbClr val="0000FF"/>
                </a:solidFill>
                <a:latin typeface="华文楷体" pitchFamily="2" charset="-122"/>
                <a:ea typeface="华文楷体" pitchFamily="2" charset="-122"/>
              </a:rPr>
              <a:t>〉0</a:t>
            </a:r>
            <a:r>
              <a:rPr kumimoji="1" lang="zh-CN" altLang="el-GR" sz="2600" b="1">
                <a:solidFill>
                  <a:srgbClr val="0000FF"/>
                </a:solidFill>
                <a:latin typeface="华文楷体" pitchFamily="2" charset="-122"/>
                <a:ea typeface="华文楷体" pitchFamily="2" charset="-122"/>
              </a:rPr>
              <a:t>，原来系统的幅值</a:t>
            </a:r>
            <a:r>
              <a:rPr kumimoji="1" lang="el-GR" altLang="zh-CN" sz="2600" b="1">
                <a:solidFill>
                  <a:srgbClr val="0000FF"/>
                </a:solidFill>
                <a:latin typeface="华文楷体" pitchFamily="2" charset="-122"/>
                <a:ea typeface="华文楷体" pitchFamily="2" charset="-122"/>
              </a:rPr>
              <a:t>&lt;0</a:t>
            </a:r>
            <a:r>
              <a:rPr kumimoji="1" lang="zh-CN" altLang="el-GR" sz="2600" b="1">
                <a:solidFill>
                  <a:srgbClr val="0000FF"/>
                </a:solidFill>
                <a:latin typeface="华文楷体" pitchFamily="2" charset="-122"/>
                <a:ea typeface="华文楷体" pitchFamily="2" charset="-122"/>
              </a:rPr>
              <a:t>，叠加后</a:t>
            </a:r>
            <a:r>
              <a:rPr kumimoji="1" lang="el-GR" altLang="zh-CN" sz="2600" b="1">
                <a:solidFill>
                  <a:srgbClr val="0000FF"/>
                </a:solidFill>
                <a:latin typeface="华文楷体" pitchFamily="2" charset="-122"/>
                <a:ea typeface="华文楷体" pitchFamily="2" charset="-122"/>
              </a:rPr>
              <a:t>=0</a:t>
            </a:r>
          </a:p>
        </p:txBody>
      </p:sp>
      <p:grpSp>
        <p:nvGrpSpPr>
          <p:cNvPr id="527413" name="Group 53"/>
          <p:cNvGrpSpPr>
            <a:grpSpLocks/>
          </p:cNvGrpSpPr>
          <p:nvPr/>
        </p:nvGrpSpPr>
        <p:grpSpPr bwMode="auto">
          <a:xfrm>
            <a:off x="1258888" y="260350"/>
            <a:ext cx="4537075" cy="3436938"/>
            <a:chOff x="748" y="210"/>
            <a:chExt cx="2858" cy="2165"/>
          </a:xfrm>
        </p:grpSpPr>
        <p:sp>
          <p:nvSpPr>
            <p:cNvPr id="527400" name="Line 40"/>
            <p:cNvSpPr>
              <a:spLocks noChangeShapeType="1"/>
            </p:cNvSpPr>
            <p:nvPr/>
          </p:nvSpPr>
          <p:spPr bwMode="auto">
            <a:xfrm flipV="1">
              <a:off x="1882" y="680"/>
              <a:ext cx="953" cy="363"/>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01" name="Line 41"/>
            <p:cNvSpPr>
              <a:spLocks noChangeShapeType="1"/>
            </p:cNvSpPr>
            <p:nvPr/>
          </p:nvSpPr>
          <p:spPr bwMode="auto">
            <a:xfrm>
              <a:off x="2835" y="680"/>
              <a:ext cx="771" cy="0"/>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02" name="Line 42"/>
            <p:cNvSpPr>
              <a:spLocks noChangeShapeType="1"/>
            </p:cNvSpPr>
            <p:nvPr/>
          </p:nvSpPr>
          <p:spPr bwMode="auto">
            <a:xfrm>
              <a:off x="748" y="1043"/>
              <a:ext cx="1134" cy="0"/>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7403" name="Object 43"/>
            <p:cNvGraphicFramePr>
              <a:graphicFrameLocks noChangeAspect="1"/>
            </p:cNvGraphicFramePr>
            <p:nvPr/>
          </p:nvGraphicFramePr>
          <p:xfrm>
            <a:off x="1383" y="998"/>
            <a:ext cx="454" cy="406"/>
          </p:xfrm>
          <a:graphic>
            <a:graphicData uri="http://schemas.openxmlformats.org/presentationml/2006/ole">
              <mc:AlternateContent xmlns:mc="http://schemas.openxmlformats.org/markup-compatibility/2006">
                <mc:Choice xmlns:v="urn:schemas-microsoft-com:vml" Requires="v">
                  <p:oleObj spid="_x0000_s527430" name="公式" r:id="rId5" imgW="241200" imgH="215640" progId="Equation.3">
                    <p:embed/>
                  </p:oleObj>
                </mc:Choice>
                <mc:Fallback>
                  <p:oleObj name="公式" r:id="rId5" imgW="241200" imgH="21564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998"/>
                          <a:ext cx="45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404" name="Object 44"/>
            <p:cNvGraphicFramePr>
              <a:graphicFrameLocks noChangeAspect="1"/>
            </p:cNvGraphicFramePr>
            <p:nvPr/>
          </p:nvGraphicFramePr>
          <p:xfrm>
            <a:off x="2789" y="998"/>
            <a:ext cx="453" cy="385"/>
          </p:xfrm>
          <a:graphic>
            <a:graphicData uri="http://schemas.openxmlformats.org/presentationml/2006/ole">
              <mc:AlternateContent xmlns:mc="http://schemas.openxmlformats.org/markup-compatibility/2006">
                <mc:Choice xmlns:v="urn:schemas-microsoft-com:vml" Requires="v">
                  <p:oleObj spid="_x0000_s527431" name="公式" r:id="rId7" imgW="253800" imgH="215640" progId="Equation.3">
                    <p:embed/>
                  </p:oleObj>
                </mc:Choice>
                <mc:Fallback>
                  <p:oleObj name="公式" r:id="rId7" imgW="253800" imgH="215640"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9" y="998"/>
                          <a:ext cx="45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405" name="Object 45"/>
            <p:cNvGraphicFramePr>
              <a:graphicFrameLocks noChangeAspect="1"/>
            </p:cNvGraphicFramePr>
            <p:nvPr/>
          </p:nvGraphicFramePr>
          <p:xfrm>
            <a:off x="2381" y="210"/>
            <a:ext cx="358" cy="430"/>
          </p:xfrm>
          <a:graphic>
            <a:graphicData uri="http://schemas.openxmlformats.org/presentationml/2006/ole">
              <mc:AlternateContent xmlns:mc="http://schemas.openxmlformats.org/markup-compatibility/2006">
                <mc:Choice xmlns:v="urn:schemas-microsoft-com:vml" Requires="v">
                  <p:oleObj spid="_x0000_s527432" name="Equation" r:id="rId9" imgW="190440" imgH="228600" progId="Equation.DSMT4">
                    <p:embed/>
                  </p:oleObj>
                </mc:Choice>
                <mc:Fallback>
                  <p:oleObj name="Equation" r:id="rId9" imgW="190440" imgH="228600" progId="Equation.DSMT4">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210"/>
                          <a:ext cx="358"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27406" name="Group 46"/>
            <p:cNvGrpSpPr>
              <a:grpSpLocks/>
            </p:cNvGrpSpPr>
            <p:nvPr/>
          </p:nvGrpSpPr>
          <p:grpSpPr bwMode="auto">
            <a:xfrm>
              <a:off x="1846" y="2005"/>
              <a:ext cx="1261" cy="370"/>
              <a:chOff x="3796" y="2260"/>
              <a:chExt cx="1261" cy="370"/>
            </a:xfrm>
          </p:grpSpPr>
          <p:sp>
            <p:nvSpPr>
              <p:cNvPr id="527407" name="Freeform 47"/>
              <p:cNvSpPr>
                <a:spLocks/>
              </p:cNvSpPr>
              <p:nvPr/>
            </p:nvSpPr>
            <p:spPr bwMode="auto">
              <a:xfrm>
                <a:off x="4150" y="2260"/>
                <a:ext cx="907" cy="370"/>
              </a:xfrm>
              <a:custGeom>
                <a:avLst/>
                <a:gdLst>
                  <a:gd name="T0" fmla="*/ 0 w 907"/>
                  <a:gd name="T1" fmla="*/ 188 h 370"/>
                  <a:gd name="T2" fmla="*/ 45 w 907"/>
                  <a:gd name="T3" fmla="*/ 143 h 370"/>
                  <a:gd name="T4" fmla="*/ 91 w 907"/>
                  <a:gd name="T5" fmla="*/ 52 h 370"/>
                  <a:gd name="T6" fmla="*/ 182 w 907"/>
                  <a:gd name="T7" fmla="*/ 7 h 370"/>
                  <a:gd name="T8" fmla="*/ 272 w 907"/>
                  <a:gd name="T9" fmla="*/ 7 h 370"/>
                  <a:gd name="T10" fmla="*/ 363 w 907"/>
                  <a:gd name="T11" fmla="*/ 52 h 370"/>
                  <a:gd name="T12" fmla="*/ 408 w 907"/>
                  <a:gd name="T13" fmla="*/ 143 h 370"/>
                  <a:gd name="T14" fmla="*/ 590 w 907"/>
                  <a:gd name="T15" fmla="*/ 234 h 370"/>
                  <a:gd name="T16" fmla="*/ 726 w 907"/>
                  <a:gd name="T17" fmla="*/ 279 h 370"/>
                  <a:gd name="T18" fmla="*/ 862 w 907"/>
                  <a:gd name="T19" fmla="*/ 324 h 370"/>
                  <a:gd name="T20" fmla="*/ 907 w 907"/>
                  <a:gd name="T21"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7" h="370">
                    <a:moveTo>
                      <a:pt x="0" y="188"/>
                    </a:moveTo>
                    <a:cubicBezTo>
                      <a:pt x="15" y="177"/>
                      <a:pt x="30" y="166"/>
                      <a:pt x="45" y="143"/>
                    </a:cubicBezTo>
                    <a:cubicBezTo>
                      <a:pt x="60" y="120"/>
                      <a:pt x="68" y="75"/>
                      <a:pt x="91" y="52"/>
                    </a:cubicBezTo>
                    <a:cubicBezTo>
                      <a:pt x="114" y="29"/>
                      <a:pt x="152" y="14"/>
                      <a:pt x="182" y="7"/>
                    </a:cubicBezTo>
                    <a:cubicBezTo>
                      <a:pt x="212" y="0"/>
                      <a:pt x="242" y="0"/>
                      <a:pt x="272" y="7"/>
                    </a:cubicBezTo>
                    <a:cubicBezTo>
                      <a:pt x="302" y="14"/>
                      <a:pt x="340" y="29"/>
                      <a:pt x="363" y="52"/>
                    </a:cubicBezTo>
                    <a:cubicBezTo>
                      <a:pt x="386" y="75"/>
                      <a:pt x="370" y="113"/>
                      <a:pt x="408" y="143"/>
                    </a:cubicBezTo>
                    <a:cubicBezTo>
                      <a:pt x="446" y="173"/>
                      <a:pt x="537" y="211"/>
                      <a:pt x="590" y="234"/>
                    </a:cubicBezTo>
                    <a:cubicBezTo>
                      <a:pt x="643" y="257"/>
                      <a:pt x="681" y="264"/>
                      <a:pt x="726" y="279"/>
                    </a:cubicBezTo>
                    <a:cubicBezTo>
                      <a:pt x="771" y="294"/>
                      <a:pt x="832" y="309"/>
                      <a:pt x="862" y="324"/>
                    </a:cubicBezTo>
                    <a:cubicBezTo>
                      <a:pt x="892" y="339"/>
                      <a:pt x="877" y="362"/>
                      <a:pt x="907" y="370"/>
                    </a:cubicBezTo>
                  </a:path>
                </a:pathLst>
              </a:custGeom>
              <a:noFill/>
              <a:ln w="5080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08" name="Freeform 48"/>
              <p:cNvSpPr>
                <a:spLocks/>
              </p:cNvSpPr>
              <p:nvPr/>
            </p:nvSpPr>
            <p:spPr bwMode="auto">
              <a:xfrm>
                <a:off x="3796" y="2459"/>
                <a:ext cx="363" cy="143"/>
              </a:xfrm>
              <a:custGeom>
                <a:avLst/>
                <a:gdLst>
                  <a:gd name="T0" fmla="*/ 363 w 363"/>
                  <a:gd name="T1" fmla="*/ 0 h 143"/>
                  <a:gd name="T2" fmla="*/ 318 w 363"/>
                  <a:gd name="T3" fmla="*/ 46 h 143"/>
                  <a:gd name="T4" fmla="*/ 272 w 363"/>
                  <a:gd name="T5" fmla="*/ 91 h 143"/>
                  <a:gd name="T6" fmla="*/ 136 w 363"/>
                  <a:gd name="T7" fmla="*/ 136 h 143"/>
                  <a:gd name="T8" fmla="*/ 0 w 363"/>
                  <a:gd name="T9" fmla="*/ 136 h 143"/>
                </a:gdLst>
                <a:ahLst/>
                <a:cxnLst>
                  <a:cxn ang="0">
                    <a:pos x="T0" y="T1"/>
                  </a:cxn>
                  <a:cxn ang="0">
                    <a:pos x="T2" y="T3"/>
                  </a:cxn>
                  <a:cxn ang="0">
                    <a:pos x="T4" y="T5"/>
                  </a:cxn>
                  <a:cxn ang="0">
                    <a:pos x="T6" y="T7"/>
                  </a:cxn>
                  <a:cxn ang="0">
                    <a:pos x="T8" y="T9"/>
                  </a:cxn>
                </a:cxnLst>
                <a:rect l="0" t="0" r="r" b="b"/>
                <a:pathLst>
                  <a:path w="363" h="143">
                    <a:moveTo>
                      <a:pt x="363" y="0"/>
                    </a:moveTo>
                    <a:cubicBezTo>
                      <a:pt x="348" y="15"/>
                      <a:pt x="333" y="31"/>
                      <a:pt x="318" y="46"/>
                    </a:cubicBezTo>
                    <a:cubicBezTo>
                      <a:pt x="303" y="61"/>
                      <a:pt x="302" y="76"/>
                      <a:pt x="272" y="91"/>
                    </a:cubicBezTo>
                    <a:cubicBezTo>
                      <a:pt x="242" y="106"/>
                      <a:pt x="181" y="129"/>
                      <a:pt x="136" y="136"/>
                    </a:cubicBezTo>
                    <a:cubicBezTo>
                      <a:pt x="91" y="143"/>
                      <a:pt x="45" y="139"/>
                      <a:pt x="0" y="136"/>
                    </a:cubicBezTo>
                  </a:path>
                </a:pathLst>
              </a:custGeom>
              <a:noFill/>
              <a:ln w="5080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27409" name="Line 49"/>
          <p:cNvSpPr>
            <a:spLocks noChangeShapeType="1"/>
          </p:cNvSpPr>
          <p:nvPr/>
        </p:nvSpPr>
        <p:spPr bwMode="auto">
          <a:xfrm>
            <a:off x="2843213" y="1052513"/>
            <a:ext cx="2160587" cy="1081087"/>
          </a:xfrm>
          <a:prstGeom prst="line">
            <a:avLst/>
          </a:prstGeom>
          <a:noFill/>
          <a:ln w="508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10" name="Freeform 50"/>
          <p:cNvSpPr>
            <a:spLocks/>
          </p:cNvSpPr>
          <p:nvPr/>
        </p:nvSpPr>
        <p:spPr bwMode="auto">
          <a:xfrm>
            <a:off x="3132138" y="3116263"/>
            <a:ext cx="1871662" cy="528637"/>
          </a:xfrm>
          <a:custGeom>
            <a:avLst/>
            <a:gdLst>
              <a:gd name="T0" fmla="*/ 0 w 1179"/>
              <a:gd name="T1" fmla="*/ 189 h 333"/>
              <a:gd name="T2" fmla="*/ 45 w 1179"/>
              <a:gd name="T3" fmla="*/ 189 h 333"/>
              <a:gd name="T4" fmla="*/ 136 w 1179"/>
              <a:gd name="T5" fmla="*/ 189 h 333"/>
              <a:gd name="T6" fmla="*/ 227 w 1179"/>
              <a:gd name="T7" fmla="*/ 143 h 333"/>
              <a:gd name="T8" fmla="*/ 272 w 1179"/>
              <a:gd name="T9" fmla="*/ 98 h 333"/>
              <a:gd name="T10" fmla="*/ 317 w 1179"/>
              <a:gd name="T11" fmla="*/ 52 h 333"/>
              <a:gd name="T12" fmla="*/ 363 w 1179"/>
              <a:gd name="T13" fmla="*/ 7 h 333"/>
              <a:gd name="T14" fmla="*/ 453 w 1179"/>
              <a:gd name="T15" fmla="*/ 7 h 333"/>
              <a:gd name="T16" fmla="*/ 499 w 1179"/>
              <a:gd name="T17" fmla="*/ 7 h 333"/>
              <a:gd name="T18" fmla="*/ 589 w 1179"/>
              <a:gd name="T19" fmla="*/ 52 h 333"/>
              <a:gd name="T20" fmla="*/ 635 w 1179"/>
              <a:gd name="T21" fmla="*/ 98 h 333"/>
              <a:gd name="T22" fmla="*/ 725 w 1179"/>
              <a:gd name="T23" fmla="*/ 143 h 333"/>
              <a:gd name="T24" fmla="*/ 816 w 1179"/>
              <a:gd name="T25" fmla="*/ 189 h 333"/>
              <a:gd name="T26" fmla="*/ 907 w 1179"/>
              <a:gd name="T27" fmla="*/ 234 h 333"/>
              <a:gd name="T28" fmla="*/ 998 w 1179"/>
              <a:gd name="T29" fmla="*/ 279 h 333"/>
              <a:gd name="T30" fmla="*/ 1088 w 1179"/>
              <a:gd name="T31" fmla="*/ 325 h 333"/>
              <a:gd name="T32" fmla="*/ 1134 w 1179"/>
              <a:gd name="T33" fmla="*/ 325 h 333"/>
              <a:gd name="T34" fmla="*/ 1179 w 1179"/>
              <a:gd name="T35" fmla="*/ 32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9" h="333">
                <a:moveTo>
                  <a:pt x="0" y="189"/>
                </a:moveTo>
                <a:cubicBezTo>
                  <a:pt x="11" y="189"/>
                  <a:pt x="22" y="189"/>
                  <a:pt x="45" y="189"/>
                </a:cubicBezTo>
                <a:cubicBezTo>
                  <a:pt x="68" y="189"/>
                  <a:pt x="106" y="197"/>
                  <a:pt x="136" y="189"/>
                </a:cubicBezTo>
                <a:cubicBezTo>
                  <a:pt x="166" y="181"/>
                  <a:pt x="204" y="158"/>
                  <a:pt x="227" y="143"/>
                </a:cubicBezTo>
                <a:cubicBezTo>
                  <a:pt x="250" y="128"/>
                  <a:pt x="257" y="113"/>
                  <a:pt x="272" y="98"/>
                </a:cubicBezTo>
                <a:cubicBezTo>
                  <a:pt x="287" y="83"/>
                  <a:pt x="302" y="67"/>
                  <a:pt x="317" y="52"/>
                </a:cubicBezTo>
                <a:cubicBezTo>
                  <a:pt x="332" y="37"/>
                  <a:pt x="340" y="14"/>
                  <a:pt x="363" y="7"/>
                </a:cubicBezTo>
                <a:cubicBezTo>
                  <a:pt x="386" y="0"/>
                  <a:pt x="430" y="7"/>
                  <a:pt x="453" y="7"/>
                </a:cubicBezTo>
                <a:cubicBezTo>
                  <a:pt x="476" y="7"/>
                  <a:pt x="476" y="0"/>
                  <a:pt x="499" y="7"/>
                </a:cubicBezTo>
                <a:cubicBezTo>
                  <a:pt x="522" y="14"/>
                  <a:pt x="566" y="37"/>
                  <a:pt x="589" y="52"/>
                </a:cubicBezTo>
                <a:cubicBezTo>
                  <a:pt x="612" y="67"/>
                  <a:pt x="612" y="83"/>
                  <a:pt x="635" y="98"/>
                </a:cubicBezTo>
                <a:cubicBezTo>
                  <a:pt x="658" y="113"/>
                  <a:pt x="695" y="128"/>
                  <a:pt x="725" y="143"/>
                </a:cubicBezTo>
                <a:cubicBezTo>
                  <a:pt x="755" y="158"/>
                  <a:pt x="786" y="174"/>
                  <a:pt x="816" y="189"/>
                </a:cubicBezTo>
                <a:cubicBezTo>
                  <a:pt x="846" y="204"/>
                  <a:pt x="877" y="219"/>
                  <a:pt x="907" y="234"/>
                </a:cubicBezTo>
                <a:cubicBezTo>
                  <a:pt x="937" y="249"/>
                  <a:pt x="968" y="264"/>
                  <a:pt x="998" y="279"/>
                </a:cubicBezTo>
                <a:cubicBezTo>
                  <a:pt x="1028" y="294"/>
                  <a:pt x="1065" y="317"/>
                  <a:pt x="1088" y="325"/>
                </a:cubicBezTo>
                <a:cubicBezTo>
                  <a:pt x="1111" y="333"/>
                  <a:pt x="1119" y="325"/>
                  <a:pt x="1134" y="325"/>
                </a:cubicBezTo>
                <a:cubicBezTo>
                  <a:pt x="1149" y="325"/>
                  <a:pt x="1156" y="325"/>
                  <a:pt x="1179" y="325"/>
                </a:cubicBezTo>
              </a:path>
            </a:pathLst>
          </a:custGeom>
          <a:noFill/>
          <a:ln w="5080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11" name="Line 51"/>
          <p:cNvSpPr>
            <a:spLocks noChangeShapeType="1"/>
          </p:cNvSpPr>
          <p:nvPr/>
        </p:nvSpPr>
        <p:spPr bwMode="auto">
          <a:xfrm>
            <a:off x="3851275" y="333375"/>
            <a:ext cx="0" cy="43195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14" name="Line 54"/>
          <p:cNvSpPr>
            <a:spLocks noChangeShapeType="1"/>
          </p:cNvSpPr>
          <p:nvPr/>
        </p:nvSpPr>
        <p:spPr bwMode="auto">
          <a:xfrm>
            <a:off x="3851275" y="1268413"/>
            <a:ext cx="0" cy="288925"/>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7415" name="Line 55"/>
          <p:cNvSpPr>
            <a:spLocks noChangeShapeType="1"/>
          </p:cNvSpPr>
          <p:nvPr/>
        </p:nvSpPr>
        <p:spPr bwMode="auto">
          <a:xfrm>
            <a:off x="3851275" y="1628775"/>
            <a:ext cx="0" cy="215900"/>
          </a:xfrm>
          <a:prstGeom prst="line">
            <a:avLst/>
          </a:prstGeom>
          <a:noFill/>
          <a:ln w="38100">
            <a:solidFill>
              <a:srgbClr val="0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7421" name="Object 61"/>
          <p:cNvGraphicFramePr>
            <a:graphicFrameLocks noChangeAspect="1"/>
          </p:cNvGraphicFramePr>
          <p:nvPr/>
        </p:nvGraphicFramePr>
        <p:xfrm>
          <a:off x="5651500" y="765175"/>
          <a:ext cx="3492500" cy="2738438"/>
        </p:xfrm>
        <a:graphic>
          <a:graphicData uri="http://schemas.openxmlformats.org/presentationml/2006/ole">
            <mc:AlternateContent xmlns:mc="http://schemas.openxmlformats.org/markup-compatibility/2006">
              <mc:Choice xmlns:v="urn:schemas-microsoft-com:vml" Requires="v">
                <p:oleObj spid="_x0000_s527433" name="公式" r:id="rId11" imgW="1231560" imgH="965160" progId="Equation.3">
                  <p:embed/>
                </p:oleObj>
              </mc:Choice>
              <mc:Fallback>
                <p:oleObj name="公式" r:id="rId11" imgW="1231560" imgH="965160" progId="Equation.3">
                  <p:embed/>
                  <p:pic>
                    <p:nvPicPr>
                      <p:cNvPr id="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765175"/>
                        <a:ext cx="3492500" cy="273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7398"/>
                                        </p:tgtEl>
                                        <p:attrNameLst>
                                          <p:attrName>style.visibility</p:attrName>
                                        </p:attrNameLst>
                                      </p:cBhvr>
                                      <p:to>
                                        <p:strVal val="visible"/>
                                      </p:to>
                                    </p:set>
                                    <p:animEffect transition="in" filter="blinds(horizontal)">
                                      <p:cBhvr>
                                        <p:cTn id="7" dur="500"/>
                                        <p:tgtEl>
                                          <p:spTgt spid="527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7413"/>
                                        </p:tgtEl>
                                        <p:attrNameLst>
                                          <p:attrName>style.visibility</p:attrName>
                                        </p:attrNameLst>
                                      </p:cBhvr>
                                      <p:to>
                                        <p:strVal val="visible"/>
                                      </p:to>
                                    </p:set>
                                    <p:animEffect transition="in" filter="blinds(horizontal)">
                                      <p:cBhvr>
                                        <p:cTn id="12" dur="500"/>
                                        <p:tgtEl>
                                          <p:spTgt spid="527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7411"/>
                                        </p:tgtEl>
                                        <p:attrNameLst>
                                          <p:attrName>style.visibility</p:attrName>
                                        </p:attrNameLst>
                                      </p:cBhvr>
                                      <p:to>
                                        <p:strVal val="visible"/>
                                      </p:to>
                                    </p:set>
                                    <p:animEffect transition="in" filter="blinds(horizontal)">
                                      <p:cBhvr>
                                        <p:cTn id="17" dur="500"/>
                                        <p:tgtEl>
                                          <p:spTgt spid="527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7414"/>
                                        </p:tgtEl>
                                        <p:attrNameLst>
                                          <p:attrName>style.visibility</p:attrName>
                                        </p:attrNameLst>
                                      </p:cBhvr>
                                      <p:to>
                                        <p:strVal val="visible"/>
                                      </p:to>
                                    </p:set>
                                    <p:animEffect transition="in" filter="blinds(horizontal)">
                                      <p:cBhvr>
                                        <p:cTn id="22" dur="500"/>
                                        <p:tgtEl>
                                          <p:spTgt spid="527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7415"/>
                                        </p:tgtEl>
                                        <p:attrNameLst>
                                          <p:attrName>style.visibility</p:attrName>
                                        </p:attrNameLst>
                                      </p:cBhvr>
                                      <p:to>
                                        <p:strVal val="visible"/>
                                      </p:to>
                                    </p:set>
                                    <p:animEffect transition="in" filter="blinds(horizontal)">
                                      <p:cBhvr>
                                        <p:cTn id="27" dur="500"/>
                                        <p:tgtEl>
                                          <p:spTgt spid="5274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7409"/>
                                        </p:tgtEl>
                                        <p:attrNameLst>
                                          <p:attrName>style.visibility</p:attrName>
                                        </p:attrNameLst>
                                      </p:cBhvr>
                                      <p:to>
                                        <p:strVal val="visible"/>
                                      </p:to>
                                    </p:set>
                                    <p:animEffect transition="in" filter="blinds(horizontal)">
                                      <p:cBhvr>
                                        <p:cTn id="32" dur="500"/>
                                        <p:tgtEl>
                                          <p:spTgt spid="5274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7410"/>
                                        </p:tgtEl>
                                        <p:attrNameLst>
                                          <p:attrName>style.visibility</p:attrName>
                                        </p:attrNameLst>
                                      </p:cBhvr>
                                      <p:to>
                                        <p:strVal val="visible"/>
                                      </p:to>
                                    </p:set>
                                    <p:animEffect transition="in" filter="blinds(horizontal)">
                                      <p:cBhvr>
                                        <p:cTn id="37" dur="500"/>
                                        <p:tgtEl>
                                          <p:spTgt spid="5274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27421"/>
                                        </p:tgtEl>
                                        <p:attrNameLst>
                                          <p:attrName>style.visibility</p:attrName>
                                        </p:attrNameLst>
                                      </p:cBhvr>
                                      <p:to>
                                        <p:strVal val="visible"/>
                                      </p:to>
                                    </p:set>
                                    <p:animEffect transition="in" filter="blinds(horizontal)">
                                      <p:cBhvr>
                                        <p:cTn id="42" dur="500"/>
                                        <p:tgtEl>
                                          <p:spTgt spid="5274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7367"/>
                                        </p:tgtEl>
                                        <p:attrNameLst>
                                          <p:attrName>style.visibility</p:attrName>
                                        </p:attrNameLst>
                                      </p:cBhvr>
                                      <p:to>
                                        <p:strVal val="visible"/>
                                      </p:to>
                                    </p:set>
                                    <p:animEffect transition="in" filter="blinds(horizontal)">
                                      <p:cBhvr>
                                        <p:cTn id="47" dur="500"/>
                                        <p:tgtEl>
                                          <p:spTgt spid="527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7" grpId="0"/>
      <p:bldP spid="527409" grpId="0" animBg="1"/>
      <p:bldP spid="527410" grpId="0" animBg="1"/>
      <p:bldP spid="527411" grpId="0" animBg="1"/>
      <p:bldP spid="527414" grpId="0" animBg="1"/>
      <p:bldP spid="52741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75" name="Rectangle 11"/>
          <p:cNvSpPr>
            <a:spLocks noChangeArrowheads="1"/>
          </p:cNvSpPr>
          <p:nvPr/>
        </p:nvSpPr>
        <p:spPr bwMode="auto">
          <a:xfrm>
            <a:off x="323850" y="333375"/>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0000"/>
                </a:solidFill>
                <a:latin typeface="Times New Roman" pitchFamily="18" charset="0"/>
                <a:ea typeface="黑体" pitchFamily="49" charset="-122"/>
              </a:rPr>
              <a:t>2. </a:t>
            </a:r>
            <a:r>
              <a:rPr kumimoji="1" lang="zh-CN" altLang="en-US" sz="2400" b="1">
                <a:solidFill>
                  <a:srgbClr val="FF0000"/>
                </a:solidFill>
                <a:latin typeface="Times New Roman" pitchFamily="18" charset="0"/>
                <a:ea typeface="黑体" pitchFamily="49" charset="-122"/>
              </a:rPr>
              <a:t>相位超前校正示例</a:t>
            </a:r>
            <a:endParaRPr kumimoji="1" lang="zh-CN" altLang="en-US" sz="2400">
              <a:latin typeface="Times New Roman" pitchFamily="18" charset="0"/>
            </a:endParaRPr>
          </a:p>
        </p:txBody>
      </p:sp>
      <p:graphicFrame>
        <p:nvGraphicFramePr>
          <p:cNvPr id="292876" name="Object 12"/>
          <p:cNvGraphicFramePr>
            <a:graphicFrameLocks noChangeAspect="1"/>
          </p:cNvGraphicFramePr>
          <p:nvPr/>
        </p:nvGraphicFramePr>
        <p:xfrm>
          <a:off x="4572000" y="333375"/>
          <a:ext cx="4248150" cy="1504950"/>
        </p:xfrm>
        <a:graphic>
          <a:graphicData uri="http://schemas.openxmlformats.org/presentationml/2006/ole">
            <mc:AlternateContent xmlns:mc="http://schemas.openxmlformats.org/markup-compatibility/2006">
              <mc:Choice xmlns:v="urn:schemas-microsoft-com:vml" Requires="v">
                <p:oleObj spid="_x0000_s292902" r:id="rId4" imgW="2114550" imgH="766763" progId="MSDraw">
                  <p:embed/>
                </p:oleObj>
              </mc:Choice>
              <mc:Fallback>
                <p:oleObj r:id="rId4" imgW="2114550" imgH="766763" progId="MSDraw">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3375"/>
                        <a:ext cx="4248150" cy="150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2878" name="Object 14"/>
          <p:cNvGraphicFramePr>
            <a:graphicFrameLocks noChangeAspect="1"/>
          </p:cNvGraphicFramePr>
          <p:nvPr/>
        </p:nvGraphicFramePr>
        <p:xfrm>
          <a:off x="468313" y="908050"/>
          <a:ext cx="3324225" cy="838200"/>
        </p:xfrm>
        <a:graphic>
          <a:graphicData uri="http://schemas.openxmlformats.org/presentationml/2006/ole">
            <mc:AlternateContent xmlns:mc="http://schemas.openxmlformats.org/markup-compatibility/2006">
              <mc:Choice xmlns:v="urn:schemas-microsoft-com:vml" Requires="v">
                <p:oleObj spid="_x0000_s292903" name="位图图像" r:id="rId6" imgW="2381582" imgH="771429" progId="Paint.Picture">
                  <p:embed/>
                </p:oleObj>
              </mc:Choice>
              <mc:Fallback>
                <p:oleObj name="位图图像" r:id="rId6" imgW="2381582" imgH="771429" progId="Paint.Picture">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b="22124"/>
                      <a:stretch>
                        <a:fillRect/>
                      </a:stretch>
                    </p:blipFill>
                    <p:spPr bwMode="auto">
                      <a:xfrm>
                        <a:off x="468313" y="908050"/>
                        <a:ext cx="33242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2879" name="Object 15"/>
          <p:cNvGraphicFramePr>
            <a:graphicFrameLocks noChangeAspect="1"/>
          </p:cNvGraphicFramePr>
          <p:nvPr/>
        </p:nvGraphicFramePr>
        <p:xfrm>
          <a:off x="0" y="1700213"/>
          <a:ext cx="4716463" cy="1909762"/>
        </p:xfrm>
        <a:graphic>
          <a:graphicData uri="http://schemas.openxmlformats.org/presentationml/2006/ole">
            <mc:AlternateContent xmlns:mc="http://schemas.openxmlformats.org/markup-compatibility/2006">
              <mc:Choice xmlns:v="urn:schemas-microsoft-com:vml" Requires="v">
                <p:oleObj spid="_x0000_s292904" name="位图图像" r:id="rId8" imgW="3457143" imgH="1457143" progId="Paint.Picture">
                  <p:embed/>
                </p:oleObj>
              </mc:Choice>
              <mc:Fallback>
                <p:oleObj name="位图图像" r:id="rId8" imgW="3457143" imgH="1457143" progId="Paint.Picture">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700213"/>
                        <a:ext cx="4716463"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81" name="Text Box 17"/>
          <p:cNvSpPr txBox="1">
            <a:spLocks noChangeArrowheads="1"/>
          </p:cNvSpPr>
          <p:nvPr/>
        </p:nvSpPr>
        <p:spPr bwMode="auto">
          <a:xfrm>
            <a:off x="395288" y="44370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92882" name="Text Box 18"/>
          <p:cNvSpPr txBox="1">
            <a:spLocks noChangeArrowheads="1"/>
          </p:cNvSpPr>
          <p:nvPr/>
        </p:nvSpPr>
        <p:spPr bwMode="auto">
          <a:xfrm>
            <a:off x="34925" y="3644900"/>
            <a:ext cx="352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华文楷体" pitchFamily="2" charset="-122"/>
                <a:ea typeface="华文楷体" pitchFamily="2" charset="-122"/>
              </a:rPr>
              <a:t>解题思路：</a:t>
            </a:r>
          </a:p>
        </p:txBody>
      </p:sp>
      <p:sp>
        <p:nvSpPr>
          <p:cNvPr id="292883" name="Text Box 19"/>
          <p:cNvSpPr txBox="1">
            <a:spLocks noChangeArrowheads="1"/>
          </p:cNvSpPr>
          <p:nvPr/>
        </p:nvSpPr>
        <p:spPr bwMode="auto">
          <a:xfrm>
            <a:off x="107950" y="4149725"/>
            <a:ext cx="4033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1.</a:t>
            </a:r>
            <a:r>
              <a:rPr kumimoji="1" lang="zh-CN" altLang="en-US" sz="2800" b="1">
                <a:solidFill>
                  <a:srgbClr val="0000FF"/>
                </a:solidFill>
                <a:latin typeface="华文楷体" pitchFamily="2" charset="-122"/>
                <a:ea typeface="华文楷体" pitchFamily="2" charset="-122"/>
              </a:rPr>
              <a:t>先判断原系统的稳定性</a:t>
            </a:r>
          </a:p>
        </p:txBody>
      </p:sp>
      <p:sp>
        <p:nvSpPr>
          <p:cNvPr id="292884" name="Text Box 20"/>
          <p:cNvSpPr txBox="1">
            <a:spLocks noChangeArrowheads="1"/>
          </p:cNvSpPr>
          <p:nvPr/>
        </p:nvSpPr>
        <p:spPr bwMode="auto">
          <a:xfrm>
            <a:off x="107950" y="5373688"/>
            <a:ext cx="6408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2.</a:t>
            </a:r>
            <a:r>
              <a:rPr kumimoji="1" lang="zh-CN" altLang="en-US" sz="2800" b="1">
                <a:solidFill>
                  <a:srgbClr val="0000FF"/>
                </a:solidFill>
                <a:latin typeface="华文楷体" pitchFamily="2" charset="-122"/>
                <a:ea typeface="华文楷体" pitchFamily="2" charset="-122"/>
              </a:rPr>
              <a:t>根据相位裕度确定需要校正的角度</a:t>
            </a:r>
            <a:r>
              <a:rPr kumimoji="1" lang="el-GR" altLang="zh-CN" sz="3600" b="1">
                <a:solidFill>
                  <a:srgbClr val="0000FF"/>
                </a:solidFill>
                <a:latin typeface="Times New Roman" pitchFamily="18" charset="0"/>
                <a:ea typeface="华文楷体" pitchFamily="2" charset="-122"/>
                <a:cs typeface="Times New Roman" pitchFamily="18" charset="0"/>
              </a:rPr>
              <a:t>φ</a:t>
            </a:r>
            <a:r>
              <a:rPr kumimoji="1" lang="el-GR" altLang="zh-CN" sz="3600" b="1" baseline="-25000">
                <a:solidFill>
                  <a:srgbClr val="0000FF"/>
                </a:solidFill>
                <a:latin typeface="Times New Roman" pitchFamily="18" charset="0"/>
                <a:ea typeface="华文楷体" pitchFamily="2" charset="-122"/>
                <a:cs typeface="Times New Roman" pitchFamily="18" charset="0"/>
              </a:rPr>
              <a:t>m</a:t>
            </a:r>
          </a:p>
        </p:txBody>
      </p:sp>
      <p:sp>
        <p:nvSpPr>
          <p:cNvPr id="292885" name="Text Box 21"/>
          <p:cNvSpPr txBox="1">
            <a:spLocks noChangeArrowheads="1"/>
          </p:cNvSpPr>
          <p:nvPr/>
        </p:nvSpPr>
        <p:spPr bwMode="auto">
          <a:xfrm>
            <a:off x="107950" y="6092825"/>
            <a:ext cx="712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3.</a:t>
            </a:r>
            <a:r>
              <a:rPr kumimoji="1" lang="zh-CN" altLang="en-US" sz="2800" b="1">
                <a:solidFill>
                  <a:srgbClr val="0000FF"/>
                </a:solidFill>
                <a:latin typeface="华文楷体" pitchFamily="2" charset="-122"/>
                <a:ea typeface="华文楷体" pitchFamily="2" charset="-122"/>
              </a:rPr>
              <a:t>根据所校正的角度确定校正环节</a:t>
            </a:r>
            <a:r>
              <a:rPr kumimoji="1" lang="en-US" altLang="zh-CN" sz="2800" b="1">
                <a:solidFill>
                  <a:srgbClr val="0000FF"/>
                </a:solidFill>
                <a:latin typeface="Times New Roman" pitchFamily="18" charset="0"/>
                <a:ea typeface="华文楷体" pitchFamily="2" charset="-122"/>
                <a:cs typeface="Times New Roman" pitchFamily="18" charset="0"/>
              </a:rPr>
              <a:t>a</a:t>
            </a:r>
            <a:r>
              <a:rPr kumimoji="1" lang="zh-CN" altLang="en-US" sz="2800" b="1">
                <a:solidFill>
                  <a:srgbClr val="0000FF"/>
                </a:solidFill>
                <a:latin typeface="华文楷体" pitchFamily="2" charset="-122"/>
                <a:ea typeface="华文楷体" pitchFamily="2" charset="-122"/>
              </a:rPr>
              <a:t>的值</a:t>
            </a:r>
          </a:p>
        </p:txBody>
      </p:sp>
      <p:sp>
        <p:nvSpPr>
          <p:cNvPr id="292888" name="Text Box 24"/>
          <p:cNvSpPr txBox="1">
            <a:spLocks noChangeArrowheads="1"/>
          </p:cNvSpPr>
          <p:nvPr/>
        </p:nvSpPr>
        <p:spPr bwMode="auto">
          <a:xfrm>
            <a:off x="107950" y="4797425"/>
            <a:ext cx="8424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spcBef>
                <a:spcPct val="50000"/>
              </a:spcBef>
            </a:pPr>
            <a:r>
              <a:rPr kumimoji="1" lang="el-GR" altLang="zh-CN" sz="2800" b="1">
                <a:solidFill>
                  <a:srgbClr val="0000FF"/>
                </a:solidFill>
                <a:latin typeface="华文楷体" pitchFamily="2" charset="-122"/>
                <a:ea typeface="华文楷体" pitchFamily="2" charset="-122"/>
              </a:rPr>
              <a:t>ω</a:t>
            </a:r>
            <a:r>
              <a:rPr kumimoji="1" lang="el-GR" altLang="zh-CN" sz="2800" b="1" baseline="-25000">
                <a:solidFill>
                  <a:srgbClr val="0000FF"/>
                </a:solidFill>
                <a:latin typeface="华文楷体" pitchFamily="2" charset="-122"/>
                <a:ea typeface="华文楷体" pitchFamily="2" charset="-122"/>
              </a:rPr>
              <a:t>c</a:t>
            </a:r>
            <a:r>
              <a:rPr kumimoji="1" lang="el-GR" altLang="zh-CN" sz="2800" b="1">
                <a:solidFill>
                  <a:srgbClr val="0000FF"/>
                </a:solidFill>
                <a:latin typeface="华文楷体" pitchFamily="2" charset="-122"/>
                <a:ea typeface="华文楷体" pitchFamily="2" charset="-122"/>
              </a:rPr>
              <a:t>→γ</a:t>
            </a:r>
            <a:r>
              <a:rPr kumimoji="1" lang="en-US" altLang="zh-CN" sz="2800" b="1">
                <a:solidFill>
                  <a:srgbClr val="0000FF"/>
                </a:solidFill>
                <a:latin typeface="华文楷体" pitchFamily="2" charset="-122"/>
                <a:ea typeface="华文楷体" pitchFamily="2" charset="-122"/>
              </a:rPr>
              <a:t>     </a:t>
            </a:r>
            <a:r>
              <a:rPr kumimoji="1" lang="el-GR" altLang="zh-CN" sz="2800" b="1">
                <a:solidFill>
                  <a:srgbClr val="0000FF"/>
                </a:solidFill>
                <a:latin typeface="华文楷体" pitchFamily="2" charset="-122"/>
                <a:ea typeface="华文楷体" pitchFamily="2" charset="-122"/>
              </a:rPr>
              <a:t>ω</a:t>
            </a:r>
            <a:r>
              <a:rPr kumimoji="1" lang="el-GR" altLang="zh-CN" sz="2800" b="1" baseline="-25000">
                <a:solidFill>
                  <a:srgbClr val="0000FF"/>
                </a:solidFill>
                <a:latin typeface="华文楷体" pitchFamily="2" charset="-122"/>
                <a:ea typeface="华文楷体" pitchFamily="2" charset="-122"/>
              </a:rPr>
              <a:t>g</a:t>
            </a:r>
            <a:r>
              <a:rPr kumimoji="1" lang="el-GR" altLang="zh-CN" sz="2800" b="1">
                <a:solidFill>
                  <a:srgbClr val="0000FF"/>
                </a:solidFill>
              </a:rPr>
              <a:t>→</a:t>
            </a:r>
            <a:r>
              <a:rPr kumimoji="1" lang="el-GR" altLang="zh-CN" b="1">
                <a:solidFill>
                  <a:srgbClr val="0000FF"/>
                </a:solidFill>
              </a:rPr>
              <a:t>Kg</a:t>
            </a:r>
            <a:r>
              <a:rPr kumimoji="1" lang="en-US" altLang="zh-CN" b="1">
                <a:solidFill>
                  <a:srgbClr val="0000FF"/>
                </a:solidFill>
              </a:rPr>
              <a:t>(dB)           </a:t>
            </a:r>
            <a:r>
              <a:rPr kumimoji="1" lang="zh-CN" altLang="en-US" sz="2800" b="1">
                <a:solidFill>
                  <a:srgbClr val="0000FF"/>
                </a:solidFill>
              </a:rPr>
              <a:t>确定是否需要</a:t>
            </a:r>
            <a:r>
              <a:rPr kumimoji="1" lang="zh-CN" altLang="en-US" sz="2800" b="1">
                <a:solidFill>
                  <a:srgbClr val="FF3300"/>
                </a:solidFill>
              </a:rPr>
              <a:t>超前校正</a:t>
            </a:r>
            <a:endParaRPr kumimoji="1" lang="el-GR" altLang="zh-CN" sz="2800" b="1">
              <a:solidFill>
                <a:srgbClr val="FF3300"/>
              </a:solidFill>
            </a:endParaRPr>
          </a:p>
        </p:txBody>
      </p:sp>
      <p:pic>
        <p:nvPicPr>
          <p:cNvPr id="292889"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5445125"/>
            <a:ext cx="2016125" cy="771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2890" name="Object 26"/>
          <p:cNvGraphicFramePr>
            <a:graphicFrameLocks noChangeAspect="1"/>
          </p:cNvGraphicFramePr>
          <p:nvPr/>
        </p:nvGraphicFramePr>
        <p:xfrm>
          <a:off x="4949825" y="2457450"/>
          <a:ext cx="2771775" cy="1116013"/>
        </p:xfrm>
        <a:graphic>
          <a:graphicData uri="http://schemas.openxmlformats.org/presentationml/2006/ole">
            <mc:AlternateContent xmlns:mc="http://schemas.openxmlformats.org/markup-compatibility/2006">
              <mc:Choice xmlns:v="urn:schemas-microsoft-com:vml" Requires="v">
                <p:oleObj spid="_x0000_s292905" name="公式" r:id="rId11" imgW="977760" imgH="393480" progId="Equation.3">
                  <p:embed/>
                </p:oleObj>
              </mc:Choice>
              <mc:Fallback>
                <p:oleObj name="公式" r:id="rId11" imgW="977760" imgH="39348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9825" y="2457450"/>
                        <a:ext cx="2771775"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91" name="Object 27"/>
          <p:cNvGraphicFramePr>
            <a:graphicFrameLocks noChangeAspect="1"/>
          </p:cNvGraphicFramePr>
          <p:nvPr/>
        </p:nvGraphicFramePr>
        <p:xfrm>
          <a:off x="4895850" y="3862388"/>
          <a:ext cx="3024188" cy="611187"/>
        </p:xfrm>
        <a:graphic>
          <a:graphicData uri="http://schemas.openxmlformats.org/presentationml/2006/ole">
            <mc:AlternateContent xmlns:mc="http://schemas.openxmlformats.org/markup-compatibility/2006">
              <mc:Choice xmlns:v="urn:schemas-microsoft-com:vml" Requires="v">
                <p:oleObj spid="_x0000_s292906" name="公式" r:id="rId13" imgW="1066680" imgH="215640" progId="Equation.3">
                  <p:embed/>
                </p:oleObj>
              </mc:Choice>
              <mc:Fallback>
                <p:oleObj name="公式" r:id="rId13" imgW="1066680" imgH="21564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5850" y="3862388"/>
                        <a:ext cx="3024188"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2878"/>
                                        </p:tgtEl>
                                        <p:attrNameLst>
                                          <p:attrName>style.visibility</p:attrName>
                                        </p:attrNameLst>
                                      </p:cBhvr>
                                      <p:to>
                                        <p:strVal val="visible"/>
                                      </p:to>
                                    </p:set>
                                    <p:animEffect transition="in" filter="blinds(horizontal)">
                                      <p:cBhvr>
                                        <p:cTn id="7" dur="500"/>
                                        <p:tgtEl>
                                          <p:spTgt spid="292878"/>
                                        </p:tgtEl>
                                      </p:cBhvr>
                                    </p:animEffect>
                                  </p:childTnLst>
                                </p:cTn>
                              </p:par>
                              <p:par>
                                <p:cTn id="8" presetID="3" presetClass="entr" presetSubtype="10" fill="hold" nodeType="withEffect">
                                  <p:stCondLst>
                                    <p:cond delay="0"/>
                                  </p:stCondLst>
                                  <p:childTnLst>
                                    <p:set>
                                      <p:cBhvr>
                                        <p:cTn id="9" dur="1" fill="hold">
                                          <p:stCondLst>
                                            <p:cond delay="0"/>
                                          </p:stCondLst>
                                        </p:cTn>
                                        <p:tgtEl>
                                          <p:spTgt spid="292876"/>
                                        </p:tgtEl>
                                        <p:attrNameLst>
                                          <p:attrName>style.visibility</p:attrName>
                                        </p:attrNameLst>
                                      </p:cBhvr>
                                      <p:to>
                                        <p:strVal val="visible"/>
                                      </p:to>
                                    </p:set>
                                    <p:animEffect transition="in" filter="blinds(horizontal)">
                                      <p:cBhvr>
                                        <p:cTn id="10" dur="500"/>
                                        <p:tgtEl>
                                          <p:spTgt spid="2928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92879"/>
                                        </p:tgtEl>
                                        <p:attrNameLst>
                                          <p:attrName>style.visibility</p:attrName>
                                        </p:attrNameLst>
                                      </p:cBhvr>
                                      <p:to>
                                        <p:strVal val="visible"/>
                                      </p:to>
                                    </p:set>
                                    <p:animEffect transition="in" filter="blinds(horizontal)">
                                      <p:cBhvr>
                                        <p:cTn id="15" dur="500"/>
                                        <p:tgtEl>
                                          <p:spTgt spid="2928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2882"/>
                                        </p:tgtEl>
                                        <p:attrNameLst>
                                          <p:attrName>style.visibility</p:attrName>
                                        </p:attrNameLst>
                                      </p:cBhvr>
                                      <p:to>
                                        <p:strVal val="visible"/>
                                      </p:to>
                                    </p:set>
                                    <p:animEffect transition="in" filter="blinds(horizontal)">
                                      <p:cBhvr>
                                        <p:cTn id="20" dur="500"/>
                                        <p:tgtEl>
                                          <p:spTgt spid="29288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2883"/>
                                        </p:tgtEl>
                                        <p:attrNameLst>
                                          <p:attrName>style.visibility</p:attrName>
                                        </p:attrNameLst>
                                      </p:cBhvr>
                                      <p:to>
                                        <p:strVal val="visible"/>
                                      </p:to>
                                    </p:set>
                                    <p:animEffect transition="in" filter="blinds(horizontal)">
                                      <p:cBhvr>
                                        <p:cTn id="25" dur="500"/>
                                        <p:tgtEl>
                                          <p:spTgt spid="2928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92888"/>
                                        </p:tgtEl>
                                        <p:attrNameLst>
                                          <p:attrName>style.visibility</p:attrName>
                                        </p:attrNameLst>
                                      </p:cBhvr>
                                      <p:to>
                                        <p:strVal val="visible"/>
                                      </p:to>
                                    </p:set>
                                    <p:anim calcmode="lin" valueType="num">
                                      <p:cBhvr additive="base">
                                        <p:cTn id="30" dur="500" fill="hold"/>
                                        <p:tgtEl>
                                          <p:spTgt spid="292888"/>
                                        </p:tgtEl>
                                        <p:attrNameLst>
                                          <p:attrName>ppt_x</p:attrName>
                                        </p:attrNameLst>
                                      </p:cBhvr>
                                      <p:tavLst>
                                        <p:tav tm="0">
                                          <p:val>
                                            <p:strVal val="0-#ppt_w/2"/>
                                          </p:val>
                                        </p:tav>
                                        <p:tav tm="100000">
                                          <p:val>
                                            <p:strVal val="#ppt_x"/>
                                          </p:val>
                                        </p:tav>
                                      </p:tavLst>
                                    </p:anim>
                                    <p:anim calcmode="lin" valueType="num">
                                      <p:cBhvr additive="base">
                                        <p:cTn id="31" dur="500" fill="hold"/>
                                        <p:tgtEl>
                                          <p:spTgt spid="29288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92890"/>
                                        </p:tgtEl>
                                        <p:attrNameLst>
                                          <p:attrName>style.visibility</p:attrName>
                                        </p:attrNameLst>
                                      </p:cBhvr>
                                      <p:to>
                                        <p:strVal val="visible"/>
                                      </p:to>
                                    </p:set>
                                    <p:animEffect transition="in" filter="blinds(horizontal)">
                                      <p:cBhvr>
                                        <p:cTn id="36" dur="500"/>
                                        <p:tgtEl>
                                          <p:spTgt spid="2928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92891"/>
                                        </p:tgtEl>
                                        <p:attrNameLst>
                                          <p:attrName>style.visibility</p:attrName>
                                        </p:attrNameLst>
                                      </p:cBhvr>
                                      <p:to>
                                        <p:strVal val="visible"/>
                                      </p:to>
                                    </p:set>
                                    <p:animEffect transition="in" filter="blinds(horizontal)">
                                      <p:cBhvr>
                                        <p:cTn id="41" dur="500"/>
                                        <p:tgtEl>
                                          <p:spTgt spid="29289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92884"/>
                                        </p:tgtEl>
                                        <p:attrNameLst>
                                          <p:attrName>style.visibility</p:attrName>
                                        </p:attrNameLst>
                                      </p:cBhvr>
                                      <p:to>
                                        <p:strVal val="visible"/>
                                      </p:to>
                                    </p:set>
                                    <p:animEffect transition="in" filter="blinds(horizontal)">
                                      <p:cBhvr>
                                        <p:cTn id="46" dur="500"/>
                                        <p:tgtEl>
                                          <p:spTgt spid="2928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92889"/>
                                        </p:tgtEl>
                                        <p:attrNameLst>
                                          <p:attrName>style.visibility</p:attrName>
                                        </p:attrNameLst>
                                      </p:cBhvr>
                                      <p:to>
                                        <p:strVal val="visible"/>
                                      </p:to>
                                    </p:set>
                                    <p:animEffect transition="in" filter="blinds(horizontal)">
                                      <p:cBhvr>
                                        <p:cTn id="51" dur="500"/>
                                        <p:tgtEl>
                                          <p:spTgt spid="29288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92885"/>
                                        </p:tgtEl>
                                        <p:attrNameLst>
                                          <p:attrName>style.visibility</p:attrName>
                                        </p:attrNameLst>
                                      </p:cBhvr>
                                      <p:to>
                                        <p:strVal val="visible"/>
                                      </p:to>
                                    </p:set>
                                    <p:animEffect transition="in" filter="blinds(horizontal)">
                                      <p:cBhvr>
                                        <p:cTn id="56" dur="500"/>
                                        <p:tgtEl>
                                          <p:spTgt spid="29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2" grpId="0"/>
      <p:bldP spid="292883" grpId="0"/>
      <p:bldP spid="292884" grpId="0"/>
      <p:bldP spid="292885" grpId="0"/>
      <p:bldP spid="29288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1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76250"/>
            <a:ext cx="55086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1222" name="Text Box 6"/>
          <p:cNvSpPr txBox="1">
            <a:spLocks noChangeArrowheads="1"/>
          </p:cNvSpPr>
          <p:nvPr/>
        </p:nvSpPr>
        <p:spPr bwMode="auto">
          <a:xfrm>
            <a:off x="0" y="4797425"/>
            <a:ext cx="712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5.</a:t>
            </a:r>
            <a:r>
              <a:rPr kumimoji="1" lang="zh-CN" altLang="en-US" sz="2800" b="1">
                <a:solidFill>
                  <a:srgbClr val="0000FF"/>
                </a:solidFill>
                <a:latin typeface="华文楷体" pitchFamily="2" charset="-122"/>
                <a:ea typeface="华文楷体" pitchFamily="2" charset="-122"/>
              </a:rPr>
              <a:t>校正环节的</a:t>
            </a:r>
            <a:r>
              <a:rPr kumimoji="1" lang="en-US" altLang="zh-CN" sz="2800" b="1">
                <a:solidFill>
                  <a:srgbClr val="0000FF"/>
                </a:solidFill>
                <a:latin typeface="华文楷体" pitchFamily="2" charset="-122"/>
                <a:ea typeface="华文楷体" pitchFamily="2" charset="-122"/>
              </a:rPr>
              <a:t>Bode</a:t>
            </a:r>
            <a:r>
              <a:rPr kumimoji="1" lang="zh-CN" altLang="en-US" sz="2800" b="1">
                <a:solidFill>
                  <a:srgbClr val="0000FF"/>
                </a:solidFill>
                <a:latin typeface="华文楷体" pitchFamily="2" charset="-122"/>
                <a:ea typeface="华文楷体" pitchFamily="2" charset="-122"/>
              </a:rPr>
              <a:t>图</a:t>
            </a:r>
          </a:p>
        </p:txBody>
      </p:sp>
      <p:graphicFrame>
        <p:nvGraphicFramePr>
          <p:cNvPr id="521227" name="Object 11"/>
          <p:cNvGraphicFramePr>
            <a:graphicFrameLocks noGrp="1" noChangeAspect="1"/>
          </p:cNvGraphicFramePr>
          <p:nvPr>
            <p:ph sz="half" idx="1"/>
          </p:nvPr>
        </p:nvGraphicFramePr>
        <p:xfrm>
          <a:off x="179388" y="1412875"/>
          <a:ext cx="3384550" cy="1787525"/>
        </p:xfrm>
        <a:graphic>
          <a:graphicData uri="http://schemas.openxmlformats.org/presentationml/2006/ole">
            <mc:AlternateContent xmlns:mc="http://schemas.openxmlformats.org/markup-compatibility/2006">
              <mc:Choice xmlns:v="urn:schemas-microsoft-com:vml" Requires="v">
                <p:oleObj spid="_x0000_s521288" name="公式" r:id="rId5" imgW="1587240" imgH="838080" progId="Equation.3">
                  <p:embed/>
                </p:oleObj>
              </mc:Choice>
              <mc:Fallback>
                <p:oleObj name="公式" r:id="rId5" imgW="1587240" imgH="8380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412875"/>
                        <a:ext cx="3384550" cy="178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1239" name="Object 23"/>
          <p:cNvGraphicFramePr>
            <a:graphicFrameLocks noChangeAspect="1"/>
          </p:cNvGraphicFramePr>
          <p:nvPr/>
        </p:nvGraphicFramePr>
        <p:xfrm>
          <a:off x="179388" y="79375"/>
          <a:ext cx="3384550" cy="1189038"/>
        </p:xfrm>
        <a:graphic>
          <a:graphicData uri="http://schemas.openxmlformats.org/presentationml/2006/ole">
            <mc:AlternateContent xmlns:mc="http://schemas.openxmlformats.org/markup-compatibility/2006">
              <mc:Choice xmlns:v="urn:schemas-microsoft-com:vml" Requires="v">
                <p:oleObj spid="_x0000_s521289" name="公式" r:id="rId7" imgW="1193760" imgH="419040" progId="Equation.3">
                  <p:embed/>
                </p:oleObj>
              </mc:Choice>
              <mc:Fallback>
                <p:oleObj name="公式" r:id="rId7" imgW="1193760" imgH="41904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79375"/>
                        <a:ext cx="338455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1241" name="Object 25"/>
          <p:cNvGraphicFramePr>
            <a:graphicFrameLocks noChangeAspect="1"/>
          </p:cNvGraphicFramePr>
          <p:nvPr/>
        </p:nvGraphicFramePr>
        <p:xfrm>
          <a:off x="93663" y="3025775"/>
          <a:ext cx="4103687" cy="2795588"/>
        </p:xfrm>
        <a:graphic>
          <a:graphicData uri="http://schemas.openxmlformats.org/presentationml/2006/ole">
            <mc:AlternateContent xmlns:mc="http://schemas.openxmlformats.org/markup-compatibility/2006">
              <mc:Choice xmlns:v="urn:schemas-microsoft-com:vml" Requires="v">
                <p:oleObj spid="_x0000_s521290" name="公式" r:id="rId9" imgW="1752480" imgH="1193760" progId="Equation.3">
                  <p:embed/>
                </p:oleObj>
              </mc:Choice>
              <mc:Fallback>
                <p:oleObj name="公式" r:id="rId9" imgW="1752480" imgH="119376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663" y="3025775"/>
                        <a:ext cx="4103687" cy="279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1243" name="Object 27"/>
          <p:cNvGraphicFramePr>
            <a:graphicFrameLocks noChangeAspect="1"/>
          </p:cNvGraphicFramePr>
          <p:nvPr/>
        </p:nvGraphicFramePr>
        <p:xfrm>
          <a:off x="77788" y="3167063"/>
          <a:ext cx="2765425" cy="982662"/>
        </p:xfrm>
        <a:graphic>
          <a:graphicData uri="http://schemas.openxmlformats.org/presentationml/2006/ole">
            <mc:AlternateContent xmlns:mc="http://schemas.openxmlformats.org/markup-compatibility/2006">
              <mc:Choice xmlns:v="urn:schemas-microsoft-com:vml" Requires="v">
                <p:oleObj spid="_x0000_s521291" name="公式" r:id="rId11" imgW="1180800" imgH="419040" progId="Equation.3">
                  <p:embed/>
                </p:oleObj>
              </mc:Choice>
              <mc:Fallback>
                <p:oleObj name="公式" r:id="rId11" imgW="1180800" imgH="41904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88" y="3167063"/>
                        <a:ext cx="2765425"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44" name="Text Box 28"/>
          <p:cNvSpPr txBox="1">
            <a:spLocks noChangeArrowheads="1"/>
          </p:cNvSpPr>
          <p:nvPr/>
        </p:nvSpPr>
        <p:spPr bwMode="auto">
          <a:xfrm>
            <a:off x="0" y="4149725"/>
            <a:ext cx="712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4.</a:t>
            </a:r>
            <a:r>
              <a:rPr kumimoji="1" lang="zh-CN" altLang="en-US" sz="2800" b="1">
                <a:solidFill>
                  <a:srgbClr val="0000FF"/>
                </a:solidFill>
                <a:latin typeface="华文楷体" pitchFamily="2" charset="-122"/>
                <a:ea typeface="华文楷体" pitchFamily="2" charset="-122"/>
              </a:rPr>
              <a:t>原系统的</a:t>
            </a:r>
            <a:r>
              <a:rPr kumimoji="1" lang="en-US" altLang="zh-CN" sz="2800" b="1">
                <a:solidFill>
                  <a:srgbClr val="0000FF"/>
                </a:solidFill>
                <a:latin typeface="华文楷体" pitchFamily="2" charset="-122"/>
                <a:ea typeface="华文楷体" pitchFamily="2" charset="-122"/>
              </a:rPr>
              <a:t>Bode</a:t>
            </a:r>
            <a:r>
              <a:rPr kumimoji="1" lang="zh-CN" altLang="en-US" sz="2800" b="1">
                <a:solidFill>
                  <a:srgbClr val="0000FF"/>
                </a:solidFill>
                <a:latin typeface="华文楷体" pitchFamily="2" charset="-122"/>
                <a:ea typeface="华文楷体" pitchFamily="2" charset="-122"/>
              </a:rPr>
              <a:t>图</a:t>
            </a:r>
          </a:p>
        </p:txBody>
      </p:sp>
      <p:sp>
        <p:nvSpPr>
          <p:cNvPr id="521236" name="Line 20"/>
          <p:cNvSpPr>
            <a:spLocks noChangeShapeType="1"/>
          </p:cNvSpPr>
          <p:nvPr/>
        </p:nvSpPr>
        <p:spPr bwMode="auto">
          <a:xfrm flipV="1">
            <a:off x="7351713" y="1700213"/>
            <a:ext cx="0" cy="360362"/>
          </a:xfrm>
          <a:prstGeom prst="line">
            <a:avLst/>
          </a:prstGeom>
          <a:noFill/>
          <a:ln w="38100">
            <a:solidFill>
              <a:srgbClr val="0000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21261" name="Group 45"/>
          <p:cNvGrpSpPr>
            <a:grpSpLocks/>
          </p:cNvGrpSpPr>
          <p:nvPr/>
        </p:nvGrpSpPr>
        <p:grpSpPr bwMode="auto">
          <a:xfrm>
            <a:off x="4643438" y="404813"/>
            <a:ext cx="4537075" cy="3770312"/>
            <a:chOff x="2925" y="255"/>
            <a:chExt cx="2858" cy="2375"/>
          </a:xfrm>
        </p:grpSpPr>
        <p:sp>
          <p:nvSpPr>
            <p:cNvPr id="521223" name="Line 7"/>
            <p:cNvSpPr>
              <a:spLocks noChangeShapeType="1"/>
            </p:cNvSpPr>
            <p:nvPr/>
          </p:nvSpPr>
          <p:spPr bwMode="auto">
            <a:xfrm flipV="1">
              <a:off x="4059" y="935"/>
              <a:ext cx="953" cy="363"/>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24" name="Line 8"/>
            <p:cNvSpPr>
              <a:spLocks noChangeShapeType="1"/>
            </p:cNvSpPr>
            <p:nvPr/>
          </p:nvSpPr>
          <p:spPr bwMode="auto">
            <a:xfrm>
              <a:off x="5012" y="935"/>
              <a:ext cx="771" cy="0"/>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25" name="Line 9"/>
            <p:cNvSpPr>
              <a:spLocks noChangeShapeType="1"/>
            </p:cNvSpPr>
            <p:nvPr/>
          </p:nvSpPr>
          <p:spPr bwMode="auto">
            <a:xfrm>
              <a:off x="2925" y="1298"/>
              <a:ext cx="1134" cy="0"/>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1229" name="Object 13"/>
            <p:cNvGraphicFramePr>
              <a:graphicFrameLocks noChangeAspect="1"/>
            </p:cNvGraphicFramePr>
            <p:nvPr/>
          </p:nvGraphicFramePr>
          <p:xfrm>
            <a:off x="3560" y="1253"/>
            <a:ext cx="454" cy="406"/>
          </p:xfrm>
          <a:graphic>
            <a:graphicData uri="http://schemas.openxmlformats.org/presentationml/2006/ole">
              <mc:AlternateContent xmlns:mc="http://schemas.openxmlformats.org/markup-compatibility/2006">
                <mc:Choice xmlns:v="urn:schemas-microsoft-com:vml" Requires="v">
                  <p:oleObj spid="_x0000_s521292" name="公式" r:id="rId13" imgW="241200" imgH="215640" progId="Equation.3">
                    <p:embed/>
                  </p:oleObj>
                </mc:Choice>
                <mc:Fallback>
                  <p:oleObj name="公式" r:id="rId13" imgW="241200" imgH="2156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1253"/>
                          <a:ext cx="45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232" name="Object 16"/>
            <p:cNvGraphicFramePr>
              <a:graphicFrameLocks noChangeAspect="1"/>
            </p:cNvGraphicFramePr>
            <p:nvPr/>
          </p:nvGraphicFramePr>
          <p:xfrm>
            <a:off x="4966" y="1253"/>
            <a:ext cx="453" cy="385"/>
          </p:xfrm>
          <a:graphic>
            <a:graphicData uri="http://schemas.openxmlformats.org/presentationml/2006/ole">
              <mc:AlternateContent xmlns:mc="http://schemas.openxmlformats.org/markup-compatibility/2006">
                <mc:Choice xmlns:v="urn:schemas-microsoft-com:vml" Requires="v">
                  <p:oleObj spid="_x0000_s521293" name="公式" r:id="rId15" imgW="253800" imgH="215640" progId="Equation.3">
                    <p:embed/>
                  </p:oleObj>
                </mc:Choice>
                <mc:Fallback>
                  <p:oleObj name="公式" r:id="rId15" imgW="253800" imgH="2156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6" y="1253"/>
                          <a:ext cx="45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240" name="Object 24"/>
            <p:cNvGraphicFramePr>
              <a:graphicFrameLocks noChangeAspect="1"/>
            </p:cNvGraphicFramePr>
            <p:nvPr/>
          </p:nvGraphicFramePr>
          <p:xfrm>
            <a:off x="4171" y="255"/>
            <a:ext cx="932" cy="430"/>
          </p:xfrm>
          <a:graphic>
            <a:graphicData uri="http://schemas.openxmlformats.org/presentationml/2006/ole">
              <mc:AlternateContent xmlns:mc="http://schemas.openxmlformats.org/markup-compatibility/2006">
                <mc:Choice xmlns:v="urn:schemas-microsoft-com:vml" Requires="v">
                  <p:oleObj spid="_x0000_s521294" name="公式" r:id="rId17" imgW="495000" imgH="228600" progId="Equation.3">
                    <p:embed/>
                  </p:oleObj>
                </mc:Choice>
                <mc:Fallback>
                  <p:oleObj name="公式" r:id="rId17" imgW="495000" imgH="2286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1" y="255"/>
                          <a:ext cx="932" cy="43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21248" name="Group 32"/>
            <p:cNvGrpSpPr>
              <a:grpSpLocks/>
            </p:cNvGrpSpPr>
            <p:nvPr/>
          </p:nvGrpSpPr>
          <p:grpSpPr bwMode="auto">
            <a:xfrm>
              <a:off x="4023" y="2260"/>
              <a:ext cx="1261" cy="370"/>
              <a:chOff x="3796" y="2260"/>
              <a:chExt cx="1261" cy="370"/>
            </a:xfrm>
          </p:grpSpPr>
          <p:sp>
            <p:nvSpPr>
              <p:cNvPr id="521246" name="Freeform 30"/>
              <p:cNvSpPr>
                <a:spLocks/>
              </p:cNvSpPr>
              <p:nvPr/>
            </p:nvSpPr>
            <p:spPr bwMode="auto">
              <a:xfrm>
                <a:off x="4150" y="2260"/>
                <a:ext cx="907" cy="370"/>
              </a:xfrm>
              <a:custGeom>
                <a:avLst/>
                <a:gdLst>
                  <a:gd name="T0" fmla="*/ 0 w 907"/>
                  <a:gd name="T1" fmla="*/ 188 h 370"/>
                  <a:gd name="T2" fmla="*/ 45 w 907"/>
                  <a:gd name="T3" fmla="*/ 143 h 370"/>
                  <a:gd name="T4" fmla="*/ 91 w 907"/>
                  <a:gd name="T5" fmla="*/ 52 h 370"/>
                  <a:gd name="T6" fmla="*/ 182 w 907"/>
                  <a:gd name="T7" fmla="*/ 7 h 370"/>
                  <a:gd name="T8" fmla="*/ 272 w 907"/>
                  <a:gd name="T9" fmla="*/ 7 h 370"/>
                  <a:gd name="T10" fmla="*/ 363 w 907"/>
                  <a:gd name="T11" fmla="*/ 52 h 370"/>
                  <a:gd name="T12" fmla="*/ 408 w 907"/>
                  <a:gd name="T13" fmla="*/ 143 h 370"/>
                  <a:gd name="T14" fmla="*/ 590 w 907"/>
                  <a:gd name="T15" fmla="*/ 234 h 370"/>
                  <a:gd name="T16" fmla="*/ 726 w 907"/>
                  <a:gd name="T17" fmla="*/ 279 h 370"/>
                  <a:gd name="T18" fmla="*/ 862 w 907"/>
                  <a:gd name="T19" fmla="*/ 324 h 370"/>
                  <a:gd name="T20" fmla="*/ 907 w 907"/>
                  <a:gd name="T21"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7" h="370">
                    <a:moveTo>
                      <a:pt x="0" y="188"/>
                    </a:moveTo>
                    <a:cubicBezTo>
                      <a:pt x="15" y="177"/>
                      <a:pt x="30" y="166"/>
                      <a:pt x="45" y="143"/>
                    </a:cubicBezTo>
                    <a:cubicBezTo>
                      <a:pt x="60" y="120"/>
                      <a:pt x="68" y="75"/>
                      <a:pt x="91" y="52"/>
                    </a:cubicBezTo>
                    <a:cubicBezTo>
                      <a:pt x="114" y="29"/>
                      <a:pt x="152" y="14"/>
                      <a:pt x="182" y="7"/>
                    </a:cubicBezTo>
                    <a:cubicBezTo>
                      <a:pt x="212" y="0"/>
                      <a:pt x="242" y="0"/>
                      <a:pt x="272" y="7"/>
                    </a:cubicBezTo>
                    <a:cubicBezTo>
                      <a:pt x="302" y="14"/>
                      <a:pt x="340" y="29"/>
                      <a:pt x="363" y="52"/>
                    </a:cubicBezTo>
                    <a:cubicBezTo>
                      <a:pt x="386" y="75"/>
                      <a:pt x="370" y="113"/>
                      <a:pt x="408" y="143"/>
                    </a:cubicBezTo>
                    <a:cubicBezTo>
                      <a:pt x="446" y="173"/>
                      <a:pt x="537" y="211"/>
                      <a:pt x="590" y="234"/>
                    </a:cubicBezTo>
                    <a:cubicBezTo>
                      <a:pt x="643" y="257"/>
                      <a:pt x="681" y="264"/>
                      <a:pt x="726" y="279"/>
                    </a:cubicBezTo>
                    <a:cubicBezTo>
                      <a:pt x="771" y="294"/>
                      <a:pt x="832" y="309"/>
                      <a:pt x="862" y="324"/>
                    </a:cubicBezTo>
                    <a:cubicBezTo>
                      <a:pt x="892" y="339"/>
                      <a:pt x="877" y="362"/>
                      <a:pt x="907" y="370"/>
                    </a:cubicBezTo>
                  </a:path>
                </a:pathLst>
              </a:custGeom>
              <a:noFill/>
              <a:ln w="5080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47" name="Freeform 31"/>
              <p:cNvSpPr>
                <a:spLocks/>
              </p:cNvSpPr>
              <p:nvPr/>
            </p:nvSpPr>
            <p:spPr bwMode="auto">
              <a:xfrm>
                <a:off x="3796" y="2459"/>
                <a:ext cx="363" cy="143"/>
              </a:xfrm>
              <a:custGeom>
                <a:avLst/>
                <a:gdLst>
                  <a:gd name="T0" fmla="*/ 363 w 363"/>
                  <a:gd name="T1" fmla="*/ 0 h 143"/>
                  <a:gd name="T2" fmla="*/ 318 w 363"/>
                  <a:gd name="T3" fmla="*/ 46 h 143"/>
                  <a:gd name="T4" fmla="*/ 272 w 363"/>
                  <a:gd name="T5" fmla="*/ 91 h 143"/>
                  <a:gd name="T6" fmla="*/ 136 w 363"/>
                  <a:gd name="T7" fmla="*/ 136 h 143"/>
                  <a:gd name="T8" fmla="*/ 0 w 363"/>
                  <a:gd name="T9" fmla="*/ 136 h 143"/>
                </a:gdLst>
                <a:ahLst/>
                <a:cxnLst>
                  <a:cxn ang="0">
                    <a:pos x="T0" y="T1"/>
                  </a:cxn>
                  <a:cxn ang="0">
                    <a:pos x="T2" y="T3"/>
                  </a:cxn>
                  <a:cxn ang="0">
                    <a:pos x="T4" y="T5"/>
                  </a:cxn>
                  <a:cxn ang="0">
                    <a:pos x="T6" y="T7"/>
                  </a:cxn>
                  <a:cxn ang="0">
                    <a:pos x="T8" y="T9"/>
                  </a:cxn>
                </a:cxnLst>
                <a:rect l="0" t="0" r="r" b="b"/>
                <a:pathLst>
                  <a:path w="363" h="143">
                    <a:moveTo>
                      <a:pt x="363" y="0"/>
                    </a:moveTo>
                    <a:cubicBezTo>
                      <a:pt x="348" y="15"/>
                      <a:pt x="333" y="31"/>
                      <a:pt x="318" y="46"/>
                    </a:cubicBezTo>
                    <a:cubicBezTo>
                      <a:pt x="303" y="61"/>
                      <a:pt x="302" y="76"/>
                      <a:pt x="272" y="91"/>
                    </a:cubicBezTo>
                    <a:cubicBezTo>
                      <a:pt x="242" y="106"/>
                      <a:pt x="181" y="129"/>
                      <a:pt x="136" y="136"/>
                    </a:cubicBezTo>
                    <a:cubicBezTo>
                      <a:pt x="91" y="143"/>
                      <a:pt x="45" y="139"/>
                      <a:pt x="0" y="136"/>
                    </a:cubicBezTo>
                  </a:path>
                </a:pathLst>
              </a:custGeom>
              <a:noFill/>
              <a:ln w="5080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21250" name="Line 34"/>
          <p:cNvSpPr>
            <a:spLocks noChangeShapeType="1"/>
          </p:cNvSpPr>
          <p:nvPr/>
        </p:nvSpPr>
        <p:spPr bwMode="auto">
          <a:xfrm>
            <a:off x="6156325" y="692150"/>
            <a:ext cx="1079500" cy="1152525"/>
          </a:xfrm>
          <a:prstGeom prst="line">
            <a:avLst/>
          </a:prstGeom>
          <a:noFill/>
          <a:ln w="38100">
            <a:solidFill>
              <a:srgbClr val="FF00FF"/>
            </a:solidFill>
            <a:prstDash val="lgDashDot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1251" name="Object 35"/>
          <p:cNvGraphicFramePr>
            <a:graphicFrameLocks noChangeAspect="1"/>
          </p:cNvGraphicFramePr>
          <p:nvPr/>
        </p:nvGraphicFramePr>
        <p:xfrm>
          <a:off x="4572000" y="44450"/>
          <a:ext cx="2081213" cy="595313"/>
        </p:xfrm>
        <a:graphic>
          <a:graphicData uri="http://schemas.openxmlformats.org/presentationml/2006/ole">
            <mc:AlternateContent xmlns:mc="http://schemas.openxmlformats.org/markup-compatibility/2006">
              <mc:Choice xmlns:v="urn:schemas-microsoft-com:vml" Requires="v">
                <p:oleObj spid="_x0000_s521295" name="公式" r:id="rId19" imgW="888840" imgH="253800" progId="Equation.3">
                  <p:embed/>
                </p:oleObj>
              </mc:Choice>
              <mc:Fallback>
                <p:oleObj name="公式" r:id="rId19" imgW="888840" imgH="253800"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44450"/>
                        <a:ext cx="2081213"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53" name="Line 37"/>
          <p:cNvSpPr>
            <a:spLocks noChangeShapeType="1"/>
          </p:cNvSpPr>
          <p:nvPr/>
        </p:nvSpPr>
        <p:spPr bwMode="auto">
          <a:xfrm flipV="1">
            <a:off x="7351713" y="2060575"/>
            <a:ext cx="0" cy="360363"/>
          </a:xfrm>
          <a:prstGeom prst="line">
            <a:avLst/>
          </a:prstGeom>
          <a:noFill/>
          <a:ln w="38100">
            <a:solidFill>
              <a:srgbClr val="FF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54" name="Line 38"/>
          <p:cNvSpPr>
            <a:spLocks noChangeShapeType="1"/>
          </p:cNvSpPr>
          <p:nvPr/>
        </p:nvSpPr>
        <p:spPr bwMode="auto">
          <a:xfrm>
            <a:off x="6156325" y="1465263"/>
            <a:ext cx="2160588" cy="1081087"/>
          </a:xfrm>
          <a:prstGeom prst="line">
            <a:avLst/>
          </a:prstGeom>
          <a:noFill/>
          <a:ln w="508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60" name="Freeform 44"/>
          <p:cNvSpPr>
            <a:spLocks/>
          </p:cNvSpPr>
          <p:nvPr/>
        </p:nvSpPr>
        <p:spPr bwMode="auto">
          <a:xfrm>
            <a:off x="6573838" y="3614738"/>
            <a:ext cx="1871662" cy="528637"/>
          </a:xfrm>
          <a:custGeom>
            <a:avLst/>
            <a:gdLst>
              <a:gd name="T0" fmla="*/ 0 w 1179"/>
              <a:gd name="T1" fmla="*/ 189 h 333"/>
              <a:gd name="T2" fmla="*/ 45 w 1179"/>
              <a:gd name="T3" fmla="*/ 189 h 333"/>
              <a:gd name="T4" fmla="*/ 136 w 1179"/>
              <a:gd name="T5" fmla="*/ 189 h 333"/>
              <a:gd name="T6" fmla="*/ 227 w 1179"/>
              <a:gd name="T7" fmla="*/ 143 h 333"/>
              <a:gd name="T8" fmla="*/ 272 w 1179"/>
              <a:gd name="T9" fmla="*/ 98 h 333"/>
              <a:gd name="T10" fmla="*/ 317 w 1179"/>
              <a:gd name="T11" fmla="*/ 52 h 333"/>
              <a:gd name="T12" fmla="*/ 363 w 1179"/>
              <a:gd name="T13" fmla="*/ 7 h 333"/>
              <a:gd name="T14" fmla="*/ 453 w 1179"/>
              <a:gd name="T15" fmla="*/ 7 h 333"/>
              <a:gd name="T16" fmla="*/ 499 w 1179"/>
              <a:gd name="T17" fmla="*/ 7 h 333"/>
              <a:gd name="T18" fmla="*/ 589 w 1179"/>
              <a:gd name="T19" fmla="*/ 52 h 333"/>
              <a:gd name="T20" fmla="*/ 635 w 1179"/>
              <a:gd name="T21" fmla="*/ 98 h 333"/>
              <a:gd name="T22" fmla="*/ 725 w 1179"/>
              <a:gd name="T23" fmla="*/ 143 h 333"/>
              <a:gd name="T24" fmla="*/ 816 w 1179"/>
              <a:gd name="T25" fmla="*/ 189 h 333"/>
              <a:gd name="T26" fmla="*/ 907 w 1179"/>
              <a:gd name="T27" fmla="*/ 234 h 333"/>
              <a:gd name="T28" fmla="*/ 998 w 1179"/>
              <a:gd name="T29" fmla="*/ 279 h 333"/>
              <a:gd name="T30" fmla="*/ 1088 w 1179"/>
              <a:gd name="T31" fmla="*/ 325 h 333"/>
              <a:gd name="T32" fmla="*/ 1134 w 1179"/>
              <a:gd name="T33" fmla="*/ 325 h 333"/>
              <a:gd name="T34" fmla="*/ 1179 w 1179"/>
              <a:gd name="T35" fmla="*/ 32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9" h="333">
                <a:moveTo>
                  <a:pt x="0" y="189"/>
                </a:moveTo>
                <a:cubicBezTo>
                  <a:pt x="11" y="189"/>
                  <a:pt x="22" y="189"/>
                  <a:pt x="45" y="189"/>
                </a:cubicBezTo>
                <a:cubicBezTo>
                  <a:pt x="68" y="189"/>
                  <a:pt x="106" y="197"/>
                  <a:pt x="136" y="189"/>
                </a:cubicBezTo>
                <a:cubicBezTo>
                  <a:pt x="166" y="181"/>
                  <a:pt x="204" y="158"/>
                  <a:pt x="227" y="143"/>
                </a:cubicBezTo>
                <a:cubicBezTo>
                  <a:pt x="250" y="128"/>
                  <a:pt x="257" y="113"/>
                  <a:pt x="272" y="98"/>
                </a:cubicBezTo>
                <a:cubicBezTo>
                  <a:pt x="287" y="83"/>
                  <a:pt x="302" y="67"/>
                  <a:pt x="317" y="52"/>
                </a:cubicBezTo>
                <a:cubicBezTo>
                  <a:pt x="332" y="37"/>
                  <a:pt x="340" y="14"/>
                  <a:pt x="363" y="7"/>
                </a:cubicBezTo>
                <a:cubicBezTo>
                  <a:pt x="386" y="0"/>
                  <a:pt x="430" y="7"/>
                  <a:pt x="453" y="7"/>
                </a:cubicBezTo>
                <a:cubicBezTo>
                  <a:pt x="476" y="7"/>
                  <a:pt x="476" y="0"/>
                  <a:pt x="499" y="7"/>
                </a:cubicBezTo>
                <a:cubicBezTo>
                  <a:pt x="522" y="14"/>
                  <a:pt x="566" y="37"/>
                  <a:pt x="589" y="52"/>
                </a:cubicBezTo>
                <a:cubicBezTo>
                  <a:pt x="612" y="67"/>
                  <a:pt x="612" y="83"/>
                  <a:pt x="635" y="98"/>
                </a:cubicBezTo>
                <a:cubicBezTo>
                  <a:pt x="658" y="113"/>
                  <a:pt x="695" y="128"/>
                  <a:pt x="725" y="143"/>
                </a:cubicBezTo>
                <a:cubicBezTo>
                  <a:pt x="755" y="158"/>
                  <a:pt x="786" y="174"/>
                  <a:pt x="816" y="189"/>
                </a:cubicBezTo>
                <a:cubicBezTo>
                  <a:pt x="846" y="204"/>
                  <a:pt x="877" y="219"/>
                  <a:pt x="907" y="234"/>
                </a:cubicBezTo>
                <a:cubicBezTo>
                  <a:pt x="937" y="249"/>
                  <a:pt x="968" y="264"/>
                  <a:pt x="998" y="279"/>
                </a:cubicBezTo>
                <a:cubicBezTo>
                  <a:pt x="1028" y="294"/>
                  <a:pt x="1065" y="317"/>
                  <a:pt x="1088" y="325"/>
                </a:cubicBezTo>
                <a:cubicBezTo>
                  <a:pt x="1111" y="333"/>
                  <a:pt x="1119" y="325"/>
                  <a:pt x="1134" y="325"/>
                </a:cubicBezTo>
                <a:cubicBezTo>
                  <a:pt x="1149" y="325"/>
                  <a:pt x="1156" y="325"/>
                  <a:pt x="1179" y="325"/>
                </a:cubicBezTo>
              </a:path>
            </a:pathLst>
          </a:custGeom>
          <a:noFill/>
          <a:ln w="5080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1262" name="Object 46"/>
          <p:cNvGraphicFramePr>
            <a:graphicFrameLocks noChangeAspect="1"/>
          </p:cNvGraphicFramePr>
          <p:nvPr/>
        </p:nvGraphicFramePr>
        <p:xfrm>
          <a:off x="4427538" y="2420938"/>
          <a:ext cx="2347912" cy="595312"/>
        </p:xfrm>
        <a:graphic>
          <a:graphicData uri="http://schemas.openxmlformats.org/presentationml/2006/ole">
            <mc:AlternateContent xmlns:mc="http://schemas.openxmlformats.org/markup-compatibility/2006">
              <mc:Choice xmlns:v="urn:schemas-microsoft-com:vml" Requires="v">
                <p:oleObj spid="_x0000_s521296" name="公式" r:id="rId21" imgW="1002960" imgH="253800" progId="Equation.3">
                  <p:embed/>
                </p:oleObj>
              </mc:Choice>
              <mc:Fallback>
                <p:oleObj name="公式" r:id="rId21" imgW="1002960" imgH="25380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7538" y="2420938"/>
                        <a:ext cx="2347912"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63" name="Line 47"/>
          <p:cNvSpPr>
            <a:spLocks noChangeShapeType="1"/>
          </p:cNvSpPr>
          <p:nvPr/>
        </p:nvSpPr>
        <p:spPr bwMode="auto">
          <a:xfrm flipV="1">
            <a:off x="6732588" y="2349500"/>
            <a:ext cx="647700" cy="358775"/>
          </a:xfrm>
          <a:prstGeom prst="line">
            <a:avLst/>
          </a:prstGeom>
          <a:noFill/>
          <a:ln w="38100">
            <a:solidFill>
              <a:srgbClr val="FF00FF"/>
            </a:solidFill>
            <a:prstDash val="lgDashDot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64" name="Text Box 48"/>
          <p:cNvSpPr txBox="1">
            <a:spLocks noChangeArrowheads="1"/>
          </p:cNvSpPr>
          <p:nvPr/>
        </p:nvSpPr>
        <p:spPr bwMode="auto">
          <a:xfrm>
            <a:off x="34925" y="5445125"/>
            <a:ext cx="712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6.</a:t>
            </a:r>
            <a:r>
              <a:rPr kumimoji="1" lang="zh-CN" altLang="en-US" sz="2800" b="1">
                <a:solidFill>
                  <a:srgbClr val="0000FF"/>
                </a:solidFill>
                <a:latin typeface="华文楷体" pitchFamily="2" charset="-122"/>
                <a:ea typeface="华文楷体" pitchFamily="2" charset="-122"/>
              </a:rPr>
              <a:t>校正后系统的</a:t>
            </a:r>
            <a:r>
              <a:rPr kumimoji="1" lang="en-US" altLang="zh-CN" sz="2800" b="1">
                <a:solidFill>
                  <a:srgbClr val="0000FF"/>
                </a:solidFill>
                <a:latin typeface="华文楷体" pitchFamily="2" charset="-122"/>
                <a:ea typeface="华文楷体" pitchFamily="2" charset="-122"/>
              </a:rPr>
              <a:t>Bode</a:t>
            </a:r>
            <a:r>
              <a:rPr kumimoji="1" lang="zh-CN" altLang="en-US" sz="2800" b="1">
                <a:solidFill>
                  <a:srgbClr val="0000FF"/>
                </a:solidFill>
                <a:latin typeface="华文楷体" pitchFamily="2" charset="-122"/>
                <a:ea typeface="华文楷体" pitchFamily="2" charset="-122"/>
              </a:rPr>
              <a:t>图</a:t>
            </a:r>
          </a:p>
        </p:txBody>
      </p:sp>
      <p:graphicFrame>
        <p:nvGraphicFramePr>
          <p:cNvPr id="521265" name="Object 49"/>
          <p:cNvGraphicFramePr>
            <a:graphicFrameLocks noChangeAspect="1"/>
          </p:cNvGraphicFramePr>
          <p:nvPr/>
        </p:nvGraphicFramePr>
        <p:xfrm>
          <a:off x="3708400" y="5300663"/>
          <a:ext cx="5349875" cy="595312"/>
        </p:xfrm>
        <a:graphic>
          <a:graphicData uri="http://schemas.openxmlformats.org/presentationml/2006/ole">
            <mc:AlternateContent xmlns:mc="http://schemas.openxmlformats.org/markup-compatibility/2006">
              <mc:Choice xmlns:v="urn:schemas-microsoft-com:vml" Requires="v">
                <p:oleObj spid="_x0000_s521297" name="公式" r:id="rId23" imgW="2286000" imgH="253800" progId="Equation.3">
                  <p:embed/>
                </p:oleObj>
              </mc:Choice>
              <mc:Fallback>
                <p:oleObj name="公式" r:id="rId23" imgW="2286000" imgH="253800"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08400" y="5300663"/>
                        <a:ext cx="534987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66" name="Line 50"/>
          <p:cNvSpPr>
            <a:spLocks noChangeShapeType="1"/>
          </p:cNvSpPr>
          <p:nvPr/>
        </p:nvSpPr>
        <p:spPr bwMode="auto">
          <a:xfrm flipV="1">
            <a:off x="6659563" y="2492375"/>
            <a:ext cx="720725" cy="2952750"/>
          </a:xfrm>
          <a:prstGeom prst="line">
            <a:avLst/>
          </a:prstGeom>
          <a:noFill/>
          <a:ln w="38100">
            <a:solidFill>
              <a:srgbClr val="FF00FF"/>
            </a:solidFill>
            <a:prstDash val="lgDashDot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1267" name="Text Box 51"/>
          <p:cNvSpPr txBox="1">
            <a:spLocks noChangeArrowheads="1"/>
          </p:cNvSpPr>
          <p:nvPr/>
        </p:nvSpPr>
        <p:spPr bwMode="auto">
          <a:xfrm>
            <a:off x="34925" y="5949950"/>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7.</a:t>
            </a:r>
            <a:r>
              <a:rPr kumimoji="1" lang="zh-CN" altLang="en-US" sz="2800" b="1">
                <a:solidFill>
                  <a:srgbClr val="0000FF"/>
                </a:solidFill>
                <a:latin typeface="华文楷体" pitchFamily="2" charset="-122"/>
                <a:ea typeface="华文楷体" pitchFamily="2" charset="-122"/>
              </a:rPr>
              <a:t>根据校正前</a:t>
            </a:r>
            <a:r>
              <a:rPr kumimoji="1" lang="el-GR" altLang="zh-CN" sz="2800" b="1">
                <a:solidFill>
                  <a:srgbClr val="0000FF"/>
                </a:solidFill>
                <a:latin typeface="华文楷体" pitchFamily="2" charset="-122"/>
                <a:ea typeface="华文楷体" pitchFamily="2" charset="-122"/>
              </a:rPr>
              <a:t>ω</a:t>
            </a:r>
            <a:r>
              <a:rPr kumimoji="1" lang="el-GR" altLang="zh-CN" sz="2800" b="1" baseline="-25000">
                <a:solidFill>
                  <a:srgbClr val="0000FF"/>
                </a:solidFill>
                <a:latin typeface="华文楷体" pitchFamily="2" charset="-122"/>
                <a:ea typeface="华文楷体" pitchFamily="2" charset="-122"/>
              </a:rPr>
              <a:t>m</a:t>
            </a:r>
            <a:r>
              <a:rPr kumimoji="1" lang="zh-CN" altLang="el-GR" sz="2800" b="1">
                <a:solidFill>
                  <a:srgbClr val="0000FF"/>
                </a:solidFill>
                <a:latin typeface="华文楷体" pitchFamily="2" charset="-122"/>
                <a:ea typeface="华文楷体" pitchFamily="2" charset="-122"/>
              </a:rPr>
              <a:t>的幅值</a:t>
            </a:r>
            <a:r>
              <a:rPr kumimoji="1" lang="en-US" altLang="zh-CN" sz="2800" b="1">
                <a:solidFill>
                  <a:srgbClr val="0000FF"/>
                </a:solidFill>
                <a:latin typeface="华文楷体" pitchFamily="2" charset="-122"/>
                <a:ea typeface="华文楷体" pitchFamily="2" charset="-122"/>
              </a:rPr>
              <a:t>+</a:t>
            </a:r>
            <a:r>
              <a:rPr kumimoji="1" lang="zh-CN" altLang="en-US" sz="2800" b="1">
                <a:solidFill>
                  <a:srgbClr val="0000FF"/>
                </a:solidFill>
                <a:latin typeface="华文楷体" pitchFamily="2" charset="-122"/>
                <a:ea typeface="华文楷体" pitchFamily="2" charset="-122"/>
              </a:rPr>
              <a:t>校正环节</a:t>
            </a:r>
            <a:r>
              <a:rPr kumimoji="1" lang="el-GR" altLang="zh-CN" sz="2800" b="1">
                <a:solidFill>
                  <a:srgbClr val="0000FF"/>
                </a:solidFill>
              </a:rPr>
              <a:t>ω</a:t>
            </a:r>
            <a:r>
              <a:rPr kumimoji="1" lang="el-GR" altLang="zh-CN" b="1">
                <a:solidFill>
                  <a:srgbClr val="0000FF"/>
                </a:solidFill>
              </a:rPr>
              <a:t>m</a:t>
            </a:r>
            <a:r>
              <a:rPr kumimoji="1" lang="zh-CN" altLang="el-GR" sz="2800" b="1">
                <a:solidFill>
                  <a:srgbClr val="0000FF"/>
                </a:solidFill>
                <a:latin typeface="华文楷体" pitchFamily="2" charset="-122"/>
                <a:ea typeface="华文楷体" pitchFamily="2" charset="-122"/>
              </a:rPr>
              <a:t>的幅值</a:t>
            </a:r>
            <a:r>
              <a:rPr kumimoji="1" lang="en-US" altLang="zh-CN" sz="2800" b="1">
                <a:solidFill>
                  <a:srgbClr val="0000FF"/>
                </a:solidFill>
                <a:latin typeface="华文楷体" pitchFamily="2" charset="-122"/>
                <a:ea typeface="华文楷体" pitchFamily="2" charset="-122"/>
              </a:rPr>
              <a:t>=0</a:t>
            </a:r>
            <a:r>
              <a:rPr kumimoji="1" lang="zh-CN" altLang="en-US" sz="2800" b="1">
                <a:solidFill>
                  <a:srgbClr val="0000FF"/>
                </a:solidFill>
                <a:latin typeface="华文楷体" pitchFamily="2" charset="-122"/>
                <a:ea typeface="华文楷体" pitchFamily="2" charset="-122"/>
              </a:rPr>
              <a:t>，求出</a:t>
            </a:r>
            <a:r>
              <a:rPr kumimoji="1" lang="el-GR" altLang="zh-CN" sz="2800" b="1">
                <a:solidFill>
                  <a:srgbClr val="0000FF"/>
                </a:solidFill>
              </a:rPr>
              <a:t>ω</a:t>
            </a:r>
            <a:r>
              <a:rPr kumimoji="1" lang="el-GR" altLang="zh-CN" sz="2800" b="1" baseline="-25000">
                <a:solidFill>
                  <a:srgbClr val="0000FF"/>
                </a:solidFill>
              </a:rPr>
              <a:t>m</a:t>
            </a:r>
            <a:r>
              <a:rPr kumimoji="1" lang="el-GR" altLang="zh-CN" sz="2800" b="1">
                <a:solidFill>
                  <a:srgbClr val="0000FF"/>
                </a:solidFill>
                <a:cs typeface="Arial" pitchFamily="34" charset="0"/>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1239"/>
                                        </p:tgtEl>
                                        <p:attrNameLst>
                                          <p:attrName>style.visibility</p:attrName>
                                        </p:attrNameLst>
                                      </p:cBhvr>
                                      <p:to>
                                        <p:strVal val="visible"/>
                                      </p:to>
                                    </p:set>
                                    <p:animEffect transition="in" filter="blinds(horizontal)">
                                      <p:cBhvr>
                                        <p:cTn id="7" dur="500"/>
                                        <p:tgtEl>
                                          <p:spTgt spid="521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1227"/>
                                        </p:tgtEl>
                                        <p:attrNameLst>
                                          <p:attrName>style.visibility</p:attrName>
                                        </p:attrNameLst>
                                      </p:cBhvr>
                                      <p:to>
                                        <p:strVal val="visible"/>
                                      </p:to>
                                    </p:set>
                                    <p:animEffect transition="in" filter="blinds(horizontal)">
                                      <p:cBhvr>
                                        <p:cTn id="12" dur="500"/>
                                        <p:tgtEl>
                                          <p:spTgt spid="521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1241"/>
                                        </p:tgtEl>
                                        <p:attrNameLst>
                                          <p:attrName>style.visibility</p:attrName>
                                        </p:attrNameLst>
                                      </p:cBhvr>
                                      <p:to>
                                        <p:strVal val="visible"/>
                                      </p:to>
                                    </p:set>
                                    <p:animEffect transition="in" filter="blinds(horizontal)">
                                      <p:cBhvr>
                                        <p:cTn id="17" dur="500"/>
                                        <p:tgtEl>
                                          <p:spTgt spid="5212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521241"/>
                                        </p:tgtEl>
                                      </p:cBhvr>
                                    </p:animEffect>
                                    <p:set>
                                      <p:cBhvr>
                                        <p:cTn id="22" dur="1" fill="hold">
                                          <p:stCondLst>
                                            <p:cond delay="499"/>
                                          </p:stCondLst>
                                        </p:cTn>
                                        <p:tgtEl>
                                          <p:spTgt spid="52124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21243"/>
                                        </p:tgtEl>
                                        <p:attrNameLst>
                                          <p:attrName>style.visibility</p:attrName>
                                        </p:attrNameLst>
                                      </p:cBhvr>
                                      <p:to>
                                        <p:strVal val="visible"/>
                                      </p:to>
                                    </p:set>
                                    <p:animEffect transition="in" filter="blinds(horizontal)">
                                      <p:cBhvr>
                                        <p:cTn id="27" dur="500"/>
                                        <p:tgtEl>
                                          <p:spTgt spid="5212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1244"/>
                                        </p:tgtEl>
                                        <p:attrNameLst>
                                          <p:attrName>style.visibility</p:attrName>
                                        </p:attrNameLst>
                                      </p:cBhvr>
                                      <p:to>
                                        <p:strVal val="visible"/>
                                      </p:to>
                                    </p:set>
                                    <p:animEffect transition="in" filter="blinds(horizontal)">
                                      <p:cBhvr>
                                        <p:cTn id="32" dur="500"/>
                                        <p:tgtEl>
                                          <p:spTgt spid="5212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21221"/>
                                        </p:tgtEl>
                                        <p:attrNameLst>
                                          <p:attrName>style.visibility</p:attrName>
                                        </p:attrNameLst>
                                      </p:cBhvr>
                                      <p:to>
                                        <p:strVal val="visible"/>
                                      </p:to>
                                    </p:set>
                                    <p:animEffect transition="in" filter="blinds(horizontal)">
                                      <p:cBhvr>
                                        <p:cTn id="37" dur="500"/>
                                        <p:tgtEl>
                                          <p:spTgt spid="5212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1222"/>
                                        </p:tgtEl>
                                        <p:attrNameLst>
                                          <p:attrName>style.visibility</p:attrName>
                                        </p:attrNameLst>
                                      </p:cBhvr>
                                      <p:to>
                                        <p:strVal val="visible"/>
                                      </p:to>
                                    </p:set>
                                    <p:animEffect transition="in" filter="blinds(horizontal)">
                                      <p:cBhvr>
                                        <p:cTn id="42" dur="500"/>
                                        <p:tgtEl>
                                          <p:spTgt spid="5212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21261"/>
                                        </p:tgtEl>
                                        <p:attrNameLst>
                                          <p:attrName>style.visibility</p:attrName>
                                        </p:attrNameLst>
                                      </p:cBhvr>
                                      <p:to>
                                        <p:strVal val="visible"/>
                                      </p:to>
                                    </p:set>
                                    <p:animEffect transition="in" filter="blinds(horizontal)">
                                      <p:cBhvr>
                                        <p:cTn id="47" dur="500"/>
                                        <p:tgtEl>
                                          <p:spTgt spid="5212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1236"/>
                                        </p:tgtEl>
                                        <p:attrNameLst>
                                          <p:attrName>style.visibility</p:attrName>
                                        </p:attrNameLst>
                                      </p:cBhvr>
                                      <p:to>
                                        <p:strVal val="visible"/>
                                      </p:to>
                                    </p:set>
                                    <p:animEffect transition="in" filter="blinds(horizontal)">
                                      <p:cBhvr>
                                        <p:cTn id="52" dur="500"/>
                                        <p:tgtEl>
                                          <p:spTgt spid="5212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21251"/>
                                        </p:tgtEl>
                                        <p:attrNameLst>
                                          <p:attrName>style.visibility</p:attrName>
                                        </p:attrNameLst>
                                      </p:cBhvr>
                                      <p:to>
                                        <p:strVal val="visible"/>
                                      </p:to>
                                    </p:set>
                                    <p:animEffect transition="in" filter="blinds(horizontal)">
                                      <p:cBhvr>
                                        <p:cTn id="57" dur="500"/>
                                        <p:tgtEl>
                                          <p:spTgt spid="52125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21250"/>
                                        </p:tgtEl>
                                        <p:attrNameLst>
                                          <p:attrName>style.visibility</p:attrName>
                                        </p:attrNameLst>
                                      </p:cBhvr>
                                      <p:to>
                                        <p:strVal val="visible"/>
                                      </p:to>
                                    </p:set>
                                    <p:animEffect transition="in" filter="blinds(horizontal)">
                                      <p:cBhvr>
                                        <p:cTn id="60" dur="500"/>
                                        <p:tgtEl>
                                          <p:spTgt spid="52125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21253"/>
                                        </p:tgtEl>
                                        <p:attrNameLst>
                                          <p:attrName>style.visibility</p:attrName>
                                        </p:attrNameLst>
                                      </p:cBhvr>
                                      <p:to>
                                        <p:strVal val="visible"/>
                                      </p:to>
                                    </p:set>
                                    <p:animEffect transition="in" filter="blinds(horizontal)">
                                      <p:cBhvr>
                                        <p:cTn id="65" dur="500"/>
                                        <p:tgtEl>
                                          <p:spTgt spid="52125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521262"/>
                                        </p:tgtEl>
                                        <p:attrNameLst>
                                          <p:attrName>style.visibility</p:attrName>
                                        </p:attrNameLst>
                                      </p:cBhvr>
                                      <p:to>
                                        <p:strVal val="visible"/>
                                      </p:to>
                                    </p:set>
                                    <p:animEffect transition="in" filter="blinds(horizontal)">
                                      <p:cBhvr>
                                        <p:cTn id="70" dur="500"/>
                                        <p:tgtEl>
                                          <p:spTgt spid="52126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1263"/>
                                        </p:tgtEl>
                                        <p:attrNameLst>
                                          <p:attrName>style.visibility</p:attrName>
                                        </p:attrNameLst>
                                      </p:cBhvr>
                                      <p:to>
                                        <p:strVal val="visible"/>
                                      </p:to>
                                    </p:set>
                                    <p:animEffect transition="in" filter="blinds(horizontal)">
                                      <p:cBhvr>
                                        <p:cTn id="73" dur="500"/>
                                        <p:tgtEl>
                                          <p:spTgt spid="52126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21264"/>
                                        </p:tgtEl>
                                        <p:attrNameLst>
                                          <p:attrName>style.visibility</p:attrName>
                                        </p:attrNameLst>
                                      </p:cBhvr>
                                      <p:to>
                                        <p:strVal val="visible"/>
                                      </p:to>
                                    </p:set>
                                    <p:animEffect transition="in" filter="blinds(horizontal)">
                                      <p:cBhvr>
                                        <p:cTn id="78" dur="500"/>
                                        <p:tgtEl>
                                          <p:spTgt spid="52126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21254"/>
                                        </p:tgtEl>
                                        <p:attrNameLst>
                                          <p:attrName>style.visibility</p:attrName>
                                        </p:attrNameLst>
                                      </p:cBhvr>
                                      <p:to>
                                        <p:strVal val="visible"/>
                                      </p:to>
                                    </p:set>
                                    <p:animEffect transition="in" filter="blinds(horizontal)">
                                      <p:cBhvr>
                                        <p:cTn id="83" dur="500"/>
                                        <p:tgtEl>
                                          <p:spTgt spid="521254"/>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521260"/>
                                        </p:tgtEl>
                                        <p:attrNameLst>
                                          <p:attrName>style.visibility</p:attrName>
                                        </p:attrNameLst>
                                      </p:cBhvr>
                                      <p:to>
                                        <p:strVal val="visible"/>
                                      </p:to>
                                    </p:set>
                                    <p:animEffect transition="in" filter="blinds(horizontal)">
                                      <p:cBhvr>
                                        <p:cTn id="86" dur="500"/>
                                        <p:tgtEl>
                                          <p:spTgt spid="52126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2" fill="hold" nodeType="clickEffect">
                                  <p:stCondLst>
                                    <p:cond delay="0"/>
                                  </p:stCondLst>
                                  <p:childTnLst>
                                    <p:anim calcmode="lin" valueType="num">
                                      <p:cBhvr additive="base">
                                        <p:cTn id="90" dur="500"/>
                                        <p:tgtEl>
                                          <p:spTgt spid="521262"/>
                                        </p:tgtEl>
                                        <p:attrNameLst>
                                          <p:attrName>ppt_x</p:attrName>
                                        </p:attrNameLst>
                                      </p:cBhvr>
                                      <p:tavLst>
                                        <p:tav tm="0">
                                          <p:val>
                                            <p:strVal val="ppt_x"/>
                                          </p:val>
                                        </p:tav>
                                        <p:tav tm="100000">
                                          <p:val>
                                            <p:strVal val="1+ppt_w/2"/>
                                          </p:val>
                                        </p:tav>
                                      </p:tavLst>
                                    </p:anim>
                                    <p:anim calcmode="lin" valueType="num">
                                      <p:cBhvr additive="base">
                                        <p:cTn id="91" dur="500"/>
                                        <p:tgtEl>
                                          <p:spTgt spid="521262"/>
                                        </p:tgtEl>
                                        <p:attrNameLst>
                                          <p:attrName>ppt_y</p:attrName>
                                        </p:attrNameLst>
                                      </p:cBhvr>
                                      <p:tavLst>
                                        <p:tav tm="0">
                                          <p:val>
                                            <p:strVal val="ppt_y"/>
                                          </p:val>
                                        </p:tav>
                                        <p:tav tm="100000">
                                          <p:val>
                                            <p:strVal val="ppt_y"/>
                                          </p:val>
                                        </p:tav>
                                      </p:tavLst>
                                    </p:anim>
                                    <p:set>
                                      <p:cBhvr>
                                        <p:cTn id="92" dur="1" fill="hold">
                                          <p:stCondLst>
                                            <p:cond delay="499"/>
                                          </p:stCondLst>
                                        </p:cTn>
                                        <p:tgtEl>
                                          <p:spTgt spid="521262"/>
                                        </p:tgtEl>
                                        <p:attrNameLst>
                                          <p:attrName>style.visibility</p:attrName>
                                        </p:attrNameLst>
                                      </p:cBhvr>
                                      <p:to>
                                        <p:strVal val="hidden"/>
                                      </p:to>
                                    </p:set>
                                  </p:childTnLst>
                                </p:cTn>
                              </p:par>
                              <p:par>
                                <p:cTn id="93" presetID="2" presetClass="exit" presetSubtype="2" fill="hold" nodeType="withEffect">
                                  <p:stCondLst>
                                    <p:cond delay="0"/>
                                  </p:stCondLst>
                                  <p:childTnLst>
                                    <p:anim calcmode="lin" valueType="num">
                                      <p:cBhvr additive="base">
                                        <p:cTn id="94" dur="500"/>
                                        <p:tgtEl>
                                          <p:spTgt spid="521251"/>
                                        </p:tgtEl>
                                        <p:attrNameLst>
                                          <p:attrName>ppt_x</p:attrName>
                                        </p:attrNameLst>
                                      </p:cBhvr>
                                      <p:tavLst>
                                        <p:tav tm="0">
                                          <p:val>
                                            <p:strVal val="ppt_x"/>
                                          </p:val>
                                        </p:tav>
                                        <p:tav tm="100000">
                                          <p:val>
                                            <p:strVal val="1+ppt_w/2"/>
                                          </p:val>
                                        </p:tav>
                                      </p:tavLst>
                                    </p:anim>
                                    <p:anim calcmode="lin" valueType="num">
                                      <p:cBhvr additive="base">
                                        <p:cTn id="95" dur="500"/>
                                        <p:tgtEl>
                                          <p:spTgt spid="521251"/>
                                        </p:tgtEl>
                                        <p:attrNameLst>
                                          <p:attrName>ppt_y</p:attrName>
                                        </p:attrNameLst>
                                      </p:cBhvr>
                                      <p:tavLst>
                                        <p:tav tm="0">
                                          <p:val>
                                            <p:strVal val="ppt_y"/>
                                          </p:val>
                                        </p:tav>
                                        <p:tav tm="100000">
                                          <p:val>
                                            <p:strVal val="ppt_y"/>
                                          </p:val>
                                        </p:tav>
                                      </p:tavLst>
                                    </p:anim>
                                    <p:set>
                                      <p:cBhvr>
                                        <p:cTn id="96" dur="1" fill="hold">
                                          <p:stCondLst>
                                            <p:cond delay="499"/>
                                          </p:stCondLst>
                                        </p:cTn>
                                        <p:tgtEl>
                                          <p:spTgt spid="521251"/>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500"/>
                                        <p:tgtEl>
                                          <p:spTgt spid="521250"/>
                                        </p:tgtEl>
                                        <p:attrNameLst>
                                          <p:attrName>ppt_x</p:attrName>
                                        </p:attrNameLst>
                                      </p:cBhvr>
                                      <p:tavLst>
                                        <p:tav tm="0">
                                          <p:val>
                                            <p:strVal val="ppt_x"/>
                                          </p:val>
                                        </p:tav>
                                        <p:tav tm="100000">
                                          <p:val>
                                            <p:strVal val="1+ppt_w/2"/>
                                          </p:val>
                                        </p:tav>
                                      </p:tavLst>
                                    </p:anim>
                                    <p:anim calcmode="lin" valueType="num">
                                      <p:cBhvr additive="base">
                                        <p:cTn id="99" dur="500"/>
                                        <p:tgtEl>
                                          <p:spTgt spid="521250"/>
                                        </p:tgtEl>
                                        <p:attrNameLst>
                                          <p:attrName>ppt_y</p:attrName>
                                        </p:attrNameLst>
                                      </p:cBhvr>
                                      <p:tavLst>
                                        <p:tav tm="0">
                                          <p:val>
                                            <p:strVal val="ppt_y"/>
                                          </p:val>
                                        </p:tav>
                                        <p:tav tm="100000">
                                          <p:val>
                                            <p:strVal val="ppt_y"/>
                                          </p:val>
                                        </p:tav>
                                      </p:tavLst>
                                    </p:anim>
                                    <p:set>
                                      <p:cBhvr>
                                        <p:cTn id="100" dur="1" fill="hold">
                                          <p:stCondLst>
                                            <p:cond delay="499"/>
                                          </p:stCondLst>
                                        </p:cTn>
                                        <p:tgtEl>
                                          <p:spTgt spid="521250"/>
                                        </p:tgtEl>
                                        <p:attrNameLst>
                                          <p:attrName>style.visibility</p:attrName>
                                        </p:attrNameLst>
                                      </p:cBhvr>
                                      <p:to>
                                        <p:strVal val="hidden"/>
                                      </p:to>
                                    </p:set>
                                  </p:childTnLst>
                                </p:cTn>
                              </p:par>
                              <p:par>
                                <p:cTn id="101" presetID="2" presetClass="exit" presetSubtype="2" fill="hold" grpId="1" nodeType="withEffect">
                                  <p:stCondLst>
                                    <p:cond delay="0"/>
                                  </p:stCondLst>
                                  <p:childTnLst>
                                    <p:anim calcmode="lin" valueType="num">
                                      <p:cBhvr additive="base">
                                        <p:cTn id="102" dur="500"/>
                                        <p:tgtEl>
                                          <p:spTgt spid="521263"/>
                                        </p:tgtEl>
                                        <p:attrNameLst>
                                          <p:attrName>ppt_x</p:attrName>
                                        </p:attrNameLst>
                                      </p:cBhvr>
                                      <p:tavLst>
                                        <p:tav tm="0">
                                          <p:val>
                                            <p:strVal val="ppt_x"/>
                                          </p:val>
                                        </p:tav>
                                        <p:tav tm="100000">
                                          <p:val>
                                            <p:strVal val="1+ppt_w/2"/>
                                          </p:val>
                                        </p:tav>
                                      </p:tavLst>
                                    </p:anim>
                                    <p:anim calcmode="lin" valueType="num">
                                      <p:cBhvr additive="base">
                                        <p:cTn id="103" dur="500"/>
                                        <p:tgtEl>
                                          <p:spTgt spid="521263"/>
                                        </p:tgtEl>
                                        <p:attrNameLst>
                                          <p:attrName>ppt_y</p:attrName>
                                        </p:attrNameLst>
                                      </p:cBhvr>
                                      <p:tavLst>
                                        <p:tav tm="0">
                                          <p:val>
                                            <p:strVal val="ppt_y"/>
                                          </p:val>
                                        </p:tav>
                                        <p:tav tm="100000">
                                          <p:val>
                                            <p:strVal val="ppt_y"/>
                                          </p:val>
                                        </p:tav>
                                      </p:tavLst>
                                    </p:anim>
                                    <p:set>
                                      <p:cBhvr>
                                        <p:cTn id="104" dur="1" fill="hold">
                                          <p:stCondLst>
                                            <p:cond delay="499"/>
                                          </p:stCondLst>
                                        </p:cTn>
                                        <p:tgtEl>
                                          <p:spTgt spid="521263"/>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21267"/>
                                        </p:tgtEl>
                                        <p:attrNameLst>
                                          <p:attrName>style.visibility</p:attrName>
                                        </p:attrNameLst>
                                      </p:cBhvr>
                                      <p:to>
                                        <p:strVal val="visible"/>
                                      </p:to>
                                    </p:set>
                                    <p:animEffect transition="in" filter="blinds(horizontal)">
                                      <p:cBhvr>
                                        <p:cTn id="109" dur="500"/>
                                        <p:tgtEl>
                                          <p:spTgt spid="52126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nodeType="clickEffect">
                                  <p:stCondLst>
                                    <p:cond delay="0"/>
                                  </p:stCondLst>
                                  <p:childTnLst>
                                    <p:set>
                                      <p:cBhvr>
                                        <p:cTn id="113" dur="1" fill="hold">
                                          <p:stCondLst>
                                            <p:cond delay="0"/>
                                          </p:stCondLst>
                                        </p:cTn>
                                        <p:tgtEl>
                                          <p:spTgt spid="521265"/>
                                        </p:tgtEl>
                                        <p:attrNameLst>
                                          <p:attrName>style.visibility</p:attrName>
                                        </p:attrNameLst>
                                      </p:cBhvr>
                                      <p:to>
                                        <p:strVal val="visible"/>
                                      </p:to>
                                    </p:set>
                                    <p:animEffect transition="in" filter="blinds(horizontal)">
                                      <p:cBhvr>
                                        <p:cTn id="114" dur="500"/>
                                        <p:tgtEl>
                                          <p:spTgt spid="521265"/>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521266"/>
                                        </p:tgtEl>
                                        <p:attrNameLst>
                                          <p:attrName>style.visibility</p:attrName>
                                        </p:attrNameLst>
                                      </p:cBhvr>
                                      <p:to>
                                        <p:strVal val="visible"/>
                                      </p:to>
                                    </p:set>
                                    <p:animEffect transition="in" filter="blinds(horizontal)">
                                      <p:cBhvr>
                                        <p:cTn id="117" dur="500"/>
                                        <p:tgtEl>
                                          <p:spTgt spid="52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2" grpId="0"/>
      <p:bldP spid="521244" grpId="0"/>
      <p:bldP spid="521236" grpId="0" animBg="1"/>
      <p:bldP spid="521250" grpId="0" animBg="1"/>
      <p:bldP spid="521250" grpId="1" animBg="1"/>
      <p:bldP spid="521253" grpId="0" animBg="1"/>
      <p:bldP spid="521254" grpId="0" animBg="1"/>
      <p:bldP spid="521260" grpId="0" animBg="1"/>
      <p:bldP spid="521263" grpId="0" animBg="1"/>
      <p:bldP spid="521263" grpId="1" animBg="1"/>
      <p:bldP spid="521264" grpId="0"/>
      <p:bldP spid="521266" grpId="0" animBg="1"/>
      <p:bldP spid="52126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1843" name="Object 3"/>
          <p:cNvGraphicFramePr>
            <a:graphicFrameLocks noChangeAspect="1"/>
          </p:cNvGraphicFramePr>
          <p:nvPr/>
        </p:nvGraphicFramePr>
        <p:xfrm>
          <a:off x="0" y="66675"/>
          <a:ext cx="8820150" cy="4154488"/>
        </p:xfrm>
        <a:graphic>
          <a:graphicData uri="http://schemas.openxmlformats.org/presentationml/2006/ole">
            <mc:AlternateContent xmlns:mc="http://schemas.openxmlformats.org/markup-compatibility/2006">
              <mc:Choice xmlns:v="urn:schemas-microsoft-com:vml" Requires="v">
                <p:oleObj spid="_x0000_s291852" name="位图图像" r:id="rId4" imgW="5458587" imgH="2542857" progId="Paint.Picture">
                  <p:embed/>
                </p:oleObj>
              </mc:Choice>
              <mc:Fallback>
                <p:oleObj name="位图图像" r:id="rId4" imgW="5458587" imgH="254285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6675"/>
                        <a:ext cx="882015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4" name="Object 4"/>
          <p:cNvGraphicFramePr>
            <a:graphicFrameLocks noChangeAspect="1"/>
          </p:cNvGraphicFramePr>
          <p:nvPr/>
        </p:nvGraphicFramePr>
        <p:xfrm>
          <a:off x="1588" y="4181475"/>
          <a:ext cx="8747125" cy="2271713"/>
        </p:xfrm>
        <a:graphic>
          <a:graphicData uri="http://schemas.openxmlformats.org/presentationml/2006/ole">
            <mc:AlternateContent xmlns:mc="http://schemas.openxmlformats.org/markup-compatibility/2006">
              <mc:Choice xmlns:v="urn:schemas-microsoft-com:vml" Requires="v">
                <p:oleObj spid="_x0000_s291853" name="位图图像" r:id="rId6" imgW="5428571" imgH="1409897" progId="Paint.Picture">
                  <p:embed/>
                </p:oleObj>
              </mc:Choice>
              <mc:Fallback>
                <p:oleObj name="位图图像" r:id="rId6" imgW="5428571" imgH="1409897" progId="Paint.Picture">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4181475"/>
                        <a:ext cx="8747125"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5" name="Object 5"/>
          <p:cNvGraphicFramePr>
            <a:graphicFrameLocks noChangeAspect="1"/>
          </p:cNvGraphicFramePr>
          <p:nvPr/>
        </p:nvGraphicFramePr>
        <p:xfrm>
          <a:off x="5795963" y="5516563"/>
          <a:ext cx="3168650" cy="811212"/>
        </p:xfrm>
        <a:graphic>
          <a:graphicData uri="http://schemas.openxmlformats.org/presentationml/2006/ole">
            <mc:AlternateContent xmlns:mc="http://schemas.openxmlformats.org/markup-compatibility/2006">
              <mc:Choice xmlns:v="urn:schemas-microsoft-com:vml" Requires="v">
                <p:oleObj spid="_x0000_s291854" name="位图图像" r:id="rId8" imgW="1676634" imgH="428798" progId="Paint.Picture">
                  <p:embed/>
                </p:oleObj>
              </mc:Choice>
              <mc:Fallback>
                <p:oleObj name="位图图像" r:id="rId8" imgW="1676634" imgH="428798" progId="Paint.Picture">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5963" y="5516563"/>
                        <a:ext cx="316865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4917" name="Object 5"/>
          <p:cNvGraphicFramePr>
            <a:graphicFrameLocks noChangeAspect="1"/>
          </p:cNvGraphicFramePr>
          <p:nvPr/>
        </p:nvGraphicFramePr>
        <p:xfrm>
          <a:off x="395288" y="5661025"/>
          <a:ext cx="2016125" cy="504825"/>
        </p:xfrm>
        <a:graphic>
          <a:graphicData uri="http://schemas.openxmlformats.org/presentationml/2006/ole">
            <mc:AlternateContent xmlns:mc="http://schemas.openxmlformats.org/markup-compatibility/2006">
              <mc:Choice xmlns:v="urn:schemas-microsoft-com:vml" Requires="v">
                <p:oleObj spid="_x0000_s294938" name="公式" r:id="rId4" imgW="812520" imgH="203040" progId="Equation.3">
                  <p:embed/>
                </p:oleObj>
              </mc:Choice>
              <mc:Fallback>
                <p:oleObj name="公式" r:id="rId4" imgW="81252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5661025"/>
                        <a:ext cx="20161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4920" name="Object 8"/>
          <p:cNvGraphicFramePr>
            <a:graphicFrameLocks noChangeAspect="1"/>
          </p:cNvGraphicFramePr>
          <p:nvPr/>
        </p:nvGraphicFramePr>
        <p:xfrm>
          <a:off x="611188" y="6165850"/>
          <a:ext cx="1008062" cy="488950"/>
        </p:xfrm>
        <a:graphic>
          <a:graphicData uri="http://schemas.openxmlformats.org/presentationml/2006/ole">
            <mc:AlternateContent xmlns:mc="http://schemas.openxmlformats.org/markup-compatibility/2006">
              <mc:Choice xmlns:v="urn:schemas-microsoft-com:vml" Requires="v">
                <p:oleObj spid="_x0000_s294939" name="公式" r:id="rId6" imgW="444240" imgH="215640" progId="Equation.3">
                  <p:embed/>
                </p:oleObj>
              </mc:Choice>
              <mc:Fallback>
                <p:oleObj name="公式" r:id="rId6" imgW="444240" imgH="215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6165850"/>
                        <a:ext cx="100806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4922" name="Object 10"/>
          <p:cNvGraphicFramePr>
            <a:graphicFrameLocks noChangeAspect="1"/>
          </p:cNvGraphicFramePr>
          <p:nvPr/>
        </p:nvGraphicFramePr>
        <p:xfrm>
          <a:off x="3917950" y="0"/>
          <a:ext cx="5226050" cy="5688013"/>
        </p:xfrm>
        <a:graphic>
          <a:graphicData uri="http://schemas.openxmlformats.org/presentationml/2006/ole">
            <mc:AlternateContent xmlns:mc="http://schemas.openxmlformats.org/markup-compatibility/2006">
              <mc:Choice xmlns:v="urn:schemas-microsoft-com:vml" Requires="v">
                <p:oleObj spid="_x0000_s294940" name="位图图像" r:id="rId8" imgW="4001058" imgH="4342857" progId="Paint.Picture">
                  <p:embed/>
                </p:oleObj>
              </mc:Choice>
              <mc:Fallback>
                <p:oleObj name="位图图像" r:id="rId8" imgW="4001058" imgH="4342857" progId="Paint.Picture">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950" y="0"/>
                        <a:ext cx="5226050"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4929" name="Object 17"/>
          <p:cNvGraphicFramePr>
            <a:graphicFrameLocks noChangeAspect="1"/>
          </p:cNvGraphicFramePr>
          <p:nvPr/>
        </p:nvGraphicFramePr>
        <p:xfrm>
          <a:off x="0" y="1052513"/>
          <a:ext cx="3841750" cy="4392612"/>
        </p:xfrm>
        <a:graphic>
          <a:graphicData uri="http://schemas.openxmlformats.org/presentationml/2006/ole">
            <mc:AlternateContent xmlns:mc="http://schemas.openxmlformats.org/markup-compatibility/2006">
              <mc:Choice xmlns:v="urn:schemas-microsoft-com:vml" Requires="v">
                <p:oleObj spid="_x0000_s294941" name="位图图像" r:id="rId10" imgW="3315163" imgH="3790476" progId="Paint.Picture">
                  <p:embed/>
                </p:oleObj>
              </mc:Choice>
              <mc:Fallback>
                <p:oleObj name="位图图像" r:id="rId10" imgW="3315163" imgH="3790476" progId="Paint.Picture">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052513"/>
                        <a:ext cx="384175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5956" name="Group 20"/>
          <p:cNvGrpSpPr>
            <a:grpSpLocks/>
          </p:cNvGrpSpPr>
          <p:nvPr/>
        </p:nvGrpSpPr>
        <p:grpSpPr bwMode="auto">
          <a:xfrm>
            <a:off x="396875" y="188913"/>
            <a:ext cx="7488238" cy="6469062"/>
            <a:chOff x="159" y="119"/>
            <a:chExt cx="4717" cy="4075"/>
          </a:xfrm>
        </p:grpSpPr>
        <p:graphicFrame>
          <p:nvGraphicFramePr>
            <p:cNvPr id="295942" name="Object 6"/>
            <p:cNvGraphicFramePr>
              <a:graphicFrameLocks noChangeAspect="1"/>
            </p:cNvGraphicFramePr>
            <p:nvPr/>
          </p:nvGraphicFramePr>
          <p:xfrm>
            <a:off x="385" y="527"/>
            <a:ext cx="3901" cy="1344"/>
          </p:xfrm>
          <a:graphic>
            <a:graphicData uri="http://schemas.openxmlformats.org/presentationml/2006/ole">
              <mc:AlternateContent xmlns:mc="http://schemas.openxmlformats.org/markup-compatibility/2006">
                <mc:Choice xmlns:v="urn:schemas-microsoft-com:vml" Requires="v">
                  <p:oleObj spid="_x0000_s295964" name="位图图像" r:id="rId4" imgW="5334745" imgH="1838095" progId="Paint.Picture">
                    <p:embed/>
                  </p:oleObj>
                </mc:Choice>
                <mc:Fallback>
                  <p:oleObj name="位图图像" r:id="rId4" imgW="5334745" imgH="1838095"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527"/>
                          <a:ext cx="3901"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0" name="Object 4"/>
            <p:cNvGraphicFramePr>
              <a:graphicFrameLocks noChangeAspect="1"/>
            </p:cNvGraphicFramePr>
            <p:nvPr/>
          </p:nvGraphicFramePr>
          <p:xfrm>
            <a:off x="159" y="1979"/>
            <a:ext cx="4717" cy="2215"/>
          </p:xfrm>
          <a:graphic>
            <a:graphicData uri="http://schemas.openxmlformats.org/presentationml/2006/ole">
              <mc:AlternateContent xmlns:mc="http://schemas.openxmlformats.org/markup-compatibility/2006">
                <mc:Choice xmlns:v="urn:schemas-microsoft-com:vml" Requires="v">
                  <p:oleObj spid="_x0000_s295965" name="位图图像" r:id="rId6" imgW="5342857" imgH="2876190" progId="Paint.Picture">
                    <p:embed/>
                  </p:oleObj>
                </mc:Choice>
                <mc:Fallback>
                  <p:oleObj name="位图图像" r:id="rId6" imgW="5342857" imgH="2876190" progId="Paint.Picture">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 y="1979"/>
                          <a:ext cx="4717" cy="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43" name="Rectangle 7"/>
            <p:cNvSpPr>
              <a:spLocks noChangeArrowheads="1"/>
            </p:cNvSpPr>
            <p:nvPr/>
          </p:nvSpPr>
          <p:spPr bwMode="auto">
            <a:xfrm>
              <a:off x="2336" y="845"/>
              <a:ext cx="136"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4" name="Line 8"/>
            <p:cNvSpPr>
              <a:spLocks noChangeShapeType="1"/>
            </p:cNvSpPr>
            <p:nvPr/>
          </p:nvSpPr>
          <p:spPr bwMode="auto">
            <a:xfrm flipV="1">
              <a:off x="2472" y="436"/>
              <a:ext cx="272" cy="45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5945" name="Text Box 9"/>
            <p:cNvSpPr txBox="1">
              <a:spLocks noChangeArrowheads="1"/>
            </p:cNvSpPr>
            <p:nvPr/>
          </p:nvSpPr>
          <p:spPr bwMode="auto">
            <a:xfrm>
              <a:off x="2472" y="119"/>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经验值</a:t>
              </a:r>
            </a:p>
          </p:txBody>
        </p:sp>
        <p:sp>
          <p:nvSpPr>
            <p:cNvPr id="295946" name="Text Box 10"/>
            <p:cNvSpPr txBox="1">
              <a:spLocks noChangeArrowheads="1"/>
            </p:cNvSpPr>
            <p:nvPr/>
          </p:nvSpPr>
          <p:spPr bwMode="auto">
            <a:xfrm>
              <a:off x="3288" y="164"/>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令</a:t>
              </a:r>
              <a:r>
                <a:rPr lang="en-US" altLang="zh-CN" sz="2400" b="1"/>
                <a:t>ω</a:t>
              </a:r>
              <a:r>
                <a:rPr lang="en-US" altLang="zh-CN" sz="2400" b="1" baseline="-25000"/>
                <a:t>m</a:t>
              </a:r>
              <a:r>
                <a:rPr lang="en-US" altLang="zh-CN" sz="2400" b="1"/>
                <a:t>=ω</a:t>
              </a:r>
              <a:r>
                <a:rPr lang="en-US" altLang="zh-CN" sz="2400" b="1" baseline="-25000"/>
                <a:t>c</a:t>
              </a:r>
            </a:p>
          </p:txBody>
        </p:sp>
        <p:sp>
          <p:nvSpPr>
            <p:cNvPr id="295947" name="Line 11"/>
            <p:cNvSpPr>
              <a:spLocks noChangeShapeType="1"/>
            </p:cNvSpPr>
            <p:nvPr/>
          </p:nvSpPr>
          <p:spPr bwMode="auto">
            <a:xfrm flipV="1">
              <a:off x="3152" y="436"/>
              <a:ext cx="272" cy="454"/>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5948" name="Rectangle 12"/>
            <p:cNvSpPr>
              <a:spLocks noChangeArrowheads="1"/>
            </p:cNvSpPr>
            <p:nvPr/>
          </p:nvSpPr>
          <p:spPr bwMode="auto">
            <a:xfrm>
              <a:off x="1474" y="1933"/>
              <a:ext cx="181" cy="31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5950" name="Object 14"/>
            <p:cNvGraphicFramePr>
              <a:graphicFrameLocks noChangeAspect="1"/>
            </p:cNvGraphicFramePr>
            <p:nvPr/>
          </p:nvGraphicFramePr>
          <p:xfrm>
            <a:off x="204" y="1752"/>
            <a:ext cx="289" cy="289"/>
          </p:xfrm>
          <a:graphic>
            <a:graphicData uri="http://schemas.openxmlformats.org/presentationml/2006/ole">
              <mc:AlternateContent xmlns:mc="http://schemas.openxmlformats.org/markup-compatibility/2006">
                <mc:Choice xmlns:v="urn:schemas-microsoft-com:vml" Requires="v">
                  <p:oleObj spid="_x0000_s295966" name="公式" r:id="rId8" imgW="291973" imgH="291973" progId="Equation.3">
                    <p:embed/>
                  </p:oleObj>
                </mc:Choice>
                <mc:Fallback>
                  <p:oleObj name="公式" r:id="rId8" imgW="291973" imgH="291973"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 y="1752"/>
                          <a:ext cx="289"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51" name="Line 15"/>
            <p:cNvSpPr>
              <a:spLocks noChangeShapeType="1"/>
            </p:cNvSpPr>
            <p:nvPr/>
          </p:nvSpPr>
          <p:spPr bwMode="auto">
            <a:xfrm flipH="1" flipV="1">
              <a:off x="521" y="1933"/>
              <a:ext cx="908" cy="9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956"/>
                                        </p:tgtEl>
                                        <p:attrNameLst>
                                          <p:attrName>style.visibility</p:attrName>
                                        </p:attrNameLst>
                                      </p:cBhvr>
                                      <p:to>
                                        <p:strVal val="visible"/>
                                      </p:to>
                                    </p:set>
                                    <p:animEffect transition="in" filter="blinds(horizontal)">
                                      <p:cBhvr>
                                        <p:cTn id="7" dur="500"/>
                                        <p:tgtEl>
                                          <p:spTgt spid="29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9" name="Rectangle 5"/>
          <p:cNvSpPr>
            <a:spLocks noChangeArrowheads="1"/>
          </p:cNvSpPr>
          <p:nvPr/>
        </p:nvSpPr>
        <p:spPr bwMode="auto">
          <a:xfrm>
            <a:off x="468313" y="476250"/>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FF0000"/>
                </a:solidFill>
                <a:latin typeface="Times New Roman" pitchFamily="18" charset="0"/>
                <a:ea typeface="黑体" pitchFamily="49" charset="-122"/>
                <a:cs typeface="Times New Roman" pitchFamily="18" charset="0"/>
              </a:rPr>
              <a:t>5</a:t>
            </a:r>
            <a:r>
              <a:rPr kumimoji="1" lang="zh-CN" altLang="en-US" sz="2400" b="1">
                <a:solidFill>
                  <a:srgbClr val="FF0000"/>
                </a:solidFill>
                <a:latin typeface="Times New Roman" pitchFamily="18" charset="0"/>
                <a:ea typeface="黑体" pitchFamily="49" charset="-122"/>
                <a:cs typeface="Times New Roman" pitchFamily="18" charset="0"/>
              </a:rPr>
              <a:t>．由校正前系统的幅值求</a:t>
            </a:r>
            <a:endParaRPr kumimoji="1" lang="zh-CN" altLang="en-US" sz="2400">
              <a:latin typeface="Times New Roman" pitchFamily="18" charset="0"/>
              <a:ea typeface="黑体" pitchFamily="49" charset="-122"/>
              <a:cs typeface="Times New Roman" pitchFamily="18" charset="0"/>
            </a:endParaRPr>
          </a:p>
        </p:txBody>
      </p:sp>
      <p:graphicFrame>
        <p:nvGraphicFramePr>
          <p:cNvPr id="297988" name="Object 4"/>
          <p:cNvGraphicFramePr>
            <a:graphicFrameLocks noChangeAspect="1"/>
          </p:cNvGraphicFramePr>
          <p:nvPr/>
        </p:nvGraphicFramePr>
        <p:xfrm>
          <a:off x="4356100" y="463550"/>
          <a:ext cx="547688" cy="514350"/>
        </p:xfrm>
        <a:graphic>
          <a:graphicData uri="http://schemas.openxmlformats.org/presentationml/2006/ole">
            <mc:AlternateContent xmlns:mc="http://schemas.openxmlformats.org/markup-compatibility/2006">
              <mc:Choice xmlns:v="urn:schemas-microsoft-com:vml" Requires="v">
                <p:oleObj spid="_x0000_s298018" name="公式" r:id="rId4" imgW="317225" imgH="291847" progId="Equation.3">
                  <p:embed/>
                </p:oleObj>
              </mc:Choice>
              <mc:Fallback>
                <p:oleObj name="公式" r:id="rId4" imgW="317225" imgH="29184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463550"/>
                        <a:ext cx="5476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4" name="Rectangle 10"/>
          <p:cNvSpPr>
            <a:spLocks noChangeArrowheads="1"/>
          </p:cNvSpPr>
          <p:nvPr/>
        </p:nvSpPr>
        <p:spPr bwMode="auto">
          <a:xfrm>
            <a:off x="309563" y="1052513"/>
            <a:ext cx="8302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0000FF"/>
                </a:solidFill>
                <a:latin typeface="华文楷体" pitchFamily="2" charset="-122"/>
                <a:ea typeface="华文楷体" pitchFamily="2" charset="-122"/>
                <a:cs typeface="Times New Roman" pitchFamily="18" charset="0"/>
              </a:rPr>
              <a:t>该幅值</a:t>
            </a:r>
            <a:r>
              <a:rPr kumimoji="1" lang="en-US" altLang="zh-CN" sz="2400" b="1">
                <a:solidFill>
                  <a:srgbClr val="0000FF"/>
                </a:solidFill>
                <a:latin typeface="华文楷体" pitchFamily="2" charset="-122"/>
                <a:ea typeface="华文楷体" pitchFamily="2" charset="-122"/>
                <a:cs typeface="Times New Roman" pitchFamily="18" charset="0"/>
              </a:rPr>
              <a:t>(6dB)</a:t>
            </a:r>
            <a:r>
              <a:rPr kumimoji="1" lang="zh-CN" altLang="en-US" sz="2400" b="1">
                <a:solidFill>
                  <a:srgbClr val="0000FF"/>
                </a:solidFill>
                <a:latin typeface="华文楷体" pitchFamily="2" charset="-122"/>
                <a:ea typeface="华文楷体" pitchFamily="2" charset="-122"/>
                <a:cs typeface="Times New Roman" pitchFamily="18" charset="0"/>
              </a:rPr>
              <a:t>为增益为</a:t>
            </a:r>
            <a:r>
              <a:rPr kumimoji="1" lang="en-US" altLang="zh-CN" sz="2400" b="1">
                <a:solidFill>
                  <a:srgbClr val="0000FF"/>
                </a:solidFill>
                <a:latin typeface="华文楷体" pitchFamily="2" charset="-122"/>
                <a:ea typeface="华文楷体" pitchFamily="2" charset="-122"/>
                <a:cs typeface="Times New Roman" pitchFamily="18" charset="0"/>
              </a:rPr>
              <a:t>1</a:t>
            </a:r>
            <a:r>
              <a:rPr kumimoji="1" lang="zh-CN" altLang="en-US" sz="2400" b="1">
                <a:solidFill>
                  <a:srgbClr val="0000FF"/>
                </a:solidFill>
                <a:latin typeface="华文楷体" pitchFamily="2" charset="-122"/>
                <a:ea typeface="华文楷体" pitchFamily="2" charset="-122"/>
                <a:cs typeface="Times New Roman" pitchFamily="18" charset="0"/>
              </a:rPr>
              <a:t>的校正环节在点    所能提供的对数幅频</a:t>
            </a:r>
          </a:p>
          <a:p>
            <a:r>
              <a:rPr kumimoji="1" lang="zh-CN" altLang="en-US" sz="2400" b="1">
                <a:solidFill>
                  <a:srgbClr val="0000FF"/>
                </a:solidFill>
                <a:latin typeface="华文楷体" pitchFamily="2" charset="-122"/>
                <a:ea typeface="华文楷体" pitchFamily="2" charset="-122"/>
                <a:cs typeface="Times New Roman" pitchFamily="18" charset="0"/>
              </a:rPr>
              <a:t>特性的上移量。选择该     为校正后的剪切频率</a:t>
            </a:r>
          </a:p>
        </p:txBody>
      </p:sp>
      <p:graphicFrame>
        <p:nvGraphicFramePr>
          <p:cNvPr id="297993" name="Object 9"/>
          <p:cNvGraphicFramePr>
            <a:graphicFrameLocks noChangeAspect="1"/>
          </p:cNvGraphicFramePr>
          <p:nvPr/>
        </p:nvGraphicFramePr>
        <p:xfrm>
          <a:off x="5465763" y="1063625"/>
          <a:ext cx="431800" cy="406400"/>
        </p:xfrm>
        <a:graphic>
          <a:graphicData uri="http://schemas.openxmlformats.org/presentationml/2006/ole">
            <mc:AlternateContent xmlns:mc="http://schemas.openxmlformats.org/markup-compatibility/2006">
              <mc:Choice xmlns:v="urn:schemas-microsoft-com:vml" Requires="v">
                <p:oleObj spid="_x0000_s298019" name="公式" r:id="rId6" imgW="317225" imgH="291847" progId="Equation.3">
                  <p:embed/>
                </p:oleObj>
              </mc:Choice>
              <mc:Fallback>
                <p:oleObj name="公式" r:id="rId6" imgW="317225" imgH="291847"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763" y="1063625"/>
                        <a:ext cx="431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992" name="Object 8"/>
          <p:cNvGraphicFramePr>
            <a:graphicFrameLocks noChangeAspect="1"/>
          </p:cNvGraphicFramePr>
          <p:nvPr/>
        </p:nvGraphicFramePr>
        <p:xfrm>
          <a:off x="3478213" y="1466850"/>
          <a:ext cx="360362" cy="338138"/>
        </p:xfrm>
        <a:graphic>
          <a:graphicData uri="http://schemas.openxmlformats.org/presentationml/2006/ole">
            <mc:AlternateContent xmlns:mc="http://schemas.openxmlformats.org/markup-compatibility/2006">
              <mc:Choice xmlns:v="urn:schemas-microsoft-com:vml" Requires="v">
                <p:oleObj spid="_x0000_s298020" name="公式" r:id="rId8" imgW="317225" imgH="291847" progId="Equation.3">
                  <p:embed/>
                </p:oleObj>
              </mc:Choice>
              <mc:Fallback>
                <p:oleObj name="公式" r:id="rId8" imgW="317225" imgH="29184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8213" y="1466850"/>
                        <a:ext cx="36036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991" name="Object 7"/>
          <p:cNvGraphicFramePr>
            <a:graphicFrameLocks noChangeAspect="1"/>
          </p:cNvGraphicFramePr>
          <p:nvPr/>
        </p:nvGraphicFramePr>
        <p:xfrm>
          <a:off x="6602413" y="1377950"/>
          <a:ext cx="473075" cy="523875"/>
        </p:xfrm>
        <a:graphic>
          <a:graphicData uri="http://schemas.openxmlformats.org/presentationml/2006/ole">
            <mc:AlternateContent xmlns:mc="http://schemas.openxmlformats.org/markup-compatibility/2006">
              <mc:Choice xmlns:v="urn:schemas-microsoft-com:vml" Requires="v">
                <p:oleObj spid="_x0000_s298021" name="公式" r:id="rId10" imgW="266469" imgH="291847" progId="Equation.3">
                  <p:embed/>
                </p:oleObj>
              </mc:Choice>
              <mc:Fallback>
                <p:oleObj name="公式" r:id="rId10" imgW="266469" imgH="291847"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2413" y="1377950"/>
                        <a:ext cx="4730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998" name="Object 14"/>
          <p:cNvGraphicFramePr>
            <a:graphicFrameLocks noChangeAspect="1"/>
          </p:cNvGraphicFramePr>
          <p:nvPr/>
        </p:nvGraphicFramePr>
        <p:xfrm>
          <a:off x="1619250" y="1989138"/>
          <a:ext cx="6119813" cy="2208212"/>
        </p:xfrm>
        <a:graphic>
          <a:graphicData uri="http://schemas.openxmlformats.org/presentationml/2006/ole">
            <mc:AlternateContent xmlns:mc="http://schemas.openxmlformats.org/markup-compatibility/2006">
              <mc:Choice xmlns:v="urn:schemas-microsoft-com:vml" Requires="v">
                <p:oleObj spid="_x0000_s298022" name="位图图像" r:id="rId12" imgW="4885714" imgH="1533739" progId="Paint.Picture">
                  <p:embed/>
                </p:oleObj>
              </mc:Choice>
              <mc:Fallback>
                <p:oleObj name="位图图像" r:id="rId12" imgW="4885714" imgH="1533739" progId="Paint.Picture">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1989138"/>
                        <a:ext cx="6119813"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999" name="Rectangle 15"/>
          <p:cNvSpPr>
            <a:spLocks noChangeArrowheads="1"/>
          </p:cNvSpPr>
          <p:nvPr/>
        </p:nvSpPr>
        <p:spPr bwMode="auto">
          <a:xfrm>
            <a:off x="179388" y="4833938"/>
            <a:ext cx="3529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800" b="1">
                <a:solidFill>
                  <a:srgbClr val="FF3300"/>
                </a:solidFill>
                <a:latin typeface="华文楷体" pitchFamily="2" charset="-122"/>
                <a:ea typeface="华文楷体" pitchFamily="2" charset="-122"/>
              </a:rPr>
              <a:t> 6.</a:t>
            </a:r>
            <a:r>
              <a:rPr kumimoji="1" lang="zh-CN" altLang="en-US" sz="2800" b="1">
                <a:solidFill>
                  <a:srgbClr val="FF3300"/>
                </a:solidFill>
                <a:latin typeface="华文楷体" pitchFamily="2" charset="-122"/>
                <a:ea typeface="华文楷体" pitchFamily="2" charset="-122"/>
              </a:rPr>
              <a:t>求校正网络的</a:t>
            </a:r>
            <a:r>
              <a:rPr kumimoji="1" lang="en-US" altLang="zh-CN" sz="2800" b="1">
                <a:solidFill>
                  <a:srgbClr val="FF3300"/>
                </a:solidFill>
                <a:latin typeface="华文楷体" pitchFamily="2" charset="-122"/>
                <a:ea typeface="华文楷体" pitchFamily="2" charset="-122"/>
              </a:rPr>
              <a:t>T</a:t>
            </a:r>
          </a:p>
        </p:txBody>
      </p:sp>
      <p:graphicFrame>
        <p:nvGraphicFramePr>
          <p:cNvPr id="298001" name="Object 17"/>
          <p:cNvGraphicFramePr>
            <a:graphicFrameLocks noChangeAspect="1"/>
          </p:cNvGraphicFramePr>
          <p:nvPr/>
        </p:nvGraphicFramePr>
        <p:xfrm>
          <a:off x="3132138" y="4764088"/>
          <a:ext cx="5335587" cy="1687512"/>
        </p:xfrm>
        <a:graphic>
          <a:graphicData uri="http://schemas.openxmlformats.org/presentationml/2006/ole">
            <mc:AlternateContent xmlns:mc="http://schemas.openxmlformats.org/markup-compatibility/2006">
              <mc:Choice xmlns:v="urn:schemas-microsoft-com:vml" Requires="v">
                <p:oleObj spid="_x0000_s298023" name="位图图像" r:id="rId14" imgW="4038095" imgH="1276190" progId="Paint.Picture">
                  <p:embed/>
                </p:oleObj>
              </mc:Choice>
              <mc:Fallback>
                <p:oleObj name="位图图像" r:id="rId14" imgW="4038095" imgH="1276190" progId="Paint.Picture">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2138" y="4764088"/>
                        <a:ext cx="5335587"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003" name="Object 19"/>
          <p:cNvGraphicFramePr>
            <a:graphicFrameLocks noChangeAspect="1"/>
          </p:cNvGraphicFramePr>
          <p:nvPr/>
        </p:nvGraphicFramePr>
        <p:xfrm>
          <a:off x="1403350" y="4198938"/>
          <a:ext cx="2520950" cy="517525"/>
        </p:xfrm>
        <a:graphic>
          <a:graphicData uri="http://schemas.openxmlformats.org/presentationml/2006/ole">
            <mc:AlternateContent xmlns:mc="http://schemas.openxmlformats.org/markup-compatibility/2006">
              <mc:Choice xmlns:v="urn:schemas-microsoft-com:vml" Requires="v">
                <p:oleObj spid="_x0000_s298024" name="公式" r:id="rId16" imgW="1193760" imgH="241200" progId="Equation.3">
                  <p:embed/>
                </p:oleObj>
              </mc:Choice>
              <mc:Fallback>
                <p:oleObj name="公式" r:id="rId16" imgW="1193760" imgH="24120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03350" y="4198938"/>
                        <a:ext cx="25209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4" name="Rectangle 6"/>
          <p:cNvSpPr>
            <a:spLocks noChangeArrowheads="1"/>
          </p:cNvSpPr>
          <p:nvPr/>
        </p:nvSpPr>
        <p:spPr bwMode="auto">
          <a:xfrm>
            <a:off x="323850" y="692150"/>
            <a:ext cx="309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FF0000"/>
                </a:solidFill>
                <a:latin typeface="Times New Roman" pitchFamily="18" charset="0"/>
                <a:ea typeface="黑体" pitchFamily="49" charset="-122"/>
                <a:cs typeface="Times New Roman" pitchFamily="18" charset="0"/>
              </a:rPr>
              <a:t>7</a:t>
            </a:r>
            <a:r>
              <a:rPr kumimoji="1" lang="zh-CN" altLang="en-US" sz="2400" b="1">
                <a:solidFill>
                  <a:srgbClr val="FF0000"/>
                </a:solidFill>
                <a:latin typeface="Times New Roman" pitchFamily="18" charset="0"/>
                <a:ea typeface="黑体" pitchFamily="49" charset="-122"/>
                <a:cs typeface="Times New Roman" pitchFamily="18" charset="0"/>
              </a:rPr>
              <a:t>．求新增比例环节的</a:t>
            </a:r>
            <a:endParaRPr kumimoji="1" lang="zh-CN" altLang="en-US" sz="2400">
              <a:latin typeface="Times New Roman" pitchFamily="18" charset="0"/>
              <a:ea typeface="黑体" pitchFamily="49" charset="-122"/>
              <a:cs typeface="Times New Roman" pitchFamily="18" charset="0"/>
            </a:endParaRPr>
          </a:p>
        </p:txBody>
      </p:sp>
      <p:graphicFrame>
        <p:nvGraphicFramePr>
          <p:cNvPr id="299013" name="Object 5"/>
          <p:cNvGraphicFramePr>
            <a:graphicFrameLocks noChangeAspect="1"/>
          </p:cNvGraphicFramePr>
          <p:nvPr/>
        </p:nvGraphicFramePr>
        <p:xfrm>
          <a:off x="3348038" y="738188"/>
          <a:ext cx="458787" cy="458787"/>
        </p:xfrm>
        <a:graphic>
          <a:graphicData uri="http://schemas.openxmlformats.org/presentationml/2006/ole">
            <mc:AlternateContent xmlns:mc="http://schemas.openxmlformats.org/markup-compatibility/2006">
              <mc:Choice xmlns:v="urn:schemas-microsoft-com:vml" Requires="v">
                <p:oleObj spid="_x0000_s299026" name="公式" r:id="rId4" imgW="291973" imgH="291973" progId="Equation.3">
                  <p:embed/>
                </p:oleObj>
              </mc:Choice>
              <mc:Fallback>
                <p:oleObj name="公式" r:id="rId4" imgW="291973" imgH="29197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738188"/>
                        <a:ext cx="45878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5" name="Rectangle 7"/>
          <p:cNvSpPr>
            <a:spLocks noChangeArrowheads="1"/>
          </p:cNvSpPr>
          <p:nvPr/>
        </p:nvSpPr>
        <p:spPr bwMode="auto">
          <a:xfrm>
            <a:off x="684213" y="1484313"/>
            <a:ext cx="8459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400">
                <a:solidFill>
                  <a:srgbClr val="0000FF"/>
                </a:solidFill>
                <a:latin typeface="黑体" pitchFamily="49" charset="-122"/>
                <a:ea typeface="黑体" pitchFamily="49" charset="-122"/>
                <a:cs typeface="Times New Roman" pitchFamily="18" charset="0"/>
              </a:rPr>
              <a:t>已设校正网络增益为</a:t>
            </a:r>
            <a:r>
              <a:rPr kumimoji="1" lang="en-US" altLang="zh-CN" sz="2400">
                <a:solidFill>
                  <a:srgbClr val="0000FF"/>
                </a:solidFill>
                <a:latin typeface="黑体" pitchFamily="49" charset="-122"/>
                <a:ea typeface="黑体" pitchFamily="49" charset="-122"/>
                <a:cs typeface="Times New Roman" pitchFamily="18" charset="0"/>
              </a:rPr>
              <a:t>1</a:t>
            </a:r>
            <a:r>
              <a:rPr kumimoji="1" lang="zh-CN" altLang="en-US" sz="2400">
                <a:solidFill>
                  <a:srgbClr val="0000FF"/>
                </a:solidFill>
                <a:latin typeface="黑体" pitchFamily="49" charset="-122"/>
                <a:ea typeface="黑体" pitchFamily="49" charset="-122"/>
                <a:cs typeface="Times New Roman" pitchFamily="18" charset="0"/>
              </a:rPr>
              <a:t>，故需要再串入一比例环节</a:t>
            </a:r>
            <a:r>
              <a:rPr kumimoji="1" lang="en-US" altLang="zh-CN" sz="2400">
                <a:solidFill>
                  <a:srgbClr val="0000FF"/>
                </a:solidFill>
                <a:latin typeface="黑体" pitchFamily="49" charset="-122"/>
                <a:ea typeface="黑体" pitchFamily="49" charset="-122"/>
                <a:cs typeface="Times New Roman" pitchFamily="18" charset="0"/>
              </a:rPr>
              <a:t>,  </a:t>
            </a:r>
            <a:r>
              <a:rPr kumimoji="1" lang="zh-CN" altLang="en-US" sz="2400">
                <a:solidFill>
                  <a:srgbClr val="0000FF"/>
                </a:solidFill>
                <a:latin typeface="黑体" pitchFamily="49" charset="-122"/>
                <a:ea typeface="黑体" pitchFamily="49" charset="-122"/>
                <a:cs typeface="Times New Roman" pitchFamily="18" charset="0"/>
              </a:rPr>
              <a:t>使</a:t>
            </a:r>
          </a:p>
        </p:txBody>
      </p:sp>
      <p:graphicFrame>
        <p:nvGraphicFramePr>
          <p:cNvPr id="299012" name="Object 4"/>
          <p:cNvGraphicFramePr>
            <a:graphicFrameLocks noChangeAspect="1"/>
          </p:cNvGraphicFramePr>
          <p:nvPr/>
        </p:nvGraphicFramePr>
        <p:xfrm>
          <a:off x="7380288" y="1557338"/>
          <a:ext cx="412750" cy="412750"/>
        </p:xfrm>
        <a:graphic>
          <a:graphicData uri="http://schemas.openxmlformats.org/presentationml/2006/ole">
            <mc:AlternateContent xmlns:mc="http://schemas.openxmlformats.org/markup-compatibility/2006">
              <mc:Choice xmlns:v="urn:schemas-microsoft-com:vml" Requires="v">
                <p:oleObj spid="_x0000_s299027" name="公式" r:id="rId6" imgW="228600" imgH="228600" progId="Equation.3">
                  <p:embed/>
                </p:oleObj>
              </mc:Choice>
              <mc:Fallback>
                <p:oleObj name="公式" r:id="rId6" imgW="2286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288" y="1557338"/>
                        <a:ext cx="4127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9" name="Object 11"/>
          <p:cNvGraphicFramePr>
            <a:graphicFrameLocks noChangeAspect="1"/>
          </p:cNvGraphicFramePr>
          <p:nvPr/>
        </p:nvGraphicFramePr>
        <p:xfrm>
          <a:off x="323850" y="2205038"/>
          <a:ext cx="6553200" cy="4314825"/>
        </p:xfrm>
        <a:graphic>
          <a:graphicData uri="http://schemas.openxmlformats.org/presentationml/2006/ole">
            <mc:AlternateContent xmlns:mc="http://schemas.openxmlformats.org/markup-compatibility/2006">
              <mc:Choice xmlns:v="urn:schemas-microsoft-com:vml" Requires="v">
                <p:oleObj spid="_x0000_s299028" name="位图图像" r:id="rId8" imgW="4323810" imgH="2847619" progId="Paint.Picture">
                  <p:embed/>
                </p:oleObj>
              </mc:Choice>
              <mc:Fallback>
                <p:oleObj name="位图图像" r:id="rId8" imgW="4323810" imgH="2847619" progId="Paint.Picture">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2205038"/>
                        <a:ext cx="65532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3219" name="Object 115"/>
          <p:cNvGraphicFramePr>
            <a:graphicFrameLocks noChangeAspect="1"/>
          </p:cNvGraphicFramePr>
          <p:nvPr/>
        </p:nvGraphicFramePr>
        <p:xfrm>
          <a:off x="5003800" y="188913"/>
          <a:ext cx="3671888" cy="3022600"/>
        </p:xfrm>
        <a:graphic>
          <a:graphicData uri="http://schemas.openxmlformats.org/presentationml/2006/ole">
            <mc:AlternateContent xmlns:mc="http://schemas.openxmlformats.org/markup-compatibility/2006">
              <mc:Choice xmlns:v="urn:schemas-microsoft-com:vml" Requires="v">
                <p:oleObj spid="_x0000_s303240" name="位图图像" r:id="rId4" imgW="2048161" imgH="1685714" progId="Paint.Picture">
                  <p:embed/>
                </p:oleObj>
              </mc:Choice>
              <mc:Fallback>
                <p:oleObj name="位图图像" r:id="rId4" imgW="2048161" imgH="1685714" progId="Paint.Picture">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188913"/>
                        <a:ext cx="3671888"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3220" name="Text Box 116"/>
          <p:cNvSpPr txBox="1">
            <a:spLocks noChangeArrowheads="1"/>
          </p:cNvSpPr>
          <p:nvPr/>
        </p:nvSpPr>
        <p:spPr bwMode="auto">
          <a:xfrm>
            <a:off x="395288" y="260350"/>
            <a:ext cx="410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FF3300"/>
                </a:solidFill>
                <a:latin typeface="Tahoma" pitchFamily="34" charset="0"/>
                <a:ea typeface="黑体" pitchFamily="49" charset="-122"/>
              </a:rPr>
              <a:t>采用相位超前校正后：</a:t>
            </a:r>
          </a:p>
        </p:txBody>
      </p:sp>
      <p:sp>
        <p:nvSpPr>
          <p:cNvPr id="303222" name="Line 118"/>
          <p:cNvSpPr>
            <a:spLocks noChangeShapeType="1"/>
          </p:cNvSpPr>
          <p:nvPr/>
        </p:nvSpPr>
        <p:spPr bwMode="auto">
          <a:xfrm>
            <a:off x="2627313" y="1557338"/>
            <a:ext cx="0" cy="647700"/>
          </a:xfrm>
          <a:prstGeom prst="line">
            <a:avLst/>
          </a:prstGeom>
          <a:noFill/>
          <a:ln w="76200" cmpd="tri">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03223" name="Object 119"/>
          <p:cNvGraphicFramePr>
            <a:graphicFrameLocks noChangeAspect="1"/>
          </p:cNvGraphicFramePr>
          <p:nvPr/>
        </p:nvGraphicFramePr>
        <p:xfrm>
          <a:off x="827088" y="2133600"/>
          <a:ext cx="1225550" cy="896938"/>
        </p:xfrm>
        <a:graphic>
          <a:graphicData uri="http://schemas.openxmlformats.org/presentationml/2006/ole">
            <mc:AlternateContent xmlns:mc="http://schemas.openxmlformats.org/markup-compatibility/2006">
              <mc:Choice xmlns:v="urn:schemas-microsoft-com:vml" Requires="v">
                <p:oleObj spid="_x0000_s303241" name="公式" r:id="rId6" imgW="330120" imgH="241200" progId="Equation.3">
                  <p:embed/>
                </p:oleObj>
              </mc:Choice>
              <mc:Fallback>
                <p:oleObj name="公式" r:id="rId6" imgW="330120" imgH="241200" progId="Equation.3">
                  <p:embed/>
                  <p:pic>
                    <p:nvPicPr>
                      <p:cNvPr id="0" name="Object 1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133600"/>
                        <a:ext cx="122555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224" name="Object 120"/>
          <p:cNvGraphicFramePr>
            <a:graphicFrameLocks noChangeAspect="1"/>
          </p:cNvGraphicFramePr>
          <p:nvPr/>
        </p:nvGraphicFramePr>
        <p:xfrm>
          <a:off x="3706813" y="2133600"/>
          <a:ext cx="1152525" cy="800100"/>
        </p:xfrm>
        <a:graphic>
          <a:graphicData uri="http://schemas.openxmlformats.org/presentationml/2006/ole">
            <mc:AlternateContent xmlns:mc="http://schemas.openxmlformats.org/markup-compatibility/2006">
              <mc:Choice xmlns:v="urn:schemas-microsoft-com:vml" Requires="v">
                <p:oleObj spid="_x0000_s303242" name="公式" r:id="rId8" imgW="330120" imgH="228600" progId="Equation.3">
                  <p:embed/>
                </p:oleObj>
              </mc:Choice>
              <mc:Fallback>
                <p:oleObj name="公式" r:id="rId8" imgW="330120" imgH="228600" progId="Equation.3">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6813" y="2133600"/>
                        <a:ext cx="1152525"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225" name="Object 121"/>
          <p:cNvGraphicFramePr>
            <a:graphicFrameLocks noChangeAspect="1"/>
          </p:cNvGraphicFramePr>
          <p:nvPr/>
        </p:nvGraphicFramePr>
        <p:xfrm>
          <a:off x="2266950" y="2133600"/>
          <a:ext cx="1152525" cy="842963"/>
        </p:xfrm>
        <a:graphic>
          <a:graphicData uri="http://schemas.openxmlformats.org/presentationml/2006/ole">
            <mc:AlternateContent xmlns:mc="http://schemas.openxmlformats.org/markup-compatibility/2006">
              <mc:Choice xmlns:v="urn:schemas-microsoft-com:vml" Requires="v">
                <p:oleObj spid="_x0000_s303243" name="公式" r:id="rId10" imgW="330120" imgH="241200" progId="Equation.3">
                  <p:embed/>
                </p:oleObj>
              </mc:Choice>
              <mc:Fallback>
                <p:oleObj name="公式" r:id="rId10" imgW="330120" imgH="241200" progId="Equation.3">
                  <p:embed/>
                  <p:pic>
                    <p:nvPicPr>
                      <p:cNvPr id="0" name="Object 1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6950" y="2133600"/>
                        <a:ext cx="115252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226" name="Text Box 122"/>
          <p:cNvSpPr txBox="1">
            <a:spLocks noChangeArrowheads="1"/>
          </p:cNvSpPr>
          <p:nvPr/>
        </p:nvSpPr>
        <p:spPr bwMode="auto">
          <a:xfrm>
            <a:off x="323850" y="4221163"/>
            <a:ext cx="648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1.</a:t>
            </a:r>
            <a:r>
              <a:rPr kumimoji="1" lang="zh-CN" altLang="en-US" sz="2800" b="1">
                <a:solidFill>
                  <a:srgbClr val="0000FF"/>
                </a:solidFill>
                <a:latin typeface="华文楷体" pitchFamily="2" charset="-122"/>
                <a:ea typeface="华文楷体" pitchFamily="2" charset="-122"/>
              </a:rPr>
              <a:t>加大带宽，加快系统的响应速度。</a:t>
            </a:r>
          </a:p>
        </p:txBody>
      </p:sp>
      <p:sp>
        <p:nvSpPr>
          <p:cNvPr id="303227" name="Text Box 123"/>
          <p:cNvSpPr txBox="1">
            <a:spLocks noChangeArrowheads="1"/>
          </p:cNvSpPr>
          <p:nvPr/>
        </p:nvSpPr>
        <p:spPr bwMode="auto">
          <a:xfrm>
            <a:off x="323850" y="4868863"/>
            <a:ext cx="806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华文楷体" pitchFamily="2" charset="-122"/>
                <a:ea typeface="华文楷体" pitchFamily="2" charset="-122"/>
              </a:rPr>
              <a:t>2.</a:t>
            </a:r>
            <a:r>
              <a:rPr kumimoji="1" lang="zh-CN" altLang="en-US" sz="2800" b="1">
                <a:solidFill>
                  <a:srgbClr val="0000FF"/>
                </a:solidFill>
                <a:latin typeface="华文楷体" pitchFamily="2" charset="-122"/>
                <a:ea typeface="华文楷体" pitchFamily="2" charset="-122"/>
              </a:rPr>
              <a:t>相位超前，加大相位裕度，增加系统相对稳定性</a:t>
            </a:r>
          </a:p>
        </p:txBody>
      </p:sp>
      <p:sp>
        <p:nvSpPr>
          <p:cNvPr id="303228" name="Text Box 124"/>
          <p:cNvSpPr txBox="1">
            <a:spLocks noChangeArrowheads="1"/>
          </p:cNvSpPr>
          <p:nvPr/>
        </p:nvSpPr>
        <p:spPr bwMode="auto">
          <a:xfrm>
            <a:off x="395288" y="3213100"/>
            <a:ext cx="2735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latin typeface="黑体" pitchFamily="49" charset="-122"/>
                <a:ea typeface="黑体" pitchFamily="49" charset="-122"/>
              </a:rPr>
              <a:t>优点：</a:t>
            </a:r>
          </a:p>
        </p:txBody>
      </p:sp>
      <p:sp>
        <p:nvSpPr>
          <p:cNvPr id="303230" name="Text Box 126"/>
          <p:cNvSpPr txBox="1">
            <a:spLocks noChangeArrowheads="1"/>
          </p:cNvSpPr>
          <p:nvPr/>
        </p:nvSpPr>
        <p:spPr bwMode="auto">
          <a:xfrm>
            <a:off x="395288" y="5516563"/>
            <a:ext cx="66246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latin typeface="黑体" pitchFamily="49" charset="-122"/>
                <a:ea typeface="黑体" pitchFamily="49" charset="-122"/>
              </a:rPr>
              <a:t>缺点：</a:t>
            </a:r>
          </a:p>
          <a:p>
            <a:pPr>
              <a:spcBef>
                <a:spcPct val="50000"/>
              </a:spcBef>
            </a:pPr>
            <a:r>
              <a:rPr lang="zh-CN" altLang="en-US" sz="2400" b="1">
                <a:solidFill>
                  <a:srgbClr val="0000FF"/>
                </a:solidFill>
                <a:latin typeface="黑体" pitchFamily="49" charset="-122"/>
                <a:ea typeface="黑体" pitchFamily="49" charset="-122"/>
              </a:rPr>
              <a:t>稳态误差没有变化</a:t>
            </a:r>
            <a:endParaRPr lang="zh-CN" altLang="en-US" sz="2400" b="1">
              <a:solidFill>
                <a:srgbClr val="FF3300"/>
              </a:solidFill>
              <a:latin typeface="黑体" pitchFamily="49" charset="-122"/>
              <a:ea typeface="黑体" pitchFamily="49" charset="-122"/>
            </a:endParaRPr>
          </a:p>
        </p:txBody>
      </p:sp>
      <p:sp>
        <p:nvSpPr>
          <p:cNvPr id="303231" name="Text Box 127"/>
          <p:cNvSpPr txBox="1">
            <a:spLocks noChangeArrowheads="1"/>
          </p:cNvSpPr>
          <p:nvPr/>
        </p:nvSpPr>
        <p:spPr bwMode="auto">
          <a:xfrm>
            <a:off x="755650" y="981075"/>
            <a:ext cx="4681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ea typeface="华文楷体" pitchFamily="2" charset="-122"/>
              </a:rPr>
              <a:t>在中频段增加</a:t>
            </a:r>
            <a:r>
              <a:rPr lang="en-US" altLang="zh-CN" sz="2800" b="1">
                <a:solidFill>
                  <a:srgbClr val="0000FF"/>
                </a:solidFill>
                <a:ea typeface="华文楷体" pitchFamily="2" charset="-122"/>
              </a:rPr>
              <a:t>20dB/dec</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89" name="Rectangle 13"/>
          <p:cNvSpPr>
            <a:spLocks noChangeArrowheads="1"/>
          </p:cNvSpPr>
          <p:nvPr/>
        </p:nvSpPr>
        <p:spPr bwMode="auto">
          <a:xfrm>
            <a:off x="468313" y="47625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3300"/>
                </a:solidFill>
                <a:latin typeface="华文楷体" pitchFamily="2" charset="-122"/>
                <a:ea typeface="华文楷体" pitchFamily="2" charset="-122"/>
                <a:cs typeface="Times New Roman" pitchFamily="18" charset="0"/>
              </a:rPr>
              <a:t>1. </a:t>
            </a:r>
            <a:r>
              <a:rPr kumimoji="1" lang="zh-CN" altLang="en-US" sz="2800" b="1">
                <a:solidFill>
                  <a:srgbClr val="FF3300"/>
                </a:solidFill>
                <a:latin typeface="华文楷体" pitchFamily="2" charset="-122"/>
                <a:ea typeface="华文楷体" pitchFamily="2" charset="-122"/>
                <a:cs typeface="Times New Roman" pitchFamily="18" charset="0"/>
              </a:rPr>
              <a:t>瞬态性能指标 </a:t>
            </a:r>
          </a:p>
        </p:txBody>
      </p:sp>
      <p:sp>
        <p:nvSpPr>
          <p:cNvPr id="280591" name="Rectangle 15"/>
          <p:cNvSpPr>
            <a:spLocks noChangeArrowheads="1"/>
          </p:cNvSpPr>
          <p:nvPr/>
        </p:nvSpPr>
        <p:spPr bwMode="auto">
          <a:xfrm>
            <a:off x="4919663" y="41195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0593" name="Rectangle 17"/>
          <p:cNvSpPr>
            <a:spLocks noChangeArrowheads="1"/>
          </p:cNvSpPr>
          <p:nvPr/>
        </p:nvSpPr>
        <p:spPr bwMode="auto">
          <a:xfrm>
            <a:off x="871538" y="3908425"/>
            <a:ext cx="2187575" cy="466725"/>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FF"/>
                </a:solidFill>
                <a:latin typeface="华文楷体" pitchFamily="2" charset="-122"/>
                <a:ea typeface="华文楷体" pitchFamily="2" charset="-122"/>
              </a:rPr>
              <a:t>6)</a:t>
            </a:r>
            <a:r>
              <a:rPr kumimoji="1" lang="zh-CN" altLang="en-US" sz="2400" b="1">
                <a:solidFill>
                  <a:srgbClr val="0000FF"/>
                </a:solidFill>
                <a:latin typeface="华文楷体" pitchFamily="2" charset="-122"/>
                <a:ea typeface="华文楷体" pitchFamily="2" charset="-122"/>
              </a:rPr>
              <a:t>延迟时间       </a:t>
            </a:r>
          </a:p>
        </p:txBody>
      </p:sp>
      <p:graphicFrame>
        <p:nvGraphicFramePr>
          <p:cNvPr id="280592" name="Object 16"/>
          <p:cNvGraphicFramePr>
            <a:graphicFrameLocks noChangeAspect="1"/>
          </p:cNvGraphicFramePr>
          <p:nvPr/>
        </p:nvGraphicFramePr>
        <p:xfrm>
          <a:off x="2555875" y="3933825"/>
          <a:ext cx="309563" cy="457200"/>
        </p:xfrm>
        <a:graphic>
          <a:graphicData uri="http://schemas.openxmlformats.org/presentationml/2006/ole">
            <mc:AlternateContent xmlns:mc="http://schemas.openxmlformats.org/markup-compatibility/2006">
              <mc:Choice xmlns:v="urn:schemas-microsoft-com:vml" Requires="v">
                <p:oleObj spid="_x0000_s280732" r:id="rId4" imgW="203112" imgH="291973" progId="Equation.3">
                  <p:embed/>
                </p:oleObj>
              </mc:Choice>
              <mc:Fallback>
                <p:oleObj r:id="rId4" imgW="203112" imgH="291973"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3933825"/>
                        <a:ext cx="309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97" name="Rectangle 21"/>
          <p:cNvSpPr>
            <a:spLocks noChangeArrowheads="1"/>
          </p:cNvSpPr>
          <p:nvPr/>
        </p:nvSpPr>
        <p:spPr bwMode="auto">
          <a:xfrm>
            <a:off x="546100" y="1581150"/>
            <a:ext cx="3276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400" b="1">
                <a:solidFill>
                  <a:srgbClr val="0000FF"/>
                </a:solidFill>
                <a:latin typeface="华文楷体" pitchFamily="2" charset="-122"/>
                <a:ea typeface="华文楷体" pitchFamily="2" charset="-122"/>
              </a:rPr>
              <a:t>    2)</a:t>
            </a:r>
            <a:r>
              <a:rPr kumimoji="1" lang="zh-CN" altLang="en-US" sz="2400" b="1">
                <a:solidFill>
                  <a:srgbClr val="0000FF"/>
                </a:solidFill>
                <a:latin typeface="华文楷体" pitchFamily="2" charset="-122"/>
                <a:ea typeface="华文楷体" pitchFamily="2" charset="-122"/>
              </a:rPr>
              <a:t>峰值时间</a:t>
            </a:r>
            <a:endParaRPr kumimoji="1" lang="zh-CN" altLang="en-US" sz="2400" b="1">
              <a:solidFill>
                <a:srgbClr val="0000FF"/>
              </a:solidFill>
              <a:latin typeface="华文楷体" pitchFamily="2" charset="-122"/>
              <a:ea typeface="华文楷体" pitchFamily="2" charset="-122"/>
              <a:cs typeface="Times New Roman" pitchFamily="18" charset="0"/>
            </a:endParaRPr>
          </a:p>
          <a:p>
            <a:pPr eaLnBrk="0" hangingPunct="0">
              <a:lnSpc>
                <a:spcPct val="150000"/>
              </a:lnSpc>
            </a:pPr>
            <a:r>
              <a:rPr kumimoji="1" lang="zh-CN" altLang="en-US" sz="2400" b="1">
                <a:solidFill>
                  <a:srgbClr val="0000FF"/>
                </a:solidFill>
                <a:latin typeface="华文楷体" pitchFamily="2" charset="-122"/>
                <a:ea typeface="华文楷体" pitchFamily="2" charset="-122"/>
                <a:cs typeface="Times New Roman" pitchFamily="18" charset="0"/>
              </a:rPr>
              <a:t>    </a:t>
            </a:r>
            <a:r>
              <a:rPr kumimoji="1" lang="en-US" altLang="zh-CN" sz="2400" b="1">
                <a:solidFill>
                  <a:srgbClr val="0000FF"/>
                </a:solidFill>
                <a:latin typeface="华文楷体" pitchFamily="2" charset="-122"/>
                <a:ea typeface="华文楷体" pitchFamily="2" charset="-122"/>
              </a:rPr>
              <a:t>3)</a:t>
            </a:r>
            <a:r>
              <a:rPr kumimoji="1" lang="zh-CN" altLang="en-US" sz="2400" b="1">
                <a:solidFill>
                  <a:srgbClr val="0000FF"/>
                </a:solidFill>
                <a:latin typeface="华文楷体" pitchFamily="2" charset="-122"/>
                <a:ea typeface="华文楷体" pitchFamily="2" charset="-122"/>
              </a:rPr>
              <a:t>最大超调量     </a:t>
            </a:r>
          </a:p>
          <a:p>
            <a:pPr eaLnBrk="0" hangingPunct="0">
              <a:lnSpc>
                <a:spcPct val="150000"/>
              </a:lnSpc>
            </a:pPr>
            <a:r>
              <a:rPr kumimoji="1" lang="zh-CN" altLang="en-US" sz="2400" b="1">
                <a:solidFill>
                  <a:srgbClr val="0000FF"/>
                </a:solidFill>
                <a:latin typeface="华文楷体" pitchFamily="2" charset="-122"/>
                <a:ea typeface="华文楷体" pitchFamily="2" charset="-122"/>
              </a:rPr>
              <a:t>    </a:t>
            </a:r>
            <a:r>
              <a:rPr kumimoji="1" lang="en-US" altLang="zh-CN" sz="2400" b="1">
                <a:solidFill>
                  <a:srgbClr val="0000FF"/>
                </a:solidFill>
                <a:latin typeface="华文楷体" pitchFamily="2" charset="-122"/>
                <a:ea typeface="华文楷体" pitchFamily="2" charset="-122"/>
              </a:rPr>
              <a:t>4)</a:t>
            </a:r>
            <a:r>
              <a:rPr kumimoji="1" lang="zh-CN" altLang="en-US" sz="2400" b="1">
                <a:solidFill>
                  <a:srgbClr val="0000FF"/>
                </a:solidFill>
                <a:latin typeface="华文楷体" pitchFamily="2" charset="-122"/>
                <a:ea typeface="华文楷体" pitchFamily="2" charset="-122"/>
              </a:rPr>
              <a:t>调整时间                    </a:t>
            </a:r>
          </a:p>
          <a:p>
            <a:pPr eaLnBrk="0" hangingPunct="0">
              <a:lnSpc>
                <a:spcPct val="150000"/>
              </a:lnSpc>
            </a:pPr>
            <a:r>
              <a:rPr kumimoji="1" lang="zh-CN" altLang="en-US" sz="2400" b="1">
                <a:solidFill>
                  <a:srgbClr val="0000FF"/>
                </a:solidFill>
                <a:latin typeface="华文楷体" pitchFamily="2" charset="-122"/>
                <a:ea typeface="华文楷体" pitchFamily="2" charset="-122"/>
              </a:rPr>
              <a:t>    </a:t>
            </a:r>
            <a:r>
              <a:rPr kumimoji="1" lang="en-US" altLang="zh-CN" sz="2400" b="1">
                <a:solidFill>
                  <a:srgbClr val="0000FF"/>
                </a:solidFill>
                <a:latin typeface="华文楷体" pitchFamily="2" charset="-122"/>
                <a:ea typeface="华文楷体" pitchFamily="2" charset="-122"/>
              </a:rPr>
              <a:t>5)</a:t>
            </a:r>
            <a:r>
              <a:rPr kumimoji="1" lang="zh-CN" altLang="en-US" sz="2400" b="1">
                <a:solidFill>
                  <a:srgbClr val="0000FF"/>
                </a:solidFill>
                <a:latin typeface="华文楷体" pitchFamily="2" charset="-122"/>
                <a:ea typeface="华文楷体" pitchFamily="2" charset="-122"/>
              </a:rPr>
              <a:t>振荡次数 </a:t>
            </a:r>
            <a:r>
              <a:rPr kumimoji="1" lang="en-US" altLang="zh-CN" sz="2400" b="1" i="1">
                <a:latin typeface="华文楷体" pitchFamily="2" charset="-122"/>
                <a:ea typeface="华文楷体" pitchFamily="2" charset="-122"/>
              </a:rPr>
              <a:t>N</a:t>
            </a:r>
            <a:r>
              <a:rPr kumimoji="1" lang="en-US" altLang="zh-CN" sz="2400" b="1">
                <a:solidFill>
                  <a:srgbClr val="0000FF"/>
                </a:solidFill>
                <a:latin typeface="华文楷体" pitchFamily="2" charset="-122"/>
                <a:ea typeface="华文楷体" pitchFamily="2" charset="-122"/>
              </a:rPr>
              <a:t> </a:t>
            </a:r>
          </a:p>
        </p:txBody>
      </p:sp>
      <p:graphicFrame>
        <p:nvGraphicFramePr>
          <p:cNvPr id="280596" name="Object 20"/>
          <p:cNvGraphicFramePr>
            <a:graphicFrameLocks noChangeAspect="1"/>
          </p:cNvGraphicFramePr>
          <p:nvPr/>
        </p:nvGraphicFramePr>
        <p:xfrm>
          <a:off x="2555875" y="1700213"/>
          <a:ext cx="392113" cy="576262"/>
        </p:xfrm>
        <a:graphic>
          <a:graphicData uri="http://schemas.openxmlformats.org/presentationml/2006/ole">
            <mc:AlternateContent xmlns:mc="http://schemas.openxmlformats.org/markup-compatibility/2006">
              <mc:Choice xmlns:v="urn:schemas-microsoft-com:vml" Requires="v">
                <p:oleObj spid="_x0000_s280733" r:id="rId6" imgW="164957" imgH="241091" progId="Equation.3">
                  <p:embed/>
                </p:oleObj>
              </mc:Choice>
              <mc:Fallback>
                <p:oleObj r:id="rId6" imgW="164957" imgH="241091"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1700213"/>
                        <a:ext cx="39211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95" name="Object 19"/>
          <p:cNvGraphicFramePr>
            <a:graphicFrameLocks noChangeAspect="1"/>
          </p:cNvGraphicFramePr>
          <p:nvPr/>
        </p:nvGraphicFramePr>
        <p:xfrm>
          <a:off x="2832100" y="2343150"/>
          <a:ext cx="457200" cy="393700"/>
        </p:xfrm>
        <a:graphic>
          <a:graphicData uri="http://schemas.openxmlformats.org/presentationml/2006/ole">
            <mc:AlternateContent xmlns:mc="http://schemas.openxmlformats.org/markup-compatibility/2006">
              <mc:Choice xmlns:v="urn:schemas-microsoft-com:vml" Requires="v">
                <p:oleObj spid="_x0000_s280734" r:id="rId8" imgW="279279" imgH="241195" progId="Equation.3">
                  <p:embed/>
                </p:oleObj>
              </mc:Choice>
              <mc:Fallback>
                <p:oleObj r:id="rId8" imgW="279279" imgH="241195"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100" y="2343150"/>
                        <a:ext cx="457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94" name="Object 18"/>
          <p:cNvGraphicFramePr>
            <a:graphicFrameLocks noChangeAspect="1"/>
          </p:cNvGraphicFramePr>
          <p:nvPr/>
        </p:nvGraphicFramePr>
        <p:xfrm>
          <a:off x="2603500" y="2800350"/>
          <a:ext cx="381000" cy="609600"/>
        </p:xfrm>
        <a:graphic>
          <a:graphicData uri="http://schemas.openxmlformats.org/presentationml/2006/ole">
            <mc:AlternateContent xmlns:mc="http://schemas.openxmlformats.org/markup-compatibility/2006">
              <mc:Choice xmlns:v="urn:schemas-microsoft-com:vml" Requires="v">
                <p:oleObj spid="_x0000_s280735" r:id="rId10" imgW="139700" imgH="228600" progId="Equation.3">
                  <p:embed/>
                </p:oleObj>
              </mc:Choice>
              <mc:Fallback>
                <p:oleObj r:id="rId10" imgW="139700" imgH="2286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3500" y="2800350"/>
                        <a:ext cx="381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99" name="Rectangle 23"/>
          <p:cNvSpPr>
            <a:spLocks noChangeArrowheads="1"/>
          </p:cNvSpPr>
          <p:nvPr/>
        </p:nvSpPr>
        <p:spPr bwMode="auto">
          <a:xfrm>
            <a:off x="774700" y="112395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FF"/>
                </a:solidFill>
                <a:latin typeface="华文楷体" pitchFamily="2" charset="-122"/>
                <a:ea typeface="华文楷体" pitchFamily="2" charset="-122"/>
              </a:rPr>
              <a:t> 1)</a:t>
            </a:r>
            <a:r>
              <a:rPr kumimoji="1" lang="zh-CN" altLang="en-US" sz="2400" b="1">
                <a:solidFill>
                  <a:srgbClr val="0000FF"/>
                </a:solidFill>
                <a:latin typeface="华文楷体" pitchFamily="2" charset="-122"/>
                <a:ea typeface="华文楷体" pitchFamily="2" charset="-122"/>
              </a:rPr>
              <a:t>上升时间 </a:t>
            </a:r>
          </a:p>
        </p:txBody>
      </p:sp>
      <p:graphicFrame>
        <p:nvGraphicFramePr>
          <p:cNvPr id="280598" name="Object 22"/>
          <p:cNvGraphicFramePr>
            <a:graphicFrameLocks noChangeAspect="1"/>
          </p:cNvGraphicFramePr>
          <p:nvPr/>
        </p:nvGraphicFramePr>
        <p:xfrm>
          <a:off x="2527300" y="1123950"/>
          <a:ext cx="285750" cy="457200"/>
        </p:xfrm>
        <a:graphic>
          <a:graphicData uri="http://schemas.openxmlformats.org/presentationml/2006/ole">
            <mc:AlternateContent xmlns:mc="http://schemas.openxmlformats.org/markup-compatibility/2006">
              <mc:Choice xmlns:v="urn:schemas-microsoft-com:vml" Requires="v">
                <p:oleObj spid="_x0000_s280736" r:id="rId12" imgW="139700" imgH="228600" progId="Equation.3">
                  <p:embed/>
                </p:oleObj>
              </mc:Choice>
              <mc:Fallback>
                <p:oleObj r:id="rId12" imgW="139700" imgH="2286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7300" y="1123950"/>
                        <a:ext cx="285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712" name="Text Box 136"/>
          <p:cNvSpPr txBox="1">
            <a:spLocks noChangeArrowheads="1"/>
          </p:cNvSpPr>
          <p:nvPr/>
        </p:nvSpPr>
        <p:spPr bwMode="auto">
          <a:xfrm>
            <a:off x="827088" y="4652963"/>
            <a:ext cx="3313112"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3300"/>
                </a:solidFill>
                <a:latin typeface="Tahoma" pitchFamily="34" charset="0"/>
                <a:ea typeface="华文楷体" pitchFamily="2" charset="-122"/>
              </a:rPr>
              <a:t>度量前提：</a:t>
            </a:r>
          </a:p>
          <a:p>
            <a:pPr>
              <a:spcBef>
                <a:spcPct val="50000"/>
              </a:spcBef>
            </a:pPr>
            <a:r>
              <a:rPr kumimoji="1" lang="zh-CN" altLang="en-US" sz="2400" b="1">
                <a:solidFill>
                  <a:srgbClr val="0000FF"/>
                </a:solidFill>
                <a:latin typeface="Tahoma" pitchFamily="34" charset="0"/>
                <a:ea typeface="华文楷体" pitchFamily="2" charset="-122"/>
              </a:rPr>
              <a:t>二阶振荡系统</a:t>
            </a:r>
          </a:p>
          <a:p>
            <a:pPr>
              <a:spcBef>
                <a:spcPct val="50000"/>
              </a:spcBef>
            </a:pPr>
            <a:r>
              <a:rPr kumimoji="1" lang="zh-CN" altLang="en-US" sz="2400" b="1">
                <a:solidFill>
                  <a:srgbClr val="0000FF"/>
                </a:solidFill>
                <a:ea typeface="华文楷体" pitchFamily="2" charset="-122"/>
              </a:rPr>
              <a:t>单位阶跃信号输入</a:t>
            </a:r>
          </a:p>
        </p:txBody>
      </p:sp>
      <p:sp>
        <p:nvSpPr>
          <p:cNvPr id="280713" name="Rectangle 137"/>
          <p:cNvSpPr>
            <a:spLocks noChangeArrowheads="1"/>
          </p:cNvSpPr>
          <p:nvPr/>
        </p:nvSpPr>
        <p:spPr bwMode="auto">
          <a:xfrm>
            <a:off x="4716463" y="523875"/>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3300"/>
                </a:solidFill>
                <a:latin typeface="华文楷体" pitchFamily="2" charset="-122"/>
                <a:ea typeface="华文楷体" pitchFamily="2" charset="-122"/>
                <a:cs typeface="Times New Roman" pitchFamily="18" charset="0"/>
              </a:rPr>
              <a:t> 2</a:t>
            </a:r>
            <a:r>
              <a:rPr kumimoji="1" lang="zh-CN" altLang="en-US" sz="2800" b="1">
                <a:solidFill>
                  <a:srgbClr val="FF3300"/>
                </a:solidFill>
                <a:latin typeface="华文楷体" pitchFamily="2" charset="-122"/>
                <a:ea typeface="华文楷体" pitchFamily="2" charset="-122"/>
                <a:cs typeface="Times New Roman" pitchFamily="18" charset="0"/>
              </a:rPr>
              <a:t>．稳态性能指标</a:t>
            </a:r>
          </a:p>
        </p:txBody>
      </p:sp>
      <p:sp>
        <p:nvSpPr>
          <p:cNvPr id="280714" name="Rectangle 138"/>
          <p:cNvSpPr>
            <a:spLocks noChangeArrowheads="1"/>
          </p:cNvSpPr>
          <p:nvPr/>
        </p:nvSpPr>
        <p:spPr bwMode="auto">
          <a:xfrm>
            <a:off x="4932363" y="1268413"/>
            <a:ext cx="3960812"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400" b="1">
                <a:solidFill>
                  <a:srgbClr val="0000FF"/>
                </a:solidFill>
                <a:latin typeface="Times New Roman" pitchFamily="18" charset="0"/>
                <a:ea typeface="楷体_GB2312" pitchFamily="49" charset="-122"/>
              </a:rPr>
              <a:t>稳态性能指标</a:t>
            </a:r>
            <a:r>
              <a:rPr kumimoji="1" lang="zh-CN" altLang="en-US" sz="2400" b="1">
                <a:solidFill>
                  <a:srgbClr val="0000FF"/>
                </a:solidFill>
                <a:latin typeface="Times New Roman" pitchFamily="18" charset="0"/>
                <a:cs typeface="Times New Roman" pitchFamily="18" charset="0"/>
              </a:rPr>
              <a:t> </a:t>
            </a:r>
            <a:r>
              <a:rPr kumimoji="1" lang="zh-CN" altLang="en-US" sz="2400">
                <a:solidFill>
                  <a:srgbClr val="000000"/>
                </a:solidFill>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t</a:t>
            </a:r>
            <a:r>
              <a:rPr kumimoji="1" lang="en-US" altLang="zh-CN" sz="2400">
                <a:latin typeface="宋体" pitchFamily="2" charset="-122"/>
              </a:rPr>
              <a:t>→∞</a:t>
            </a:r>
            <a:r>
              <a:rPr kumimoji="1" lang="zh-CN" altLang="en-US" sz="2400">
                <a:latin typeface="宋体" pitchFamily="2" charset="-122"/>
              </a:rPr>
              <a:t>，  </a:t>
            </a:r>
            <a:r>
              <a:rPr kumimoji="1" lang="zh-CN" altLang="en-US" sz="2400">
                <a:latin typeface="Times New Roman" pitchFamily="18" charset="0"/>
                <a:cs typeface="Times New Roman" pitchFamily="18" charset="0"/>
              </a:rPr>
              <a:t> </a:t>
            </a:r>
          </a:p>
          <a:p>
            <a:pPr>
              <a:lnSpc>
                <a:spcPct val="110000"/>
              </a:lnSpc>
            </a:pPr>
            <a:r>
              <a:rPr lang="zh-CN" altLang="en-US" sz="2400">
                <a:solidFill>
                  <a:srgbClr val="000000"/>
                </a:solidFill>
                <a:latin typeface="Times New Roman" pitchFamily="18" charset="0"/>
                <a:ea typeface="楷体_GB2312" pitchFamily="49" charset="-122"/>
              </a:rPr>
              <a:t>是指过渡过程结束后，</a:t>
            </a:r>
            <a:r>
              <a:rPr lang="zh-CN" altLang="en-US" sz="2400" b="1">
                <a:solidFill>
                  <a:srgbClr val="FF0000"/>
                </a:solidFill>
                <a:latin typeface="Times New Roman" pitchFamily="18" charset="0"/>
                <a:ea typeface="楷体_GB2312" pitchFamily="49" charset="-122"/>
              </a:rPr>
              <a:t>实际的输出量与希望的输出量之间的偏差，称稳</a:t>
            </a:r>
            <a:r>
              <a:rPr kumimoji="1" lang="zh-CN" altLang="en-US" sz="2400" b="1">
                <a:solidFill>
                  <a:srgbClr val="FF0000"/>
                </a:solidFill>
                <a:latin typeface="Times New Roman" pitchFamily="18" charset="0"/>
                <a:ea typeface="楷体_GB2312" pitchFamily="49" charset="-122"/>
              </a:rPr>
              <a:t>态</a:t>
            </a:r>
            <a:r>
              <a:rPr kumimoji="1" lang="zh-CN" altLang="en-US" sz="2400" b="1">
                <a:solidFill>
                  <a:srgbClr val="FF0000"/>
                </a:solidFill>
                <a:latin typeface="Tahoma" pitchFamily="34" charset="0"/>
                <a:ea typeface="楷体_GB2312" pitchFamily="49" charset="-122"/>
              </a:rPr>
              <a:t>误差</a:t>
            </a:r>
            <a:r>
              <a:rPr kumimoji="1" lang="en-US" altLang="zh-CN" sz="2400" b="1">
                <a:solidFill>
                  <a:srgbClr val="FF0000"/>
                </a:solidFill>
                <a:latin typeface="Tahoma" pitchFamily="34" charset="0"/>
                <a:ea typeface="楷体_GB2312" pitchFamily="49" charset="-122"/>
              </a:rPr>
              <a:t>e</a:t>
            </a:r>
            <a:r>
              <a:rPr kumimoji="1" lang="en-US" altLang="zh-CN" sz="2400" b="1" baseline="-25000">
                <a:solidFill>
                  <a:srgbClr val="FF0000"/>
                </a:solidFill>
                <a:latin typeface="Tahoma" pitchFamily="34" charset="0"/>
                <a:ea typeface="楷体_GB2312" pitchFamily="49" charset="-122"/>
              </a:rPr>
              <a:t>ss</a:t>
            </a:r>
            <a:r>
              <a:rPr kumimoji="1" lang="en-US" altLang="zh-CN" sz="2400" b="1">
                <a:solidFill>
                  <a:srgbClr val="FF0000"/>
                </a:solidFill>
                <a:latin typeface="Times New Roman" pitchFamily="18" charset="0"/>
                <a:ea typeface="楷体_GB2312" pitchFamily="49" charset="-122"/>
              </a:rPr>
              <a:t>.</a:t>
            </a:r>
            <a:endParaRPr kumimoji="1" lang="en-US" altLang="zh-CN" sz="2400">
              <a:latin typeface="Times New Roman" pitchFamily="18" charset="0"/>
            </a:endParaRPr>
          </a:p>
        </p:txBody>
      </p:sp>
      <p:sp>
        <p:nvSpPr>
          <p:cNvPr id="280715" name="Rectangle 139"/>
          <p:cNvSpPr>
            <a:spLocks noChangeArrowheads="1"/>
          </p:cNvSpPr>
          <p:nvPr/>
        </p:nvSpPr>
        <p:spPr bwMode="auto">
          <a:xfrm>
            <a:off x="7812088" y="5953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FF"/>
                </a:solidFill>
                <a:latin typeface="Tahoma" pitchFamily="34" charset="0"/>
                <a:ea typeface="华文楷体" pitchFamily="2" charset="-122"/>
              </a:rPr>
              <a:t>准确性</a:t>
            </a:r>
          </a:p>
        </p:txBody>
      </p:sp>
      <p:sp>
        <p:nvSpPr>
          <p:cNvPr id="280716" name="Text Box 140"/>
          <p:cNvSpPr txBox="1">
            <a:spLocks noChangeArrowheads="1"/>
          </p:cNvSpPr>
          <p:nvPr/>
        </p:nvSpPr>
        <p:spPr bwMode="auto">
          <a:xfrm>
            <a:off x="5076825" y="3284538"/>
            <a:ext cx="3313113"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Tahoma" pitchFamily="34" charset="0"/>
                <a:ea typeface="华文楷体" pitchFamily="2" charset="-122"/>
              </a:rPr>
              <a:t>稳态偏差</a:t>
            </a:r>
            <a:r>
              <a:rPr kumimoji="1" lang="el-GR" altLang="zh-CN" sz="2800" b="1">
                <a:solidFill>
                  <a:srgbClr val="0000FF"/>
                </a:solidFill>
                <a:latin typeface="Arial Unicode MS" pitchFamily="34" charset="-122"/>
                <a:ea typeface="Arial Unicode MS" pitchFamily="34" charset="-122"/>
                <a:cs typeface="Arial Unicode MS" pitchFamily="34" charset="-122"/>
              </a:rPr>
              <a:t>ξ</a:t>
            </a:r>
            <a:r>
              <a:rPr kumimoji="1" lang="en-US" altLang="zh-CN" sz="2800" b="1" baseline="-25000">
                <a:solidFill>
                  <a:srgbClr val="0000FF"/>
                </a:solidFill>
                <a:latin typeface="Arial Unicode MS" pitchFamily="34" charset="-122"/>
                <a:ea typeface="Arial Unicode MS" pitchFamily="34" charset="-122"/>
                <a:cs typeface="Arial Unicode MS" pitchFamily="34" charset="-122"/>
              </a:rPr>
              <a:t>ss</a:t>
            </a:r>
            <a:endParaRPr kumimoji="1" lang="zh-CN" altLang="el-GR" sz="2800" b="1" baseline="-25000">
              <a:solidFill>
                <a:srgbClr val="0000FF"/>
              </a:solidFill>
              <a:latin typeface="Arial Unicode MS" pitchFamily="34" charset="-122"/>
              <a:ea typeface="Arial Unicode MS" pitchFamily="34" charset="-122"/>
              <a:cs typeface="Arial Unicode MS" pitchFamily="34" charset="-122"/>
            </a:endParaRPr>
          </a:p>
          <a:p>
            <a:pPr>
              <a:spcBef>
                <a:spcPct val="50000"/>
              </a:spcBef>
            </a:pPr>
            <a:r>
              <a:rPr kumimoji="1" lang="zh-CN" altLang="en-US" sz="2800" b="1">
                <a:solidFill>
                  <a:srgbClr val="0000FF"/>
                </a:solidFill>
                <a:latin typeface="Tahoma" pitchFamily="34" charset="0"/>
                <a:ea typeface="华文楷体" pitchFamily="2" charset="-122"/>
              </a:rPr>
              <a:t>稳态误差</a:t>
            </a:r>
            <a:r>
              <a:rPr kumimoji="1" lang="en-US" altLang="zh-CN" sz="2800" b="1">
                <a:solidFill>
                  <a:srgbClr val="0000FF"/>
                </a:solidFill>
                <a:latin typeface="Tahoma" pitchFamily="34" charset="0"/>
                <a:ea typeface="华文楷体" pitchFamily="2" charset="-122"/>
              </a:rPr>
              <a:t>e</a:t>
            </a:r>
            <a:r>
              <a:rPr kumimoji="1" lang="en-US" altLang="zh-CN" sz="2800" b="1" baseline="-25000">
                <a:solidFill>
                  <a:srgbClr val="0000FF"/>
                </a:solidFill>
                <a:latin typeface="Tahoma" pitchFamily="34" charset="0"/>
                <a:ea typeface="华文楷体" pitchFamily="2" charset="-122"/>
              </a:rPr>
              <a:t>ss</a:t>
            </a:r>
          </a:p>
        </p:txBody>
      </p:sp>
      <p:sp>
        <p:nvSpPr>
          <p:cNvPr id="280717" name="Line 141"/>
          <p:cNvSpPr>
            <a:spLocks noChangeShapeType="1"/>
          </p:cNvSpPr>
          <p:nvPr/>
        </p:nvSpPr>
        <p:spPr bwMode="auto">
          <a:xfrm>
            <a:off x="4067175" y="404813"/>
            <a:ext cx="0" cy="6119812"/>
          </a:xfrm>
          <a:prstGeom prst="line">
            <a:avLst/>
          </a:prstGeom>
          <a:noFill/>
          <a:ln w="76200" cmpd="tri">
            <a:solidFill>
              <a:srgbClr val="33CC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80718" name="Object 142"/>
          <p:cNvGraphicFramePr>
            <a:graphicFrameLocks noChangeAspect="1"/>
          </p:cNvGraphicFramePr>
          <p:nvPr/>
        </p:nvGraphicFramePr>
        <p:xfrm>
          <a:off x="7885113" y="1268413"/>
          <a:ext cx="887412" cy="504825"/>
        </p:xfrm>
        <a:graphic>
          <a:graphicData uri="http://schemas.openxmlformats.org/presentationml/2006/ole">
            <mc:AlternateContent xmlns:mc="http://schemas.openxmlformats.org/markup-compatibility/2006">
              <mc:Choice xmlns:v="urn:schemas-microsoft-com:vml" Requires="v">
                <p:oleObj spid="_x0000_s280737" name="Equation" r:id="rId14" imgW="406080" imgH="228600" progId="Equation.3">
                  <p:embed/>
                </p:oleObj>
              </mc:Choice>
              <mc:Fallback>
                <p:oleObj name="Equation" r:id="rId14" imgW="406080" imgH="228600" progId="Equation.3">
                  <p:embed/>
                  <p:pic>
                    <p:nvPicPr>
                      <p:cNvPr id="0" name="Object 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85113" y="1268413"/>
                        <a:ext cx="8874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719" name="AutoShape 143">
            <a:hlinkClick r:id="rId16" action="ppaction://hlinksldjump" highlightClick="1"/>
          </p:cNvPr>
          <p:cNvSpPr>
            <a:spLocks noChangeArrowheads="1"/>
          </p:cNvSpPr>
          <p:nvPr/>
        </p:nvSpPr>
        <p:spPr bwMode="auto">
          <a:xfrm>
            <a:off x="8027988" y="6237288"/>
            <a:ext cx="647700" cy="620712"/>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2" name="Text Box 4"/>
          <p:cNvSpPr txBox="1">
            <a:spLocks noChangeArrowheads="1"/>
          </p:cNvSpPr>
          <p:nvPr/>
        </p:nvSpPr>
        <p:spPr bwMode="auto">
          <a:xfrm>
            <a:off x="611188" y="404813"/>
            <a:ext cx="7991475"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3300"/>
                </a:solidFill>
                <a:latin typeface="Tahoma" pitchFamily="34" charset="0"/>
                <a:ea typeface="黑体" pitchFamily="49" charset="-122"/>
              </a:rPr>
              <a:t>相位超前校正环节</a:t>
            </a:r>
          </a:p>
          <a:p>
            <a:pPr>
              <a:spcBef>
                <a:spcPct val="50000"/>
              </a:spcBef>
            </a:pPr>
            <a:r>
              <a:rPr kumimoji="1" lang="en-US" altLang="zh-CN" sz="2800" b="1">
                <a:solidFill>
                  <a:srgbClr val="0000FF"/>
                </a:solidFill>
                <a:latin typeface="华文楷体" pitchFamily="2" charset="-122"/>
                <a:ea typeface="华文楷体" pitchFamily="2" charset="-122"/>
              </a:rPr>
              <a:t>1.</a:t>
            </a:r>
            <a:r>
              <a:rPr kumimoji="1" lang="zh-CN" altLang="en-US" sz="2800" b="1">
                <a:solidFill>
                  <a:srgbClr val="0000FF"/>
                </a:solidFill>
                <a:latin typeface="华文楷体" pitchFamily="2" charset="-122"/>
                <a:ea typeface="华文楷体" pitchFamily="2" charset="-122"/>
              </a:rPr>
              <a:t>改变</a:t>
            </a:r>
            <a:r>
              <a:rPr kumimoji="1" lang="zh-CN" altLang="en-US" sz="2800" b="1">
                <a:solidFill>
                  <a:srgbClr val="FF3300"/>
                </a:solidFill>
                <a:latin typeface="华文楷体" pitchFamily="2" charset="-122"/>
                <a:ea typeface="华文楷体" pitchFamily="2" charset="-122"/>
              </a:rPr>
              <a:t>中频斜率（有</a:t>
            </a:r>
            <a:r>
              <a:rPr kumimoji="1" lang="en-US" altLang="zh-CN" sz="2800" b="1">
                <a:solidFill>
                  <a:srgbClr val="FF3300"/>
                </a:solidFill>
                <a:latin typeface="华文楷体" pitchFamily="2" charset="-122"/>
                <a:ea typeface="华文楷体" pitchFamily="2" charset="-122"/>
              </a:rPr>
              <a:t>+20db/dec</a:t>
            </a:r>
            <a:r>
              <a:rPr kumimoji="1" lang="zh-CN" altLang="en-US" sz="2800" b="1">
                <a:solidFill>
                  <a:srgbClr val="FF3300"/>
                </a:solidFill>
                <a:latin typeface="华文楷体" pitchFamily="2" charset="-122"/>
                <a:ea typeface="华文楷体" pitchFamily="2" charset="-122"/>
              </a:rPr>
              <a:t>存在），</a:t>
            </a:r>
            <a:r>
              <a:rPr kumimoji="1" lang="zh-CN" altLang="en-US" sz="2800" b="1">
                <a:solidFill>
                  <a:srgbClr val="0000FF"/>
                </a:solidFill>
                <a:latin typeface="华文楷体" pitchFamily="2" charset="-122"/>
                <a:ea typeface="华文楷体" pitchFamily="2" charset="-122"/>
              </a:rPr>
              <a:t>减小了</a:t>
            </a:r>
            <a:r>
              <a:rPr kumimoji="1" lang="zh-CN" altLang="en-US" sz="2800" b="1">
                <a:solidFill>
                  <a:srgbClr val="FF3300"/>
                </a:solidFill>
                <a:latin typeface="华文楷体" pitchFamily="2" charset="-122"/>
                <a:ea typeface="华文楷体" pitchFamily="2" charset="-122"/>
              </a:rPr>
              <a:t>中频段斜率</a:t>
            </a:r>
            <a:r>
              <a:rPr kumimoji="1" lang="zh-CN" altLang="en-US" sz="2800" b="1">
                <a:solidFill>
                  <a:srgbClr val="CC3300"/>
                </a:solidFill>
                <a:latin typeface="华文楷体" pitchFamily="2" charset="-122"/>
                <a:ea typeface="华文楷体" pitchFamily="2" charset="-122"/>
              </a:rPr>
              <a:t>，</a:t>
            </a:r>
            <a:r>
              <a:rPr kumimoji="1" lang="zh-CN" altLang="en-US" sz="2800" b="1">
                <a:solidFill>
                  <a:srgbClr val="0000FF"/>
                </a:solidFill>
                <a:latin typeface="华文楷体" pitchFamily="2" charset="-122"/>
                <a:ea typeface="华文楷体" pitchFamily="2" charset="-122"/>
              </a:rPr>
              <a:t>使      加大，加大了</a:t>
            </a:r>
            <a:r>
              <a:rPr kumimoji="1" lang="zh-CN" altLang="en-US" sz="2800" b="1">
                <a:solidFill>
                  <a:srgbClr val="FF3300"/>
                </a:solidFill>
                <a:latin typeface="华文楷体" pitchFamily="2" charset="-122"/>
                <a:ea typeface="华文楷体" pitchFamily="2" charset="-122"/>
              </a:rPr>
              <a:t>带宽</a:t>
            </a:r>
          </a:p>
          <a:p>
            <a:pPr>
              <a:spcBef>
                <a:spcPct val="50000"/>
              </a:spcBef>
            </a:pPr>
            <a:r>
              <a:rPr kumimoji="1" lang="en-US" altLang="zh-CN" sz="2800" b="1">
                <a:solidFill>
                  <a:srgbClr val="0000FF"/>
                </a:solidFill>
                <a:latin typeface="华文楷体" pitchFamily="2" charset="-122"/>
                <a:ea typeface="华文楷体" pitchFamily="2" charset="-122"/>
              </a:rPr>
              <a:t>2.</a:t>
            </a:r>
            <a:r>
              <a:rPr kumimoji="1" lang="zh-CN" altLang="en-US" sz="2800" b="1">
                <a:solidFill>
                  <a:srgbClr val="0000FF"/>
                </a:solidFill>
                <a:latin typeface="华文楷体" pitchFamily="2" charset="-122"/>
                <a:ea typeface="华文楷体" pitchFamily="2" charset="-122"/>
              </a:rPr>
              <a:t>由于增加了</a:t>
            </a:r>
            <a:r>
              <a:rPr kumimoji="1" lang="zh-CN" altLang="en-US" sz="2800" b="1">
                <a:solidFill>
                  <a:srgbClr val="FF3300"/>
                </a:solidFill>
                <a:latin typeface="华文楷体" pitchFamily="2" charset="-122"/>
                <a:ea typeface="华文楷体" pitchFamily="2" charset="-122"/>
              </a:rPr>
              <a:t>正的相位</a:t>
            </a:r>
            <a:r>
              <a:rPr kumimoji="1" lang="zh-CN" altLang="en-US" sz="2800" b="1">
                <a:solidFill>
                  <a:srgbClr val="0000FF"/>
                </a:solidFill>
                <a:latin typeface="华文楷体" pitchFamily="2" charset="-122"/>
                <a:ea typeface="华文楷体" pitchFamily="2" charset="-122"/>
              </a:rPr>
              <a:t>，增加了       附近的</a:t>
            </a:r>
            <a:r>
              <a:rPr kumimoji="1" lang="zh-CN" altLang="en-US" sz="2800" b="1">
                <a:solidFill>
                  <a:srgbClr val="FF3300"/>
                </a:solidFill>
                <a:latin typeface="华文楷体" pitchFamily="2" charset="-122"/>
                <a:ea typeface="华文楷体" pitchFamily="2" charset="-122"/>
              </a:rPr>
              <a:t>相角</a:t>
            </a:r>
            <a:r>
              <a:rPr kumimoji="1" lang="zh-CN" altLang="en-US" sz="2800" b="1">
                <a:solidFill>
                  <a:srgbClr val="0000FF"/>
                </a:solidFill>
                <a:latin typeface="华文楷体" pitchFamily="2" charset="-122"/>
                <a:ea typeface="华文楷体" pitchFamily="2" charset="-122"/>
              </a:rPr>
              <a:t>，因此</a:t>
            </a:r>
            <a:r>
              <a:rPr kumimoji="1" lang="zh-CN" altLang="en-US" sz="2800" b="1">
                <a:solidFill>
                  <a:srgbClr val="FF3300"/>
                </a:solidFill>
                <a:latin typeface="华文楷体" pitchFamily="2" charset="-122"/>
                <a:ea typeface="华文楷体" pitchFamily="2" charset="-122"/>
              </a:rPr>
              <a:t>增大了相位裕度</a:t>
            </a:r>
          </a:p>
          <a:p>
            <a:pPr>
              <a:spcBef>
                <a:spcPct val="50000"/>
              </a:spcBef>
            </a:pPr>
            <a:r>
              <a:rPr kumimoji="1" lang="zh-CN" altLang="en-US" sz="2800" b="1">
                <a:solidFill>
                  <a:srgbClr val="000000"/>
                </a:solidFill>
                <a:latin typeface="华文楷体" pitchFamily="2" charset="-122"/>
                <a:ea typeface="华文楷体" pitchFamily="2" charset="-122"/>
              </a:rPr>
              <a:t>因此：</a:t>
            </a:r>
          </a:p>
          <a:p>
            <a:pPr>
              <a:lnSpc>
                <a:spcPct val="120000"/>
              </a:lnSpc>
              <a:spcBef>
                <a:spcPct val="50000"/>
              </a:spcBef>
            </a:pPr>
            <a:r>
              <a:rPr kumimoji="1" lang="zh-CN" altLang="en-US" sz="2800" b="1">
                <a:solidFill>
                  <a:srgbClr val="000000"/>
                </a:solidFill>
                <a:latin typeface="华文楷体" pitchFamily="2" charset="-122"/>
                <a:ea typeface="华文楷体" pitchFamily="2" charset="-122"/>
              </a:rPr>
              <a:t>提高了</a:t>
            </a:r>
            <a:r>
              <a:rPr kumimoji="1" lang="zh-CN" altLang="en-US" sz="2800" b="1">
                <a:solidFill>
                  <a:srgbClr val="FF3300"/>
                </a:solidFill>
                <a:latin typeface="华文楷体" pitchFamily="2" charset="-122"/>
                <a:ea typeface="华文楷体" pitchFamily="2" charset="-122"/>
              </a:rPr>
              <a:t>系统相对稳定性</a:t>
            </a:r>
            <a:r>
              <a:rPr kumimoji="1" lang="zh-CN" altLang="en-US" sz="2800" b="1">
                <a:solidFill>
                  <a:srgbClr val="000000"/>
                </a:solidFill>
                <a:latin typeface="华文楷体" pitchFamily="2" charset="-122"/>
                <a:ea typeface="华文楷体" pitchFamily="2" charset="-122"/>
              </a:rPr>
              <a:t>，</a:t>
            </a:r>
            <a:r>
              <a:rPr kumimoji="1" lang="zh-CN" altLang="en-US" sz="2800" b="1">
                <a:solidFill>
                  <a:srgbClr val="FF3300"/>
                </a:solidFill>
                <a:latin typeface="华文楷体" pitchFamily="2" charset="-122"/>
                <a:ea typeface="华文楷体" pitchFamily="2" charset="-122"/>
              </a:rPr>
              <a:t>加快了系统的响应速度。</a:t>
            </a:r>
          </a:p>
          <a:p>
            <a:pPr>
              <a:lnSpc>
                <a:spcPct val="120000"/>
              </a:lnSpc>
              <a:spcBef>
                <a:spcPct val="50000"/>
              </a:spcBef>
            </a:pPr>
            <a:r>
              <a:rPr kumimoji="1" lang="zh-CN" altLang="en-US" sz="2800" b="1">
                <a:latin typeface="华文楷体" pitchFamily="2" charset="-122"/>
                <a:ea typeface="华文楷体" pitchFamily="2" charset="-122"/>
              </a:rPr>
              <a:t>但系统的</a:t>
            </a:r>
            <a:r>
              <a:rPr kumimoji="1" lang="zh-CN" altLang="en-US" sz="2800" b="1">
                <a:solidFill>
                  <a:srgbClr val="FF3300"/>
                </a:solidFill>
                <a:latin typeface="华文楷体" pitchFamily="2" charset="-122"/>
                <a:ea typeface="华文楷体" pitchFamily="2" charset="-122"/>
              </a:rPr>
              <a:t>增益和型次</a:t>
            </a:r>
            <a:r>
              <a:rPr kumimoji="1" lang="zh-CN" altLang="en-US" sz="2800" b="1">
                <a:latin typeface="华文楷体" pitchFamily="2" charset="-122"/>
                <a:ea typeface="华文楷体" pitchFamily="2" charset="-122"/>
              </a:rPr>
              <a:t>均没有改变，所以对</a:t>
            </a:r>
            <a:r>
              <a:rPr kumimoji="1" lang="zh-CN" altLang="en-US" sz="2800" b="1">
                <a:solidFill>
                  <a:srgbClr val="FF3300"/>
                </a:solidFill>
                <a:latin typeface="华文楷体" pitchFamily="2" charset="-122"/>
                <a:ea typeface="华文楷体" pitchFamily="2" charset="-122"/>
              </a:rPr>
              <a:t>系统的稳态精度提高较少</a:t>
            </a:r>
            <a:r>
              <a:rPr kumimoji="1" lang="zh-CN" altLang="en-US" sz="2800" b="1">
                <a:latin typeface="华文楷体" pitchFamily="2" charset="-122"/>
                <a:ea typeface="华文楷体" pitchFamily="2" charset="-122"/>
              </a:rPr>
              <a:t>。</a:t>
            </a:r>
          </a:p>
        </p:txBody>
      </p:sp>
      <p:graphicFrame>
        <p:nvGraphicFramePr>
          <p:cNvPr id="314374" name="Object 6"/>
          <p:cNvGraphicFramePr>
            <a:graphicFrameLocks noChangeAspect="1"/>
          </p:cNvGraphicFramePr>
          <p:nvPr/>
        </p:nvGraphicFramePr>
        <p:xfrm>
          <a:off x="2916238" y="1484313"/>
          <a:ext cx="479425" cy="576262"/>
        </p:xfrm>
        <a:graphic>
          <a:graphicData uri="http://schemas.openxmlformats.org/presentationml/2006/ole">
            <mc:AlternateContent xmlns:mc="http://schemas.openxmlformats.org/markup-compatibility/2006">
              <mc:Choice xmlns:v="urn:schemas-microsoft-com:vml" Requires="v">
                <p:oleObj spid="_x0000_s314380" name="公式" r:id="rId4" imgW="190440" imgH="228600" progId="Equation.3">
                  <p:embed/>
                </p:oleObj>
              </mc:Choice>
              <mc:Fallback>
                <p:oleObj name="公式" r:id="rId4" imgW="19044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484313"/>
                        <a:ext cx="4794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5" name="Object 7"/>
          <p:cNvGraphicFramePr>
            <a:graphicFrameLocks noChangeAspect="1"/>
          </p:cNvGraphicFramePr>
          <p:nvPr/>
        </p:nvGraphicFramePr>
        <p:xfrm>
          <a:off x="5605463" y="2060575"/>
          <a:ext cx="479425" cy="576263"/>
        </p:xfrm>
        <a:graphic>
          <a:graphicData uri="http://schemas.openxmlformats.org/presentationml/2006/ole">
            <mc:AlternateContent xmlns:mc="http://schemas.openxmlformats.org/markup-compatibility/2006">
              <mc:Choice xmlns:v="urn:schemas-microsoft-com:vml" Requires="v">
                <p:oleObj spid="_x0000_s314381" name="公式" r:id="rId6" imgW="190440" imgH="228600" progId="Equation.3">
                  <p:embed/>
                </p:oleObj>
              </mc:Choice>
              <mc:Fallback>
                <p:oleObj name="公式" r:id="rId6" imgW="19044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5463" y="2060575"/>
                        <a:ext cx="4794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a:solidFill>
                  <a:srgbClr val="FF3300"/>
                </a:solidFill>
                <a:ea typeface="黑体" pitchFamily="49" charset="-122"/>
              </a:rPr>
              <a:t>相位超前校正的适用范围</a:t>
            </a:r>
          </a:p>
        </p:txBody>
      </p:sp>
      <p:sp>
        <p:nvSpPr>
          <p:cNvPr id="464899" name="Rectangle 3"/>
          <p:cNvSpPr>
            <a:spLocks noGrp="1" noChangeArrowheads="1"/>
          </p:cNvSpPr>
          <p:nvPr>
            <p:ph type="body" sz="half" idx="1"/>
          </p:nvPr>
        </p:nvSpPr>
        <p:spPr>
          <a:xfrm>
            <a:off x="457200" y="1600200"/>
            <a:ext cx="8686800" cy="4530725"/>
          </a:xfrm>
        </p:spPr>
        <p:txBody>
          <a:bodyPr/>
          <a:lstStyle/>
          <a:p>
            <a:r>
              <a:rPr lang="zh-CN" altLang="en-US" b="1">
                <a:solidFill>
                  <a:srgbClr val="0000FF"/>
                </a:solidFill>
                <a:latin typeface="华文楷体" pitchFamily="2" charset="-122"/>
                <a:ea typeface="华文楷体" pitchFamily="2" charset="-122"/>
              </a:rPr>
              <a:t>系统不稳定，需要调整的相位较大，此时      的取值较小才能满足</a:t>
            </a:r>
          </a:p>
          <a:p>
            <a:endParaRPr lang="zh-CN" altLang="en-US" b="1">
              <a:solidFill>
                <a:srgbClr val="0000FF"/>
              </a:solidFill>
              <a:latin typeface="华文楷体" pitchFamily="2" charset="-122"/>
              <a:ea typeface="华文楷体" pitchFamily="2" charset="-122"/>
            </a:endParaRPr>
          </a:p>
          <a:p>
            <a:endParaRPr lang="zh-CN" altLang="en-US" b="1">
              <a:latin typeface="华文楷体" pitchFamily="2" charset="-122"/>
              <a:ea typeface="华文楷体" pitchFamily="2" charset="-122"/>
            </a:endParaRPr>
          </a:p>
          <a:p>
            <a:endParaRPr lang="zh-CN" altLang="en-US" b="1">
              <a:latin typeface="华文楷体" pitchFamily="2" charset="-122"/>
              <a:ea typeface="华文楷体" pitchFamily="2" charset="-122"/>
            </a:endParaRPr>
          </a:p>
          <a:p>
            <a:pPr>
              <a:buFont typeface="Wingdings" pitchFamily="2" charset="2"/>
              <a:buNone/>
            </a:pPr>
            <a:r>
              <a:rPr lang="zh-CN" altLang="en-US" b="1">
                <a:solidFill>
                  <a:srgbClr val="0000FF"/>
                </a:solidFill>
                <a:latin typeface="华文楷体" pitchFamily="2" charset="-122"/>
                <a:ea typeface="华文楷体" pitchFamily="2" charset="-122"/>
              </a:rPr>
              <a:t>   此时带宽过大，允许通过系统噪声的频率也越高，系统可能会由于噪声影响而失去控制</a:t>
            </a:r>
          </a:p>
        </p:txBody>
      </p:sp>
      <p:graphicFrame>
        <p:nvGraphicFramePr>
          <p:cNvPr id="464900" name="Object 4"/>
          <p:cNvGraphicFramePr>
            <a:graphicFrameLocks noGrp="1" noChangeAspect="1"/>
          </p:cNvGraphicFramePr>
          <p:nvPr>
            <p:ph sz="half" idx="2"/>
          </p:nvPr>
        </p:nvGraphicFramePr>
        <p:xfrm>
          <a:off x="8223250" y="1614488"/>
          <a:ext cx="596900" cy="547687"/>
        </p:xfrm>
        <a:graphic>
          <a:graphicData uri="http://schemas.openxmlformats.org/presentationml/2006/ole">
            <mc:AlternateContent xmlns:mc="http://schemas.openxmlformats.org/markup-compatibility/2006">
              <mc:Choice xmlns:v="urn:schemas-microsoft-com:vml" Requires="v">
                <p:oleObj spid="_x0000_s464907" name="公式" r:id="rId4" imgW="152280" imgH="139680" progId="Equation.3">
                  <p:embed/>
                </p:oleObj>
              </mc:Choice>
              <mc:Fallback>
                <p:oleObj name="公式" r:id="rId4" imgW="152280" imgH="1396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250" y="1614488"/>
                        <a:ext cx="5969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4902" name="Object 6"/>
          <p:cNvGraphicFramePr>
            <a:graphicFrameLocks noChangeAspect="1"/>
          </p:cNvGraphicFramePr>
          <p:nvPr/>
        </p:nvGraphicFramePr>
        <p:xfrm>
          <a:off x="755650" y="2565400"/>
          <a:ext cx="7561263" cy="1998663"/>
        </p:xfrm>
        <a:graphic>
          <a:graphicData uri="http://schemas.openxmlformats.org/presentationml/2006/ole">
            <mc:AlternateContent xmlns:mc="http://schemas.openxmlformats.org/markup-compatibility/2006">
              <mc:Choice xmlns:v="urn:schemas-microsoft-com:vml" Requires="v">
                <p:oleObj spid="_x0000_s464908" name="公式" r:id="rId6" imgW="2920680" imgH="838080" progId="Equation.3">
                  <p:embed/>
                </p:oleObj>
              </mc:Choice>
              <mc:Fallback>
                <p:oleObj name="公式" r:id="rId6" imgW="2920680" imgH="8380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565400"/>
                        <a:ext cx="7561263" cy="199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Effect transition="in" filter="blinds(horizontal)">
                                      <p:cBhvr>
                                        <p:cTn id="7" dur="500"/>
                                        <p:tgtEl>
                                          <p:spTgt spid="464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4902"/>
                                        </p:tgtEl>
                                        <p:attrNameLst>
                                          <p:attrName>style.visibility</p:attrName>
                                        </p:attrNameLst>
                                      </p:cBhvr>
                                      <p:to>
                                        <p:strVal val="visible"/>
                                      </p:to>
                                    </p:set>
                                    <p:animEffect transition="in" filter="blinds(horizontal)">
                                      <p:cBhvr>
                                        <p:cTn id="12" dur="500"/>
                                        <p:tgtEl>
                                          <p:spTgt spid="464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4899">
                                            <p:txEl>
                                              <p:pRg st="4" end="4"/>
                                            </p:txEl>
                                          </p:spTgt>
                                        </p:tgtEl>
                                        <p:attrNameLst>
                                          <p:attrName>style.visibility</p:attrName>
                                        </p:attrNameLst>
                                      </p:cBhvr>
                                      <p:to>
                                        <p:strVal val="visible"/>
                                      </p:to>
                                    </p:set>
                                    <p:animEffect transition="in" filter="blinds(horizontal)">
                                      <p:cBhvr>
                                        <p:cTn id="17" dur="500"/>
                                        <p:tgtEl>
                                          <p:spTgt spid="464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6947" name="Rectangle 3"/>
          <p:cNvSpPr>
            <a:spLocks noGrp="1" noChangeArrowheads="1"/>
          </p:cNvSpPr>
          <p:nvPr>
            <p:ph type="body" idx="1"/>
          </p:nvPr>
        </p:nvSpPr>
        <p:spPr>
          <a:xfrm>
            <a:off x="323850" y="1196975"/>
            <a:ext cx="8229600" cy="5111750"/>
          </a:xfrm>
        </p:spPr>
        <p:txBody>
          <a:bodyPr/>
          <a:lstStyle/>
          <a:p>
            <a:pPr marL="0" indent="20638">
              <a:lnSpc>
                <a:spcPct val="170000"/>
              </a:lnSpc>
            </a:pPr>
            <a:r>
              <a:rPr lang="zh-CN" altLang="en-US" b="1">
                <a:solidFill>
                  <a:srgbClr val="0000FF"/>
                </a:solidFill>
                <a:ea typeface="华文楷体" pitchFamily="2" charset="-122"/>
              </a:rPr>
              <a:t>如果系统在截止频率附近，相角迅速衰减，此时也不适宜用相位超前校正</a:t>
            </a:r>
          </a:p>
          <a:p>
            <a:pPr marL="0" indent="20638">
              <a:lnSpc>
                <a:spcPct val="170000"/>
              </a:lnSpc>
              <a:buFont typeface="Wingdings" pitchFamily="2" charset="2"/>
              <a:buNone/>
            </a:pPr>
            <a:r>
              <a:rPr lang="zh-CN" altLang="en-US" b="1">
                <a:solidFill>
                  <a:srgbClr val="0000FF"/>
                </a:solidFill>
                <a:ea typeface="华文楷体" pitchFamily="2" charset="-122"/>
              </a:rPr>
              <a:t>   随着频率超过截止频率，系统相角迅速减少，使需要调整的相位裕度改善不大，很难得到足够的相位超调量</a:t>
            </a:r>
          </a:p>
          <a:p>
            <a:pPr marL="0" indent="20638">
              <a:lnSpc>
                <a:spcPct val="170000"/>
              </a:lnSpc>
              <a:buFont typeface="Wingdings" pitchFamily="2" charset="2"/>
              <a:buNone/>
            </a:pPr>
            <a:endParaRPr lang="en-US" altLang="zh-CN" b="1">
              <a:solidFill>
                <a:srgbClr val="0000FF"/>
              </a:solidFill>
              <a:ea typeface="华文楷体" pitchFamily="2" charset="-122"/>
            </a:endParaRPr>
          </a:p>
        </p:txBody>
      </p:sp>
      <p:sp>
        <p:nvSpPr>
          <p:cNvPr id="466948" name="Rectangle 4"/>
          <p:cNvSpPr>
            <a:spLocks noGrp="1" noChangeArrowheads="1"/>
          </p:cNvSpPr>
          <p:nvPr>
            <p:ph type="title"/>
          </p:nvPr>
        </p:nvSpPr>
        <p:spPr>
          <a:xfrm>
            <a:off x="0" y="0"/>
            <a:ext cx="8229600" cy="1143000"/>
          </a:xfrm>
          <a:noFill/>
          <a:ln/>
        </p:spPr>
        <p:txBody>
          <a:bodyPr/>
          <a:lstStyle/>
          <a:p>
            <a:r>
              <a:rPr lang="zh-CN" altLang="en-US" b="1">
                <a:solidFill>
                  <a:srgbClr val="FF3300"/>
                </a:solidFill>
                <a:ea typeface="黑体" pitchFamily="49" charset="-122"/>
              </a:rPr>
              <a:t>相位超前校正的适用范围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blinds(horizontal)">
                                      <p:cBhvr>
                                        <p:cTn id="7" dur="500"/>
                                        <p:tgtEl>
                                          <p:spTgt spid="466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blinds(horizontal)">
                                      <p:cBhvr>
                                        <p:cTn id="12" dur="500"/>
                                        <p:tgtEl>
                                          <p:spTgt spid="4669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5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25538"/>
            <a:ext cx="7848600" cy="5554662"/>
          </a:xfrm>
          <a:prstGeom prst="rect">
            <a:avLst/>
          </a:prstGeom>
          <a:noFill/>
          <a:extLst>
            <a:ext uri="{909E8E84-426E-40DD-AFC4-6F175D3DCCD1}">
              <a14:hiddenFill xmlns:a14="http://schemas.microsoft.com/office/drawing/2010/main">
                <a:solidFill>
                  <a:srgbClr val="FFFFFF"/>
                </a:solidFill>
              </a14:hiddenFill>
            </a:ext>
          </a:extLst>
        </p:spPr>
      </p:pic>
      <p:sp>
        <p:nvSpPr>
          <p:cNvPr id="315394" name="Rectangle 2"/>
          <p:cNvSpPr>
            <a:spLocks noChangeArrowheads="1"/>
          </p:cNvSpPr>
          <p:nvPr/>
        </p:nvSpPr>
        <p:spPr bwMode="auto">
          <a:xfrm>
            <a:off x="265113" y="303213"/>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rgbClr val="FF3300"/>
                </a:solidFill>
                <a:latin typeface="Tahoma" pitchFamily="34" charset="0"/>
                <a:ea typeface="黑体" pitchFamily="49" charset="-122"/>
              </a:rPr>
              <a:t>二、相位滞后校正</a:t>
            </a:r>
          </a:p>
        </p:txBody>
      </p:sp>
      <p:pic>
        <p:nvPicPr>
          <p:cNvPr id="3153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0913" y="752475"/>
            <a:ext cx="300513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8" name="Rectangle 6"/>
          <p:cNvSpPr>
            <a:spLocks noChangeArrowheads="1"/>
          </p:cNvSpPr>
          <p:nvPr/>
        </p:nvSpPr>
        <p:spPr bwMode="auto">
          <a:xfrm>
            <a:off x="0" y="981075"/>
            <a:ext cx="3311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0000FF"/>
                </a:solidFill>
                <a:latin typeface="华文楷体" pitchFamily="2" charset="-122"/>
                <a:ea typeface="华文楷体" pitchFamily="2" charset="-122"/>
              </a:rPr>
              <a:t>1.</a:t>
            </a:r>
            <a:r>
              <a:rPr lang="zh-CN" altLang="en-US" sz="2800" b="1">
                <a:solidFill>
                  <a:srgbClr val="0000FF"/>
                </a:solidFill>
                <a:latin typeface="华文楷体" pitchFamily="2" charset="-122"/>
                <a:ea typeface="华文楷体" pitchFamily="2" charset="-122"/>
              </a:rPr>
              <a:t>构成                               </a:t>
            </a:r>
            <a:endParaRPr lang="zh-CN" altLang="en-US" sz="2800">
              <a:solidFill>
                <a:srgbClr val="0000FF"/>
              </a:solidFill>
              <a:latin typeface="华文楷体" pitchFamily="2" charset="-122"/>
              <a:ea typeface="华文楷体" pitchFamily="2" charset="-122"/>
            </a:endParaRPr>
          </a:p>
        </p:txBody>
      </p:sp>
      <p:sp>
        <p:nvSpPr>
          <p:cNvPr id="315402" name="Text Box 10"/>
          <p:cNvSpPr txBox="1">
            <a:spLocks noChangeArrowheads="1"/>
          </p:cNvSpPr>
          <p:nvPr/>
        </p:nvSpPr>
        <p:spPr bwMode="auto">
          <a:xfrm>
            <a:off x="6011863" y="6149975"/>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3300"/>
                </a:solidFill>
                <a:latin typeface="Tahoma" pitchFamily="34" charset="0"/>
                <a:ea typeface="黑体" pitchFamily="49" charset="-122"/>
              </a:rPr>
              <a:t>低通滤波器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8"/>
                                        </p:tgtEl>
                                        <p:attrNameLst>
                                          <p:attrName>style.visibility</p:attrName>
                                        </p:attrNameLst>
                                      </p:cBhvr>
                                      <p:to>
                                        <p:strVal val="visible"/>
                                      </p:to>
                                    </p:set>
                                    <p:animEffect transition="in" filter="blinds(horizontal)">
                                      <p:cBhvr>
                                        <p:cTn id="7" dur="500"/>
                                        <p:tgtEl>
                                          <p:spTgt spid="315398"/>
                                        </p:tgtEl>
                                      </p:cBhvr>
                                    </p:animEffect>
                                  </p:childTnLst>
                                </p:cTn>
                              </p:par>
                              <p:par>
                                <p:cTn id="8" presetID="3" presetClass="entr" presetSubtype="10" fill="hold" nodeType="withEffect">
                                  <p:stCondLst>
                                    <p:cond delay="0"/>
                                  </p:stCondLst>
                                  <p:childTnLst>
                                    <p:set>
                                      <p:cBhvr>
                                        <p:cTn id="9" dur="1" fill="hold">
                                          <p:stCondLst>
                                            <p:cond delay="0"/>
                                          </p:stCondLst>
                                        </p:cTn>
                                        <p:tgtEl>
                                          <p:spTgt spid="315397"/>
                                        </p:tgtEl>
                                        <p:attrNameLst>
                                          <p:attrName>style.visibility</p:attrName>
                                        </p:attrNameLst>
                                      </p:cBhvr>
                                      <p:to>
                                        <p:strVal val="visible"/>
                                      </p:to>
                                    </p:set>
                                    <p:animEffect transition="in" filter="blinds(horizontal)">
                                      <p:cBhvr>
                                        <p:cTn id="10" dur="500"/>
                                        <p:tgtEl>
                                          <p:spTgt spid="31539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5401"/>
                                        </p:tgtEl>
                                        <p:attrNameLst>
                                          <p:attrName>style.visibility</p:attrName>
                                        </p:attrNameLst>
                                      </p:cBhvr>
                                      <p:to>
                                        <p:strVal val="visible"/>
                                      </p:to>
                                    </p:set>
                                    <p:animEffect transition="in" filter="blinds(horizontal)">
                                      <p:cBhvr>
                                        <p:cTn id="15" dur="500"/>
                                        <p:tgtEl>
                                          <p:spTgt spid="3154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5402"/>
                                        </p:tgtEl>
                                        <p:attrNameLst>
                                          <p:attrName>style.visibility</p:attrName>
                                        </p:attrNameLst>
                                      </p:cBhvr>
                                      <p:to>
                                        <p:strVal val="visible"/>
                                      </p:to>
                                    </p:set>
                                    <p:animEffect transition="in" filter="blinds(horizontal)">
                                      <p:cBhvr>
                                        <p:cTn id="20" dur="500"/>
                                        <p:tgtEl>
                                          <p:spTgt spid="3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8" grpId="0"/>
      <p:bldP spid="31540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ChangeArrowheads="1"/>
          </p:cNvSpPr>
          <p:nvPr/>
        </p:nvSpPr>
        <p:spPr bwMode="auto">
          <a:xfrm>
            <a:off x="179388" y="3213100"/>
            <a:ext cx="2674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76250" algn="l"/>
              </a:tabLst>
              <a:defRPr kumimoji="1" sz="2400">
                <a:solidFill>
                  <a:schemeClr val="tx1"/>
                </a:solidFill>
                <a:latin typeface="Times New Roman" pitchFamily="18" charset="0"/>
                <a:ea typeface="宋体" pitchFamily="2" charset="-122"/>
              </a:defRPr>
            </a:lvl1pPr>
            <a:lvl2pPr>
              <a:tabLst>
                <a:tab pos="476250" algn="l"/>
              </a:tabLst>
              <a:defRPr kumimoji="1" sz="2400">
                <a:solidFill>
                  <a:schemeClr val="tx1"/>
                </a:solidFill>
                <a:latin typeface="Times New Roman" pitchFamily="18" charset="0"/>
                <a:ea typeface="宋体" pitchFamily="2" charset="-122"/>
              </a:defRPr>
            </a:lvl2pPr>
            <a:lvl3pPr>
              <a:tabLst>
                <a:tab pos="476250" algn="l"/>
              </a:tabLst>
              <a:defRPr kumimoji="1" sz="2400">
                <a:solidFill>
                  <a:schemeClr val="tx1"/>
                </a:solidFill>
                <a:latin typeface="Times New Roman" pitchFamily="18" charset="0"/>
                <a:ea typeface="宋体" pitchFamily="2" charset="-122"/>
              </a:defRPr>
            </a:lvl3pPr>
            <a:lvl4pPr>
              <a:tabLst>
                <a:tab pos="476250" algn="l"/>
              </a:tabLst>
              <a:defRPr kumimoji="1" sz="2400">
                <a:solidFill>
                  <a:schemeClr val="tx1"/>
                </a:solidFill>
                <a:latin typeface="Times New Roman" pitchFamily="18" charset="0"/>
                <a:ea typeface="宋体" pitchFamily="2" charset="-122"/>
              </a:defRPr>
            </a:lvl4pPr>
            <a:lvl5pPr>
              <a:tabLst>
                <a:tab pos="47625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7625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7625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7625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76250" algn="l"/>
              </a:tabLst>
              <a:defRPr kumimoji="1" sz="2400">
                <a:solidFill>
                  <a:schemeClr val="tx1"/>
                </a:solidFill>
                <a:latin typeface="Times New Roman" pitchFamily="18" charset="0"/>
                <a:ea typeface="宋体" pitchFamily="2" charset="-122"/>
              </a:defRPr>
            </a:lvl9pPr>
          </a:lstStyle>
          <a:p>
            <a:pPr algn="ctr"/>
            <a:r>
              <a:rPr lang="en-US" altLang="zh-CN" sz="3200">
                <a:solidFill>
                  <a:srgbClr val="FF3300"/>
                </a:solidFill>
                <a:latin typeface="Arial" pitchFamily="34" charset="0"/>
                <a:ea typeface="黑体" pitchFamily="49" charset="-122"/>
              </a:rPr>
              <a:t> </a:t>
            </a:r>
            <a:r>
              <a:rPr lang="en-US" altLang="zh-CN" sz="3200" b="1">
                <a:solidFill>
                  <a:srgbClr val="FF3300"/>
                </a:solidFill>
                <a:latin typeface="Arial" pitchFamily="34" charset="0"/>
                <a:ea typeface="黑体" pitchFamily="49" charset="-122"/>
              </a:rPr>
              <a:t>2.</a:t>
            </a:r>
            <a:r>
              <a:rPr lang="zh-CN" altLang="en-US" sz="3200" b="1">
                <a:solidFill>
                  <a:srgbClr val="FF3300"/>
                </a:solidFill>
                <a:latin typeface="Arial" pitchFamily="34" charset="0"/>
                <a:ea typeface="黑体" pitchFamily="49" charset="-122"/>
              </a:rPr>
              <a:t>相位滞后角</a:t>
            </a:r>
          </a:p>
        </p:txBody>
      </p:sp>
      <p:graphicFrame>
        <p:nvGraphicFramePr>
          <p:cNvPr id="316419" name="Object 3"/>
          <p:cNvGraphicFramePr>
            <a:graphicFrameLocks noChangeAspect="1"/>
          </p:cNvGraphicFramePr>
          <p:nvPr/>
        </p:nvGraphicFramePr>
        <p:xfrm>
          <a:off x="827088" y="4371975"/>
          <a:ext cx="6831012" cy="2081213"/>
        </p:xfrm>
        <a:graphic>
          <a:graphicData uri="http://schemas.openxmlformats.org/presentationml/2006/ole">
            <mc:AlternateContent xmlns:mc="http://schemas.openxmlformats.org/markup-compatibility/2006">
              <mc:Choice xmlns:v="urn:schemas-microsoft-com:vml" Requires="v">
                <p:oleObj spid="_x0000_s316426" name="位图图像" r:id="rId4" imgW="4877481" imgH="1486107" progId="Paint.Picture">
                  <p:embed/>
                </p:oleObj>
              </mc:Choice>
              <mc:Fallback>
                <p:oleObj name="位图图像" r:id="rId4" imgW="4877481" imgH="148610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371975"/>
                        <a:ext cx="6831012"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6420" name="Rectangle 4"/>
          <p:cNvSpPr>
            <a:spLocks noChangeArrowheads="1"/>
          </p:cNvSpPr>
          <p:nvPr/>
        </p:nvSpPr>
        <p:spPr bwMode="auto">
          <a:xfrm>
            <a:off x="755650" y="4278313"/>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3300"/>
                </a:solidFill>
                <a:latin typeface="Tahoma" pitchFamily="34" charset="0"/>
                <a:ea typeface="黑体" pitchFamily="49" charset="-122"/>
              </a:rPr>
              <a:t>频率特性</a:t>
            </a:r>
          </a:p>
        </p:txBody>
      </p:sp>
      <p:pic>
        <p:nvPicPr>
          <p:cNvPr id="3164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0"/>
            <a:ext cx="5040313"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6422" name="Text Box 6"/>
          <p:cNvSpPr txBox="1">
            <a:spLocks noChangeArrowheads="1"/>
          </p:cNvSpPr>
          <p:nvPr/>
        </p:nvSpPr>
        <p:spPr bwMode="auto">
          <a:xfrm>
            <a:off x="179388" y="188913"/>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ea typeface="黑体" pitchFamily="49" charset="-122"/>
              </a:rPr>
              <a:t>相位滞后调节思路：</a:t>
            </a:r>
          </a:p>
        </p:txBody>
      </p:sp>
      <p:sp>
        <p:nvSpPr>
          <p:cNvPr id="316423" name="Text Box 7"/>
          <p:cNvSpPr txBox="1">
            <a:spLocks noChangeArrowheads="1"/>
          </p:cNvSpPr>
          <p:nvPr/>
        </p:nvSpPr>
        <p:spPr bwMode="auto">
          <a:xfrm>
            <a:off x="250825" y="908050"/>
            <a:ext cx="30972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ea typeface="华文楷体" pitchFamily="2" charset="-122"/>
              </a:rPr>
              <a:t>利用高频幅值</a:t>
            </a:r>
            <a:r>
              <a:rPr lang="zh-CN" altLang="en-US" sz="2800" b="1">
                <a:solidFill>
                  <a:srgbClr val="FF3300"/>
                </a:solidFill>
                <a:ea typeface="华文楷体" pitchFamily="2" charset="-122"/>
              </a:rPr>
              <a:t>衰减特性</a:t>
            </a:r>
            <a:r>
              <a:rPr lang="zh-CN" altLang="en-US" sz="2800" b="1">
                <a:solidFill>
                  <a:srgbClr val="0000FF"/>
                </a:solidFill>
                <a:ea typeface="华文楷体" pitchFamily="2" charset="-122"/>
              </a:rPr>
              <a:t>，使截止频率</a:t>
            </a:r>
            <a:r>
              <a:rPr lang="zh-CN" altLang="en-US" sz="2800" b="1">
                <a:solidFill>
                  <a:srgbClr val="FF3300"/>
                </a:solidFill>
                <a:ea typeface="华文楷体" pitchFamily="2" charset="-122"/>
              </a:rPr>
              <a:t>降低</a:t>
            </a:r>
            <a:r>
              <a:rPr lang="zh-CN" altLang="en-US" sz="2800" b="1">
                <a:solidFill>
                  <a:srgbClr val="0000FF"/>
                </a:solidFill>
                <a:ea typeface="华文楷体" pitchFamily="2" charset="-122"/>
              </a:rPr>
              <a:t>，从而增加</a:t>
            </a:r>
            <a:r>
              <a:rPr lang="zh-CN" altLang="en-US" sz="2800" b="1">
                <a:solidFill>
                  <a:srgbClr val="FF3300"/>
                </a:solidFill>
                <a:ea typeface="华文楷体" pitchFamily="2" charset="-122"/>
              </a:rPr>
              <a:t>相位裕度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23"/>
                                        </p:tgtEl>
                                        <p:attrNameLst>
                                          <p:attrName>style.visibility</p:attrName>
                                        </p:attrNameLst>
                                      </p:cBhvr>
                                      <p:to>
                                        <p:strVal val="visible"/>
                                      </p:to>
                                    </p:set>
                                    <p:animEffect transition="in" filter="blinds(horizontal)">
                                      <p:cBhvr>
                                        <p:cTn id="7" dur="500"/>
                                        <p:tgtEl>
                                          <p:spTgt spid="316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6418"/>
                                        </p:tgtEl>
                                        <p:attrNameLst>
                                          <p:attrName>style.visibility</p:attrName>
                                        </p:attrNameLst>
                                      </p:cBhvr>
                                      <p:to>
                                        <p:strVal val="visible"/>
                                      </p:to>
                                    </p:set>
                                    <p:animEffect transition="in" filter="blinds(horizontal)">
                                      <p:cBhvr>
                                        <p:cTn id="12" dur="500"/>
                                        <p:tgtEl>
                                          <p:spTgt spid="3164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6420"/>
                                        </p:tgtEl>
                                        <p:attrNameLst>
                                          <p:attrName>style.visibility</p:attrName>
                                        </p:attrNameLst>
                                      </p:cBhvr>
                                      <p:to>
                                        <p:strVal val="visible"/>
                                      </p:to>
                                    </p:set>
                                    <p:animEffect transition="in" filter="blinds(horizontal)">
                                      <p:cBhvr>
                                        <p:cTn id="15" dur="500"/>
                                        <p:tgtEl>
                                          <p:spTgt spid="316420"/>
                                        </p:tgtEl>
                                      </p:cBhvr>
                                    </p:animEffect>
                                  </p:childTnLst>
                                </p:cTn>
                              </p:par>
                              <p:par>
                                <p:cTn id="16" presetID="3" presetClass="entr" presetSubtype="10" fill="hold" nodeType="withEffect">
                                  <p:stCondLst>
                                    <p:cond delay="0"/>
                                  </p:stCondLst>
                                  <p:childTnLst>
                                    <p:set>
                                      <p:cBhvr>
                                        <p:cTn id="17" dur="1" fill="hold">
                                          <p:stCondLst>
                                            <p:cond delay="0"/>
                                          </p:stCondLst>
                                        </p:cTn>
                                        <p:tgtEl>
                                          <p:spTgt spid="316419"/>
                                        </p:tgtEl>
                                        <p:attrNameLst>
                                          <p:attrName>style.visibility</p:attrName>
                                        </p:attrNameLst>
                                      </p:cBhvr>
                                      <p:to>
                                        <p:strVal val="visible"/>
                                      </p:to>
                                    </p:set>
                                    <p:animEffect transition="in" filter="blinds(horizontal)">
                                      <p:cBhvr>
                                        <p:cTn id="18" dur="500"/>
                                        <p:tgtEl>
                                          <p:spTgt spid="31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p:bldP spid="316420" grpId="0"/>
      <p:bldP spid="316423"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44" name="Object 4"/>
          <p:cNvGraphicFramePr>
            <a:graphicFrameLocks noChangeAspect="1"/>
          </p:cNvGraphicFramePr>
          <p:nvPr/>
        </p:nvGraphicFramePr>
        <p:xfrm>
          <a:off x="179388" y="260350"/>
          <a:ext cx="8964612" cy="5329238"/>
        </p:xfrm>
        <a:graphic>
          <a:graphicData uri="http://schemas.openxmlformats.org/presentationml/2006/ole">
            <mc:AlternateContent xmlns:mc="http://schemas.openxmlformats.org/markup-compatibility/2006">
              <mc:Choice xmlns:v="urn:schemas-microsoft-com:vml" Requires="v">
                <p:oleObj spid="_x0000_s317454" name="位图图像" r:id="rId4" imgW="5858693" imgH="3048426" progId="Paint.Picture">
                  <p:embed/>
                </p:oleObj>
              </mc:Choice>
              <mc:Fallback>
                <p:oleObj name="位图图像" r:id="rId4" imgW="5858693" imgH="304842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60350"/>
                        <a:ext cx="8964612" cy="532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43" name="Object 3"/>
          <p:cNvGraphicFramePr>
            <a:graphicFrameLocks noChangeAspect="1"/>
          </p:cNvGraphicFramePr>
          <p:nvPr/>
        </p:nvGraphicFramePr>
        <p:xfrm>
          <a:off x="6804025" y="4437063"/>
          <a:ext cx="2339975" cy="2376487"/>
        </p:xfrm>
        <a:graphic>
          <a:graphicData uri="http://schemas.openxmlformats.org/presentationml/2006/ole">
            <mc:AlternateContent xmlns:mc="http://schemas.openxmlformats.org/markup-compatibility/2006">
              <mc:Choice xmlns:v="urn:schemas-microsoft-com:vml" Requires="v">
                <p:oleObj spid="_x0000_s317455" name="位图图像" r:id="rId6" imgW="2324424" imgH="2000000" progId="Paint.Picture">
                  <p:embed/>
                </p:oleObj>
              </mc:Choice>
              <mc:Fallback>
                <p:oleObj name="位图图像" r:id="rId6" imgW="2324424" imgH="2000000"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025" y="4437063"/>
                        <a:ext cx="233997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46" name="Text Box 6"/>
          <p:cNvSpPr txBox="1">
            <a:spLocks noChangeArrowheads="1"/>
          </p:cNvSpPr>
          <p:nvPr/>
        </p:nvSpPr>
        <p:spPr bwMode="auto">
          <a:xfrm>
            <a:off x="144463" y="5775325"/>
            <a:ext cx="6948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3300"/>
                </a:solidFill>
                <a:latin typeface="华文楷体" pitchFamily="2" charset="-122"/>
                <a:ea typeface="华文楷体" pitchFamily="2" charset="-122"/>
              </a:rPr>
              <a:t>若</a:t>
            </a:r>
            <a:r>
              <a:rPr kumimoji="1" lang="en-US" altLang="zh-CN" sz="2400" b="1">
                <a:solidFill>
                  <a:srgbClr val="FF3300"/>
                </a:solidFill>
                <a:latin typeface="华文楷体" pitchFamily="2" charset="-122"/>
                <a:ea typeface="华文楷体" pitchFamily="2" charset="-122"/>
              </a:rPr>
              <a:t>1/T</a:t>
            </a:r>
            <a:r>
              <a:rPr kumimoji="1" lang="zh-CN" altLang="en-US" sz="2400" b="1">
                <a:solidFill>
                  <a:srgbClr val="FF3300"/>
                </a:solidFill>
                <a:latin typeface="华文楷体" pitchFamily="2" charset="-122"/>
                <a:ea typeface="华文楷体" pitchFamily="2" charset="-122"/>
              </a:rPr>
              <a:t>远小于</a:t>
            </a:r>
            <a:r>
              <a:rPr kumimoji="1" lang="en-US" altLang="zh-CN" sz="2400" b="1">
                <a:solidFill>
                  <a:srgbClr val="FF3300"/>
                </a:solidFill>
                <a:latin typeface="华文楷体" pitchFamily="2" charset="-122"/>
                <a:ea typeface="华文楷体" pitchFamily="2" charset="-122"/>
              </a:rPr>
              <a:t>ω</a:t>
            </a:r>
            <a:r>
              <a:rPr kumimoji="1" lang="en-US" altLang="zh-CN" sz="2400" b="1" baseline="-25000">
                <a:solidFill>
                  <a:srgbClr val="FF3300"/>
                </a:solidFill>
                <a:latin typeface="华文楷体" pitchFamily="2" charset="-122"/>
                <a:ea typeface="华文楷体" pitchFamily="2" charset="-122"/>
              </a:rPr>
              <a:t>c</a:t>
            </a:r>
            <a:r>
              <a:rPr kumimoji="1" lang="zh-CN" altLang="en-US" sz="2400" b="1">
                <a:solidFill>
                  <a:srgbClr val="FF3300"/>
                </a:solidFill>
                <a:latin typeface="华文楷体" pitchFamily="2" charset="-122"/>
                <a:ea typeface="华文楷体" pitchFamily="2" charset="-122"/>
              </a:rPr>
              <a:t>，则加入相位滞后环节不影响相位裕度，响应速度也不发生变化。</a:t>
            </a:r>
          </a:p>
        </p:txBody>
      </p:sp>
      <p:sp>
        <p:nvSpPr>
          <p:cNvPr id="317447" name="Line 7"/>
          <p:cNvSpPr>
            <a:spLocks noChangeShapeType="1"/>
          </p:cNvSpPr>
          <p:nvPr/>
        </p:nvSpPr>
        <p:spPr bwMode="auto">
          <a:xfrm flipV="1">
            <a:off x="6084888" y="5373688"/>
            <a:ext cx="1150937" cy="4318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448" name="Line 8"/>
          <p:cNvSpPr>
            <a:spLocks noChangeShapeType="1"/>
          </p:cNvSpPr>
          <p:nvPr/>
        </p:nvSpPr>
        <p:spPr bwMode="auto">
          <a:xfrm>
            <a:off x="6804025" y="549275"/>
            <a:ext cx="0" cy="2736850"/>
          </a:xfrm>
          <a:prstGeom prst="line">
            <a:avLst/>
          </a:prstGeom>
          <a:noFill/>
          <a:ln w="57150">
            <a:solidFill>
              <a:srgbClr val="0000FF"/>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449" name="Line 9"/>
          <p:cNvSpPr>
            <a:spLocks noChangeShapeType="1"/>
          </p:cNvSpPr>
          <p:nvPr/>
        </p:nvSpPr>
        <p:spPr bwMode="auto">
          <a:xfrm>
            <a:off x="6804025" y="3068638"/>
            <a:ext cx="1081088" cy="0"/>
          </a:xfrm>
          <a:prstGeom prst="line">
            <a:avLst/>
          </a:prstGeom>
          <a:noFill/>
          <a:ln w="57150">
            <a:solidFill>
              <a:srgbClr val="FF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48"/>
                                        </p:tgtEl>
                                        <p:attrNameLst>
                                          <p:attrName>style.visibility</p:attrName>
                                        </p:attrNameLst>
                                      </p:cBhvr>
                                      <p:to>
                                        <p:strVal val="visible"/>
                                      </p:to>
                                    </p:set>
                                    <p:anim calcmode="lin" valueType="num">
                                      <p:cBhvr additive="base">
                                        <p:cTn id="7" dur="500" fill="hold"/>
                                        <p:tgtEl>
                                          <p:spTgt spid="317448"/>
                                        </p:tgtEl>
                                        <p:attrNameLst>
                                          <p:attrName>ppt_x</p:attrName>
                                        </p:attrNameLst>
                                      </p:cBhvr>
                                      <p:tavLst>
                                        <p:tav tm="0">
                                          <p:val>
                                            <p:strVal val="#ppt_x"/>
                                          </p:val>
                                        </p:tav>
                                        <p:tav tm="100000">
                                          <p:val>
                                            <p:strVal val="#ppt_x"/>
                                          </p:val>
                                        </p:tav>
                                      </p:tavLst>
                                    </p:anim>
                                    <p:anim calcmode="lin" valueType="num">
                                      <p:cBhvr additive="base">
                                        <p:cTn id="8" dur="500" fill="hold"/>
                                        <p:tgtEl>
                                          <p:spTgt spid="3174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7449"/>
                                        </p:tgtEl>
                                        <p:attrNameLst>
                                          <p:attrName>style.visibility</p:attrName>
                                        </p:attrNameLst>
                                      </p:cBhvr>
                                      <p:to>
                                        <p:strVal val="visible"/>
                                      </p:to>
                                    </p:set>
                                    <p:animEffect transition="in" filter="blinds(horizontal)">
                                      <p:cBhvr>
                                        <p:cTn id="13" dur="500"/>
                                        <p:tgtEl>
                                          <p:spTgt spid="3174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7446"/>
                                        </p:tgtEl>
                                        <p:attrNameLst>
                                          <p:attrName>style.visibility</p:attrName>
                                        </p:attrNameLst>
                                      </p:cBhvr>
                                      <p:to>
                                        <p:strVal val="visible"/>
                                      </p:to>
                                    </p:set>
                                    <p:animEffect transition="in" filter="blinds(horizontal)">
                                      <p:cBhvr>
                                        <p:cTn id="18" dur="500"/>
                                        <p:tgtEl>
                                          <p:spTgt spid="3174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7447"/>
                                        </p:tgtEl>
                                        <p:attrNameLst>
                                          <p:attrName>style.visibility</p:attrName>
                                        </p:attrNameLst>
                                      </p:cBhvr>
                                      <p:to>
                                        <p:strVal val="visible"/>
                                      </p:to>
                                    </p:set>
                                    <p:animEffect transition="in" filter="blinds(horizontal)">
                                      <p:cBhvr>
                                        <p:cTn id="23" dur="500"/>
                                        <p:tgtEl>
                                          <p:spTgt spid="317447"/>
                                        </p:tgtEl>
                                      </p:cBhvr>
                                    </p:animEffect>
                                  </p:childTnLst>
                                </p:cTn>
                              </p:par>
                              <p:par>
                                <p:cTn id="24" presetID="3" presetClass="entr" presetSubtype="10" fill="hold" nodeType="withEffect">
                                  <p:stCondLst>
                                    <p:cond delay="0"/>
                                  </p:stCondLst>
                                  <p:childTnLst>
                                    <p:set>
                                      <p:cBhvr>
                                        <p:cTn id="25" dur="1" fill="hold">
                                          <p:stCondLst>
                                            <p:cond delay="0"/>
                                          </p:stCondLst>
                                        </p:cTn>
                                        <p:tgtEl>
                                          <p:spTgt spid="317443"/>
                                        </p:tgtEl>
                                        <p:attrNameLst>
                                          <p:attrName>style.visibility</p:attrName>
                                        </p:attrNameLst>
                                      </p:cBhvr>
                                      <p:to>
                                        <p:strVal val="visible"/>
                                      </p:to>
                                    </p:set>
                                    <p:animEffect transition="in" filter="blinds(horizontal)">
                                      <p:cBhvr>
                                        <p:cTn id="26" dur="500"/>
                                        <p:tgtEl>
                                          <p:spTgt spid="3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6" grpId="0"/>
      <p:bldP spid="317447" grpId="0" animBg="1"/>
      <p:bldP spid="317448" grpId="0" animBg="1"/>
      <p:bldP spid="31744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7" name="Rectangle 3"/>
          <p:cNvSpPr>
            <a:spLocks noChangeArrowheads="1"/>
          </p:cNvSpPr>
          <p:nvPr/>
        </p:nvSpPr>
        <p:spPr bwMode="auto">
          <a:xfrm>
            <a:off x="250825" y="3775075"/>
            <a:ext cx="864235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30000"/>
              </a:lnSpc>
            </a:pPr>
            <a:r>
              <a:rPr lang="zh-CN" altLang="en-US" sz="3200" b="1">
                <a:solidFill>
                  <a:srgbClr val="FF3300"/>
                </a:solidFill>
                <a:latin typeface="黑体" pitchFamily="49" charset="-122"/>
                <a:ea typeface="黑体" pitchFamily="49" charset="-122"/>
              </a:rPr>
              <a:t>步骤：</a:t>
            </a:r>
          </a:p>
          <a:p>
            <a:pPr>
              <a:lnSpc>
                <a:spcPct val="130000"/>
              </a:lnSpc>
            </a:pPr>
            <a:r>
              <a:rPr lang="en-US" altLang="zh-CN" sz="2800" b="1">
                <a:solidFill>
                  <a:srgbClr val="FF3300"/>
                </a:solidFill>
                <a:latin typeface="华文楷体" pitchFamily="2" charset="-122"/>
                <a:ea typeface="华文楷体" pitchFamily="2" charset="-122"/>
              </a:rPr>
              <a:t>1.</a:t>
            </a:r>
            <a:r>
              <a:rPr lang="zh-CN" altLang="en-US" sz="2800" b="1">
                <a:solidFill>
                  <a:srgbClr val="FF3300"/>
                </a:solidFill>
                <a:latin typeface="华文楷体" pitchFamily="2" charset="-122"/>
                <a:ea typeface="华文楷体" pitchFamily="2" charset="-122"/>
              </a:rPr>
              <a:t>求系统开环增益</a:t>
            </a:r>
            <a:r>
              <a:rPr lang="en-US" altLang="zh-CN" sz="2800" b="1">
                <a:solidFill>
                  <a:srgbClr val="FF3300"/>
                </a:solidFill>
                <a:latin typeface="华文楷体" pitchFamily="2" charset="-122"/>
                <a:ea typeface="华文楷体" pitchFamily="2" charset="-122"/>
              </a:rPr>
              <a:t>K</a:t>
            </a:r>
          </a:p>
          <a:p>
            <a:pPr>
              <a:lnSpc>
                <a:spcPct val="130000"/>
              </a:lnSpc>
            </a:pPr>
            <a:r>
              <a:rPr lang="zh-CN" altLang="en-US" sz="2800">
                <a:solidFill>
                  <a:srgbClr val="0000FF"/>
                </a:solidFill>
                <a:latin typeface="华文楷体" pitchFamily="2" charset="-122"/>
                <a:ea typeface="华文楷体" pitchFamily="2" charset="-122"/>
              </a:rPr>
              <a:t>根据稳态性能指标，对于</a:t>
            </a:r>
            <a:r>
              <a:rPr lang="en-US" altLang="zh-CN" sz="2800">
                <a:solidFill>
                  <a:srgbClr val="0000FF"/>
                </a:solidFill>
                <a:latin typeface="华文楷体" pitchFamily="2" charset="-122"/>
                <a:ea typeface="华文楷体" pitchFamily="2" charset="-122"/>
              </a:rPr>
              <a:t>Ⅰ</a:t>
            </a:r>
            <a:r>
              <a:rPr lang="zh-CN" altLang="en-US" sz="2800">
                <a:solidFill>
                  <a:srgbClr val="0000FF"/>
                </a:solidFill>
                <a:latin typeface="华文楷体" pitchFamily="2" charset="-122"/>
                <a:ea typeface="华文楷体" pitchFamily="2" charset="-122"/>
              </a:rPr>
              <a:t>型系统有</a:t>
            </a:r>
          </a:p>
        </p:txBody>
      </p:sp>
      <p:grpSp>
        <p:nvGrpSpPr>
          <p:cNvPr id="318468" name="Group 4"/>
          <p:cNvGrpSpPr>
            <a:grpSpLocks/>
          </p:cNvGrpSpPr>
          <p:nvPr/>
        </p:nvGrpSpPr>
        <p:grpSpPr bwMode="auto">
          <a:xfrm>
            <a:off x="1979613" y="5589588"/>
            <a:ext cx="4335462" cy="1008062"/>
            <a:chOff x="1383" y="3702"/>
            <a:chExt cx="2731" cy="635"/>
          </a:xfrm>
        </p:grpSpPr>
        <p:graphicFrame>
          <p:nvGraphicFramePr>
            <p:cNvPr id="318469" name="Object 5"/>
            <p:cNvGraphicFramePr>
              <a:graphicFrameLocks noChangeAspect="1"/>
            </p:cNvGraphicFramePr>
            <p:nvPr/>
          </p:nvGraphicFramePr>
          <p:xfrm>
            <a:off x="1853" y="3702"/>
            <a:ext cx="354" cy="618"/>
          </p:xfrm>
          <a:graphic>
            <a:graphicData uri="http://schemas.openxmlformats.org/presentationml/2006/ole">
              <mc:AlternateContent xmlns:mc="http://schemas.openxmlformats.org/markup-compatibility/2006">
                <mc:Choice xmlns:v="urn:schemas-microsoft-com:vml" Requires="v">
                  <p:oleObj spid="_x0000_s318492" name="公式" r:id="rId4" imgW="368300" imgH="647700" progId="Equation.3">
                    <p:embed/>
                  </p:oleObj>
                </mc:Choice>
                <mc:Fallback>
                  <p:oleObj name="公式" r:id="rId4" imgW="368300" imgH="647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 y="3702"/>
                          <a:ext cx="354" cy="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0" name="Rectangle 6"/>
            <p:cNvSpPr>
              <a:spLocks noChangeArrowheads="1"/>
            </p:cNvSpPr>
            <p:nvPr/>
          </p:nvSpPr>
          <p:spPr bwMode="auto">
            <a:xfrm>
              <a:off x="2245" y="386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latin typeface="Times New Roman" pitchFamily="18" charset="0"/>
                  <a:cs typeface="Times New Roman" pitchFamily="18" charset="0"/>
                </a:rPr>
                <a:t>=</a:t>
              </a:r>
              <a:endParaRPr kumimoji="1" lang="en-US" altLang="zh-CN" sz="2400">
                <a:latin typeface="Times New Roman" pitchFamily="18" charset="0"/>
              </a:endParaRPr>
            </a:p>
          </p:txBody>
        </p:sp>
        <p:graphicFrame>
          <p:nvGraphicFramePr>
            <p:cNvPr id="318471" name="Object 7"/>
            <p:cNvGraphicFramePr>
              <a:graphicFrameLocks noChangeAspect="1"/>
            </p:cNvGraphicFramePr>
            <p:nvPr/>
          </p:nvGraphicFramePr>
          <p:xfrm>
            <a:off x="2517" y="3702"/>
            <a:ext cx="336" cy="635"/>
          </p:xfrm>
          <a:graphic>
            <a:graphicData uri="http://schemas.openxmlformats.org/presentationml/2006/ole">
              <mc:AlternateContent xmlns:mc="http://schemas.openxmlformats.org/markup-compatibility/2006">
                <mc:Choice xmlns:v="urn:schemas-microsoft-com:vml" Requires="v">
                  <p:oleObj spid="_x0000_s318493" name="公式" r:id="rId6" imgW="342751" imgH="647419" progId="Equation.3">
                    <p:embed/>
                  </p:oleObj>
                </mc:Choice>
                <mc:Fallback>
                  <p:oleObj name="公式" r:id="rId6" imgW="342751" imgH="64741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7" y="3702"/>
                          <a:ext cx="336"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2" name="Rectangle 8"/>
            <p:cNvSpPr>
              <a:spLocks noChangeArrowheads="1"/>
            </p:cNvSpPr>
            <p:nvPr/>
          </p:nvSpPr>
          <p:spPr bwMode="auto">
            <a:xfrm>
              <a:off x="2925" y="3891"/>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latin typeface="Times New Roman" pitchFamily="18" charset="0"/>
                  <a:cs typeface="Times New Roman" pitchFamily="18" charset="0"/>
                </a:rPr>
                <a:t>=</a:t>
              </a:r>
              <a:endParaRPr kumimoji="1" lang="en-US" altLang="zh-CN" sz="2400">
                <a:latin typeface="Times New Roman" pitchFamily="18" charset="0"/>
              </a:endParaRPr>
            </a:p>
          </p:txBody>
        </p:sp>
        <p:graphicFrame>
          <p:nvGraphicFramePr>
            <p:cNvPr id="318473" name="Object 9"/>
            <p:cNvGraphicFramePr>
              <a:graphicFrameLocks noChangeAspect="1"/>
            </p:cNvGraphicFramePr>
            <p:nvPr/>
          </p:nvGraphicFramePr>
          <p:xfrm>
            <a:off x="3198" y="3726"/>
            <a:ext cx="370" cy="566"/>
          </p:xfrm>
          <a:graphic>
            <a:graphicData uri="http://schemas.openxmlformats.org/presentationml/2006/ole">
              <mc:AlternateContent xmlns:mc="http://schemas.openxmlformats.org/markup-compatibility/2006">
                <mc:Choice xmlns:v="urn:schemas-microsoft-com:vml" Requires="v">
                  <p:oleObj spid="_x0000_s318494" name="公式" r:id="rId8" imgW="304668" imgH="469696" progId="Equation.3">
                    <p:embed/>
                  </p:oleObj>
                </mc:Choice>
                <mc:Fallback>
                  <p:oleObj name="公式" r:id="rId8" imgW="304668" imgH="469696"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8" y="3726"/>
                          <a:ext cx="370" cy="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4" name="Rectangle 10"/>
            <p:cNvSpPr>
              <a:spLocks noChangeArrowheads="1"/>
            </p:cNvSpPr>
            <p:nvPr/>
          </p:nvSpPr>
          <p:spPr bwMode="auto">
            <a:xfrm>
              <a:off x="3606" y="3891"/>
              <a:ext cx="3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latin typeface="Times New Roman" pitchFamily="18" charset="0"/>
                  <a:cs typeface="Times New Roman" pitchFamily="18" charset="0"/>
                </a:rPr>
                <a:t>=5</a:t>
              </a:r>
              <a:r>
                <a:rPr kumimoji="1" lang="en-US" altLang="zh-CN" sz="2400" i="1">
                  <a:latin typeface="Times New Roman" pitchFamily="18" charset="0"/>
                  <a:cs typeface="Times New Roman" pitchFamily="18" charset="0"/>
                </a:rPr>
                <a:t>s</a:t>
              </a:r>
              <a:endParaRPr kumimoji="1" lang="en-US" altLang="zh-CN" sz="2400">
                <a:latin typeface="Times New Roman" pitchFamily="18" charset="0"/>
              </a:endParaRPr>
            </a:p>
          </p:txBody>
        </p:sp>
        <p:graphicFrame>
          <p:nvGraphicFramePr>
            <p:cNvPr id="318475" name="Object 11"/>
            <p:cNvGraphicFramePr>
              <a:graphicFrameLocks noChangeAspect="1"/>
            </p:cNvGraphicFramePr>
            <p:nvPr/>
          </p:nvGraphicFramePr>
          <p:xfrm>
            <a:off x="3923" y="3898"/>
            <a:ext cx="191" cy="258"/>
          </p:xfrm>
          <a:graphic>
            <a:graphicData uri="http://schemas.openxmlformats.org/presentationml/2006/ole">
              <mc:AlternateContent xmlns:mc="http://schemas.openxmlformats.org/markup-compatibility/2006">
                <mc:Choice xmlns:v="urn:schemas-microsoft-com:vml" Requires="v">
                  <p:oleObj spid="_x0000_s318495" name="公式" r:id="rId10" imgW="139680" imgH="190440" progId="Equation.3">
                    <p:embed/>
                  </p:oleObj>
                </mc:Choice>
                <mc:Fallback>
                  <p:oleObj name="公式" r:id="rId10" imgW="139680" imgH="19044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3" y="3898"/>
                          <a:ext cx="191"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6" name="Rectangle 12"/>
            <p:cNvSpPr>
              <a:spLocks noChangeArrowheads="1"/>
            </p:cNvSpPr>
            <p:nvPr/>
          </p:nvSpPr>
          <p:spPr bwMode="auto">
            <a:xfrm>
              <a:off x="1383" y="3868"/>
              <a:ext cx="4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i="1">
                  <a:solidFill>
                    <a:srgbClr val="000000"/>
                  </a:solidFill>
                  <a:latin typeface="Tahoma" pitchFamily="34" charset="0"/>
                </a:rPr>
                <a:t>K</a:t>
              </a:r>
              <a:r>
                <a:rPr kumimoji="1" lang="en-US" altLang="zh-CN" sz="2400">
                  <a:solidFill>
                    <a:srgbClr val="000000"/>
                  </a:solidFill>
                  <a:latin typeface="Tahoma" pitchFamily="34" charset="0"/>
                </a:rPr>
                <a:t>= </a:t>
              </a:r>
            </a:p>
          </p:txBody>
        </p:sp>
      </p:grpSp>
      <p:graphicFrame>
        <p:nvGraphicFramePr>
          <p:cNvPr id="318480" name="Object 16"/>
          <p:cNvGraphicFramePr>
            <a:graphicFrameLocks noChangeAspect="1"/>
          </p:cNvGraphicFramePr>
          <p:nvPr/>
        </p:nvGraphicFramePr>
        <p:xfrm>
          <a:off x="755650" y="188913"/>
          <a:ext cx="5832475" cy="3683000"/>
        </p:xfrm>
        <a:graphic>
          <a:graphicData uri="http://schemas.openxmlformats.org/presentationml/2006/ole">
            <mc:AlternateContent xmlns:mc="http://schemas.openxmlformats.org/markup-compatibility/2006">
              <mc:Choice xmlns:v="urn:schemas-microsoft-com:vml" Requires="v">
                <p:oleObj spid="_x0000_s318496" name="位图图像" r:id="rId12" imgW="4525007" imgH="2857899" progId="Paint.Picture">
                  <p:embed/>
                </p:oleObj>
              </mc:Choice>
              <mc:Fallback>
                <p:oleObj name="位图图像" r:id="rId12" imgW="4525007" imgH="2857899" progId="Paint.Picture">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188913"/>
                        <a:ext cx="5832475"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250825" y="158750"/>
            <a:ext cx="7150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FF3300"/>
                </a:solidFill>
                <a:latin typeface="黑体" pitchFamily="49" charset="-122"/>
                <a:ea typeface="黑体" pitchFamily="49" charset="-122"/>
              </a:rPr>
              <a:t>2</a:t>
            </a:r>
            <a:r>
              <a:rPr kumimoji="1" lang="zh-CN" altLang="en-US" sz="2800" b="1">
                <a:solidFill>
                  <a:srgbClr val="FF3300"/>
                </a:solidFill>
                <a:latin typeface="黑体" pitchFamily="49" charset="-122"/>
                <a:ea typeface="黑体" pitchFamily="49" charset="-122"/>
              </a:rPr>
              <a:t>．求出待校正系统的相位裕度和增益裕度；</a:t>
            </a:r>
          </a:p>
        </p:txBody>
      </p:sp>
      <p:graphicFrame>
        <p:nvGraphicFramePr>
          <p:cNvPr id="319513" name="Object 25"/>
          <p:cNvGraphicFramePr>
            <a:graphicFrameLocks noChangeAspect="1"/>
          </p:cNvGraphicFramePr>
          <p:nvPr/>
        </p:nvGraphicFramePr>
        <p:xfrm>
          <a:off x="92075" y="833438"/>
          <a:ext cx="9185275" cy="4900612"/>
        </p:xfrm>
        <a:graphic>
          <a:graphicData uri="http://schemas.openxmlformats.org/presentationml/2006/ole">
            <mc:AlternateContent xmlns:mc="http://schemas.openxmlformats.org/markup-compatibility/2006">
              <mc:Choice xmlns:v="urn:schemas-microsoft-com:vml" Requires="v">
                <p:oleObj spid="_x0000_s319516" name="公式" r:id="rId4" imgW="3466800" imgH="1854000" progId="Equation.3">
                  <p:embed/>
                </p:oleObj>
              </mc:Choice>
              <mc:Fallback>
                <p:oleObj name="公式" r:id="rId4" imgW="3466800" imgH="185400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 y="833438"/>
                        <a:ext cx="9185275" cy="490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79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088" y="1341438"/>
            <a:ext cx="3744912" cy="3235325"/>
          </a:xfrm>
          <a:prstGeom prst="rect">
            <a:avLst/>
          </a:prstGeom>
          <a:noFill/>
          <a:extLst>
            <a:ext uri="{909E8E84-426E-40DD-AFC4-6F175D3DCCD1}">
              <a14:hiddenFill xmlns:a14="http://schemas.microsoft.com/office/drawing/2010/main">
                <a:solidFill>
                  <a:srgbClr val="FFFFFF"/>
                </a:solidFill>
              </a14:hiddenFill>
            </a:ext>
          </a:extLst>
        </p:spPr>
      </p:pic>
      <p:sp>
        <p:nvSpPr>
          <p:cNvPr id="467975" name="Rectangle 7"/>
          <p:cNvSpPr>
            <a:spLocks noChangeArrowheads="1"/>
          </p:cNvSpPr>
          <p:nvPr/>
        </p:nvSpPr>
        <p:spPr bwMode="auto">
          <a:xfrm>
            <a:off x="0" y="5010150"/>
            <a:ext cx="932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b="1">
                <a:solidFill>
                  <a:srgbClr val="0000FF"/>
                </a:solidFill>
                <a:latin typeface="华文楷体" pitchFamily="2" charset="-122"/>
                <a:ea typeface="华文楷体" pitchFamily="2" charset="-122"/>
                <a:cs typeface="Times New Roman" pitchFamily="18" charset="0"/>
              </a:rPr>
              <a:t>待校正系统的增益裕度为－</a:t>
            </a:r>
            <a:r>
              <a:rPr kumimoji="1" lang="en-US" altLang="zh-CN" sz="2800" b="1">
                <a:solidFill>
                  <a:srgbClr val="0000FF"/>
                </a:solidFill>
                <a:latin typeface="华文楷体" pitchFamily="2" charset="-122"/>
                <a:ea typeface="华文楷体" pitchFamily="2" charset="-122"/>
                <a:cs typeface="Times New Roman" pitchFamily="18" charset="0"/>
              </a:rPr>
              <a:t>4.43dB .</a:t>
            </a:r>
            <a:r>
              <a:rPr kumimoji="1" lang="zh-CN" altLang="en-US" sz="2800" b="1">
                <a:solidFill>
                  <a:srgbClr val="0000FF"/>
                </a:solidFill>
                <a:latin typeface="华文楷体" pitchFamily="2" charset="-122"/>
                <a:ea typeface="华文楷体" pitchFamily="2" charset="-122"/>
                <a:cs typeface="Times New Roman" pitchFamily="18" charset="0"/>
              </a:rPr>
              <a:t>相位裕度为－</a:t>
            </a:r>
            <a:r>
              <a:rPr kumimoji="1" lang="en-US" altLang="zh-CN" sz="2800" b="1">
                <a:solidFill>
                  <a:srgbClr val="0000FF"/>
                </a:solidFill>
                <a:latin typeface="华文楷体" pitchFamily="2" charset="-122"/>
                <a:ea typeface="华文楷体" pitchFamily="2" charset="-122"/>
                <a:cs typeface="Times New Roman" pitchFamily="18" charset="0"/>
              </a:rPr>
              <a:t>22</a:t>
            </a:r>
            <a:r>
              <a:rPr kumimoji="1" lang="zh-CN" altLang="en-US" sz="2800" b="1">
                <a:solidFill>
                  <a:srgbClr val="0000FF"/>
                </a:solidFill>
                <a:latin typeface="华文楷体" pitchFamily="2" charset="-122"/>
                <a:ea typeface="华文楷体" pitchFamily="2" charset="-122"/>
                <a:cs typeface="Times New Roman" pitchFamily="18" charset="0"/>
              </a:rPr>
              <a:t>。</a:t>
            </a:r>
          </a:p>
        </p:txBody>
      </p:sp>
      <p:sp>
        <p:nvSpPr>
          <p:cNvPr id="467976" name="Rectangle 8"/>
          <p:cNvSpPr>
            <a:spLocks noChangeArrowheads="1"/>
          </p:cNvSpPr>
          <p:nvPr/>
        </p:nvSpPr>
        <p:spPr bwMode="auto">
          <a:xfrm>
            <a:off x="0" y="5773738"/>
            <a:ext cx="4427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800">
                <a:solidFill>
                  <a:srgbClr val="000000"/>
                </a:solidFill>
                <a:latin typeface="华文新魏" pitchFamily="2" charset="-122"/>
                <a:ea typeface="华文新魏" pitchFamily="2" charset="-122"/>
              </a:rPr>
              <a:t>∴</a:t>
            </a:r>
            <a:r>
              <a:rPr kumimoji="1" lang="zh-CN" altLang="en-US" sz="2800">
                <a:solidFill>
                  <a:srgbClr val="000000"/>
                </a:solidFill>
                <a:latin typeface="华文新魏" pitchFamily="2" charset="-122"/>
                <a:ea typeface="华文新魏" pitchFamily="2" charset="-122"/>
              </a:rPr>
              <a:t>待校正系统</a:t>
            </a:r>
            <a:r>
              <a:rPr kumimoji="1" lang="zh-CN" altLang="en-US" sz="2800" b="1">
                <a:solidFill>
                  <a:srgbClr val="FF3300"/>
                </a:solidFill>
                <a:latin typeface="华文新魏" pitchFamily="2" charset="-122"/>
                <a:ea typeface="华文新魏" pitchFamily="2" charset="-122"/>
              </a:rPr>
              <a:t>不稳定</a:t>
            </a:r>
            <a:r>
              <a:rPr kumimoji="1" lang="zh-CN" altLang="en-US" sz="2800">
                <a:solidFill>
                  <a:srgbClr val="000000"/>
                </a:solidFill>
                <a:latin typeface="华文新魏" pitchFamily="2" charset="-122"/>
                <a:ea typeface="华文新魏" pitchFamily="2" charset="-122"/>
              </a:rPr>
              <a:t>。 </a:t>
            </a:r>
          </a:p>
        </p:txBody>
      </p:sp>
      <p:graphicFrame>
        <p:nvGraphicFramePr>
          <p:cNvPr id="467977" name="Object 9"/>
          <p:cNvGraphicFramePr>
            <a:graphicFrameLocks noChangeAspect="1"/>
          </p:cNvGraphicFramePr>
          <p:nvPr/>
        </p:nvGraphicFramePr>
        <p:xfrm>
          <a:off x="323850" y="188913"/>
          <a:ext cx="5761038" cy="1955800"/>
        </p:xfrm>
        <a:graphic>
          <a:graphicData uri="http://schemas.openxmlformats.org/presentationml/2006/ole">
            <mc:AlternateContent xmlns:mc="http://schemas.openxmlformats.org/markup-compatibility/2006">
              <mc:Choice xmlns:v="urn:schemas-microsoft-com:vml" Requires="v">
                <p:oleObj spid="_x0000_s467988" name="公式" r:id="rId5" imgW="2387520" imgH="812520" progId="Equation.3">
                  <p:embed/>
                </p:oleObj>
              </mc:Choice>
              <mc:Fallback>
                <p:oleObj name="公式" r:id="rId5" imgW="2387520" imgH="8125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88913"/>
                        <a:ext cx="5761038"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7978" name="Object 10"/>
          <p:cNvGraphicFramePr>
            <a:graphicFrameLocks noChangeAspect="1"/>
          </p:cNvGraphicFramePr>
          <p:nvPr/>
        </p:nvGraphicFramePr>
        <p:xfrm>
          <a:off x="611188" y="2708275"/>
          <a:ext cx="4044950" cy="1039813"/>
        </p:xfrm>
        <a:graphic>
          <a:graphicData uri="http://schemas.openxmlformats.org/presentationml/2006/ole">
            <mc:AlternateContent xmlns:mc="http://schemas.openxmlformats.org/markup-compatibility/2006">
              <mc:Choice xmlns:v="urn:schemas-microsoft-com:vml" Requires="v">
                <p:oleObj spid="_x0000_s467989" name="公式" r:id="rId7" imgW="1676160" imgH="431640" progId="Equation.3">
                  <p:embed/>
                </p:oleObj>
              </mc:Choice>
              <mc:Fallback>
                <p:oleObj name="公式" r:id="rId7" imgW="16761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708275"/>
                        <a:ext cx="404495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7979" name="Text Box 11"/>
          <p:cNvSpPr txBox="1">
            <a:spLocks noChangeArrowheads="1"/>
          </p:cNvSpPr>
          <p:nvPr/>
        </p:nvSpPr>
        <p:spPr bwMode="auto">
          <a:xfrm>
            <a:off x="179388" y="2276475"/>
            <a:ext cx="93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3300"/>
                </a:solidFill>
                <a:ea typeface="黑体" pitchFamily="49" charset="-122"/>
              </a:rPr>
              <a:t>或：</a:t>
            </a:r>
          </a:p>
        </p:txBody>
      </p:sp>
      <p:sp>
        <p:nvSpPr>
          <p:cNvPr id="467980" name="Text Box 12"/>
          <p:cNvSpPr txBox="1">
            <a:spLocks noChangeArrowheads="1"/>
          </p:cNvSpPr>
          <p:nvPr/>
        </p:nvSpPr>
        <p:spPr bwMode="auto">
          <a:xfrm>
            <a:off x="73025" y="3789363"/>
            <a:ext cx="5651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ea typeface="华文楷体" pitchFamily="2" charset="-122"/>
              </a:rPr>
              <a:t>把剪切频率代入幅频特性进行修正</a:t>
            </a:r>
          </a:p>
        </p:txBody>
      </p:sp>
      <p:graphicFrame>
        <p:nvGraphicFramePr>
          <p:cNvPr id="467981" name="Object 13"/>
          <p:cNvGraphicFramePr>
            <a:graphicFrameLocks noChangeAspect="1"/>
          </p:cNvGraphicFramePr>
          <p:nvPr/>
        </p:nvGraphicFramePr>
        <p:xfrm>
          <a:off x="323850" y="4305300"/>
          <a:ext cx="7354888" cy="581025"/>
        </p:xfrm>
        <a:graphic>
          <a:graphicData uri="http://schemas.openxmlformats.org/presentationml/2006/ole">
            <mc:AlternateContent xmlns:mc="http://schemas.openxmlformats.org/markup-compatibility/2006">
              <mc:Choice xmlns:v="urn:schemas-microsoft-com:vml" Requires="v">
                <p:oleObj spid="_x0000_s467990" name="公式" r:id="rId9" imgW="3047760" imgH="241200" progId="Equation.3">
                  <p:embed/>
                </p:oleObj>
              </mc:Choice>
              <mc:Fallback>
                <p:oleObj name="公式" r:id="rId9" imgW="304776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305300"/>
                        <a:ext cx="73548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144463" y="260350"/>
            <a:ext cx="882015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0000"/>
              </a:lnSpc>
            </a:pPr>
            <a:r>
              <a:rPr kumimoji="1" lang="zh-CN" altLang="en-US" sz="3200" b="1">
                <a:solidFill>
                  <a:srgbClr val="FF3300"/>
                </a:solidFill>
                <a:latin typeface="华文楷体" pitchFamily="2" charset="-122"/>
                <a:ea typeface="华文楷体" pitchFamily="2" charset="-122"/>
              </a:rPr>
              <a:t>若将高频段增益下降，则幅值剪切频率降低；如果又保持其相位穿越频率不变的话，就可满足相位裕度和增益裕度的要求。这正是加入滞后校正环节的全部目的。</a:t>
            </a:r>
            <a:r>
              <a:rPr kumimoji="1" lang="zh-CN" altLang="en-US" sz="3200">
                <a:solidFill>
                  <a:srgbClr val="FF3300"/>
                </a:solidFill>
                <a:latin typeface="华文楷体" pitchFamily="2" charset="-122"/>
                <a:ea typeface="华文楷体" pitchFamily="2" charset="-122"/>
              </a:rPr>
              <a:t> </a:t>
            </a:r>
          </a:p>
        </p:txBody>
      </p:sp>
      <p:pic>
        <p:nvPicPr>
          <p:cNvPr id="468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92375"/>
            <a:ext cx="5040313"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69005" name="Group 13"/>
          <p:cNvGrpSpPr>
            <a:grpSpLocks/>
          </p:cNvGrpSpPr>
          <p:nvPr/>
        </p:nvGrpSpPr>
        <p:grpSpPr bwMode="auto">
          <a:xfrm>
            <a:off x="3563938" y="4724400"/>
            <a:ext cx="576262" cy="792163"/>
            <a:chOff x="2336" y="2886"/>
            <a:chExt cx="363" cy="499"/>
          </a:xfrm>
        </p:grpSpPr>
        <p:grpSp>
          <p:nvGrpSpPr>
            <p:cNvPr id="469004" name="Group 12"/>
            <p:cNvGrpSpPr>
              <a:grpSpLocks/>
            </p:cNvGrpSpPr>
            <p:nvPr/>
          </p:nvGrpSpPr>
          <p:grpSpPr bwMode="auto">
            <a:xfrm>
              <a:off x="2336" y="3022"/>
              <a:ext cx="272" cy="363"/>
              <a:chOff x="2336" y="3022"/>
              <a:chExt cx="272" cy="363"/>
            </a:xfrm>
          </p:grpSpPr>
          <p:sp>
            <p:nvSpPr>
              <p:cNvPr id="468998" name="Line 6"/>
              <p:cNvSpPr>
                <a:spLocks noChangeShapeType="1"/>
              </p:cNvSpPr>
              <p:nvPr/>
            </p:nvSpPr>
            <p:spPr bwMode="auto">
              <a:xfrm>
                <a:off x="2472" y="3385"/>
                <a:ext cx="136" cy="0"/>
              </a:xfrm>
              <a:prstGeom prst="line">
                <a:avLst/>
              </a:prstGeom>
              <a:noFill/>
              <a:ln w="57150">
                <a:solidFill>
                  <a:srgbClr val="0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8999" name="Line 7"/>
              <p:cNvSpPr>
                <a:spLocks noChangeShapeType="1"/>
              </p:cNvSpPr>
              <p:nvPr/>
            </p:nvSpPr>
            <p:spPr bwMode="auto">
              <a:xfrm>
                <a:off x="2426" y="3294"/>
                <a:ext cx="136" cy="0"/>
              </a:xfrm>
              <a:prstGeom prst="line">
                <a:avLst/>
              </a:prstGeom>
              <a:noFill/>
              <a:ln w="57150">
                <a:solidFill>
                  <a:srgbClr val="0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0" name="Line 8"/>
              <p:cNvSpPr>
                <a:spLocks noChangeShapeType="1"/>
              </p:cNvSpPr>
              <p:nvPr/>
            </p:nvSpPr>
            <p:spPr bwMode="auto">
              <a:xfrm>
                <a:off x="2381" y="3158"/>
                <a:ext cx="227" cy="0"/>
              </a:xfrm>
              <a:prstGeom prst="line">
                <a:avLst/>
              </a:prstGeom>
              <a:noFill/>
              <a:ln w="57150">
                <a:solidFill>
                  <a:srgbClr val="0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1" name="Line 9"/>
              <p:cNvSpPr>
                <a:spLocks noChangeShapeType="1"/>
              </p:cNvSpPr>
              <p:nvPr/>
            </p:nvSpPr>
            <p:spPr bwMode="auto">
              <a:xfrm>
                <a:off x="2336" y="3022"/>
                <a:ext cx="272" cy="0"/>
              </a:xfrm>
              <a:prstGeom prst="line">
                <a:avLst/>
              </a:prstGeom>
              <a:noFill/>
              <a:ln w="57150">
                <a:solidFill>
                  <a:srgbClr val="0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9003" name="Line 11"/>
            <p:cNvSpPr>
              <a:spLocks noChangeShapeType="1"/>
            </p:cNvSpPr>
            <p:nvPr/>
          </p:nvSpPr>
          <p:spPr bwMode="auto">
            <a:xfrm>
              <a:off x="2336" y="2886"/>
              <a:ext cx="363" cy="0"/>
            </a:xfrm>
            <a:prstGeom prst="line">
              <a:avLst/>
            </a:prstGeom>
            <a:noFill/>
            <a:ln w="57150">
              <a:solidFill>
                <a:srgbClr val="0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9005"/>
                                        </p:tgtEl>
                                        <p:attrNameLst>
                                          <p:attrName>style.visibility</p:attrName>
                                        </p:attrNameLst>
                                      </p:cBhvr>
                                      <p:to>
                                        <p:strVal val="visible"/>
                                      </p:to>
                                    </p:set>
                                    <p:animEffect transition="in" filter="blinds(horizontal)">
                                      <p:cBhvr>
                                        <p:cTn id="7" dur="500"/>
                                        <p:tgtEl>
                                          <p:spTgt spid="469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1644" name="Object 44"/>
          <p:cNvGraphicFramePr>
            <a:graphicFrameLocks noChangeAspect="1"/>
          </p:cNvGraphicFramePr>
          <p:nvPr/>
        </p:nvGraphicFramePr>
        <p:xfrm>
          <a:off x="4716463" y="0"/>
          <a:ext cx="4535487" cy="3224213"/>
        </p:xfrm>
        <a:graphic>
          <a:graphicData uri="http://schemas.openxmlformats.org/presentationml/2006/ole">
            <mc:AlternateContent xmlns:mc="http://schemas.openxmlformats.org/markup-compatibility/2006">
              <mc:Choice xmlns:v="urn:schemas-microsoft-com:vml" Requires="v">
                <p:oleObj spid="_x0000_s281682" r:id="rId4" imgW="1817688" imgH="1298575" progId="MSDraw">
                  <p:embed/>
                </p:oleObj>
              </mc:Choice>
              <mc:Fallback>
                <p:oleObj r:id="rId4" imgW="1817688" imgH="1298575" progId="MSDraw">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0"/>
                        <a:ext cx="4535487" cy="322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1645" name="Rectangle 45"/>
          <p:cNvSpPr>
            <a:spLocks noChangeArrowheads="1"/>
          </p:cNvSpPr>
          <p:nvPr/>
        </p:nvSpPr>
        <p:spPr bwMode="auto">
          <a:xfrm>
            <a:off x="250825" y="260350"/>
            <a:ext cx="4465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0000"/>
                </a:solidFill>
                <a:latin typeface="黑体" pitchFamily="49" charset="-122"/>
                <a:ea typeface="黑体" pitchFamily="49" charset="-122"/>
              </a:rPr>
              <a:t>2.</a:t>
            </a:r>
            <a:r>
              <a:rPr kumimoji="1" lang="zh-CN" altLang="en-US" sz="3200" b="1">
                <a:solidFill>
                  <a:srgbClr val="FF0000"/>
                </a:solidFill>
                <a:latin typeface="黑体" pitchFamily="49" charset="-122"/>
                <a:ea typeface="黑体" pitchFamily="49" charset="-122"/>
              </a:rPr>
              <a:t>频域性能指标</a:t>
            </a:r>
            <a:endParaRPr kumimoji="1" lang="zh-CN" altLang="en-US" sz="3200">
              <a:latin typeface="黑体" pitchFamily="49" charset="-122"/>
              <a:ea typeface="黑体" pitchFamily="49" charset="-122"/>
            </a:endParaRPr>
          </a:p>
        </p:txBody>
      </p:sp>
      <p:sp>
        <p:nvSpPr>
          <p:cNvPr id="281647" name="Rectangle 47"/>
          <p:cNvSpPr>
            <a:spLocks noChangeArrowheads="1"/>
          </p:cNvSpPr>
          <p:nvPr/>
        </p:nvSpPr>
        <p:spPr bwMode="auto">
          <a:xfrm>
            <a:off x="-107950" y="1579563"/>
            <a:ext cx="6696075"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143000">
              <a:defRPr kumimoji="1" sz="2400">
                <a:solidFill>
                  <a:schemeClr val="tx1"/>
                </a:solidFill>
                <a:latin typeface="Times New Roman" pitchFamily="18" charset="0"/>
                <a:ea typeface="宋体" pitchFamily="2" charset="-122"/>
              </a:defRPr>
            </a:lvl2pPr>
            <a:lvl3pPr marL="1333500">
              <a:defRPr kumimoji="1" sz="2400">
                <a:solidFill>
                  <a:schemeClr val="tx1"/>
                </a:solidFill>
                <a:latin typeface="Times New Roman" pitchFamily="18" charset="0"/>
                <a:ea typeface="宋体" pitchFamily="2" charset="-122"/>
              </a:defRPr>
            </a:lvl3pPr>
            <a:lvl4pPr marL="1524000">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40000"/>
              </a:lnSpc>
            </a:pPr>
            <a:r>
              <a:rPr lang="zh-CN" altLang="en-US" sz="2800" b="1">
                <a:solidFill>
                  <a:srgbClr val="0000FF"/>
                </a:solidFill>
                <a:latin typeface="华文楷体" pitchFamily="2" charset="-122"/>
                <a:ea typeface="华文楷体" pitchFamily="2" charset="-122"/>
              </a:rPr>
              <a:t>（</a:t>
            </a:r>
            <a:r>
              <a:rPr lang="en-US" altLang="zh-CN" sz="2800" b="1">
                <a:solidFill>
                  <a:srgbClr val="0000FF"/>
                </a:solidFill>
                <a:latin typeface="华文楷体" pitchFamily="2" charset="-122"/>
                <a:ea typeface="华文楷体" pitchFamily="2" charset="-122"/>
                <a:cs typeface="Times New Roman" pitchFamily="18" charset="0"/>
              </a:rPr>
              <a:t>1</a:t>
            </a:r>
            <a:r>
              <a:rPr lang="zh-CN" altLang="en-US" sz="2800" b="1">
                <a:solidFill>
                  <a:srgbClr val="0000FF"/>
                </a:solidFill>
                <a:latin typeface="华文楷体" pitchFamily="2" charset="-122"/>
                <a:ea typeface="华文楷体" pitchFamily="2" charset="-122"/>
              </a:rPr>
              <a:t>）相位裕度 </a:t>
            </a:r>
            <a:r>
              <a:rPr lang="zh-CN" altLang="en-US" sz="2800" b="1">
                <a:solidFill>
                  <a:srgbClr val="0000FF"/>
                </a:solidFill>
                <a:latin typeface="华文楷体" pitchFamily="2" charset="-122"/>
                <a:ea typeface="华文楷体" pitchFamily="2" charset="-122"/>
                <a:sym typeface="Symbol" pitchFamily="18" charset="2"/>
              </a:rPr>
              <a:t></a:t>
            </a:r>
          </a:p>
          <a:p>
            <a:pPr eaLnBrk="0" hangingPunct="0">
              <a:lnSpc>
                <a:spcPct val="140000"/>
              </a:lnSpc>
            </a:pPr>
            <a:r>
              <a:rPr lang="zh-CN" altLang="en-US" sz="2800" b="1">
                <a:solidFill>
                  <a:srgbClr val="0000FF"/>
                </a:solidFill>
                <a:latin typeface="华文楷体" pitchFamily="2" charset="-122"/>
                <a:ea typeface="华文楷体" pitchFamily="2" charset="-122"/>
                <a:sym typeface="Symbol" pitchFamily="18" charset="2"/>
              </a:rPr>
              <a:t>（</a:t>
            </a:r>
            <a:r>
              <a:rPr lang="en-US" altLang="zh-CN" sz="2800" b="1">
                <a:solidFill>
                  <a:srgbClr val="0000FF"/>
                </a:solidFill>
                <a:latin typeface="华文楷体" pitchFamily="2" charset="-122"/>
                <a:ea typeface="华文楷体" pitchFamily="2" charset="-122"/>
                <a:sym typeface="Symbol" pitchFamily="18" charset="2"/>
              </a:rPr>
              <a:t>2</a:t>
            </a:r>
            <a:r>
              <a:rPr lang="zh-CN" altLang="en-US" sz="2800" b="1">
                <a:solidFill>
                  <a:srgbClr val="0000FF"/>
                </a:solidFill>
                <a:latin typeface="华文楷体" pitchFamily="2" charset="-122"/>
                <a:ea typeface="华文楷体" pitchFamily="2" charset="-122"/>
                <a:sym typeface="Symbol" pitchFamily="18" charset="2"/>
              </a:rPr>
              <a:t>）增益</a:t>
            </a:r>
            <a:r>
              <a:rPr lang="en-US" altLang="zh-CN" sz="2800" b="1">
                <a:solidFill>
                  <a:srgbClr val="0000FF"/>
                </a:solidFill>
                <a:latin typeface="华文楷体" pitchFamily="2" charset="-122"/>
                <a:ea typeface="华文楷体" pitchFamily="2" charset="-122"/>
                <a:sym typeface="Symbol" pitchFamily="18" charset="2"/>
              </a:rPr>
              <a:t>(</a:t>
            </a:r>
            <a:r>
              <a:rPr lang="zh-CN" altLang="en-US" sz="2800" b="1">
                <a:solidFill>
                  <a:srgbClr val="0000FF"/>
                </a:solidFill>
                <a:latin typeface="华文楷体" pitchFamily="2" charset="-122"/>
                <a:ea typeface="华文楷体" pitchFamily="2" charset="-122"/>
                <a:sym typeface="Symbol" pitchFamily="18" charset="2"/>
              </a:rPr>
              <a:t>幅值</a:t>
            </a:r>
            <a:r>
              <a:rPr lang="en-US" altLang="zh-CN" sz="2800" b="1">
                <a:solidFill>
                  <a:srgbClr val="0000FF"/>
                </a:solidFill>
                <a:latin typeface="华文楷体" pitchFamily="2" charset="-122"/>
                <a:ea typeface="华文楷体" pitchFamily="2" charset="-122"/>
                <a:sym typeface="Symbol" pitchFamily="18" charset="2"/>
              </a:rPr>
              <a:t>)</a:t>
            </a:r>
            <a:r>
              <a:rPr lang="zh-CN" altLang="en-US" sz="2800" b="1">
                <a:solidFill>
                  <a:srgbClr val="0000FF"/>
                </a:solidFill>
                <a:latin typeface="华文楷体" pitchFamily="2" charset="-122"/>
                <a:ea typeface="华文楷体" pitchFamily="2" charset="-122"/>
                <a:sym typeface="Symbol" pitchFamily="18" charset="2"/>
              </a:rPr>
              <a:t>裕度</a:t>
            </a:r>
          </a:p>
          <a:p>
            <a:pPr eaLnBrk="0" hangingPunct="0">
              <a:lnSpc>
                <a:spcPct val="140000"/>
              </a:lnSpc>
            </a:pPr>
            <a:endParaRPr lang="zh-CN" altLang="en-US" sz="2800" b="1">
              <a:solidFill>
                <a:srgbClr val="0000FF"/>
              </a:solidFill>
              <a:latin typeface="华文楷体" pitchFamily="2" charset="-122"/>
              <a:ea typeface="华文楷体" pitchFamily="2" charset="-122"/>
              <a:sym typeface="Symbol" pitchFamily="18" charset="2"/>
            </a:endParaRPr>
          </a:p>
          <a:p>
            <a:pPr eaLnBrk="0" hangingPunct="0">
              <a:lnSpc>
                <a:spcPct val="140000"/>
              </a:lnSpc>
            </a:pPr>
            <a:r>
              <a:rPr lang="zh-CN" altLang="en-US" sz="2800" b="1">
                <a:solidFill>
                  <a:srgbClr val="0000FF"/>
                </a:solidFill>
                <a:latin typeface="华文楷体" pitchFamily="2" charset="-122"/>
                <a:ea typeface="华文楷体" pitchFamily="2" charset="-122"/>
                <a:sym typeface="Symbol" pitchFamily="18" charset="2"/>
              </a:rPr>
              <a:t>（</a:t>
            </a:r>
            <a:r>
              <a:rPr lang="en-US" altLang="zh-CN" sz="2800" b="1">
                <a:solidFill>
                  <a:srgbClr val="0000FF"/>
                </a:solidFill>
                <a:latin typeface="华文楷体" pitchFamily="2" charset="-122"/>
                <a:ea typeface="华文楷体" pitchFamily="2" charset="-122"/>
                <a:sym typeface="Symbol" pitchFamily="18" charset="2"/>
              </a:rPr>
              <a:t>3</a:t>
            </a:r>
            <a:r>
              <a:rPr lang="zh-CN" altLang="en-US" sz="2800" b="1">
                <a:solidFill>
                  <a:srgbClr val="0000FF"/>
                </a:solidFill>
                <a:latin typeface="华文楷体" pitchFamily="2" charset="-122"/>
                <a:ea typeface="华文楷体" pitchFamily="2" charset="-122"/>
                <a:sym typeface="Symbol" pitchFamily="18" charset="2"/>
              </a:rPr>
              <a:t>）复现频率        复现带宽</a:t>
            </a:r>
            <a:r>
              <a:rPr lang="en-US" altLang="zh-CN" sz="2800" b="1">
                <a:latin typeface="华文楷体" pitchFamily="2" charset="-122"/>
                <a:ea typeface="华文楷体" pitchFamily="2" charset="-122"/>
                <a:sym typeface="Symbol" pitchFamily="18" charset="2"/>
              </a:rPr>
              <a:t>0</a:t>
            </a:r>
            <a:r>
              <a:rPr lang="zh-CN" altLang="en-US" sz="2800" b="1">
                <a:latin typeface="华文楷体" pitchFamily="2" charset="-122"/>
                <a:ea typeface="华文楷体" pitchFamily="2" charset="-122"/>
                <a:sym typeface="Symbol" pitchFamily="18" charset="2"/>
              </a:rPr>
              <a:t>～</a:t>
            </a:r>
          </a:p>
          <a:p>
            <a:pPr eaLnBrk="0" hangingPunct="0">
              <a:lnSpc>
                <a:spcPct val="140000"/>
              </a:lnSpc>
            </a:pPr>
            <a:r>
              <a:rPr lang="zh-CN" altLang="en-US" sz="2800" b="1">
                <a:solidFill>
                  <a:srgbClr val="0000FF"/>
                </a:solidFill>
                <a:latin typeface="华文楷体" pitchFamily="2" charset="-122"/>
                <a:ea typeface="华文楷体" pitchFamily="2" charset="-122"/>
                <a:sym typeface="Symbol" pitchFamily="18" charset="2"/>
              </a:rPr>
              <a:t>（</a:t>
            </a:r>
            <a:r>
              <a:rPr lang="en-US" altLang="zh-CN" sz="2800" b="1">
                <a:solidFill>
                  <a:srgbClr val="0000FF"/>
                </a:solidFill>
                <a:latin typeface="华文楷体" pitchFamily="2" charset="-122"/>
                <a:ea typeface="华文楷体" pitchFamily="2" charset="-122"/>
                <a:sym typeface="Symbol" pitchFamily="18" charset="2"/>
              </a:rPr>
              <a:t>4</a:t>
            </a:r>
            <a:r>
              <a:rPr lang="zh-CN" altLang="en-US" sz="2800" b="1">
                <a:solidFill>
                  <a:srgbClr val="0000FF"/>
                </a:solidFill>
                <a:latin typeface="华文楷体" pitchFamily="2" charset="-122"/>
                <a:ea typeface="华文楷体" pitchFamily="2" charset="-122"/>
                <a:sym typeface="Symbol" pitchFamily="18" charset="2"/>
              </a:rPr>
              <a:t>）谐振频率        及谐振峰值      </a:t>
            </a:r>
            <a:r>
              <a:rPr lang="en-US" altLang="zh-CN" sz="2800" b="1">
                <a:solidFill>
                  <a:srgbClr val="0000FF"/>
                </a:solidFill>
                <a:latin typeface="华文楷体" pitchFamily="2" charset="-122"/>
                <a:ea typeface="华文楷体" pitchFamily="2" charset="-122"/>
                <a:sym typeface="Symbol" pitchFamily="18" charset="2"/>
              </a:rPr>
              <a:t>=</a:t>
            </a:r>
          </a:p>
        </p:txBody>
      </p:sp>
      <p:graphicFrame>
        <p:nvGraphicFramePr>
          <p:cNvPr id="281648" name="Object 48"/>
          <p:cNvGraphicFramePr>
            <a:graphicFrameLocks noChangeAspect="1"/>
          </p:cNvGraphicFramePr>
          <p:nvPr/>
        </p:nvGraphicFramePr>
        <p:xfrm>
          <a:off x="3203575" y="2349500"/>
          <a:ext cx="542925" cy="574675"/>
        </p:xfrm>
        <a:graphic>
          <a:graphicData uri="http://schemas.openxmlformats.org/presentationml/2006/ole">
            <mc:AlternateContent xmlns:mc="http://schemas.openxmlformats.org/markup-compatibility/2006">
              <mc:Choice xmlns:v="urn:schemas-microsoft-com:vml" Requires="v">
                <p:oleObj spid="_x0000_s281683" r:id="rId6" imgW="317362" imgH="330057" progId="Equation.3">
                  <p:embed/>
                </p:oleObj>
              </mc:Choice>
              <mc:Fallback>
                <p:oleObj r:id="rId6" imgW="317362" imgH="330057" progId="Equation.3">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2349500"/>
                        <a:ext cx="5429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49" name="Object 49"/>
          <p:cNvGraphicFramePr>
            <a:graphicFrameLocks noChangeAspect="1"/>
          </p:cNvGraphicFramePr>
          <p:nvPr/>
        </p:nvGraphicFramePr>
        <p:xfrm>
          <a:off x="2312988" y="3381375"/>
          <a:ext cx="746125" cy="623888"/>
        </p:xfrm>
        <a:graphic>
          <a:graphicData uri="http://schemas.openxmlformats.org/presentationml/2006/ole">
            <mc:AlternateContent xmlns:mc="http://schemas.openxmlformats.org/markup-compatibility/2006">
              <mc:Choice xmlns:v="urn:schemas-microsoft-com:vml" Requires="v">
                <p:oleObj spid="_x0000_s281684" r:id="rId8" imgW="355446" imgH="291973" progId="Equation.3">
                  <p:embed/>
                </p:oleObj>
              </mc:Choice>
              <mc:Fallback>
                <p:oleObj r:id="rId8" imgW="355446" imgH="291973" progId="Equation.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2988" y="3381375"/>
                        <a:ext cx="74612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50" name="Object 50"/>
          <p:cNvGraphicFramePr>
            <a:graphicFrameLocks noChangeAspect="1"/>
          </p:cNvGraphicFramePr>
          <p:nvPr/>
        </p:nvGraphicFramePr>
        <p:xfrm>
          <a:off x="4932363" y="3429000"/>
          <a:ext cx="720725" cy="603250"/>
        </p:xfrm>
        <a:graphic>
          <a:graphicData uri="http://schemas.openxmlformats.org/presentationml/2006/ole">
            <mc:AlternateContent xmlns:mc="http://schemas.openxmlformats.org/markup-compatibility/2006">
              <mc:Choice xmlns:v="urn:schemas-microsoft-com:vml" Requires="v">
                <p:oleObj spid="_x0000_s281685" r:id="rId10" imgW="355446" imgH="291973" progId="Equation.3">
                  <p:embed/>
                </p:oleObj>
              </mc:Choice>
              <mc:Fallback>
                <p:oleObj r:id="rId10" imgW="355446" imgH="291973" progId="Equation.3">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3429000"/>
                        <a:ext cx="7207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51" name="Object 51"/>
          <p:cNvGraphicFramePr>
            <a:graphicFrameLocks noChangeAspect="1"/>
          </p:cNvGraphicFramePr>
          <p:nvPr/>
        </p:nvGraphicFramePr>
        <p:xfrm>
          <a:off x="2397125" y="3975100"/>
          <a:ext cx="677863" cy="749300"/>
        </p:xfrm>
        <a:graphic>
          <a:graphicData uri="http://schemas.openxmlformats.org/presentationml/2006/ole">
            <mc:AlternateContent xmlns:mc="http://schemas.openxmlformats.org/markup-compatibility/2006">
              <mc:Choice xmlns:v="urn:schemas-microsoft-com:vml" Requires="v">
                <p:oleObj spid="_x0000_s281686" r:id="rId12" imgW="266469" imgH="291847" progId="Equation.3">
                  <p:embed/>
                </p:oleObj>
              </mc:Choice>
              <mc:Fallback>
                <p:oleObj r:id="rId12" imgW="266469" imgH="291847" progId="Equation.3">
                  <p:embed/>
                  <p:pic>
                    <p:nvPicPr>
                      <p:cNvPr id="0" name="Object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7125" y="3975100"/>
                        <a:ext cx="677863"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52" name="Object 52"/>
          <p:cNvGraphicFramePr>
            <a:graphicFrameLocks noChangeAspect="1"/>
          </p:cNvGraphicFramePr>
          <p:nvPr/>
        </p:nvGraphicFramePr>
        <p:xfrm>
          <a:off x="4787900" y="4149725"/>
          <a:ext cx="636588" cy="549275"/>
        </p:xfrm>
        <a:graphic>
          <a:graphicData uri="http://schemas.openxmlformats.org/presentationml/2006/ole">
            <mc:AlternateContent xmlns:mc="http://schemas.openxmlformats.org/markup-compatibility/2006">
              <mc:Choice xmlns:v="urn:schemas-microsoft-com:vml" Requires="v">
                <p:oleObj spid="_x0000_s281687" r:id="rId14" imgW="342751" imgH="291973" progId="Equation.3">
                  <p:embed/>
                </p:oleObj>
              </mc:Choice>
              <mc:Fallback>
                <p:oleObj r:id="rId14" imgW="342751" imgH="291973" progId="Equation.3">
                  <p:embed/>
                  <p:pic>
                    <p:nvPicPr>
                      <p:cNvPr id="0" name="Object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7900" y="4149725"/>
                        <a:ext cx="63658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53" name="Object 53"/>
          <p:cNvGraphicFramePr>
            <a:graphicFrameLocks noChangeAspect="1"/>
          </p:cNvGraphicFramePr>
          <p:nvPr/>
        </p:nvGraphicFramePr>
        <p:xfrm>
          <a:off x="5580063" y="4037013"/>
          <a:ext cx="935037" cy="687387"/>
        </p:xfrm>
        <a:graphic>
          <a:graphicData uri="http://schemas.openxmlformats.org/presentationml/2006/ole">
            <mc:AlternateContent xmlns:mc="http://schemas.openxmlformats.org/markup-compatibility/2006">
              <mc:Choice xmlns:v="urn:schemas-microsoft-com:vml" Requires="v">
                <p:oleObj spid="_x0000_s281688" name="Equation" r:id="rId16" imgW="304560" imgH="228600" progId="Equation.3">
                  <p:embed/>
                </p:oleObj>
              </mc:Choice>
              <mc:Fallback>
                <p:oleObj name="Equation" r:id="rId16" imgW="304560" imgH="228600"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80063" y="4037013"/>
                        <a:ext cx="935037"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1655" name="Rectangle 55"/>
          <p:cNvSpPr>
            <a:spLocks noChangeArrowheads="1"/>
          </p:cNvSpPr>
          <p:nvPr/>
        </p:nvSpPr>
        <p:spPr bwMode="auto">
          <a:xfrm>
            <a:off x="0" y="4652963"/>
            <a:ext cx="91440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143000">
              <a:defRPr kumimoji="1" sz="2400">
                <a:solidFill>
                  <a:schemeClr val="tx1"/>
                </a:solidFill>
                <a:latin typeface="Times New Roman" pitchFamily="18" charset="0"/>
                <a:ea typeface="宋体" pitchFamily="2" charset="-122"/>
              </a:defRPr>
            </a:lvl2pPr>
            <a:lvl3pPr marL="1333500">
              <a:defRPr kumimoji="1" sz="2400">
                <a:solidFill>
                  <a:schemeClr val="tx1"/>
                </a:solidFill>
                <a:latin typeface="Times New Roman" pitchFamily="18" charset="0"/>
                <a:ea typeface="宋体" pitchFamily="2" charset="-122"/>
              </a:defRPr>
            </a:lvl3pPr>
            <a:lvl4pPr marL="1524000">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lnSpc>
                <a:spcPct val="140000"/>
              </a:lnSpc>
            </a:pPr>
            <a:r>
              <a:rPr lang="zh-CN" altLang="en-US" sz="2800" b="1">
                <a:solidFill>
                  <a:srgbClr val="0000FF"/>
                </a:solidFill>
                <a:latin typeface="华文楷体" pitchFamily="2" charset="-122"/>
                <a:ea typeface="华文楷体" pitchFamily="2" charset="-122"/>
              </a:rPr>
              <a:t>（</a:t>
            </a:r>
            <a:r>
              <a:rPr lang="en-US" altLang="zh-CN" sz="2800" b="1">
                <a:solidFill>
                  <a:srgbClr val="0000FF"/>
                </a:solidFill>
                <a:latin typeface="华文楷体" pitchFamily="2" charset="-122"/>
                <a:ea typeface="华文楷体" pitchFamily="2" charset="-122"/>
                <a:cs typeface="Times New Roman" pitchFamily="18" charset="0"/>
              </a:rPr>
              <a:t>5</a:t>
            </a:r>
            <a:r>
              <a:rPr lang="zh-CN" altLang="en-US" sz="2800" b="1">
                <a:solidFill>
                  <a:srgbClr val="0000FF"/>
                </a:solidFill>
                <a:latin typeface="华文楷体" pitchFamily="2" charset="-122"/>
                <a:ea typeface="华文楷体" pitchFamily="2" charset="-122"/>
              </a:rPr>
              <a:t>）截止频率        及截止带宽</a:t>
            </a:r>
            <a:r>
              <a:rPr lang="en-US" altLang="zh-CN" sz="2800" b="1">
                <a:solidFill>
                  <a:srgbClr val="0000FF"/>
                </a:solidFill>
                <a:latin typeface="华文楷体" pitchFamily="2" charset="-122"/>
                <a:ea typeface="华文楷体" pitchFamily="2" charset="-122"/>
              </a:rPr>
              <a:t>(</a:t>
            </a:r>
            <a:r>
              <a:rPr lang="zh-CN" altLang="en-US" sz="2800" b="1">
                <a:solidFill>
                  <a:srgbClr val="0000FF"/>
                </a:solidFill>
                <a:latin typeface="华文楷体" pitchFamily="2" charset="-122"/>
                <a:ea typeface="华文楷体" pitchFamily="2" charset="-122"/>
              </a:rPr>
              <a:t>简称带宽</a:t>
            </a:r>
            <a:r>
              <a:rPr lang="en-US" altLang="zh-CN" sz="2800" b="1">
                <a:solidFill>
                  <a:srgbClr val="0000FF"/>
                </a:solidFill>
                <a:latin typeface="华文楷体" pitchFamily="2" charset="-122"/>
                <a:ea typeface="华文楷体" pitchFamily="2" charset="-122"/>
              </a:rPr>
              <a:t>)</a:t>
            </a:r>
            <a:r>
              <a:rPr lang="en-US" altLang="zh-CN" sz="2800" b="1">
                <a:latin typeface="华文楷体" pitchFamily="2" charset="-122"/>
                <a:ea typeface="华文楷体" pitchFamily="2" charset="-122"/>
              </a:rPr>
              <a:t>0</a:t>
            </a:r>
            <a:r>
              <a:rPr lang="zh-CN" altLang="en-US" sz="2800" b="1">
                <a:latin typeface="华文楷体" pitchFamily="2" charset="-122"/>
                <a:ea typeface="华文楷体" pitchFamily="2" charset="-122"/>
              </a:rPr>
              <a:t>～</a:t>
            </a:r>
          </a:p>
        </p:txBody>
      </p:sp>
      <p:graphicFrame>
        <p:nvGraphicFramePr>
          <p:cNvPr id="281656" name="Object 56"/>
          <p:cNvGraphicFramePr>
            <a:graphicFrameLocks noChangeAspect="1"/>
          </p:cNvGraphicFramePr>
          <p:nvPr/>
        </p:nvGraphicFramePr>
        <p:xfrm>
          <a:off x="7034213" y="4668838"/>
          <a:ext cx="850900" cy="704850"/>
        </p:xfrm>
        <a:graphic>
          <a:graphicData uri="http://schemas.openxmlformats.org/presentationml/2006/ole">
            <mc:AlternateContent xmlns:mc="http://schemas.openxmlformats.org/markup-compatibility/2006">
              <mc:Choice xmlns:v="urn:schemas-microsoft-com:vml" Requires="v">
                <p:oleObj spid="_x0000_s281689" r:id="rId18" imgW="279279" imgH="291973" progId="Equation.3">
                  <p:embed/>
                </p:oleObj>
              </mc:Choice>
              <mc:Fallback>
                <p:oleObj r:id="rId18" imgW="279279" imgH="291973" progId="Equation.3">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34213" y="4668838"/>
                        <a:ext cx="850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57" name="Object 57"/>
          <p:cNvGraphicFramePr>
            <a:graphicFrameLocks noChangeAspect="1"/>
          </p:cNvGraphicFramePr>
          <p:nvPr/>
        </p:nvGraphicFramePr>
        <p:xfrm>
          <a:off x="2411413" y="4652963"/>
          <a:ext cx="863600" cy="714375"/>
        </p:xfrm>
        <a:graphic>
          <a:graphicData uri="http://schemas.openxmlformats.org/presentationml/2006/ole">
            <mc:AlternateContent xmlns:mc="http://schemas.openxmlformats.org/markup-compatibility/2006">
              <mc:Choice xmlns:v="urn:schemas-microsoft-com:vml" Requires="v">
                <p:oleObj spid="_x0000_s281690" r:id="rId20" imgW="279279" imgH="291973" progId="Equation.3">
                  <p:embed/>
                </p:oleObj>
              </mc:Choice>
              <mc:Fallback>
                <p:oleObj r:id="rId20" imgW="279279" imgH="291973" progId="Equation.3">
                  <p:embed/>
                  <p:pic>
                    <p:nvPicPr>
                      <p:cNvPr id="0" name="Object 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11413" y="4652963"/>
                        <a:ext cx="863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59" name="AutoShape 59"/>
          <p:cNvSpPr>
            <a:spLocks/>
          </p:cNvSpPr>
          <p:nvPr/>
        </p:nvSpPr>
        <p:spPr bwMode="auto">
          <a:xfrm>
            <a:off x="3708400" y="1844675"/>
            <a:ext cx="288925" cy="719138"/>
          </a:xfrm>
          <a:prstGeom prst="rightBrace">
            <a:avLst>
              <a:gd name="adj1" fmla="val 20742"/>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60" name="Text Box 60"/>
          <p:cNvSpPr txBox="1">
            <a:spLocks noChangeArrowheads="1"/>
          </p:cNvSpPr>
          <p:nvPr/>
        </p:nvSpPr>
        <p:spPr bwMode="auto">
          <a:xfrm>
            <a:off x="755650" y="2924175"/>
            <a:ext cx="2160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CC3300"/>
                </a:solidFill>
                <a:latin typeface="Tahoma" pitchFamily="34" charset="0"/>
                <a:ea typeface="华文楷体" pitchFamily="2" charset="-122"/>
              </a:rPr>
              <a:t>稳定性储备</a:t>
            </a:r>
          </a:p>
        </p:txBody>
      </p:sp>
      <p:graphicFrame>
        <p:nvGraphicFramePr>
          <p:cNvPr id="281661" name="Object 61"/>
          <p:cNvGraphicFramePr>
            <a:graphicFrameLocks noChangeAspect="1"/>
          </p:cNvGraphicFramePr>
          <p:nvPr/>
        </p:nvGraphicFramePr>
        <p:xfrm>
          <a:off x="2484438" y="5373688"/>
          <a:ext cx="4824412" cy="1508125"/>
        </p:xfrm>
        <a:graphic>
          <a:graphicData uri="http://schemas.openxmlformats.org/presentationml/2006/ole">
            <mc:AlternateContent xmlns:mc="http://schemas.openxmlformats.org/markup-compatibility/2006">
              <mc:Choice xmlns:v="urn:schemas-microsoft-com:vml" Requires="v">
                <p:oleObj spid="_x0000_s281691" name="公式" r:id="rId21" imgW="1473120" imgH="660240" progId="Equation.3">
                  <p:embed/>
                </p:oleObj>
              </mc:Choice>
              <mc:Fallback>
                <p:oleObj name="公式" r:id="rId21" imgW="1473120" imgH="660240" progId="Equation.3">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84438" y="5373688"/>
                        <a:ext cx="4824412" cy="1508125"/>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8" name="Rectangle 4"/>
          <p:cNvSpPr>
            <a:spLocks noChangeArrowheads="1"/>
          </p:cNvSpPr>
          <p:nvPr/>
        </p:nvSpPr>
        <p:spPr bwMode="auto">
          <a:xfrm>
            <a:off x="250825" y="519113"/>
            <a:ext cx="554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FF0000"/>
                </a:solidFill>
                <a:latin typeface="Times New Roman" pitchFamily="18" charset="0"/>
                <a:ea typeface="楷体_GB2312" pitchFamily="49" charset="-122"/>
                <a:cs typeface="Times New Roman" pitchFamily="18" charset="0"/>
              </a:rPr>
              <a:t>3. </a:t>
            </a:r>
            <a:r>
              <a:rPr kumimoji="1" lang="zh-CN" altLang="en-US" sz="2800" b="1">
                <a:solidFill>
                  <a:srgbClr val="FF0000"/>
                </a:solidFill>
                <a:latin typeface="Times New Roman" pitchFamily="18" charset="0"/>
                <a:ea typeface="楷体_GB2312" pitchFamily="49" charset="-122"/>
                <a:cs typeface="Times New Roman" pitchFamily="18" charset="0"/>
              </a:rPr>
              <a:t>选择校正后系统的幅值穿越频率</a:t>
            </a:r>
            <a:endParaRPr kumimoji="1" lang="zh-CN" altLang="en-US" sz="2800">
              <a:latin typeface="Times New Roman" pitchFamily="18" charset="0"/>
              <a:ea typeface="楷体_GB2312" pitchFamily="49" charset="-122"/>
              <a:cs typeface="Times New Roman" pitchFamily="18" charset="0"/>
            </a:endParaRPr>
          </a:p>
        </p:txBody>
      </p:sp>
      <p:graphicFrame>
        <p:nvGraphicFramePr>
          <p:cNvPr id="323589" name="Object 5"/>
          <p:cNvGraphicFramePr>
            <a:graphicFrameLocks noChangeAspect="1"/>
          </p:cNvGraphicFramePr>
          <p:nvPr/>
        </p:nvGraphicFramePr>
        <p:xfrm>
          <a:off x="5724525" y="476250"/>
          <a:ext cx="520700" cy="576263"/>
        </p:xfrm>
        <a:graphic>
          <a:graphicData uri="http://schemas.openxmlformats.org/presentationml/2006/ole">
            <mc:AlternateContent xmlns:mc="http://schemas.openxmlformats.org/markup-compatibility/2006">
              <mc:Choice xmlns:v="urn:schemas-microsoft-com:vml" Requires="v">
                <p:oleObj spid="_x0000_s323633" name="公式" r:id="rId4" imgW="266469" imgH="291847" progId="Equation.3">
                  <p:embed/>
                </p:oleObj>
              </mc:Choice>
              <mc:Fallback>
                <p:oleObj name="公式" r:id="rId4" imgW="266469" imgH="29184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476250"/>
                        <a:ext cx="520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3590" name="Group 6"/>
          <p:cNvGrpSpPr>
            <a:grpSpLocks/>
          </p:cNvGrpSpPr>
          <p:nvPr/>
        </p:nvGrpSpPr>
        <p:grpSpPr bwMode="auto">
          <a:xfrm>
            <a:off x="323850" y="1033463"/>
            <a:ext cx="8208963" cy="1373187"/>
            <a:chOff x="295" y="3399"/>
            <a:chExt cx="5080" cy="865"/>
          </a:xfrm>
        </p:grpSpPr>
        <p:sp>
          <p:nvSpPr>
            <p:cNvPr id="323591" name="Rectangle 7"/>
            <p:cNvSpPr>
              <a:spLocks noChangeArrowheads="1"/>
            </p:cNvSpPr>
            <p:nvPr/>
          </p:nvSpPr>
          <p:spPr bwMode="auto">
            <a:xfrm>
              <a:off x="295" y="3399"/>
              <a:ext cx="508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a:solidFill>
                    <a:srgbClr val="000000"/>
                  </a:solidFill>
                  <a:latin typeface="华文楷体" pitchFamily="2" charset="-122"/>
                  <a:ea typeface="华文楷体" pitchFamily="2" charset="-122"/>
                  <a:cs typeface="Times New Roman" pitchFamily="18" charset="0"/>
                </a:rPr>
                <a:t>为保证校正后系统的相位裕度</a:t>
              </a:r>
              <a:r>
                <a:rPr kumimoji="1" lang="zh-CN" altLang="en-US" sz="2800" i="1">
                  <a:solidFill>
                    <a:srgbClr val="000000"/>
                  </a:solidFill>
                  <a:latin typeface="华文楷体" pitchFamily="2" charset="-122"/>
                  <a:ea typeface="华文楷体" pitchFamily="2" charset="-122"/>
                  <a:cs typeface="Times New Roman" pitchFamily="18" charset="0"/>
                  <a:sym typeface="Symbol" pitchFamily="18" charset="2"/>
                </a:rPr>
                <a:t></a:t>
              </a:r>
              <a:r>
                <a:rPr kumimoji="1" lang="zh-CN" altLang="en-US" sz="2800">
                  <a:solidFill>
                    <a:srgbClr val="000000"/>
                  </a:solidFill>
                  <a:latin typeface="华文楷体" pitchFamily="2" charset="-122"/>
                  <a:ea typeface="华文楷体" pitchFamily="2" charset="-122"/>
                  <a:cs typeface="Times New Roman" pitchFamily="18" charset="0"/>
                </a:rPr>
                <a:t> </a:t>
              </a:r>
              <a:r>
                <a:rPr kumimoji="1" lang="en-US" altLang="zh-CN" sz="2800">
                  <a:solidFill>
                    <a:srgbClr val="000000"/>
                  </a:solidFill>
                  <a:latin typeface="华文楷体" pitchFamily="2" charset="-122"/>
                  <a:ea typeface="华文楷体" pitchFamily="2" charset="-122"/>
                  <a:cs typeface="Times New Roman" pitchFamily="18" charset="0"/>
                </a:rPr>
                <a:t>&gt;40</a:t>
              </a:r>
              <a:r>
                <a:rPr kumimoji="1" lang="zh-CN" altLang="en-US" sz="2800">
                  <a:solidFill>
                    <a:srgbClr val="000000"/>
                  </a:solidFill>
                  <a:latin typeface="华文楷体" pitchFamily="2" charset="-122"/>
                  <a:ea typeface="华文楷体" pitchFamily="2" charset="-122"/>
                  <a:cs typeface="Times New Roman" pitchFamily="18" charset="0"/>
                </a:rPr>
                <a:t>，考虑校正环节对相位的影响，为留有余地，在待校正系统的相频特性曲线上求出相位裕度为</a:t>
              </a:r>
              <a:r>
                <a:rPr kumimoji="1" lang="zh-CN" altLang="en-US" sz="2800" i="1">
                  <a:solidFill>
                    <a:srgbClr val="000000"/>
                  </a:solidFill>
                  <a:latin typeface="华文楷体" pitchFamily="2" charset="-122"/>
                  <a:ea typeface="华文楷体" pitchFamily="2" charset="-122"/>
                  <a:cs typeface="Times New Roman" pitchFamily="18" charset="0"/>
                  <a:sym typeface="Symbol" pitchFamily="18" charset="2"/>
                </a:rPr>
                <a:t> </a:t>
              </a:r>
              <a:r>
                <a:rPr kumimoji="1" lang="en-US" altLang="zh-CN" sz="2800">
                  <a:solidFill>
                    <a:srgbClr val="000000"/>
                  </a:solidFill>
                  <a:latin typeface="华文楷体" pitchFamily="2" charset="-122"/>
                  <a:ea typeface="华文楷体" pitchFamily="2" charset="-122"/>
                  <a:cs typeface="Times New Roman" pitchFamily="18" charset="0"/>
                </a:rPr>
                <a:t>+</a:t>
              </a:r>
              <a:r>
                <a:rPr kumimoji="1" lang="en-US" altLang="zh-CN" sz="2800">
                  <a:solidFill>
                    <a:srgbClr val="000000"/>
                  </a:solidFill>
                  <a:latin typeface="华文楷体" pitchFamily="2" charset="-122"/>
                  <a:ea typeface="华文楷体" pitchFamily="2" charset="-122"/>
                  <a:cs typeface="Times New Roman" pitchFamily="18" charset="0"/>
                  <a:sym typeface="Symbol" pitchFamily="18" charset="2"/>
                </a:rPr>
                <a:t>(5</a:t>
              </a:r>
              <a:r>
                <a:rPr kumimoji="1" lang="en-US" altLang="zh-CN" sz="2800">
                  <a:solidFill>
                    <a:srgbClr val="000000"/>
                  </a:solidFill>
                  <a:latin typeface="华文楷体" pitchFamily="2" charset="-122"/>
                  <a:ea typeface="华文楷体" pitchFamily="2" charset="-122"/>
                  <a:cs typeface="Times New Roman" pitchFamily="18" charset="0"/>
                </a:rPr>
                <a:t> </a:t>
              </a:r>
              <a:r>
                <a:rPr kumimoji="1" lang="zh-CN" altLang="en-US" sz="2800">
                  <a:solidFill>
                    <a:srgbClr val="000000"/>
                  </a:solidFill>
                  <a:latin typeface="华文楷体" pitchFamily="2" charset="-122"/>
                  <a:ea typeface="华文楷体" pitchFamily="2" charset="-122"/>
                  <a:cs typeface="Times New Roman" pitchFamily="18" charset="0"/>
                </a:rPr>
                <a:t>～</a:t>
              </a:r>
              <a:r>
                <a:rPr kumimoji="1" lang="en-US" altLang="zh-CN" sz="2800">
                  <a:solidFill>
                    <a:srgbClr val="000000"/>
                  </a:solidFill>
                  <a:latin typeface="华文楷体" pitchFamily="2" charset="-122"/>
                  <a:ea typeface="华文楷体" pitchFamily="2" charset="-122"/>
                  <a:cs typeface="Times New Roman" pitchFamily="18" charset="0"/>
                </a:rPr>
                <a:t>12 )</a:t>
              </a:r>
              <a:r>
                <a:rPr kumimoji="1" lang="zh-CN" altLang="en-US" sz="2800">
                  <a:solidFill>
                    <a:srgbClr val="000000"/>
                  </a:solidFill>
                  <a:latin typeface="华文楷体" pitchFamily="2" charset="-122"/>
                  <a:ea typeface="华文楷体" pitchFamily="2" charset="-122"/>
                  <a:cs typeface="Times New Roman" pitchFamily="18" charset="0"/>
                </a:rPr>
                <a:t>的频率点 </a:t>
              </a:r>
            </a:p>
          </p:txBody>
        </p:sp>
        <p:graphicFrame>
          <p:nvGraphicFramePr>
            <p:cNvPr id="323592" name="Object 8"/>
            <p:cNvGraphicFramePr>
              <a:graphicFrameLocks noChangeAspect="1"/>
            </p:cNvGraphicFramePr>
            <p:nvPr/>
          </p:nvGraphicFramePr>
          <p:xfrm>
            <a:off x="1919" y="3929"/>
            <a:ext cx="54" cy="126"/>
          </p:xfrm>
          <a:graphic>
            <a:graphicData uri="http://schemas.openxmlformats.org/presentationml/2006/ole">
              <mc:AlternateContent xmlns:mc="http://schemas.openxmlformats.org/markup-compatibility/2006">
                <mc:Choice xmlns:v="urn:schemas-microsoft-com:vml" Requires="v">
                  <p:oleObj spid="_x0000_s323634" name="公式" r:id="rId6" imgW="88746" imgH="202848" progId="Equation.3">
                    <p:embed/>
                  </p:oleObj>
                </mc:Choice>
                <mc:Fallback>
                  <p:oleObj name="公式" r:id="rId6" imgW="88746" imgH="20284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 y="3929"/>
                          <a:ext cx="5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593" name="Object 9"/>
            <p:cNvGraphicFramePr>
              <a:graphicFrameLocks noChangeAspect="1"/>
            </p:cNvGraphicFramePr>
            <p:nvPr/>
          </p:nvGraphicFramePr>
          <p:xfrm>
            <a:off x="2372" y="3939"/>
            <a:ext cx="54" cy="126"/>
          </p:xfrm>
          <a:graphic>
            <a:graphicData uri="http://schemas.openxmlformats.org/presentationml/2006/ole">
              <mc:AlternateContent xmlns:mc="http://schemas.openxmlformats.org/markup-compatibility/2006">
                <mc:Choice xmlns:v="urn:schemas-microsoft-com:vml" Requires="v">
                  <p:oleObj spid="_x0000_s323635" name="公式" r:id="rId8" imgW="88746" imgH="202848" progId="Equation.3">
                    <p:embed/>
                  </p:oleObj>
                </mc:Choice>
                <mc:Fallback>
                  <p:oleObj name="公式" r:id="rId8" imgW="88746" imgH="202848"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2" y="3939"/>
                          <a:ext cx="5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3596" name="Rectangle 12"/>
          <p:cNvSpPr>
            <a:spLocks noChangeArrowheads="1"/>
          </p:cNvSpPr>
          <p:nvPr/>
        </p:nvSpPr>
        <p:spPr bwMode="auto">
          <a:xfrm>
            <a:off x="323850" y="2462213"/>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b="1">
                <a:solidFill>
                  <a:srgbClr val="000000"/>
                </a:solidFill>
                <a:latin typeface="华文楷体" pitchFamily="2" charset="-122"/>
                <a:ea typeface="华文楷体" pitchFamily="2" charset="-122"/>
              </a:rPr>
              <a:t>并选     为已校正后的</a:t>
            </a:r>
            <a:endParaRPr kumimoji="1" lang="zh-CN" altLang="en-US" sz="2800">
              <a:solidFill>
                <a:srgbClr val="000000"/>
              </a:solidFill>
              <a:latin typeface="华文楷体" pitchFamily="2" charset="-122"/>
              <a:ea typeface="华文楷体" pitchFamily="2" charset="-122"/>
            </a:endParaRPr>
          </a:p>
        </p:txBody>
      </p:sp>
      <p:sp>
        <p:nvSpPr>
          <p:cNvPr id="323599" name="Rectangle 15"/>
          <p:cNvSpPr>
            <a:spLocks noChangeArrowheads="1"/>
          </p:cNvSpPr>
          <p:nvPr/>
        </p:nvSpPr>
        <p:spPr bwMode="auto">
          <a:xfrm>
            <a:off x="468313" y="5589588"/>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3300"/>
                </a:solidFill>
                <a:latin typeface="Tahoma" pitchFamily="34" charset="0"/>
                <a:ea typeface="华文楷体" pitchFamily="2" charset="-122"/>
              </a:rPr>
              <a:t>系统的剪切频率</a:t>
            </a:r>
          </a:p>
        </p:txBody>
      </p:sp>
      <p:graphicFrame>
        <p:nvGraphicFramePr>
          <p:cNvPr id="323601" name="Object 17"/>
          <p:cNvGraphicFramePr>
            <a:graphicFrameLocks noChangeAspect="1"/>
          </p:cNvGraphicFramePr>
          <p:nvPr/>
        </p:nvGraphicFramePr>
        <p:xfrm>
          <a:off x="3059113" y="3082925"/>
          <a:ext cx="527050" cy="584200"/>
        </p:xfrm>
        <a:graphic>
          <a:graphicData uri="http://schemas.openxmlformats.org/presentationml/2006/ole">
            <mc:AlternateContent xmlns:mc="http://schemas.openxmlformats.org/markup-compatibility/2006">
              <mc:Choice xmlns:v="urn:schemas-microsoft-com:vml" Requires="v">
                <p:oleObj spid="_x0000_s323636" name="公式" r:id="rId9" imgW="266469" imgH="291847" progId="Equation.3">
                  <p:embed/>
                </p:oleObj>
              </mc:Choice>
              <mc:Fallback>
                <p:oleObj name="公式" r:id="rId9" imgW="266469" imgH="291847"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3082925"/>
                        <a:ext cx="5270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609" name="Object 25"/>
          <p:cNvGraphicFramePr>
            <a:graphicFrameLocks noChangeAspect="1"/>
          </p:cNvGraphicFramePr>
          <p:nvPr/>
        </p:nvGraphicFramePr>
        <p:xfrm>
          <a:off x="1187450" y="2420938"/>
          <a:ext cx="485775" cy="587375"/>
        </p:xfrm>
        <a:graphic>
          <a:graphicData uri="http://schemas.openxmlformats.org/presentationml/2006/ole">
            <mc:AlternateContent xmlns:mc="http://schemas.openxmlformats.org/markup-compatibility/2006">
              <mc:Choice xmlns:v="urn:schemas-microsoft-com:vml" Requires="v">
                <p:oleObj spid="_x0000_s323637" name="公式" r:id="rId11" imgW="190440" imgH="228600" progId="Equation.3">
                  <p:embed/>
                </p:oleObj>
              </mc:Choice>
              <mc:Fallback>
                <p:oleObj name="公式" r:id="rId11" imgW="190440" imgH="22860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2420938"/>
                        <a:ext cx="4857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610" name="Object 26"/>
          <p:cNvGraphicFramePr>
            <a:graphicFrameLocks noChangeAspect="1"/>
          </p:cNvGraphicFramePr>
          <p:nvPr/>
        </p:nvGraphicFramePr>
        <p:xfrm>
          <a:off x="7812088" y="1916113"/>
          <a:ext cx="485775" cy="587375"/>
        </p:xfrm>
        <a:graphic>
          <a:graphicData uri="http://schemas.openxmlformats.org/presentationml/2006/ole">
            <mc:AlternateContent xmlns:mc="http://schemas.openxmlformats.org/markup-compatibility/2006">
              <mc:Choice xmlns:v="urn:schemas-microsoft-com:vml" Requires="v">
                <p:oleObj spid="_x0000_s323638" name="公式" r:id="rId13" imgW="190440" imgH="228600" progId="Equation.3">
                  <p:embed/>
                </p:oleObj>
              </mc:Choice>
              <mc:Fallback>
                <p:oleObj name="公式" r:id="rId13" imgW="190440" imgH="2286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12088" y="1916113"/>
                        <a:ext cx="4857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611" name="Object 27"/>
          <p:cNvGraphicFramePr>
            <a:graphicFrameLocks noChangeAspect="1"/>
          </p:cNvGraphicFramePr>
          <p:nvPr/>
        </p:nvGraphicFramePr>
        <p:xfrm>
          <a:off x="3708400" y="2420938"/>
          <a:ext cx="527050" cy="584200"/>
        </p:xfrm>
        <a:graphic>
          <a:graphicData uri="http://schemas.openxmlformats.org/presentationml/2006/ole">
            <mc:AlternateContent xmlns:mc="http://schemas.openxmlformats.org/markup-compatibility/2006">
              <mc:Choice xmlns:v="urn:schemas-microsoft-com:vml" Requires="v">
                <p:oleObj spid="_x0000_s323639" name="公式" r:id="rId15" imgW="266469" imgH="291847" progId="Equation.3">
                  <p:embed/>
                </p:oleObj>
              </mc:Choice>
              <mc:Fallback>
                <p:oleObj name="公式" r:id="rId15" imgW="266469" imgH="291847"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2420938"/>
                        <a:ext cx="5270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612" name="Object 28"/>
          <p:cNvGraphicFramePr>
            <a:graphicFrameLocks noChangeAspect="1"/>
          </p:cNvGraphicFramePr>
          <p:nvPr/>
        </p:nvGraphicFramePr>
        <p:xfrm>
          <a:off x="1116013" y="3860800"/>
          <a:ext cx="6696075" cy="1577975"/>
        </p:xfrm>
        <a:graphic>
          <a:graphicData uri="http://schemas.openxmlformats.org/presentationml/2006/ole">
            <mc:AlternateContent xmlns:mc="http://schemas.openxmlformats.org/markup-compatibility/2006">
              <mc:Choice xmlns:v="urn:schemas-microsoft-com:vml" Requires="v">
                <p:oleObj spid="_x0000_s323640" name="公式" r:id="rId16" imgW="3162240" imgH="736560" progId="Equation.3">
                  <p:embed/>
                </p:oleObj>
              </mc:Choice>
              <mc:Fallback>
                <p:oleObj name="公式" r:id="rId16" imgW="3162240" imgH="736560" progId="Equation.3">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6013" y="3860800"/>
                        <a:ext cx="6696075"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13" name="Rectangle 29"/>
          <p:cNvSpPr>
            <a:spLocks noChangeArrowheads="1"/>
          </p:cNvSpPr>
          <p:nvPr/>
        </p:nvSpPr>
        <p:spPr bwMode="auto">
          <a:xfrm>
            <a:off x="395288" y="314166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3300"/>
                </a:solidFill>
                <a:latin typeface="Tahoma" pitchFamily="34" charset="0"/>
                <a:ea typeface="黑体" pitchFamily="49" charset="-122"/>
              </a:rPr>
              <a:t>系统的剪切频率</a:t>
            </a:r>
          </a:p>
        </p:txBody>
      </p:sp>
      <p:graphicFrame>
        <p:nvGraphicFramePr>
          <p:cNvPr id="323614" name="Object 30"/>
          <p:cNvGraphicFramePr>
            <a:graphicFrameLocks noChangeAspect="1"/>
          </p:cNvGraphicFramePr>
          <p:nvPr/>
        </p:nvGraphicFramePr>
        <p:xfrm>
          <a:off x="3132138" y="5516563"/>
          <a:ext cx="2376487" cy="646112"/>
        </p:xfrm>
        <a:graphic>
          <a:graphicData uri="http://schemas.openxmlformats.org/presentationml/2006/ole">
            <mc:AlternateContent xmlns:mc="http://schemas.openxmlformats.org/markup-compatibility/2006">
              <mc:Choice xmlns:v="urn:schemas-microsoft-com:vml" Requires="v">
                <p:oleObj spid="_x0000_s323641" name="公式" r:id="rId18" imgW="850680" imgH="228600" progId="Equation.3">
                  <p:embed/>
                </p:oleObj>
              </mc:Choice>
              <mc:Fallback>
                <p:oleObj name="公式" r:id="rId18" imgW="850680" imgH="228600" progId="Equation.3">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2138" y="5516563"/>
                        <a:ext cx="2376487"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612"/>
                                        </p:tgtEl>
                                        <p:attrNameLst>
                                          <p:attrName>style.visibility</p:attrName>
                                        </p:attrNameLst>
                                      </p:cBhvr>
                                      <p:to>
                                        <p:strVal val="visible"/>
                                      </p:to>
                                    </p:set>
                                    <p:animEffect transition="in" filter="blinds(horizontal)">
                                      <p:cBhvr>
                                        <p:cTn id="7" dur="500"/>
                                        <p:tgtEl>
                                          <p:spTgt spid="323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3614"/>
                                        </p:tgtEl>
                                        <p:attrNameLst>
                                          <p:attrName>style.visibility</p:attrName>
                                        </p:attrNameLst>
                                      </p:cBhvr>
                                      <p:to>
                                        <p:strVal val="visible"/>
                                      </p:to>
                                    </p:set>
                                    <p:animEffect transition="in" filter="blinds(horizontal)">
                                      <p:cBhvr>
                                        <p:cTn id="12" dur="500"/>
                                        <p:tgtEl>
                                          <p:spTgt spid="3236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3599"/>
                                        </p:tgtEl>
                                        <p:attrNameLst>
                                          <p:attrName>style.visibility</p:attrName>
                                        </p:attrNameLst>
                                      </p:cBhvr>
                                      <p:to>
                                        <p:strVal val="visible"/>
                                      </p:to>
                                    </p:set>
                                    <p:animEffect transition="in" filter="blinds(horizontal)">
                                      <p:cBhvr>
                                        <p:cTn id="15" dur="500"/>
                                        <p:tgtEl>
                                          <p:spTgt spid="323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9"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5" name="Rectangle 3"/>
          <p:cNvSpPr>
            <a:spLocks noChangeArrowheads="1"/>
          </p:cNvSpPr>
          <p:nvPr/>
        </p:nvSpPr>
        <p:spPr bwMode="auto">
          <a:xfrm>
            <a:off x="323850" y="230188"/>
            <a:ext cx="1614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FF3300"/>
                </a:solidFill>
                <a:latin typeface="黑体" pitchFamily="49" charset="-122"/>
                <a:ea typeface="黑体" pitchFamily="49" charset="-122"/>
              </a:rPr>
              <a:t>4</a:t>
            </a:r>
            <a:r>
              <a:rPr kumimoji="1" lang="zh-CN" altLang="en-US" sz="2800" b="1">
                <a:solidFill>
                  <a:srgbClr val="FF3300"/>
                </a:solidFill>
                <a:latin typeface="黑体" pitchFamily="49" charset="-122"/>
                <a:ea typeface="黑体" pitchFamily="49" charset="-122"/>
              </a:rPr>
              <a:t>．确定</a:t>
            </a:r>
            <a:r>
              <a:rPr kumimoji="1" lang="en-US" altLang="zh-CN" sz="2800" b="1" i="1">
                <a:solidFill>
                  <a:srgbClr val="FF3300"/>
                </a:solidFill>
                <a:latin typeface="黑体" pitchFamily="49" charset="-122"/>
                <a:ea typeface="黑体" pitchFamily="49" charset="-122"/>
              </a:rPr>
              <a:t>T</a:t>
            </a:r>
          </a:p>
        </p:txBody>
      </p:sp>
      <p:grpSp>
        <p:nvGrpSpPr>
          <p:cNvPr id="320524" name="Group 12"/>
          <p:cNvGrpSpPr>
            <a:grpSpLocks/>
          </p:cNvGrpSpPr>
          <p:nvPr/>
        </p:nvGrpSpPr>
        <p:grpSpPr bwMode="auto">
          <a:xfrm>
            <a:off x="0" y="908050"/>
            <a:ext cx="9061450" cy="1655763"/>
            <a:chOff x="0" y="1207"/>
            <a:chExt cx="5708" cy="1043"/>
          </a:xfrm>
        </p:grpSpPr>
        <p:sp>
          <p:nvSpPr>
            <p:cNvPr id="320516" name="Rectangle 4"/>
            <p:cNvSpPr>
              <a:spLocks noChangeArrowheads="1"/>
            </p:cNvSpPr>
            <p:nvPr/>
          </p:nvSpPr>
          <p:spPr bwMode="auto">
            <a:xfrm>
              <a:off x="356" y="1207"/>
              <a:ext cx="2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a:solidFill>
                    <a:srgbClr val="000000"/>
                  </a:solidFill>
                  <a:latin typeface="Tahoma" pitchFamily="34" charset="0"/>
                </a:rPr>
                <a:t>选校正环节的零点转角频率 </a:t>
              </a:r>
            </a:p>
          </p:txBody>
        </p:sp>
        <p:graphicFrame>
          <p:nvGraphicFramePr>
            <p:cNvPr id="320518" name="Object 6"/>
            <p:cNvGraphicFramePr>
              <a:graphicFrameLocks noChangeAspect="1"/>
            </p:cNvGraphicFramePr>
            <p:nvPr/>
          </p:nvGraphicFramePr>
          <p:xfrm>
            <a:off x="2760" y="1211"/>
            <a:ext cx="272" cy="272"/>
          </p:xfrm>
          <a:graphic>
            <a:graphicData uri="http://schemas.openxmlformats.org/presentationml/2006/ole">
              <mc:AlternateContent xmlns:mc="http://schemas.openxmlformats.org/markup-compatibility/2006">
                <mc:Choice xmlns:v="urn:schemas-microsoft-com:vml" Requires="v">
                  <p:oleObj spid="_x0000_s320531" name="公式" r:id="rId4" imgW="291973" imgH="291973" progId="Equation.3">
                    <p:embed/>
                  </p:oleObj>
                </mc:Choice>
                <mc:Fallback>
                  <p:oleObj name="公式" r:id="rId4" imgW="291973" imgH="29197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0" y="1211"/>
                          <a:ext cx="27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19" name="Object 7"/>
            <p:cNvGraphicFramePr>
              <a:graphicFrameLocks noChangeAspect="1"/>
            </p:cNvGraphicFramePr>
            <p:nvPr/>
          </p:nvGraphicFramePr>
          <p:xfrm>
            <a:off x="1898" y="1524"/>
            <a:ext cx="102" cy="354"/>
          </p:xfrm>
          <a:graphic>
            <a:graphicData uri="http://schemas.openxmlformats.org/presentationml/2006/ole">
              <mc:AlternateContent xmlns:mc="http://schemas.openxmlformats.org/markup-compatibility/2006">
                <mc:Choice xmlns:v="urn:schemas-microsoft-com:vml" Requires="v">
                  <p:oleObj spid="_x0000_s320532" name="公式" r:id="rId6" imgW="165028" imgH="558558" progId="Equation.3">
                    <p:embed/>
                  </p:oleObj>
                </mc:Choice>
                <mc:Fallback>
                  <p:oleObj name="公式" r:id="rId6" imgW="165028" imgH="558558"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 y="1524"/>
                          <a:ext cx="102"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0" name="Rectangle 8"/>
            <p:cNvSpPr>
              <a:spLocks noChangeArrowheads="1"/>
            </p:cNvSpPr>
            <p:nvPr/>
          </p:nvSpPr>
          <p:spPr bwMode="auto">
            <a:xfrm>
              <a:off x="0" y="1962"/>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0000FF"/>
                  </a:solidFill>
                  <a:latin typeface="Times New Roman" pitchFamily="18" charset="0"/>
                  <a:ea typeface="楷体_GB2312" pitchFamily="49" charset="-122"/>
                  <a:cs typeface="Times New Roman" pitchFamily="18" charset="0"/>
                </a:rPr>
                <a:t>几乎不发生变化。</a:t>
              </a:r>
            </a:p>
          </p:txBody>
        </p:sp>
        <p:sp>
          <p:nvSpPr>
            <p:cNvPr id="320521" name="Rectangle 9"/>
            <p:cNvSpPr>
              <a:spLocks noChangeArrowheads="1"/>
            </p:cNvSpPr>
            <p:nvPr/>
          </p:nvSpPr>
          <p:spPr bwMode="auto">
            <a:xfrm>
              <a:off x="3014" y="1207"/>
              <a:ext cx="24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latin typeface="Tahoma" pitchFamily="34" charset="0"/>
                </a:rPr>
                <a:t>远远低于剪切频率，</a:t>
              </a:r>
            </a:p>
          </p:txBody>
        </p:sp>
        <p:sp>
          <p:nvSpPr>
            <p:cNvPr id="320522" name="Rectangle 10"/>
            <p:cNvSpPr>
              <a:spLocks noChangeArrowheads="1"/>
            </p:cNvSpPr>
            <p:nvPr/>
          </p:nvSpPr>
          <p:spPr bwMode="auto">
            <a:xfrm>
              <a:off x="54" y="1599"/>
              <a:ext cx="18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00"/>
                  </a:solidFill>
                  <a:latin typeface="Tahoma" pitchFamily="34" charset="0"/>
                </a:rPr>
                <a:t>例如选为剪切频率的</a:t>
              </a:r>
            </a:p>
          </p:txBody>
        </p:sp>
        <p:sp>
          <p:nvSpPr>
            <p:cNvPr id="320523" name="Rectangle 11"/>
            <p:cNvSpPr>
              <a:spLocks noChangeArrowheads="1"/>
            </p:cNvSpPr>
            <p:nvPr/>
          </p:nvSpPr>
          <p:spPr bwMode="auto">
            <a:xfrm>
              <a:off x="1866" y="1607"/>
              <a:ext cx="38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ahoma" pitchFamily="34" charset="0"/>
                </a:rPr>
                <a:t> </a:t>
              </a:r>
              <a:r>
                <a:rPr kumimoji="1" lang="zh-CN" altLang="en-US" sz="2400">
                  <a:latin typeface="Tahoma" pitchFamily="34" charset="0"/>
                </a:rPr>
                <a:t>，</a:t>
              </a:r>
              <a:r>
                <a:rPr kumimoji="1" lang="zh-CN" altLang="en-US" sz="2400" b="1">
                  <a:solidFill>
                    <a:srgbClr val="0000FF"/>
                  </a:solidFill>
                  <a:latin typeface="Tahoma" pitchFamily="34" charset="0"/>
                </a:rPr>
                <a:t>目的是使校正后系统的剪切频率处的相位</a:t>
              </a:r>
            </a:p>
          </p:txBody>
        </p:sp>
      </p:grpSp>
      <p:pic>
        <p:nvPicPr>
          <p:cNvPr id="320526"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997200"/>
            <a:ext cx="6551612"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0524"/>
                                        </p:tgtEl>
                                        <p:attrNameLst>
                                          <p:attrName>style.visibility</p:attrName>
                                        </p:attrNameLst>
                                      </p:cBhvr>
                                      <p:to>
                                        <p:strVal val="visible"/>
                                      </p:to>
                                    </p:set>
                                    <p:animEffect transition="in" filter="blinds(horizontal)">
                                      <p:cBhvr>
                                        <p:cTn id="7" dur="500"/>
                                        <p:tgtEl>
                                          <p:spTgt spid="320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0526"/>
                                        </p:tgtEl>
                                        <p:attrNameLst>
                                          <p:attrName>style.visibility</p:attrName>
                                        </p:attrNameLst>
                                      </p:cBhvr>
                                      <p:to>
                                        <p:strVal val="visible"/>
                                      </p:to>
                                    </p:set>
                                    <p:animEffect transition="in" filter="blinds(horizontal)">
                                      <p:cBhvr>
                                        <p:cTn id="12" dur="500"/>
                                        <p:tgtEl>
                                          <p:spTgt spid="32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557" name="Text Box 21"/>
          <p:cNvSpPr txBox="1">
            <a:spLocks noChangeArrowheads="1"/>
          </p:cNvSpPr>
          <p:nvPr/>
        </p:nvSpPr>
        <p:spPr bwMode="auto">
          <a:xfrm>
            <a:off x="539750" y="2781300"/>
            <a:ext cx="82089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FF"/>
                </a:solidFill>
                <a:latin typeface="黑体" pitchFamily="49" charset="-122"/>
                <a:ea typeface="黑体" pitchFamily="49" charset="-122"/>
              </a:rPr>
              <a:t>要让原系统此频率点成为校正后系统的剪切频率，则需要让校正环节将此时的</a:t>
            </a:r>
            <a:r>
              <a:rPr kumimoji="1" lang="en-US" altLang="zh-CN" sz="2800">
                <a:solidFill>
                  <a:srgbClr val="0000FF"/>
                </a:solidFill>
                <a:latin typeface="黑体" pitchFamily="49" charset="-122"/>
                <a:ea typeface="黑体" pitchFamily="49" charset="-122"/>
              </a:rPr>
              <a:t>20dB</a:t>
            </a:r>
            <a:r>
              <a:rPr kumimoji="1" lang="zh-CN" altLang="en-US" sz="2800">
                <a:solidFill>
                  <a:srgbClr val="0000FF"/>
                </a:solidFill>
                <a:latin typeface="黑体" pitchFamily="49" charset="-122"/>
                <a:ea typeface="黑体" pitchFamily="49" charset="-122"/>
              </a:rPr>
              <a:t>幅值下降到</a:t>
            </a:r>
            <a:r>
              <a:rPr kumimoji="1" lang="en-US" altLang="zh-CN" sz="2800">
                <a:solidFill>
                  <a:srgbClr val="0000FF"/>
                </a:solidFill>
                <a:latin typeface="黑体" pitchFamily="49" charset="-122"/>
                <a:ea typeface="黑体" pitchFamily="49" charset="-122"/>
              </a:rPr>
              <a:t>0</a:t>
            </a:r>
            <a:r>
              <a:rPr kumimoji="1" lang="zh-CN" altLang="en-US" sz="2800">
                <a:solidFill>
                  <a:srgbClr val="0000FF"/>
                </a:solidFill>
                <a:latin typeface="黑体" pitchFamily="49" charset="-122"/>
                <a:ea typeface="黑体" pitchFamily="49" charset="-122"/>
              </a:rPr>
              <a:t>，即：校正环节此频率点幅值为</a:t>
            </a:r>
            <a:r>
              <a:rPr kumimoji="1" lang="en-US" altLang="zh-CN" sz="2800">
                <a:solidFill>
                  <a:srgbClr val="0000FF"/>
                </a:solidFill>
                <a:latin typeface="黑体" pitchFamily="49" charset="-122"/>
                <a:ea typeface="黑体" pitchFamily="49" charset="-122"/>
              </a:rPr>
              <a:t>-20dB</a:t>
            </a:r>
            <a:r>
              <a:rPr kumimoji="1" lang="zh-CN" altLang="en-US" sz="2800">
                <a:solidFill>
                  <a:srgbClr val="0000FF"/>
                </a:solidFill>
                <a:latin typeface="黑体" pitchFamily="49" charset="-122"/>
                <a:ea typeface="黑体" pitchFamily="49" charset="-122"/>
              </a:rPr>
              <a:t>。</a:t>
            </a:r>
          </a:p>
        </p:txBody>
      </p:sp>
      <p:sp>
        <p:nvSpPr>
          <p:cNvPr id="321550" name="Text Box 14"/>
          <p:cNvSpPr txBox="1">
            <a:spLocks noChangeArrowheads="1"/>
          </p:cNvSpPr>
          <p:nvPr/>
        </p:nvSpPr>
        <p:spPr bwMode="auto">
          <a:xfrm>
            <a:off x="250825" y="1109663"/>
            <a:ext cx="8893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00"/>
                </a:solidFill>
                <a:latin typeface="华文楷体" pitchFamily="2" charset="-122"/>
                <a:ea typeface="华文楷体" pitchFamily="2" charset="-122"/>
              </a:rPr>
              <a:t>对应于原系统在        </a:t>
            </a:r>
            <a:r>
              <a:rPr kumimoji="1" lang="en-US" altLang="zh-CN" sz="2800">
                <a:solidFill>
                  <a:srgbClr val="000000"/>
                </a:solidFill>
                <a:latin typeface="华文楷体" pitchFamily="2" charset="-122"/>
                <a:ea typeface="华文楷体" pitchFamily="2" charset="-122"/>
              </a:rPr>
              <a:t>=0.5 </a:t>
            </a:r>
            <a:r>
              <a:rPr kumimoji="1" lang="zh-CN" altLang="en-US" sz="2800">
                <a:solidFill>
                  <a:srgbClr val="000000"/>
                </a:solidFill>
                <a:latin typeface="华文楷体" pitchFamily="2" charset="-122"/>
                <a:ea typeface="华文楷体" pitchFamily="2" charset="-122"/>
              </a:rPr>
              <a:t>时，此频率上的幅频分贝值：</a:t>
            </a:r>
          </a:p>
        </p:txBody>
      </p:sp>
      <p:sp>
        <p:nvSpPr>
          <p:cNvPr id="321539" name="Rectangle 3"/>
          <p:cNvSpPr>
            <a:spLocks noChangeArrowheads="1"/>
          </p:cNvSpPr>
          <p:nvPr/>
        </p:nvSpPr>
        <p:spPr bwMode="auto">
          <a:xfrm>
            <a:off x="395288" y="374650"/>
            <a:ext cx="1095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FF3300"/>
                </a:solidFill>
                <a:latin typeface="黑体" pitchFamily="49" charset="-122"/>
                <a:ea typeface="黑体" pitchFamily="49" charset="-122"/>
              </a:rPr>
              <a:t>5.</a:t>
            </a:r>
            <a:r>
              <a:rPr kumimoji="1" lang="zh-CN" altLang="en-US" sz="2800" b="1">
                <a:solidFill>
                  <a:srgbClr val="FF3300"/>
                </a:solidFill>
                <a:latin typeface="黑体" pitchFamily="49" charset="-122"/>
                <a:ea typeface="黑体" pitchFamily="49" charset="-122"/>
              </a:rPr>
              <a:t>求</a:t>
            </a:r>
            <a:r>
              <a:rPr kumimoji="1" lang="zh-CN" altLang="en-US" sz="2800" b="1" i="1">
                <a:solidFill>
                  <a:srgbClr val="FF3300"/>
                </a:solidFill>
                <a:latin typeface="黑体" pitchFamily="49" charset="-122"/>
                <a:ea typeface="黑体" pitchFamily="49" charset="-122"/>
                <a:sym typeface="Symbol" pitchFamily="18" charset="2"/>
              </a:rPr>
              <a:t></a:t>
            </a:r>
          </a:p>
        </p:txBody>
      </p:sp>
      <p:graphicFrame>
        <p:nvGraphicFramePr>
          <p:cNvPr id="321542" name="Object 6"/>
          <p:cNvGraphicFramePr>
            <a:graphicFrameLocks noChangeAspect="1"/>
          </p:cNvGraphicFramePr>
          <p:nvPr/>
        </p:nvGraphicFramePr>
        <p:xfrm>
          <a:off x="3003550" y="1123950"/>
          <a:ext cx="415925" cy="504825"/>
        </p:xfrm>
        <a:graphic>
          <a:graphicData uri="http://schemas.openxmlformats.org/presentationml/2006/ole">
            <mc:AlternateContent xmlns:mc="http://schemas.openxmlformats.org/markup-compatibility/2006">
              <mc:Choice xmlns:v="urn:schemas-microsoft-com:vml" Requires="v">
                <p:oleObj spid="_x0000_s321569" name="公式" r:id="rId4" imgW="190440" imgH="228600" progId="Equation.3">
                  <p:embed/>
                </p:oleObj>
              </mc:Choice>
              <mc:Fallback>
                <p:oleObj name="公式" r:id="rId4" imgW="19044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1123950"/>
                        <a:ext cx="4159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7" name="Rectangle 11"/>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1551" name="Object 1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21570" name="公式" r:id="rId6" imgW="114120" imgH="215640" progId="Equation.3">
                  <p:embed/>
                </p:oleObj>
              </mc:Choice>
              <mc:Fallback>
                <p:oleObj name="公式" r:id="rId6" imgW="114120" imgH="2156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52" name="Object 16"/>
          <p:cNvGraphicFramePr>
            <a:graphicFrameLocks noChangeAspect="1"/>
          </p:cNvGraphicFramePr>
          <p:nvPr/>
        </p:nvGraphicFramePr>
        <p:xfrm>
          <a:off x="539750" y="1700213"/>
          <a:ext cx="7065963" cy="882650"/>
        </p:xfrm>
        <a:graphic>
          <a:graphicData uri="http://schemas.openxmlformats.org/presentationml/2006/ole">
            <mc:AlternateContent xmlns:mc="http://schemas.openxmlformats.org/markup-compatibility/2006">
              <mc:Choice xmlns:v="urn:schemas-microsoft-com:vml" Requires="v">
                <p:oleObj spid="_x0000_s321571" name="公式" r:id="rId8" imgW="3352680" imgH="419040" progId="Equation.3">
                  <p:embed/>
                </p:oleObj>
              </mc:Choice>
              <mc:Fallback>
                <p:oleObj name="公式" r:id="rId8" imgW="3352680" imgH="41904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700213"/>
                        <a:ext cx="7065963"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54" name="Object 18"/>
          <p:cNvGraphicFramePr>
            <a:graphicFrameLocks noChangeAspect="1"/>
          </p:cNvGraphicFramePr>
          <p:nvPr/>
        </p:nvGraphicFramePr>
        <p:xfrm>
          <a:off x="5292725" y="260350"/>
          <a:ext cx="3190875" cy="628650"/>
        </p:xfrm>
        <a:graphic>
          <a:graphicData uri="http://schemas.openxmlformats.org/presentationml/2006/ole">
            <mc:AlternateContent xmlns:mc="http://schemas.openxmlformats.org/markup-compatibility/2006">
              <mc:Choice xmlns:v="urn:schemas-microsoft-com:vml" Requires="v">
                <p:oleObj spid="_x0000_s321572" name="位图图像" r:id="rId10" imgW="3191320" imgH="628571" progId="Paint.Picture">
                  <p:embed/>
                </p:oleObj>
              </mc:Choice>
              <mc:Fallback>
                <p:oleObj name="位图图像" r:id="rId10" imgW="3191320" imgH="628571" progId="Paint.Picture">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2725" y="260350"/>
                        <a:ext cx="3190875" cy="62865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1558" name="Object 22"/>
          <p:cNvGraphicFramePr>
            <a:graphicFrameLocks noChangeAspect="1"/>
          </p:cNvGraphicFramePr>
          <p:nvPr/>
        </p:nvGraphicFramePr>
        <p:xfrm>
          <a:off x="684213" y="4076700"/>
          <a:ext cx="6110287" cy="2719388"/>
        </p:xfrm>
        <a:graphic>
          <a:graphicData uri="http://schemas.openxmlformats.org/presentationml/2006/ole">
            <mc:AlternateContent xmlns:mc="http://schemas.openxmlformats.org/markup-compatibility/2006">
              <mc:Choice xmlns:v="urn:schemas-microsoft-com:vml" Requires="v">
                <p:oleObj spid="_x0000_s321573" name="公式" r:id="rId12" imgW="2336760" imgH="1041120" progId="Equation.3">
                  <p:embed/>
                </p:oleObj>
              </mc:Choice>
              <mc:Fallback>
                <p:oleObj name="公式" r:id="rId12" imgW="2336760" imgH="104112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4076700"/>
                        <a:ext cx="6110287"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50"/>
                                        </p:tgtEl>
                                        <p:attrNameLst>
                                          <p:attrName>style.visibility</p:attrName>
                                        </p:attrNameLst>
                                      </p:cBhvr>
                                      <p:to>
                                        <p:strVal val="visible"/>
                                      </p:to>
                                    </p:set>
                                    <p:animEffect transition="in" filter="blinds(horizontal)">
                                      <p:cBhvr>
                                        <p:cTn id="7" dur="500"/>
                                        <p:tgtEl>
                                          <p:spTgt spid="321550"/>
                                        </p:tgtEl>
                                      </p:cBhvr>
                                    </p:animEffect>
                                  </p:childTnLst>
                                </p:cTn>
                              </p:par>
                              <p:par>
                                <p:cTn id="8" presetID="3" presetClass="entr" presetSubtype="10" fill="hold" nodeType="withEffect">
                                  <p:stCondLst>
                                    <p:cond delay="0"/>
                                  </p:stCondLst>
                                  <p:childTnLst>
                                    <p:set>
                                      <p:cBhvr>
                                        <p:cTn id="9" dur="1" fill="hold">
                                          <p:stCondLst>
                                            <p:cond delay="0"/>
                                          </p:stCondLst>
                                        </p:cTn>
                                        <p:tgtEl>
                                          <p:spTgt spid="321542"/>
                                        </p:tgtEl>
                                        <p:attrNameLst>
                                          <p:attrName>style.visibility</p:attrName>
                                        </p:attrNameLst>
                                      </p:cBhvr>
                                      <p:to>
                                        <p:strVal val="visible"/>
                                      </p:to>
                                    </p:set>
                                    <p:animEffect transition="in" filter="blinds(horizontal)">
                                      <p:cBhvr>
                                        <p:cTn id="10" dur="500"/>
                                        <p:tgtEl>
                                          <p:spTgt spid="321542"/>
                                        </p:tgtEl>
                                      </p:cBhvr>
                                    </p:animEffect>
                                  </p:childTnLst>
                                </p:cTn>
                              </p:par>
                              <p:par>
                                <p:cTn id="11" presetID="3" presetClass="entr" presetSubtype="10" fill="hold" nodeType="withEffect">
                                  <p:stCondLst>
                                    <p:cond delay="0"/>
                                  </p:stCondLst>
                                  <p:childTnLst>
                                    <p:set>
                                      <p:cBhvr>
                                        <p:cTn id="12" dur="1" fill="hold">
                                          <p:stCondLst>
                                            <p:cond delay="0"/>
                                          </p:stCondLst>
                                        </p:cTn>
                                        <p:tgtEl>
                                          <p:spTgt spid="321552"/>
                                        </p:tgtEl>
                                        <p:attrNameLst>
                                          <p:attrName>style.visibility</p:attrName>
                                        </p:attrNameLst>
                                      </p:cBhvr>
                                      <p:to>
                                        <p:strVal val="visible"/>
                                      </p:to>
                                    </p:set>
                                    <p:animEffect transition="in" filter="blinds(horizontal)">
                                      <p:cBhvr>
                                        <p:cTn id="13" dur="500"/>
                                        <p:tgtEl>
                                          <p:spTgt spid="321552"/>
                                        </p:tgtEl>
                                      </p:cBhvr>
                                    </p:animEffect>
                                  </p:childTnLst>
                                </p:cTn>
                              </p:par>
                              <p:par>
                                <p:cTn id="14" presetID="3" presetClass="entr" presetSubtype="10" fill="hold" nodeType="withEffect">
                                  <p:stCondLst>
                                    <p:cond delay="0"/>
                                  </p:stCondLst>
                                  <p:childTnLst>
                                    <p:set>
                                      <p:cBhvr>
                                        <p:cTn id="15" dur="1" fill="hold">
                                          <p:stCondLst>
                                            <p:cond delay="0"/>
                                          </p:stCondLst>
                                        </p:cTn>
                                        <p:tgtEl>
                                          <p:spTgt spid="321554"/>
                                        </p:tgtEl>
                                        <p:attrNameLst>
                                          <p:attrName>style.visibility</p:attrName>
                                        </p:attrNameLst>
                                      </p:cBhvr>
                                      <p:to>
                                        <p:strVal val="visible"/>
                                      </p:to>
                                    </p:set>
                                    <p:animEffect transition="in" filter="blinds(horizontal)">
                                      <p:cBhvr>
                                        <p:cTn id="16" dur="500"/>
                                        <p:tgtEl>
                                          <p:spTgt spid="3215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1557"/>
                                        </p:tgtEl>
                                        <p:attrNameLst>
                                          <p:attrName>style.visibility</p:attrName>
                                        </p:attrNameLst>
                                      </p:cBhvr>
                                      <p:to>
                                        <p:strVal val="visible"/>
                                      </p:to>
                                    </p:set>
                                    <p:animEffect transition="in" filter="blinds(horizontal)">
                                      <p:cBhvr>
                                        <p:cTn id="21" dur="500"/>
                                        <p:tgtEl>
                                          <p:spTgt spid="3215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1558"/>
                                        </p:tgtEl>
                                        <p:attrNameLst>
                                          <p:attrName>style.visibility</p:attrName>
                                        </p:attrNameLst>
                                      </p:cBhvr>
                                      <p:to>
                                        <p:strVal val="visible"/>
                                      </p:to>
                                    </p:set>
                                    <p:animEffect transition="in" filter="blinds(horizontal)">
                                      <p:cBhvr>
                                        <p:cTn id="26" dur="500"/>
                                        <p:tgtEl>
                                          <p:spTgt spid="32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57" grpId="0"/>
      <p:bldP spid="321550"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3" name="Rectangle 3"/>
          <p:cNvSpPr>
            <a:spLocks noChangeArrowheads="1"/>
          </p:cNvSpPr>
          <p:nvPr/>
        </p:nvSpPr>
        <p:spPr bwMode="auto">
          <a:xfrm>
            <a:off x="179388" y="273050"/>
            <a:ext cx="2020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200">
                <a:solidFill>
                  <a:srgbClr val="FF3300"/>
                </a:solidFill>
                <a:latin typeface="黑体" pitchFamily="49" charset="-122"/>
                <a:ea typeface="黑体" pitchFamily="49" charset="-122"/>
              </a:rPr>
              <a:t> </a:t>
            </a:r>
            <a:r>
              <a:rPr kumimoji="1" lang="en-US" altLang="zh-CN" sz="3200" b="1">
                <a:solidFill>
                  <a:srgbClr val="FF3300"/>
                </a:solidFill>
                <a:latin typeface="黑体" pitchFamily="49" charset="-122"/>
                <a:ea typeface="黑体" pitchFamily="49" charset="-122"/>
              </a:rPr>
              <a:t>6.</a:t>
            </a:r>
            <a:r>
              <a:rPr kumimoji="1" lang="zh-CN" altLang="en-US" sz="3200" b="1">
                <a:solidFill>
                  <a:srgbClr val="FF3300"/>
                </a:solidFill>
                <a:latin typeface="黑体" pitchFamily="49" charset="-122"/>
                <a:ea typeface="黑体" pitchFamily="49" charset="-122"/>
              </a:rPr>
              <a:t>最后得</a:t>
            </a:r>
          </a:p>
        </p:txBody>
      </p:sp>
      <p:sp>
        <p:nvSpPr>
          <p:cNvPr id="322564" name="Rectangle 4"/>
          <p:cNvSpPr>
            <a:spLocks noChangeArrowheads="1"/>
          </p:cNvSpPr>
          <p:nvPr/>
        </p:nvSpPr>
        <p:spPr bwMode="auto">
          <a:xfrm>
            <a:off x="539750" y="1196975"/>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a:solidFill>
                  <a:srgbClr val="0000FF"/>
                </a:solidFill>
                <a:latin typeface="Tahoma" pitchFamily="34" charset="0"/>
                <a:ea typeface="华文楷体" pitchFamily="2" charset="-122"/>
              </a:rPr>
              <a:t>校正环节</a:t>
            </a:r>
          </a:p>
        </p:txBody>
      </p:sp>
      <p:sp>
        <p:nvSpPr>
          <p:cNvPr id="322565" name="Rectangle 5"/>
          <p:cNvSpPr>
            <a:spLocks noChangeArrowheads="1"/>
          </p:cNvSpPr>
          <p:nvPr/>
        </p:nvSpPr>
        <p:spPr bwMode="auto">
          <a:xfrm>
            <a:off x="0"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2566" name="Object 6"/>
          <p:cNvGraphicFramePr>
            <a:graphicFrameLocks noChangeAspect="1"/>
          </p:cNvGraphicFramePr>
          <p:nvPr/>
        </p:nvGraphicFramePr>
        <p:xfrm>
          <a:off x="468313" y="2173288"/>
          <a:ext cx="790575" cy="415925"/>
        </p:xfrm>
        <a:graphic>
          <a:graphicData uri="http://schemas.openxmlformats.org/presentationml/2006/ole">
            <mc:AlternateContent xmlns:mc="http://schemas.openxmlformats.org/markup-compatibility/2006">
              <mc:Choice xmlns:v="urn:schemas-microsoft-com:vml" Requires="v">
                <p:oleObj spid="_x0000_s322612" name="公式" r:id="rId4" imgW="558558" imgH="291973" progId="Equation.3">
                  <p:embed/>
                </p:oleObj>
              </mc:Choice>
              <mc:Fallback>
                <p:oleObj name="公式" r:id="rId4" imgW="558558" imgH="29197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173288"/>
                        <a:ext cx="7905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7" name="Rectangle 7"/>
          <p:cNvSpPr>
            <a:spLocks noChangeArrowheads="1"/>
          </p:cNvSpPr>
          <p:nvPr/>
        </p:nvSpPr>
        <p:spPr bwMode="auto">
          <a:xfrm>
            <a:off x="1187450" y="1784350"/>
            <a:ext cx="334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latin typeface="Times New Roman" pitchFamily="18" charset="0"/>
                <a:cs typeface="Times New Roman" pitchFamily="18" charset="0"/>
              </a:rPr>
              <a:t>	=</a:t>
            </a:r>
            <a:endParaRPr kumimoji="1" lang="en-US" altLang="zh-CN" sz="2400">
              <a:latin typeface="Times New Roman" pitchFamily="18" charset="0"/>
            </a:endParaRPr>
          </a:p>
        </p:txBody>
      </p:sp>
      <p:graphicFrame>
        <p:nvGraphicFramePr>
          <p:cNvPr id="322568" name="Object 8"/>
          <p:cNvGraphicFramePr>
            <a:graphicFrameLocks noChangeAspect="1"/>
          </p:cNvGraphicFramePr>
          <p:nvPr/>
        </p:nvGraphicFramePr>
        <p:xfrm>
          <a:off x="1619250" y="1916113"/>
          <a:ext cx="1008063" cy="847725"/>
        </p:xfrm>
        <a:graphic>
          <a:graphicData uri="http://schemas.openxmlformats.org/presentationml/2006/ole">
            <mc:AlternateContent xmlns:mc="http://schemas.openxmlformats.org/markup-compatibility/2006">
              <mc:Choice xmlns:v="urn:schemas-microsoft-com:vml" Requires="v">
                <p:oleObj spid="_x0000_s322613" name="公式" r:id="rId6" imgW="711200" imgH="596900" progId="Equation.3">
                  <p:embed/>
                </p:oleObj>
              </mc:Choice>
              <mc:Fallback>
                <p:oleObj name="公式" r:id="rId6" imgW="711200" imgH="596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1916113"/>
                        <a:ext cx="1008063"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9" name="Rectangle 9"/>
          <p:cNvSpPr>
            <a:spLocks noChangeArrowheads="1"/>
          </p:cNvSpPr>
          <p:nvPr/>
        </p:nvSpPr>
        <p:spPr bwMode="auto">
          <a:xfrm>
            <a:off x="1187450" y="32131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latin typeface="Times New Roman" pitchFamily="18" charset="0"/>
                <a:cs typeface="Times New Roman" pitchFamily="18" charset="0"/>
              </a:rPr>
              <a:t>=</a:t>
            </a:r>
            <a:endParaRPr kumimoji="1" lang="en-US" altLang="zh-CN" sz="2400">
              <a:latin typeface="Times New Roman" pitchFamily="18" charset="0"/>
            </a:endParaRPr>
          </a:p>
        </p:txBody>
      </p:sp>
      <p:graphicFrame>
        <p:nvGraphicFramePr>
          <p:cNvPr id="322570" name="Object 10"/>
          <p:cNvGraphicFramePr>
            <a:graphicFrameLocks noChangeAspect="1"/>
          </p:cNvGraphicFramePr>
          <p:nvPr/>
        </p:nvGraphicFramePr>
        <p:xfrm>
          <a:off x="1619250" y="2997200"/>
          <a:ext cx="1187450" cy="865188"/>
        </p:xfrm>
        <a:graphic>
          <a:graphicData uri="http://schemas.openxmlformats.org/presentationml/2006/ole">
            <mc:AlternateContent xmlns:mc="http://schemas.openxmlformats.org/markup-compatibility/2006">
              <mc:Choice xmlns:v="urn:schemas-microsoft-com:vml" Requires="v">
                <p:oleObj spid="_x0000_s322614" name="公式" r:id="rId8" imgW="774364" imgH="558558" progId="Equation.3">
                  <p:embed/>
                </p:oleObj>
              </mc:Choice>
              <mc:Fallback>
                <p:oleObj name="公式" r:id="rId8" imgW="774364" imgH="558558"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997200"/>
                        <a:ext cx="118745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1" name="Rectangle 11"/>
          <p:cNvSpPr>
            <a:spLocks noChangeArrowheads="1"/>
          </p:cNvSpPr>
          <p:nvPr/>
        </p:nvSpPr>
        <p:spPr bwMode="auto">
          <a:xfrm>
            <a:off x="179388" y="4365625"/>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a:solidFill>
                  <a:srgbClr val="000000"/>
                </a:solidFill>
                <a:latin typeface="Times New Roman" pitchFamily="18" charset="0"/>
                <a:cs typeface="Times New Roman" pitchFamily="18" charset="0"/>
              </a:rPr>
              <a:t>已校正后系统的开环传函         </a:t>
            </a:r>
            <a:endParaRPr kumimoji="1" lang="zh-CN" altLang="en-US" sz="2400">
              <a:solidFill>
                <a:srgbClr val="000000"/>
              </a:solidFill>
              <a:latin typeface="Times New Roman" pitchFamily="18" charset="0"/>
            </a:endParaRPr>
          </a:p>
        </p:txBody>
      </p:sp>
      <p:sp>
        <p:nvSpPr>
          <p:cNvPr id="322572" name="Rectangle 12"/>
          <p:cNvSpPr>
            <a:spLocks noChangeArrowheads="1"/>
          </p:cNvSpPr>
          <p:nvPr/>
        </p:nvSpPr>
        <p:spPr bwMode="auto">
          <a:xfrm>
            <a:off x="0" y="345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2573" name="Rectangle 13"/>
          <p:cNvSpPr>
            <a:spLocks noChangeArrowheads="1"/>
          </p:cNvSpPr>
          <p:nvPr/>
        </p:nvSpPr>
        <p:spPr bwMode="auto">
          <a:xfrm>
            <a:off x="0" y="4654550"/>
            <a:ext cx="228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1100">
                <a:latin typeface="Tahoma" pitchFamily="34" charset="0"/>
              </a:rPr>
              <a:t> </a:t>
            </a:r>
            <a:endParaRPr kumimoji="1" lang="en-US" altLang="zh-CN" sz="2400">
              <a:latin typeface="Times New Roman" pitchFamily="18" charset="0"/>
            </a:endParaRPr>
          </a:p>
        </p:txBody>
      </p:sp>
      <p:grpSp>
        <p:nvGrpSpPr>
          <p:cNvPr id="322574" name="Group 14"/>
          <p:cNvGrpSpPr>
            <a:grpSpLocks/>
          </p:cNvGrpSpPr>
          <p:nvPr/>
        </p:nvGrpSpPr>
        <p:grpSpPr bwMode="auto">
          <a:xfrm>
            <a:off x="395288" y="5589588"/>
            <a:ext cx="5492750" cy="671512"/>
            <a:chOff x="49" y="3566"/>
            <a:chExt cx="3460" cy="423"/>
          </a:xfrm>
        </p:grpSpPr>
        <p:graphicFrame>
          <p:nvGraphicFramePr>
            <p:cNvPr id="322575" name="Object 15"/>
            <p:cNvGraphicFramePr>
              <a:graphicFrameLocks noChangeAspect="1"/>
            </p:cNvGraphicFramePr>
            <p:nvPr/>
          </p:nvGraphicFramePr>
          <p:xfrm>
            <a:off x="49" y="3666"/>
            <a:ext cx="518" cy="268"/>
          </p:xfrm>
          <a:graphic>
            <a:graphicData uri="http://schemas.openxmlformats.org/presentationml/2006/ole">
              <mc:AlternateContent xmlns:mc="http://schemas.openxmlformats.org/markup-compatibility/2006">
                <mc:Choice xmlns:v="urn:schemas-microsoft-com:vml" Requires="v">
                  <p:oleObj spid="_x0000_s322615" name="公式" r:id="rId10" imgW="571252" imgH="291973" progId="Equation.3">
                    <p:embed/>
                  </p:oleObj>
                </mc:Choice>
                <mc:Fallback>
                  <p:oleObj name="公式" r:id="rId10" imgW="571252" imgH="291973"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 y="3666"/>
                          <a:ext cx="518"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6" name="Object 16"/>
            <p:cNvGraphicFramePr>
              <a:graphicFrameLocks noChangeAspect="1"/>
            </p:cNvGraphicFramePr>
            <p:nvPr/>
          </p:nvGraphicFramePr>
          <p:xfrm>
            <a:off x="702" y="3657"/>
            <a:ext cx="454" cy="238"/>
          </p:xfrm>
          <a:graphic>
            <a:graphicData uri="http://schemas.openxmlformats.org/presentationml/2006/ole">
              <mc:AlternateContent xmlns:mc="http://schemas.openxmlformats.org/markup-compatibility/2006">
                <mc:Choice xmlns:v="urn:schemas-microsoft-com:vml" Requires="v">
                  <p:oleObj spid="_x0000_s322616" name="公式" r:id="rId12" imgW="558558" imgH="291973" progId="Equation.3">
                    <p:embed/>
                  </p:oleObj>
                </mc:Choice>
                <mc:Fallback>
                  <p:oleObj name="公式" r:id="rId12" imgW="558558" imgH="29197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 y="3657"/>
                          <a:ext cx="454"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77" name="Object 17"/>
            <p:cNvGraphicFramePr>
              <a:graphicFrameLocks noChangeAspect="1"/>
            </p:cNvGraphicFramePr>
            <p:nvPr/>
          </p:nvGraphicFramePr>
          <p:xfrm>
            <a:off x="1156" y="3677"/>
            <a:ext cx="363" cy="207"/>
          </p:xfrm>
          <a:graphic>
            <a:graphicData uri="http://schemas.openxmlformats.org/presentationml/2006/ole">
              <mc:AlternateContent xmlns:mc="http://schemas.openxmlformats.org/markup-compatibility/2006">
                <mc:Choice xmlns:v="urn:schemas-microsoft-com:vml" Requires="v">
                  <p:oleObj spid="_x0000_s322617" name="公式" r:id="rId14" imgW="469696" imgH="266584" progId="Equation.3">
                    <p:embed/>
                  </p:oleObj>
                </mc:Choice>
                <mc:Fallback>
                  <p:oleObj name="公式" r:id="rId14" imgW="469696" imgH="266584"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6" y="3677"/>
                          <a:ext cx="363"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8" name="Rectangle 18"/>
            <p:cNvSpPr>
              <a:spLocks noChangeArrowheads="1"/>
            </p:cNvSpPr>
            <p:nvPr/>
          </p:nvSpPr>
          <p:spPr bwMode="auto">
            <a:xfrm>
              <a:off x="1519" y="3641"/>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latin typeface="Times New Roman" pitchFamily="18" charset="0"/>
                  <a:cs typeface="Times New Roman" pitchFamily="18" charset="0"/>
                </a:rPr>
                <a:t>=</a:t>
              </a:r>
              <a:endParaRPr kumimoji="1" lang="en-US" altLang="zh-CN" sz="2400">
                <a:latin typeface="Times New Roman" pitchFamily="18" charset="0"/>
              </a:endParaRPr>
            </a:p>
          </p:txBody>
        </p:sp>
        <p:graphicFrame>
          <p:nvGraphicFramePr>
            <p:cNvPr id="322579" name="Object 19"/>
            <p:cNvGraphicFramePr>
              <a:graphicFrameLocks noChangeAspect="1"/>
            </p:cNvGraphicFramePr>
            <p:nvPr/>
          </p:nvGraphicFramePr>
          <p:xfrm>
            <a:off x="1791" y="3566"/>
            <a:ext cx="1718" cy="423"/>
          </p:xfrm>
          <a:graphic>
            <a:graphicData uri="http://schemas.openxmlformats.org/presentationml/2006/ole">
              <mc:AlternateContent xmlns:mc="http://schemas.openxmlformats.org/markup-compatibility/2006">
                <mc:Choice xmlns:v="urn:schemas-microsoft-com:vml" Requires="v">
                  <p:oleObj spid="_x0000_s322618" name="公式" r:id="rId16" imgW="2438400" imgH="596900" progId="Equation.3">
                    <p:embed/>
                  </p:oleObj>
                </mc:Choice>
                <mc:Fallback>
                  <p:oleObj name="公式" r:id="rId16" imgW="2438400" imgH="59690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1" y="3566"/>
                          <a:ext cx="1718"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80" name="Rectangle 20"/>
            <p:cNvSpPr>
              <a:spLocks noChangeArrowheads="1"/>
            </p:cNvSpPr>
            <p:nvPr/>
          </p:nvSpPr>
          <p:spPr bwMode="auto">
            <a:xfrm>
              <a:off x="521" y="3641"/>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latin typeface="Times New Roman" pitchFamily="18" charset="0"/>
                  <a:cs typeface="Times New Roman" pitchFamily="18" charset="0"/>
                </a:rPr>
                <a:t>=</a:t>
              </a:r>
              <a:endParaRPr kumimoji="1" lang="en-US" altLang="zh-CN" sz="2400">
                <a:latin typeface="Times New Roman" pitchFamily="18" charset="0"/>
              </a:endParaRPr>
            </a:p>
          </p:txBody>
        </p:sp>
      </p:grpSp>
      <p:graphicFrame>
        <p:nvGraphicFramePr>
          <p:cNvPr id="322582" name="Object 22"/>
          <p:cNvGraphicFramePr>
            <a:graphicFrameLocks noChangeAspect="1"/>
          </p:cNvGraphicFramePr>
          <p:nvPr/>
        </p:nvGraphicFramePr>
        <p:xfrm>
          <a:off x="4140200" y="981075"/>
          <a:ext cx="4541838" cy="4435475"/>
        </p:xfrm>
        <a:graphic>
          <a:graphicData uri="http://schemas.openxmlformats.org/presentationml/2006/ole">
            <mc:AlternateContent xmlns:mc="http://schemas.openxmlformats.org/markup-compatibility/2006">
              <mc:Choice xmlns:v="urn:schemas-microsoft-com:vml" Requires="v">
                <p:oleObj spid="_x0000_s322619" name="位图图像" r:id="rId18" imgW="4038095" imgH="3943901" progId="Paint.Picture">
                  <p:embed/>
                </p:oleObj>
              </mc:Choice>
              <mc:Fallback>
                <p:oleObj name="位图图像" r:id="rId18" imgW="4038095" imgH="3943901" progId="Paint.Picture">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0200" y="981075"/>
                        <a:ext cx="4541838"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2583" name="Line 23"/>
          <p:cNvSpPr>
            <a:spLocks noChangeShapeType="1"/>
          </p:cNvSpPr>
          <p:nvPr/>
        </p:nvSpPr>
        <p:spPr bwMode="auto">
          <a:xfrm flipV="1">
            <a:off x="7251700" y="822325"/>
            <a:ext cx="0" cy="4465638"/>
          </a:xfrm>
          <a:prstGeom prst="line">
            <a:avLst/>
          </a:prstGeom>
          <a:noFill/>
          <a:ln w="57150">
            <a:solidFill>
              <a:srgbClr val="339966"/>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2585" name="Line 25"/>
          <p:cNvSpPr>
            <a:spLocks noChangeShapeType="1"/>
          </p:cNvSpPr>
          <p:nvPr/>
        </p:nvSpPr>
        <p:spPr bwMode="auto">
          <a:xfrm>
            <a:off x="7235825" y="2276475"/>
            <a:ext cx="0" cy="576263"/>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2586" name="Line 26"/>
          <p:cNvSpPr>
            <a:spLocks noChangeShapeType="1"/>
          </p:cNvSpPr>
          <p:nvPr/>
        </p:nvSpPr>
        <p:spPr bwMode="auto">
          <a:xfrm>
            <a:off x="7235825" y="1628775"/>
            <a:ext cx="0" cy="576263"/>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2588" name="Object 28"/>
          <p:cNvGraphicFramePr>
            <a:graphicFrameLocks noChangeAspect="1"/>
          </p:cNvGraphicFramePr>
          <p:nvPr/>
        </p:nvGraphicFramePr>
        <p:xfrm>
          <a:off x="3000375" y="836613"/>
          <a:ext cx="1270000" cy="595312"/>
        </p:xfrm>
        <a:graphic>
          <a:graphicData uri="http://schemas.openxmlformats.org/presentationml/2006/ole">
            <mc:AlternateContent xmlns:mc="http://schemas.openxmlformats.org/markup-compatibility/2006">
              <mc:Choice xmlns:v="urn:schemas-microsoft-com:vml" Requires="v">
                <p:oleObj spid="_x0000_s322620" name="公式" r:id="rId20" imgW="545760" imgH="253800" progId="Equation.3">
                  <p:embed/>
                </p:oleObj>
              </mc:Choice>
              <mc:Fallback>
                <p:oleObj name="公式" r:id="rId20" imgW="545760" imgH="253800" progId="Equation.3">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00375" y="836613"/>
                        <a:ext cx="12700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89" name="Object 29"/>
          <p:cNvGraphicFramePr>
            <a:graphicFrameLocks noChangeAspect="1"/>
          </p:cNvGraphicFramePr>
          <p:nvPr/>
        </p:nvGraphicFramePr>
        <p:xfrm>
          <a:off x="4411663" y="0"/>
          <a:ext cx="1077912" cy="557213"/>
        </p:xfrm>
        <a:graphic>
          <a:graphicData uri="http://schemas.openxmlformats.org/presentationml/2006/ole">
            <mc:AlternateContent xmlns:mc="http://schemas.openxmlformats.org/markup-compatibility/2006">
              <mc:Choice xmlns:v="urn:schemas-microsoft-com:vml" Requires="v">
                <p:oleObj spid="_x0000_s322621" name="公式" r:id="rId22" imgW="495000" imgH="253800" progId="Equation.3">
                  <p:embed/>
                </p:oleObj>
              </mc:Choice>
              <mc:Fallback>
                <p:oleObj name="公式" r:id="rId22" imgW="495000" imgH="253800" progId="Equation.3">
                  <p:embed/>
                  <p:pic>
                    <p:nvPicPr>
                      <p:cNvPr id="0"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1663" y="0"/>
                        <a:ext cx="1077912"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90" name="Line 30"/>
          <p:cNvSpPr>
            <a:spLocks noChangeShapeType="1"/>
          </p:cNvSpPr>
          <p:nvPr/>
        </p:nvSpPr>
        <p:spPr bwMode="auto">
          <a:xfrm>
            <a:off x="3779838" y="1412875"/>
            <a:ext cx="3313112" cy="1152525"/>
          </a:xfrm>
          <a:prstGeom prst="line">
            <a:avLst/>
          </a:prstGeom>
          <a:noFill/>
          <a:ln w="38100">
            <a:solidFill>
              <a:srgbClr val="FF00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2591" name="Line 31"/>
          <p:cNvSpPr>
            <a:spLocks noChangeShapeType="1"/>
          </p:cNvSpPr>
          <p:nvPr/>
        </p:nvSpPr>
        <p:spPr bwMode="auto">
          <a:xfrm>
            <a:off x="4787900" y="476250"/>
            <a:ext cx="2376488" cy="1439863"/>
          </a:xfrm>
          <a:prstGeom prst="line">
            <a:avLst/>
          </a:prstGeom>
          <a:noFill/>
          <a:ln w="38100">
            <a:solidFill>
              <a:srgbClr val="3366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83"/>
                                        </p:tgtEl>
                                        <p:attrNameLst>
                                          <p:attrName>style.visibility</p:attrName>
                                        </p:attrNameLst>
                                      </p:cBhvr>
                                      <p:to>
                                        <p:strVal val="visible"/>
                                      </p:to>
                                    </p:set>
                                    <p:animEffect transition="in" filter="blinds(horizontal)">
                                      <p:cBhvr>
                                        <p:cTn id="7" dur="500"/>
                                        <p:tgtEl>
                                          <p:spTgt spid="322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2585"/>
                                        </p:tgtEl>
                                        <p:attrNameLst>
                                          <p:attrName>style.visibility</p:attrName>
                                        </p:attrNameLst>
                                      </p:cBhvr>
                                      <p:to>
                                        <p:strVal val="visible"/>
                                      </p:to>
                                    </p:set>
                                    <p:animEffect transition="in" filter="blinds(horizontal)">
                                      <p:cBhvr>
                                        <p:cTn id="12" dur="500"/>
                                        <p:tgtEl>
                                          <p:spTgt spid="322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2588"/>
                                        </p:tgtEl>
                                        <p:attrNameLst>
                                          <p:attrName>style.visibility</p:attrName>
                                        </p:attrNameLst>
                                      </p:cBhvr>
                                      <p:to>
                                        <p:strVal val="visible"/>
                                      </p:to>
                                    </p:set>
                                    <p:animEffect transition="in" filter="blinds(horizontal)">
                                      <p:cBhvr>
                                        <p:cTn id="17" dur="500"/>
                                        <p:tgtEl>
                                          <p:spTgt spid="32258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2590"/>
                                        </p:tgtEl>
                                        <p:attrNameLst>
                                          <p:attrName>style.visibility</p:attrName>
                                        </p:attrNameLst>
                                      </p:cBhvr>
                                      <p:to>
                                        <p:strVal val="visible"/>
                                      </p:to>
                                    </p:set>
                                    <p:animEffect transition="in" filter="blinds(horizontal)">
                                      <p:cBhvr>
                                        <p:cTn id="20" dur="500"/>
                                        <p:tgtEl>
                                          <p:spTgt spid="3225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2586"/>
                                        </p:tgtEl>
                                        <p:attrNameLst>
                                          <p:attrName>style.visibility</p:attrName>
                                        </p:attrNameLst>
                                      </p:cBhvr>
                                      <p:to>
                                        <p:strVal val="visible"/>
                                      </p:to>
                                    </p:set>
                                    <p:animEffect transition="in" filter="blinds(horizontal)">
                                      <p:cBhvr>
                                        <p:cTn id="25" dur="500"/>
                                        <p:tgtEl>
                                          <p:spTgt spid="3225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2589"/>
                                        </p:tgtEl>
                                        <p:attrNameLst>
                                          <p:attrName>style.visibility</p:attrName>
                                        </p:attrNameLst>
                                      </p:cBhvr>
                                      <p:to>
                                        <p:strVal val="visible"/>
                                      </p:to>
                                    </p:set>
                                    <p:animEffect transition="in" filter="blinds(horizontal)">
                                      <p:cBhvr>
                                        <p:cTn id="30" dur="500"/>
                                        <p:tgtEl>
                                          <p:spTgt spid="32258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22591"/>
                                        </p:tgtEl>
                                        <p:attrNameLst>
                                          <p:attrName>style.visibility</p:attrName>
                                        </p:attrNameLst>
                                      </p:cBhvr>
                                      <p:to>
                                        <p:strVal val="visible"/>
                                      </p:to>
                                    </p:set>
                                    <p:animEffect transition="in" filter="blinds(horizontal)">
                                      <p:cBhvr>
                                        <p:cTn id="33" dur="500"/>
                                        <p:tgtEl>
                                          <p:spTgt spid="322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83" grpId="0" animBg="1"/>
      <p:bldP spid="322585" grpId="0" animBg="1"/>
      <p:bldP spid="322586" grpId="0" animBg="1"/>
      <p:bldP spid="322590" grpId="0" animBg="1"/>
      <p:bldP spid="32259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60" name="Text Box 4"/>
          <p:cNvSpPr txBox="1">
            <a:spLocks noChangeArrowheads="1"/>
          </p:cNvSpPr>
          <p:nvPr/>
        </p:nvSpPr>
        <p:spPr bwMode="auto">
          <a:xfrm>
            <a:off x="179388" y="0"/>
            <a:ext cx="5184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solidFill>
                  <a:srgbClr val="FF3300"/>
                </a:solidFill>
                <a:latin typeface="黑体" pitchFamily="49" charset="-122"/>
                <a:ea typeface="黑体" pitchFamily="49" charset="-122"/>
              </a:rPr>
              <a:t>7.</a:t>
            </a:r>
            <a:r>
              <a:rPr kumimoji="1" lang="zh-CN" altLang="en-US" sz="3200">
                <a:solidFill>
                  <a:srgbClr val="FF3300"/>
                </a:solidFill>
                <a:latin typeface="黑体" pitchFamily="49" charset="-122"/>
                <a:ea typeface="黑体" pitchFamily="49" charset="-122"/>
              </a:rPr>
              <a:t>验证</a:t>
            </a:r>
          </a:p>
        </p:txBody>
      </p:sp>
      <p:graphicFrame>
        <p:nvGraphicFramePr>
          <p:cNvPr id="326661" name="Object 5"/>
          <p:cNvGraphicFramePr>
            <a:graphicFrameLocks noChangeAspect="1"/>
          </p:cNvGraphicFramePr>
          <p:nvPr/>
        </p:nvGraphicFramePr>
        <p:xfrm>
          <a:off x="395288" y="765175"/>
          <a:ext cx="1358900" cy="504825"/>
        </p:xfrm>
        <a:graphic>
          <a:graphicData uri="http://schemas.openxmlformats.org/presentationml/2006/ole">
            <mc:AlternateContent xmlns:mc="http://schemas.openxmlformats.org/markup-compatibility/2006">
              <mc:Choice xmlns:v="urn:schemas-microsoft-com:vml" Requires="v">
                <p:oleObj spid="_x0000_s326679" name="公式" r:id="rId4" imgW="622080" imgH="228600" progId="Equation.3">
                  <p:embed/>
                </p:oleObj>
              </mc:Choice>
              <mc:Fallback>
                <p:oleObj name="公式" r:id="rId4" imgW="62208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765175"/>
                        <a:ext cx="13589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2411413" y="981075"/>
          <a:ext cx="5481637" cy="1011238"/>
        </p:xfrm>
        <a:graphic>
          <a:graphicData uri="http://schemas.openxmlformats.org/presentationml/2006/ole">
            <mc:AlternateContent xmlns:mc="http://schemas.openxmlformats.org/markup-compatibility/2006">
              <mc:Choice xmlns:v="urn:schemas-microsoft-com:vml" Requires="v">
                <p:oleObj spid="_x0000_s326680" name="公式" r:id="rId6" imgW="2476440" imgH="457200" progId="Equation.3">
                  <p:embed/>
                </p:oleObj>
              </mc:Choice>
              <mc:Fallback>
                <p:oleObj name="公式" r:id="rId6" imgW="247644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981075"/>
                        <a:ext cx="5481637"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3" name="Object 7"/>
          <p:cNvGraphicFramePr>
            <a:graphicFrameLocks noChangeAspect="1"/>
          </p:cNvGraphicFramePr>
          <p:nvPr/>
        </p:nvGraphicFramePr>
        <p:xfrm>
          <a:off x="2555875" y="2060575"/>
          <a:ext cx="2811463" cy="506413"/>
        </p:xfrm>
        <a:graphic>
          <a:graphicData uri="http://schemas.openxmlformats.org/presentationml/2006/ole">
            <mc:AlternateContent xmlns:mc="http://schemas.openxmlformats.org/markup-compatibility/2006">
              <mc:Choice xmlns:v="urn:schemas-microsoft-com:vml" Requires="v">
                <p:oleObj spid="_x0000_s326681" name="公式" r:id="rId8" imgW="1269720" imgH="228600" progId="Equation.3">
                  <p:embed/>
                </p:oleObj>
              </mc:Choice>
              <mc:Fallback>
                <p:oleObj name="公式" r:id="rId8" imgW="126972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875" y="2060575"/>
                        <a:ext cx="2811463"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4" name="Object 8"/>
          <p:cNvGraphicFramePr>
            <a:graphicFrameLocks noChangeAspect="1"/>
          </p:cNvGraphicFramePr>
          <p:nvPr/>
        </p:nvGraphicFramePr>
        <p:xfrm>
          <a:off x="468313" y="3500438"/>
          <a:ext cx="8316912" cy="1036637"/>
        </p:xfrm>
        <a:graphic>
          <a:graphicData uri="http://schemas.openxmlformats.org/presentationml/2006/ole">
            <mc:AlternateContent xmlns:mc="http://schemas.openxmlformats.org/markup-compatibility/2006">
              <mc:Choice xmlns:v="urn:schemas-microsoft-com:vml" Requires="v">
                <p:oleObj spid="_x0000_s326682" name="公式" r:id="rId10" imgW="3657600" imgH="457200" progId="Equation.3">
                  <p:embed/>
                </p:oleObj>
              </mc:Choice>
              <mc:Fallback>
                <p:oleObj name="公式" r:id="rId10" imgW="365760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3500438"/>
                        <a:ext cx="8316912"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5" name="Object 9"/>
          <p:cNvGraphicFramePr>
            <a:graphicFrameLocks noChangeAspect="1"/>
          </p:cNvGraphicFramePr>
          <p:nvPr/>
        </p:nvGraphicFramePr>
        <p:xfrm>
          <a:off x="323850" y="2781300"/>
          <a:ext cx="1247775" cy="588963"/>
        </p:xfrm>
        <a:graphic>
          <a:graphicData uri="http://schemas.openxmlformats.org/presentationml/2006/ole">
            <mc:AlternateContent xmlns:mc="http://schemas.openxmlformats.org/markup-compatibility/2006">
              <mc:Choice xmlns:v="urn:schemas-microsoft-com:vml" Requires="v">
                <p:oleObj spid="_x0000_s326683" name="公式" r:id="rId12" imgW="571320" imgH="266400" progId="Equation.3">
                  <p:embed/>
                </p:oleObj>
              </mc:Choice>
              <mc:Fallback>
                <p:oleObj name="公式" r:id="rId12" imgW="571320" imgH="2664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850" y="2781300"/>
                        <a:ext cx="124777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6" name="Text Box 10"/>
          <p:cNvSpPr txBox="1">
            <a:spLocks noChangeArrowheads="1"/>
          </p:cNvSpPr>
          <p:nvPr/>
        </p:nvSpPr>
        <p:spPr bwMode="auto">
          <a:xfrm>
            <a:off x="323850" y="4494213"/>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3300"/>
                </a:solidFill>
                <a:ea typeface="黑体" pitchFamily="49" charset="-122"/>
              </a:rPr>
              <a:t>经验证：校正后系统符合系统设计要求</a:t>
            </a:r>
          </a:p>
        </p:txBody>
      </p:sp>
      <p:sp>
        <p:nvSpPr>
          <p:cNvPr id="326667" name="Text Box 11"/>
          <p:cNvSpPr txBox="1">
            <a:spLocks noChangeArrowheads="1"/>
          </p:cNvSpPr>
          <p:nvPr/>
        </p:nvSpPr>
        <p:spPr bwMode="auto">
          <a:xfrm>
            <a:off x="179388" y="5722938"/>
            <a:ext cx="89646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Tahoma" pitchFamily="34" charset="0"/>
                <a:ea typeface="华文楷体" pitchFamily="2" charset="-122"/>
              </a:rPr>
              <a:t>采用相位滞后环节，增加系统稳定性，但是剪切频率下降，随之闭环系统的带宽下降，则响应速度降低。</a:t>
            </a:r>
          </a:p>
        </p:txBody>
      </p:sp>
      <p:sp>
        <p:nvSpPr>
          <p:cNvPr id="326668" name="Text Box 12"/>
          <p:cNvSpPr txBox="1">
            <a:spLocks noChangeArrowheads="1"/>
          </p:cNvSpPr>
          <p:nvPr/>
        </p:nvSpPr>
        <p:spPr bwMode="auto">
          <a:xfrm>
            <a:off x="179388" y="5084763"/>
            <a:ext cx="169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3300"/>
                </a:solidFill>
                <a:ea typeface="黑体" pitchFamily="49" charset="-122"/>
              </a:rPr>
              <a:t>结论：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60"/>
                                        </p:tgtEl>
                                        <p:attrNameLst>
                                          <p:attrName>style.visibility</p:attrName>
                                        </p:attrNameLst>
                                      </p:cBhvr>
                                      <p:to>
                                        <p:strVal val="visible"/>
                                      </p:to>
                                    </p:set>
                                    <p:animEffect transition="in" filter="blinds(horizontal)">
                                      <p:cBhvr>
                                        <p:cTn id="7" dur="500"/>
                                        <p:tgtEl>
                                          <p:spTgt spid="326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par>
                                <p:cTn id="13" presetID="3" presetClass="entr" presetSubtype="10" fill="hold" nodeType="withEffect">
                                  <p:stCondLst>
                                    <p:cond delay="0"/>
                                  </p:stCondLst>
                                  <p:childTnLst>
                                    <p:set>
                                      <p:cBhvr>
                                        <p:cTn id="14" dur="1" fill="hold">
                                          <p:stCondLst>
                                            <p:cond delay="0"/>
                                          </p:stCondLst>
                                        </p:cTn>
                                        <p:tgtEl>
                                          <p:spTgt spid="326662"/>
                                        </p:tgtEl>
                                        <p:attrNameLst>
                                          <p:attrName>style.visibility</p:attrName>
                                        </p:attrNameLst>
                                      </p:cBhvr>
                                      <p:to>
                                        <p:strVal val="visible"/>
                                      </p:to>
                                    </p:set>
                                    <p:animEffect transition="in" filter="blinds(horizontal)">
                                      <p:cBhvr>
                                        <p:cTn id="15" dur="500"/>
                                        <p:tgtEl>
                                          <p:spTgt spid="3266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6663"/>
                                        </p:tgtEl>
                                        <p:attrNameLst>
                                          <p:attrName>style.visibility</p:attrName>
                                        </p:attrNameLst>
                                      </p:cBhvr>
                                      <p:to>
                                        <p:strVal val="visible"/>
                                      </p:to>
                                    </p:set>
                                    <p:animEffect transition="in" filter="blinds(horizontal)">
                                      <p:cBhvr>
                                        <p:cTn id="20" dur="500"/>
                                        <p:tgtEl>
                                          <p:spTgt spid="3266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6665"/>
                                        </p:tgtEl>
                                        <p:attrNameLst>
                                          <p:attrName>style.visibility</p:attrName>
                                        </p:attrNameLst>
                                      </p:cBhvr>
                                      <p:to>
                                        <p:strVal val="visible"/>
                                      </p:to>
                                    </p:set>
                                    <p:animEffect transition="in" filter="blinds(horizontal)">
                                      <p:cBhvr>
                                        <p:cTn id="25" dur="500"/>
                                        <p:tgtEl>
                                          <p:spTgt spid="3266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6664"/>
                                        </p:tgtEl>
                                        <p:attrNameLst>
                                          <p:attrName>style.visibility</p:attrName>
                                        </p:attrNameLst>
                                      </p:cBhvr>
                                      <p:to>
                                        <p:strVal val="visible"/>
                                      </p:to>
                                    </p:set>
                                    <p:animEffect transition="in" filter="blinds(horizontal)">
                                      <p:cBhvr>
                                        <p:cTn id="30" dur="500"/>
                                        <p:tgtEl>
                                          <p:spTgt spid="3266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6666"/>
                                        </p:tgtEl>
                                        <p:attrNameLst>
                                          <p:attrName>style.visibility</p:attrName>
                                        </p:attrNameLst>
                                      </p:cBhvr>
                                      <p:to>
                                        <p:strVal val="visible"/>
                                      </p:to>
                                    </p:set>
                                    <p:animEffect transition="in" filter="blinds(horizontal)">
                                      <p:cBhvr>
                                        <p:cTn id="35" dur="500"/>
                                        <p:tgtEl>
                                          <p:spTgt spid="3266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26668"/>
                                        </p:tgtEl>
                                        <p:attrNameLst>
                                          <p:attrName>style.visibility</p:attrName>
                                        </p:attrNameLst>
                                      </p:cBhvr>
                                      <p:to>
                                        <p:strVal val="visible"/>
                                      </p:to>
                                    </p:set>
                                    <p:animEffect transition="in" filter="blinds(horizontal)">
                                      <p:cBhvr>
                                        <p:cTn id="40" dur="500"/>
                                        <p:tgtEl>
                                          <p:spTgt spid="32666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26667"/>
                                        </p:tgtEl>
                                        <p:attrNameLst>
                                          <p:attrName>style.visibility</p:attrName>
                                        </p:attrNameLst>
                                      </p:cBhvr>
                                      <p:to>
                                        <p:strVal val="visible"/>
                                      </p:to>
                                    </p:set>
                                    <p:animEffect transition="in" filter="blinds(horizontal)">
                                      <p:cBhvr>
                                        <p:cTn id="43" dur="500"/>
                                        <p:tgtEl>
                                          <p:spTgt spid="326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p:bldP spid="326666" grpId="0"/>
      <p:bldP spid="326667" grpId="0"/>
      <p:bldP spid="32666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323850" y="188913"/>
            <a:ext cx="8229600" cy="1143000"/>
          </a:xfrm>
        </p:spPr>
        <p:txBody>
          <a:bodyPr/>
          <a:lstStyle/>
          <a:p>
            <a:r>
              <a:rPr lang="zh-CN" altLang="en-US" b="1">
                <a:solidFill>
                  <a:srgbClr val="FF3300"/>
                </a:solidFill>
                <a:ea typeface="黑体" pitchFamily="49" charset="-122"/>
              </a:rPr>
              <a:t>再提醒一点：</a:t>
            </a:r>
          </a:p>
        </p:txBody>
      </p:sp>
      <p:sp>
        <p:nvSpPr>
          <p:cNvPr id="470020" name="Text Box 4"/>
          <p:cNvSpPr txBox="1">
            <a:spLocks noChangeArrowheads="1"/>
          </p:cNvSpPr>
          <p:nvPr/>
        </p:nvSpPr>
        <p:spPr bwMode="auto">
          <a:xfrm>
            <a:off x="323850" y="1412875"/>
            <a:ext cx="85328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ea typeface="华文楷体" pitchFamily="2" charset="-122"/>
              </a:rPr>
              <a:t>通过添加相位滞后校正环节，可以使开环系统的增益系数</a:t>
            </a:r>
            <a:r>
              <a:rPr lang="en-US" altLang="zh-CN" sz="2800" b="1">
                <a:ea typeface="华文楷体" pitchFamily="2" charset="-122"/>
              </a:rPr>
              <a:t>K</a:t>
            </a:r>
            <a:r>
              <a:rPr lang="zh-CN" altLang="en-US" sz="2800" b="1">
                <a:ea typeface="华文楷体" pitchFamily="2" charset="-122"/>
              </a:rPr>
              <a:t>提高</a:t>
            </a:r>
            <a:r>
              <a:rPr lang="el-GR" altLang="zh-CN" sz="2800" b="1">
                <a:latin typeface="华文楷体" pitchFamily="2" charset="-122"/>
                <a:ea typeface="华文楷体" pitchFamily="2" charset="-122"/>
              </a:rPr>
              <a:t>β</a:t>
            </a:r>
            <a:r>
              <a:rPr lang="zh-CN" altLang="el-GR" sz="2800" b="1">
                <a:latin typeface="华文楷体" pitchFamily="2" charset="-122"/>
                <a:ea typeface="华文楷体" pitchFamily="2" charset="-122"/>
              </a:rPr>
              <a:t>倍（证明过程很复杂，参阅相关书籍）</a:t>
            </a:r>
          </a:p>
        </p:txBody>
      </p:sp>
      <p:sp>
        <p:nvSpPr>
          <p:cNvPr id="470021" name="Text Box 5"/>
          <p:cNvSpPr txBox="1">
            <a:spLocks noChangeArrowheads="1"/>
          </p:cNvSpPr>
          <p:nvPr/>
        </p:nvSpPr>
        <p:spPr bwMode="auto">
          <a:xfrm>
            <a:off x="395288" y="3500438"/>
            <a:ext cx="8532812"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FF3300"/>
                </a:solidFill>
                <a:ea typeface="华文楷体" pitchFamily="2" charset="-122"/>
              </a:rPr>
              <a:t>因此，相位滞后校正实现了以下两方面作用：</a:t>
            </a:r>
          </a:p>
          <a:p>
            <a:pPr>
              <a:lnSpc>
                <a:spcPct val="120000"/>
              </a:lnSpc>
              <a:spcBef>
                <a:spcPct val="50000"/>
              </a:spcBef>
              <a:buFontTx/>
              <a:buChar char="•"/>
            </a:pPr>
            <a:r>
              <a:rPr lang="zh-CN" altLang="en-US" sz="2800" b="1">
                <a:solidFill>
                  <a:srgbClr val="0000FF"/>
                </a:solidFill>
                <a:ea typeface="华文楷体" pitchFamily="2" charset="-122"/>
              </a:rPr>
              <a:t>改善系统稳定性储备</a:t>
            </a:r>
          </a:p>
          <a:p>
            <a:pPr>
              <a:lnSpc>
                <a:spcPct val="120000"/>
              </a:lnSpc>
              <a:spcBef>
                <a:spcPct val="50000"/>
              </a:spcBef>
              <a:buFontTx/>
              <a:buChar char="•"/>
            </a:pPr>
            <a:r>
              <a:rPr lang="zh-CN" altLang="en-US" sz="2800" b="1">
                <a:solidFill>
                  <a:srgbClr val="0000FF"/>
                </a:solidFill>
                <a:ea typeface="华文楷体" pitchFamily="2" charset="-122"/>
              </a:rPr>
              <a:t>减小稳态误差，提高了系统稳态性能。</a:t>
            </a:r>
          </a:p>
          <a:p>
            <a:pPr>
              <a:lnSpc>
                <a:spcPct val="120000"/>
              </a:lnSpc>
              <a:spcBef>
                <a:spcPct val="50000"/>
              </a:spcBef>
            </a:pPr>
            <a:r>
              <a:rPr lang="zh-CN" altLang="en-US" sz="2800" b="1">
                <a:ea typeface="华文楷体" pitchFamily="2" charset="-122"/>
              </a:rPr>
              <a:t>缺点：带宽减少，降低了系统的快速性</a:t>
            </a:r>
            <a:endParaRPr lang="el-GR" altLang="zh-CN" sz="2800" b="1">
              <a:ea typeface="华文楷体" pitchFamily="2" charset="-122"/>
            </a:endParaRPr>
          </a:p>
        </p:txBody>
      </p:sp>
      <p:sp>
        <p:nvSpPr>
          <p:cNvPr id="470022" name="Text Box 6"/>
          <p:cNvSpPr txBox="1">
            <a:spLocks noChangeArrowheads="1"/>
          </p:cNvSpPr>
          <p:nvPr/>
        </p:nvSpPr>
        <p:spPr bwMode="auto">
          <a:xfrm>
            <a:off x="539750" y="2781300"/>
            <a:ext cx="42481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solidFill>
                  <a:srgbClr val="0000FF"/>
                </a:solidFill>
                <a:ea typeface="华文楷体" pitchFamily="2" charset="-122"/>
              </a:rPr>
              <a:t>K</a:t>
            </a:r>
            <a:r>
              <a:rPr lang="zh-CN" altLang="en-US" sz="2800" b="1">
                <a:solidFill>
                  <a:srgbClr val="0000FF"/>
                </a:solidFill>
                <a:ea typeface="华文楷体" pitchFamily="2" charset="-122"/>
              </a:rPr>
              <a:t>提高，稳态误差减少</a:t>
            </a:r>
          </a:p>
        </p:txBody>
      </p:sp>
      <p:sp>
        <p:nvSpPr>
          <p:cNvPr id="470023" name="Line 7"/>
          <p:cNvSpPr>
            <a:spLocks noChangeShapeType="1"/>
          </p:cNvSpPr>
          <p:nvPr/>
        </p:nvSpPr>
        <p:spPr bwMode="auto">
          <a:xfrm>
            <a:off x="611188" y="5589588"/>
            <a:ext cx="5761037" cy="0"/>
          </a:xfrm>
          <a:prstGeom prst="line">
            <a:avLst/>
          </a:prstGeom>
          <a:noFill/>
          <a:ln w="152400" cmpd="tri">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blinds(horizontal)">
                                      <p:cBhvr>
                                        <p:cTn id="7" dur="500"/>
                                        <p:tgtEl>
                                          <p:spTgt spid="470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0020"/>
                                        </p:tgtEl>
                                        <p:attrNameLst>
                                          <p:attrName>style.visibility</p:attrName>
                                        </p:attrNameLst>
                                      </p:cBhvr>
                                      <p:to>
                                        <p:strVal val="visible"/>
                                      </p:to>
                                    </p:set>
                                    <p:animEffect transition="in" filter="blinds(horizontal)">
                                      <p:cBhvr>
                                        <p:cTn id="12" dur="500"/>
                                        <p:tgtEl>
                                          <p:spTgt spid="470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0022"/>
                                        </p:tgtEl>
                                        <p:attrNameLst>
                                          <p:attrName>style.visibility</p:attrName>
                                        </p:attrNameLst>
                                      </p:cBhvr>
                                      <p:to>
                                        <p:strVal val="visible"/>
                                      </p:to>
                                    </p:set>
                                    <p:animEffect transition="in" filter="blinds(horizontal)">
                                      <p:cBhvr>
                                        <p:cTn id="17" dur="500"/>
                                        <p:tgtEl>
                                          <p:spTgt spid="4700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0021">
                                            <p:txEl>
                                              <p:pRg st="0" end="0"/>
                                            </p:txEl>
                                          </p:spTgt>
                                        </p:tgtEl>
                                        <p:attrNameLst>
                                          <p:attrName>style.visibility</p:attrName>
                                        </p:attrNameLst>
                                      </p:cBhvr>
                                      <p:to>
                                        <p:strVal val="visible"/>
                                      </p:to>
                                    </p:set>
                                    <p:animEffect transition="in" filter="blinds(horizontal)">
                                      <p:cBhvr>
                                        <p:cTn id="22" dur="500"/>
                                        <p:tgtEl>
                                          <p:spTgt spid="47002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0021">
                                            <p:txEl>
                                              <p:pRg st="1" end="1"/>
                                            </p:txEl>
                                          </p:spTgt>
                                        </p:tgtEl>
                                        <p:attrNameLst>
                                          <p:attrName>style.visibility</p:attrName>
                                        </p:attrNameLst>
                                      </p:cBhvr>
                                      <p:to>
                                        <p:strVal val="visible"/>
                                      </p:to>
                                    </p:set>
                                    <p:animEffect transition="in" filter="blinds(horizontal)">
                                      <p:cBhvr>
                                        <p:cTn id="27" dur="500"/>
                                        <p:tgtEl>
                                          <p:spTgt spid="470021">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70021">
                                            <p:txEl>
                                              <p:pRg st="2" end="2"/>
                                            </p:txEl>
                                          </p:spTgt>
                                        </p:tgtEl>
                                        <p:attrNameLst>
                                          <p:attrName>style.visibility</p:attrName>
                                        </p:attrNameLst>
                                      </p:cBhvr>
                                      <p:to>
                                        <p:strVal val="visible"/>
                                      </p:to>
                                    </p:set>
                                    <p:animEffect transition="in" filter="blinds(horizontal)">
                                      <p:cBhvr>
                                        <p:cTn id="30" dur="500"/>
                                        <p:tgtEl>
                                          <p:spTgt spid="470021">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70023"/>
                                        </p:tgtEl>
                                        <p:attrNameLst>
                                          <p:attrName>style.visibility</p:attrName>
                                        </p:attrNameLst>
                                      </p:cBhvr>
                                      <p:to>
                                        <p:strVal val="visible"/>
                                      </p:to>
                                    </p:set>
                                    <p:anim calcmode="lin" valueType="num">
                                      <p:cBhvr additive="base">
                                        <p:cTn id="35" dur="500" fill="hold"/>
                                        <p:tgtEl>
                                          <p:spTgt spid="470023"/>
                                        </p:tgtEl>
                                        <p:attrNameLst>
                                          <p:attrName>ppt_x</p:attrName>
                                        </p:attrNameLst>
                                      </p:cBhvr>
                                      <p:tavLst>
                                        <p:tav tm="0">
                                          <p:val>
                                            <p:strVal val="#ppt_x"/>
                                          </p:val>
                                        </p:tav>
                                        <p:tav tm="100000">
                                          <p:val>
                                            <p:strVal val="#ppt_x"/>
                                          </p:val>
                                        </p:tav>
                                      </p:tavLst>
                                    </p:anim>
                                    <p:anim calcmode="lin" valueType="num">
                                      <p:cBhvr additive="base">
                                        <p:cTn id="36" dur="500" fill="hold"/>
                                        <p:tgtEl>
                                          <p:spTgt spid="47002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4" presetClass="emph" presetSubtype="0" fill="hold" grpId="1" nodeType="clickEffect">
                                  <p:stCondLst>
                                    <p:cond delay="0"/>
                                  </p:stCondLst>
                                  <p:childTnLst>
                                    <p:animClr clrSpc="hsl" dir="cw">
                                      <p:cBhvr override="childStyle">
                                        <p:cTn id="40" dur="500" fill="hold"/>
                                        <p:tgtEl>
                                          <p:spTgt spid="470023"/>
                                        </p:tgtEl>
                                        <p:attrNameLst>
                                          <p:attrName>style.color</p:attrName>
                                        </p:attrNameLst>
                                      </p:cBhvr>
                                      <p:by>
                                        <p:hsl h="0" s="-12549" l="-25098"/>
                                      </p:by>
                                    </p:animClr>
                                    <p:animClr clrSpc="hsl" dir="cw">
                                      <p:cBhvr>
                                        <p:cTn id="41" dur="500" fill="hold"/>
                                        <p:tgtEl>
                                          <p:spTgt spid="470023"/>
                                        </p:tgtEl>
                                        <p:attrNameLst>
                                          <p:attrName>fillcolor</p:attrName>
                                        </p:attrNameLst>
                                      </p:cBhvr>
                                      <p:by>
                                        <p:hsl h="0" s="-12549" l="-25098"/>
                                      </p:by>
                                    </p:animClr>
                                    <p:animClr clrSpc="hsl" dir="cw">
                                      <p:cBhvr>
                                        <p:cTn id="42" dur="500" fill="hold"/>
                                        <p:tgtEl>
                                          <p:spTgt spid="470023"/>
                                        </p:tgtEl>
                                        <p:attrNameLst>
                                          <p:attrName>stroke.color</p:attrName>
                                        </p:attrNameLst>
                                      </p:cBhvr>
                                      <p:by>
                                        <p:hsl h="0" s="-12549" l="-25098"/>
                                      </p:by>
                                    </p:animClr>
                                    <p:set>
                                      <p:cBhvr>
                                        <p:cTn id="43" dur="500" fill="hold"/>
                                        <p:tgtEl>
                                          <p:spTgt spid="470023"/>
                                        </p:tgtEl>
                                        <p:attrNameLst>
                                          <p:attrName>fill.type</p:attrName>
                                        </p:attrNameLst>
                                      </p:cBhvr>
                                      <p:to>
                                        <p:strVal val="solid"/>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70021">
                                            <p:txEl>
                                              <p:pRg st="3" end="3"/>
                                            </p:txEl>
                                          </p:spTgt>
                                        </p:tgtEl>
                                        <p:attrNameLst>
                                          <p:attrName>style.visibility</p:attrName>
                                        </p:attrNameLst>
                                      </p:cBhvr>
                                      <p:to>
                                        <p:strVal val="visible"/>
                                      </p:to>
                                    </p:set>
                                    <p:animEffect transition="in" filter="blinds(horizontal)">
                                      <p:cBhvr>
                                        <p:cTn id="48" dur="500"/>
                                        <p:tgtEl>
                                          <p:spTgt spid="4700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p:bldP spid="470020" grpId="0"/>
      <p:bldP spid="470022" grpId="0"/>
      <p:bldP spid="470023" grpId="0" animBg="1"/>
      <p:bldP spid="470023" grpId="1"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42" name="Rectangle 2"/>
          <p:cNvSpPr>
            <a:spLocks noChangeArrowheads="1"/>
          </p:cNvSpPr>
          <p:nvPr/>
        </p:nvSpPr>
        <p:spPr bwMode="auto">
          <a:xfrm>
            <a:off x="296863" y="228600"/>
            <a:ext cx="5789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4000" b="1">
                <a:solidFill>
                  <a:srgbClr val="FF3300"/>
                </a:solidFill>
                <a:latin typeface="Tahoma" pitchFamily="34" charset="0"/>
                <a:ea typeface="黑体" pitchFamily="49" charset="-122"/>
              </a:rPr>
              <a:t>三、相位滞后－超前校正</a:t>
            </a:r>
          </a:p>
        </p:txBody>
      </p:sp>
      <p:sp>
        <p:nvSpPr>
          <p:cNvPr id="471043" name="Rectangle 3"/>
          <p:cNvSpPr>
            <a:spLocks noChangeArrowheads="1"/>
          </p:cNvSpPr>
          <p:nvPr/>
        </p:nvSpPr>
        <p:spPr bwMode="auto">
          <a:xfrm>
            <a:off x="250825" y="889000"/>
            <a:ext cx="8893175"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70000"/>
              </a:lnSpc>
            </a:pPr>
            <a:r>
              <a:rPr kumimoji="1" lang="zh-CN" altLang="en-US" sz="2800" b="1">
                <a:solidFill>
                  <a:srgbClr val="FF3300"/>
                </a:solidFill>
                <a:latin typeface="Tahoma" pitchFamily="34" charset="0"/>
                <a:ea typeface="黑体" pitchFamily="49" charset="-122"/>
              </a:rPr>
              <a:t>超前校正</a:t>
            </a:r>
            <a:endParaRPr kumimoji="1" lang="zh-CN" altLang="en-US" sz="2400" b="1">
              <a:solidFill>
                <a:srgbClr val="FF3300"/>
              </a:solidFill>
              <a:latin typeface="Tahoma" pitchFamily="34" charset="0"/>
            </a:endParaRPr>
          </a:p>
          <a:p>
            <a:pPr>
              <a:lnSpc>
                <a:spcPct val="170000"/>
              </a:lnSpc>
            </a:pPr>
            <a:r>
              <a:rPr kumimoji="1" lang="zh-CN" altLang="en-US" sz="2400" b="1">
                <a:solidFill>
                  <a:srgbClr val="0000FF"/>
                </a:solidFill>
                <a:latin typeface="Tahoma" pitchFamily="34" charset="0"/>
                <a:ea typeface="华文楷体" pitchFamily="2" charset="-122"/>
              </a:rPr>
              <a:t>提高系统的</a:t>
            </a:r>
            <a:r>
              <a:rPr kumimoji="1" lang="zh-CN" altLang="en-US" sz="2400" b="1">
                <a:solidFill>
                  <a:srgbClr val="FF3300"/>
                </a:solidFill>
                <a:latin typeface="Tahoma" pitchFamily="34" charset="0"/>
                <a:ea typeface="华文楷体" pitchFamily="2" charset="-122"/>
              </a:rPr>
              <a:t>相对稳定性</a:t>
            </a:r>
            <a:r>
              <a:rPr kumimoji="1" lang="zh-CN" altLang="en-US" sz="2400" b="1">
                <a:solidFill>
                  <a:srgbClr val="0000FF"/>
                </a:solidFill>
                <a:latin typeface="Tahoma" pitchFamily="34" charset="0"/>
                <a:ea typeface="华文楷体" pitchFamily="2" charset="-122"/>
              </a:rPr>
              <a:t>和</a:t>
            </a:r>
            <a:r>
              <a:rPr kumimoji="1" lang="zh-CN" altLang="en-US" sz="2400" b="1">
                <a:solidFill>
                  <a:srgbClr val="FF3300"/>
                </a:solidFill>
                <a:latin typeface="Tahoma" pitchFamily="34" charset="0"/>
                <a:ea typeface="华文楷体" pitchFamily="2" charset="-122"/>
              </a:rPr>
              <a:t>响应快速性</a:t>
            </a:r>
            <a:r>
              <a:rPr kumimoji="1" lang="zh-CN" altLang="en-US" sz="2400" b="1">
                <a:solidFill>
                  <a:srgbClr val="0000FF"/>
                </a:solidFill>
                <a:latin typeface="Tahoma" pitchFamily="34" charset="0"/>
                <a:ea typeface="华文楷体" pitchFamily="2" charset="-122"/>
              </a:rPr>
              <a:t>，</a:t>
            </a:r>
            <a:r>
              <a:rPr kumimoji="1" lang="zh-CN" altLang="en-US" sz="2400" b="1">
                <a:latin typeface="Tahoma" pitchFamily="34" charset="0"/>
                <a:ea typeface="华文楷体" pitchFamily="2" charset="-122"/>
              </a:rPr>
              <a:t>但对</a:t>
            </a:r>
            <a:r>
              <a:rPr kumimoji="1" lang="zh-CN" altLang="en-US" sz="2400" b="1">
                <a:solidFill>
                  <a:srgbClr val="FF3300"/>
                </a:solidFill>
                <a:latin typeface="Tahoma" pitchFamily="34" charset="0"/>
                <a:ea typeface="华文楷体" pitchFamily="2" charset="-122"/>
              </a:rPr>
              <a:t>稳态性能改善不大</a:t>
            </a:r>
            <a:r>
              <a:rPr kumimoji="1" lang="zh-CN" altLang="en-US" sz="2400" b="1">
                <a:solidFill>
                  <a:srgbClr val="0000FF"/>
                </a:solidFill>
                <a:latin typeface="Tahoma" pitchFamily="34" charset="0"/>
                <a:ea typeface="华文楷体" pitchFamily="2" charset="-122"/>
              </a:rPr>
              <a:t>；</a:t>
            </a:r>
          </a:p>
          <a:p>
            <a:pPr>
              <a:lnSpc>
                <a:spcPct val="170000"/>
              </a:lnSpc>
            </a:pPr>
            <a:r>
              <a:rPr kumimoji="1" lang="zh-CN" altLang="en-US" sz="2800" b="1">
                <a:solidFill>
                  <a:srgbClr val="FF3300"/>
                </a:solidFill>
                <a:latin typeface="Tahoma" pitchFamily="34" charset="0"/>
                <a:ea typeface="黑体" pitchFamily="49" charset="-122"/>
              </a:rPr>
              <a:t>滞后校正</a:t>
            </a:r>
          </a:p>
          <a:p>
            <a:pPr>
              <a:lnSpc>
                <a:spcPct val="170000"/>
              </a:lnSpc>
            </a:pPr>
            <a:r>
              <a:rPr kumimoji="1" lang="zh-CN" altLang="en-US" sz="2400" b="1">
                <a:solidFill>
                  <a:srgbClr val="FF3300"/>
                </a:solidFill>
                <a:latin typeface="Tahoma" pitchFamily="34" charset="0"/>
                <a:ea typeface="华文楷体" pitchFamily="2" charset="-122"/>
              </a:rPr>
              <a:t>改善稳定性及稳态性能</a:t>
            </a:r>
            <a:r>
              <a:rPr kumimoji="1" lang="zh-CN" altLang="en-US" sz="2400" b="1">
                <a:latin typeface="Tahoma" pitchFamily="34" charset="0"/>
                <a:ea typeface="华文楷体" pitchFamily="2" charset="-122"/>
              </a:rPr>
              <a:t>，衰减高频段幅值，降低剪切频率值，减小带宽，但降低了快速性。</a:t>
            </a:r>
          </a:p>
          <a:p>
            <a:pPr>
              <a:lnSpc>
                <a:spcPct val="170000"/>
              </a:lnSpc>
            </a:pPr>
            <a:r>
              <a:rPr kumimoji="1" lang="zh-CN" altLang="en-US" sz="2800" b="1">
                <a:solidFill>
                  <a:srgbClr val="FF3300"/>
                </a:solidFill>
                <a:latin typeface="黑体" pitchFamily="49" charset="-122"/>
                <a:ea typeface="黑体" pitchFamily="49" charset="-122"/>
              </a:rPr>
              <a:t>综合：滞后</a:t>
            </a:r>
            <a:r>
              <a:rPr kumimoji="1" lang="en-US" altLang="zh-CN" sz="2800" b="1">
                <a:solidFill>
                  <a:srgbClr val="FF3300"/>
                </a:solidFill>
                <a:latin typeface="黑体" pitchFamily="49" charset="-122"/>
                <a:ea typeface="黑体" pitchFamily="49" charset="-122"/>
              </a:rPr>
              <a:t>-</a:t>
            </a:r>
            <a:r>
              <a:rPr kumimoji="1" lang="zh-CN" altLang="en-US" sz="2800" b="1">
                <a:solidFill>
                  <a:srgbClr val="FF3300"/>
                </a:solidFill>
                <a:latin typeface="黑体" pitchFamily="49" charset="-122"/>
                <a:ea typeface="黑体" pitchFamily="49" charset="-122"/>
              </a:rPr>
              <a:t>超前校正</a:t>
            </a:r>
          </a:p>
          <a:p>
            <a:pPr>
              <a:lnSpc>
                <a:spcPct val="170000"/>
              </a:lnSpc>
            </a:pPr>
            <a:r>
              <a:rPr kumimoji="1" lang="zh-CN" altLang="en-US" sz="2400" b="1">
                <a:latin typeface="Tahoma" pitchFamily="34" charset="0"/>
                <a:ea typeface="华文楷体" pitchFamily="2" charset="-122"/>
              </a:rPr>
              <a:t>将两者综合构成相位滞后－超前校正，目的在于</a:t>
            </a:r>
            <a:r>
              <a:rPr kumimoji="1" lang="zh-CN" altLang="en-US" sz="2400" b="1">
                <a:solidFill>
                  <a:srgbClr val="FF3300"/>
                </a:solidFill>
                <a:latin typeface="Tahoma" pitchFamily="34" charset="0"/>
                <a:ea typeface="华文楷体" pitchFamily="2" charset="-122"/>
              </a:rPr>
              <a:t>同时改善系统的动态性能和稳态性能。</a:t>
            </a:r>
          </a:p>
        </p:txBody>
      </p:sp>
      <p:sp>
        <p:nvSpPr>
          <p:cNvPr id="471044" name="AutoShape 4"/>
          <p:cNvSpPr>
            <a:spLocks noChangeArrowheads="1"/>
          </p:cNvSpPr>
          <p:nvPr/>
        </p:nvSpPr>
        <p:spPr bwMode="auto">
          <a:xfrm>
            <a:off x="5975350" y="0"/>
            <a:ext cx="3168650" cy="1295400"/>
          </a:xfrm>
          <a:prstGeom prst="irregularSeal2">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solidFill>
                  <a:srgbClr val="0000FF"/>
                </a:solidFill>
                <a:latin typeface="Times New Roman" pitchFamily="18" charset="0"/>
              </a:rPr>
              <a:t>思路</a:t>
            </a:r>
            <a:r>
              <a:rPr kumimoji="1" lang="zh-CN" altLang="en-US" sz="2400" b="1">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43"/>
                                        </p:tgtEl>
                                        <p:attrNameLst>
                                          <p:attrName>style.visibility</p:attrName>
                                        </p:attrNameLst>
                                      </p:cBhvr>
                                      <p:to>
                                        <p:strVal val="visible"/>
                                      </p:to>
                                    </p:set>
                                    <p:animEffect transition="in" filter="blinds(horizontal)">
                                      <p:cBhvr>
                                        <p:cTn id="7" dur="500"/>
                                        <p:tgtEl>
                                          <p:spTgt spid="47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6350" y="112713"/>
            <a:ext cx="283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3200" b="1">
                <a:solidFill>
                  <a:srgbClr val="FF3300"/>
                </a:solidFill>
                <a:latin typeface="黑体" pitchFamily="49" charset="-122"/>
                <a:ea typeface="黑体" pitchFamily="49" charset="-122"/>
              </a:rPr>
              <a:t>物理环节构成 </a:t>
            </a:r>
          </a:p>
        </p:txBody>
      </p:sp>
      <p:graphicFrame>
        <p:nvGraphicFramePr>
          <p:cNvPr id="472067" name="Object 3"/>
          <p:cNvGraphicFramePr>
            <a:graphicFrameLocks noChangeAspect="1"/>
          </p:cNvGraphicFramePr>
          <p:nvPr/>
        </p:nvGraphicFramePr>
        <p:xfrm>
          <a:off x="696913" y="1773238"/>
          <a:ext cx="922337" cy="484187"/>
        </p:xfrm>
        <a:graphic>
          <a:graphicData uri="http://schemas.openxmlformats.org/presentationml/2006/ole">
            <mc:AlternateContent xmlns:mc="http://schemas.openxmlformats.org/markup-compatibility/2006">
              <mc:Choice xmlns:v="urn:schemas-microsoft-com:vml" Requires="v">
                <p:oleObj spid="_x0000_s472108" name="公式" r:id="rId4" imgW="558558" imgH="291973" progId="Equation.3">
                  <p:embed/>
                </p:oleObj>
              </mc:Choice>
              <mc:Fallback>
                <p:oleObj name="公式" r:id="rId4" imgW="558558" imgH="29197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1773238"/>
                        <a:ext cx="922337" cy="484187"/>
                      </a:xfrm>
                      <a:prstGeom prst="rect">
                        <a:avLst/>
                      </a:prstGeom>
                      <a:solidFill>
                        <a:srgbClr val="CCECFF"/>
                      </a:solidFill>
                    </p:spPr>
                  </p:pic>
                </p:oleObj>
              </mc:Fallback>
            </mc:AlternateContent>
          </a:graphicData>
        </a:graphic>
      </p:graphicFrame>
      <p:sp>
        <p:nvSpPr>
          <p:cNvPr id="472068" name="Rectangle 4"/>
          <p:cNvSpPr>
            <a:spLocks noChangeArrowheads="1"/>
          </p:cNvSpPr>
          <p:nvPr/>
        </p:nvSpPr>
        <p:spPr bwMode="auto">
          <a:xfrm>
            <a:off x="1692275" y="1773238"/>
            <a:ext cx="355600"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solidFill>
                  <a:srgbClr val="0000FF"/>
                </a:solidFill>
                <a:latin typeface="Times New Roman" pitchFamily="18" charset="0"/>
              </a:rPr>
              <a:t>=</a:t>
            </a:r>
          </a:p>
        </p:txBody>
      </p:sp>
      <p:graphicFrame>
        <p:nvGraphicFramePr>
          <p:cNvPr id="472069" name="Object 5"/>
          <p:cNvGraphicFramePr>
            <a:graphicFrameLocks noChangeAspect="1"/>
          </p:cNvGraphicFramePr>
          <p:nvPr/>
        </p:nvGraphicFramePr>
        <p:xfrm>
          <a:off x="2268538" y="1525588"/>
          <a:ext cx="2447925" cy="1168400"/>
        </p:xfrm>
        <a:graphic>
          <a:graphicData uri="http://schemas.openxmlformats.org/presentationml/2006/ole">
            <mc:AlternateContent xmlns:mc="http://schemas.openxmlformats.org/markup-compatibility/2006">
              <mc:Choice xmlns:v="urn:schemas-microsoft-com:vml" Requires="v">
                <p:oleObj spid="_x0000_s472109" name="公式" r:id="rId6" imgW="1892300" imgH="901700" progId="Equation.3">
                  <p:embed/>
                </p:oleObj>
              </mc:Choice>
              <mc:Fallback>
                <p:oleObj name="公式" r:id="rId6" imgW="1892300" imgH="901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1525588"/>
                        <a:ext cx="2447925" cy="1168400"/>
                      </a:xfrm>
                      <a:prstGeom prst="rect">
                        <a:avLst/>
                      </a:prstGeom>
                      <a:solidFill>
                        <a:srgbClr val="CCECFF"/>
                      </a:solidFill>
                    </p:spPr>
                  </p:pic>
                </p:oleObj>
              </mc:Fallback>
            </mc:AlternateContent>
          </a:graphicData>
        </a:graphic>
      </p:graphicFrame>
      <p:graphicFrame>
        <p:nvGraphicFramePr>
          <p:cNvPr id="472070" name="Object 6"/>
          <p:cNvGraphicFramePr>
            <a:graphicFrameLocks noChangeAspect="1"/>
          </p:cNvGraphicFramePr>
          <p:nvPr/>
        </p:nvGraphicFramePr>
        <p:xfrm>
          <a:off x="5651500" y="1773238"/>
          <a:ext cx="2879725" cy="2724150"/>
        </p:xfrm>
        <a:graphic>
          <a:graphicData uri="http://schemas.openxmlformats.org/presentationml/2006/ole">
            <mc:AlternateContent xmlns:mc="http://schemas.openxmlformats.org/markup-compatibility/2006">
              <mc:Choice xmlns:v="urn:schemas-microsoft-com:vml" Requires="v">
                <p:oleObj spid="_x0000_s472110" name="Microsoft Drawing" r:id="rId8" imgW="1520825" imgH="1441450" progId="MSDraw">
                  <p:embed/>
                </p:oleObj>
              </mc:Choice>
              <mc:Fallback>
                <p:oleObj name="Microsoft Drawing" r:id="rId8" imgW="1520825" imgH="1441450" progId="MSDraw">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1773238"/>
                        <a:ext cx="2879725" cy="2724150"/>
                      </a:xfrm>
                      <a:prstGeom prst="rect">
                        <a:avLst/>
                      </a:prstGeom>
                      <a:solidFill>
                        <a:srgbClr val="CCECFF"/>
                      </a:solidFill>
                    </p:spPr>
                  </p:pic>
                </p:oleObj>
              </mc:Fallback>
            </mc:AlternateContent>
          </a:graphicData>
        </a:graphic>
      </p:graphicFrame>
      <p:sp>
        <p:nvSpPr>
          <p:cNvPr id="472071" name="Rectangle 7"/>
          <p:cNvSpPr>
            <a:spLocks noChangeArrowheads="1"/>
          </p:cNvSpPr>
          <p:nvPr/>
        </p:nvSpPr>
        <p:spPr bwMode="auto">
          <a:xfrm>
            <a:off x="323850" y="2946400"/>
            <a:ext cx="90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400" b="1">
                <a:solidFill>
                  <a:srgbClr val="0000FF"/>
                </a:solidFill>
                <a:latin typeface="Times New Roman" pitchFamily="18" charset="0"/>
              </a:rPr>
              <a:t>式中</a:t>
            </a:r>
          </a:p>
        </p:txBody>
      </p:sp>
      <p:graphicFrame>
        <p:nvGraphicFramePr>
          <p:cNvPr id="472072" name="Object 8"/>
          <p:cNvGraphicFramePr>
            <a:graphicFrameLocks noChangeAspect="1"/>
          </p:cNvGraphicFramePr>
          <p:nvPr/>
        </p:nvGraphicFramePr>
        <p:xfrm>
          <a:off x="1116013" y="3475038"/>
          <a:ext cx="374650" cy="576262"/>
        </p:xfrm>
        <a:graphic>
          <a:graphicData uri="http://schemas.openxmlformats.org/presentationml/2006/ole">
            <mc:AlternateContent xmlns:mc="http://schemas.openxmlformats.org/markup-compatibility/2006">
              <mc:Choice xmlns:v="urn:schemas-microsoft-com:vml" Requires="v">
                <p:oleObj spid="_x0000_s472111" name="公式" r:id="rId10" imgW="190417" imgH="291973" progId="Equation.3">
                  <p:embed/>
                </p:oleObj>
              </mc:Choice>
              <mc:Fallback>
                <p:oleObj name="公式" r:id="rId10" imgW="190417" imgH="29197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3475038"/>
                        <a:ext cx="374650" cy="576262"/>
                      </a:xfrm>
                      <a:prstGeom prst="rect">
                        <a:avLst/>
                      </a:prstGeom>
                      <a:solidFill>
                        <a:srgbClr val="CCECFF"/>
                      </a:solidFill>
                    </p:spPr>
                  </p:pic>
                </p:oleObj>
              </mc:Fallback>
            </mc:AlternateContent>
          </a:graphicData>
        </a:graphic>
      </p:graphicFrame>
      <p:sp>
        <p:nvSpPr>
          <p:cNvPr id="472073" name="Rectangle 9"/>
          <p:cNvSpPr>
            <a:spLocks noChangeArrowheads="1"/>
          </p:cNvSpPr>
          <p:nvPr/>
        </p:nvSpPr>
        <p:spPr bwMode="auto">
          <a:xfrm>
            <a:off x="1436688" y="3511550"/>
            <a:ext cx="1408112"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solidFill>
                  <a:srgbClr val="0000FF"/>
                </a:solidFill>
                <a:latin typeface="Times New Roman" pitchFamily="18" charset="0"/>
                <a:cs typeface="Times New Roman" pitchFamily="18" charset="0"/>
              </a:rPr>
              <a:t>=</a:t>
            </a:r>
            <a:endParaRPr kumimoji="1" lang="en-US" altLang="zh-CN" sz="2400">
              <a:solidFill>
                <a:srgbClr val="0000FF"/>
              </a:solidFill>
              <a:latin typeface="Times New Roman" pitchFamily="18" charset="0"/>
            </a:endParaRPr>
          </a:p>
        </p:txBody>
      </p:sp>
      <p:graphicFrame>
        <p:nvGraphicFramePr>
          <p:cNvPr id="472074" name="Object 10"/>
          <p:cNvGraphicFramePr>
            <a:graphicFrameLocks noChangeAspect="1"/>
          </p:cNvGraphicFramePr>
          <p:nvPr/>
        </p:nvGraphicFramePr>
        <p:xfrm>
          <a:off x="1755775" y="3532188"/>
          <a:ext cx="363538" cy="449262"/>
        </p:xfrm>
        <a:graphic>
          <a:graphicData uri="http://schemas.openxmlformats.org/presentationml/2006/ole">
            <mc:AlternateContent xmlns:mc="http://schemas.openxmlformats.org/markup-compatibility/2006">
              <mc:Choice xmlns:v="urn:schemas-microsoft-com:vml" Requires="v">
                <p:oleObj spid="_x0000_s472112" name="公式" r:id="rId12" imgW="241195" imgH="291973" progId="Equation.3">
                  <p:embed/>
                </p:oleObj>
              </mc:Choice>
              <mc:Fallback>
                <p:oleObj name="公式" r:id="rId12" imgW="241195" imgH="291973"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5775" y="3532188"/>
                        <a:ext cx="363538" cy="449262"/>
                      </a:xfrm>
                      <a:prstGeom prst="rect">
                        <a:avLst/>
                      </a:prstGeom>
                      <a:solidFill>
                        <a:srgbClr val="CCECFF"/>
                      </a:solidFill>
                    </p:spPr>
                  </p:pic>
                </p:oleObj>
              </mc:Fallback>
            </mc:AlternateContent>
          </a:graphicData>
        </a:graphic>
      </p:graphicFrame>
      <p:graphicFrame>
        <p:nvGraphicFramePr>
          <p:cNvPr id="472075" name="Object 11"/>
          <p:cNvGraphicFramePr>
            <a:graphicFrameLocks noChangeAspect="1"/>
          </p:cNvGraphicFramePr>
          <p:nvPr/>
        </p:nvGraphicFramePr>
        <p:xfrm>
          <a:off x="2124075" y="3538538"/>
          <a:ext cx="360363" cy="442912"/>
        </p:xfrm>
        <a:graphic>
          <a:graphicData uri="http://schemas.openxmlformats.org/presentationml/2006/ole">
            <mc:AlternateContent xmlns:mc="http://schemas.openxmlformats.org/markup-compatibility/2006">
              <mc:Choice xmlns:v="urn:schemas-microsoft-com:vml" Requires="v">
                <p:oleObj spid="_x0000_s472113" name="公式" r:id="rId14" imgW="241195" imgH="291973" progId="Equation.3">
                  <p:embed/>
                </p:oleObj>
              </mc:Choice>
              <mc:Fallback>
                <p:oleObj name="公式" r:id="rId14" imgW="241195" imgH="291973"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3538538"/>
                        <a:ext cx="360363" cy="442912"/>
                      </a:xfrm>
                      <a:prstGeom prst="rect">
                        <a:avLst/>
                      </a:prstGeom>
                      <a:solidFill>
                        <a:srgbClr val="CCECFF"/>
                      </a:solidFill>
                    </p:spPr>
                  </p:pic>
                </p:oleObj>
              </mc:Fallback>
            </mc:AlternateContent>
          </a:graphicData>
        </a:graphic>
      </p:graphicFrame>
      <p:graphicFrame>
        <p:nvGraphicFramePr>
          <p:cNvPr id="472076" name="Object 12"/>
          <p:cNvGraphicFramePr>
            <a:graphicFrameLocks noChangeAspect="1"/>
          </p:cNvGraphicFramePr>
          <p:nvPr/>
        </p:nvGraphicFramePr>
        <p:xfrm>
          <a:off x="1116013" y="4195763"/>
          <a:ext cx="360362" cy="504825"/>
        </p:xfrm>
        <a:graphic>
          <a:graphicData uri="http://schemas.openxmlformats.org/presentationml/2006/ole">
            <mc:AlternateContent xmlns:mc="http://schemas.openxmlformats.org/markup-compatibility/2006">
              <mc:Choice xmlns:v="urn:schemas-microsoft-com:vml" Requires="v">
                <p:oleObj spid="_x0000_s472114" name="公式" r:id="rId16" imgW="228501" imgH="291973" progId="Equation.3">
                  <p:embed/>
                </p:oleObj>
              </mc:Choice>
              <mc:Fallback>
                <p:oleObj name="公式" r:id="rId16" imgW="228501" imgH="291973"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6013" y="4195763"/>
                        <a:ext cx="360362" cy="504825"/>
                      </a:xfrm>
                      <a:prstGeom prst="rect">
                        <a:avLst/>
                      </a:prstGeom>
                      <a:solidFill>
                        <a:srgbClr val="CCECFF"/>
                      </a:solidFill>
                    </p:spPr>
                  </p:pic>
                </p:oleObj>
              </mc:Fallback>
            </mc:AlternateContent>
          </a:graphicData>
        </a:graphic>
      </p:graphicFrame>
      <p:sp>
        <p:nvSpPr>
          <p:cNvPr id="472077" name="Rectangle 13"/>
          <p:cNvSpPr>
            <a:spLocks noChangeArrowheads="1"/>
          </p:cNvSpPr>
          <p:nvPr/>
        </p:nvSpPr>
        <p:spPr bwMode="auto">
          <a:xfrm>
            <a:off x="1509713" y="4203700"/>
            <a:ext cx="355600"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solidFill>
                  <a:srgbClr val="0000FF"/>
                </a:solidFill>
                <a:latin typeface="Times New Roman" pitchFamily="18" charset="0"/>
                <a:cs typeface="Times New Roman" pitchFamily="18" charset="0"/>
              </a:rPr>
              <a:t>=</a:t>
            </a:r>
            <a:endParaRPr kumimoji="1" lang="en-US" altLang="zh-CN" sz="2400">
              <a:solidFill>
                <a:srgbClr val="0000FF"/>
              </a:solidFill>
              <a:latin typeface="Times New Roman" pitchFamily="18" charset="0"/>
            </a:endParaRPr>
          </a:p>
        </p:txBody>
      </p:sp>
      <p:graphicFrame>
        <p:nvGraphicFramePr>
          <p:cNvPr id="472078" name="Object 14"/>
          <p:cNvGraphicFramePr>
            <a:graphicFrameLocks noChangeAspect="1"/>
          </p:cNvGraphicFramePr>
          <p:nvPr/>
        </p:nvGraphicFramePr>
        <p:xfrm>
          <a:off x="1849438" y="4195763"/>
          <a:ext cx="414337" cy="498475"/>
        </p:xfrm>
        <a:graphic>
          <a:graphicData uri="http://schemas.openxmlformats.org/presentationml/2006/ole">
            <mc:AlternateContent xmlns:mc="http://schemas.openxmlformats.org/markup-compatibility/2006">
              <mc:Choice xmlns:v="urn:schemas-microsoft-com:vml" Requires="v">
                <p:oleObj spid="_x0000_s472115" name="公式" r:id="rId18" imgW="266469" imgH="291847" progId="Equation.3">
                  <p:embed/>
                </p:oleObj>
              </mc:Choice>
              <mc:Fallback>
                <p:oleObj name="公式" r:id="rId18" imgW="266469" imgH="291847"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9438" y="4195763"/>
                        <a:ext cx="414337" cy="498475"/>
                      </a:xfrm>
                      <a:prstGeom prst="rect">
                        <a:avLst/>
                      </a:prstGeom>
                      <a:solidFill>
                        <a:srgbClr val="CCECFF"/>
                      </a:solidFill>
                    </p:spPr>
                  </p:pic>
                </p:oleObj>
              </mc:Fallback>
            </mc:AlternateContent>
          </a:graphicData>
        </a:graphic>
      </p:graphicFrame>
      <p:graphicFrame>
        <p:nvGraphicFramePr>
          <p:cNvPr id="472079" name="Object 15"/>
          <p:cNvGraphicFramePr>
            <a:graphicFrameLocks noChangeAspect="1"/>
          </p:cNvGraphicFramePr>
          <p:nvPr/>
        </p:nvGraphicFramePr>
        <p:xfrm>
          <a:off x="2230438" y="4195763"/>
          <a:ext cx="361950" cy="504825"/>
        </p:xfrm>
        <a:graphic>
          <a:graphicData uri="http://schemas.openxmlformats.org/presentationml/2006/ole">
            <mc:AlternateContent xmlns:mc="http://schemas.openxmlformats.org/markup-compatibility/2006">
              <mc:Choice xmlns:v="urn:schemas-microsoft-com:vml" Requires="v">
                <p:oleObj spid="_x0000_s472116" name="公式" r:id="rId20" imgW="266469" imgH="291847" progId="Equation.3">
                  <p:embed/>
                </p:oleObj>
              </mc:Choice>
              <mc:Fallback>
                <p:oleObj name="公式" r:id="rId20" imgW="266469" imgH="291847"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0438" y="4195763"/>
                        <a:ext cx="361950" cy="504825"/>
                      </a:xfrm>
                      <a:prstGeom prst="rect">
                        <a:avLst/>
                      </a:prstGeom>
                      <a:solidFill>
                        <a:srgbClr val="CCECFF"/>
                      </a:solidFill>
                    </p:spPr>
                  </p:pic>
                </p:oleObj>
              </mc:Fallback>
            </mc:AlternateContent>
          </a:graphicData>
        </a:graphic>
      </p:graphicFrame>
      <p:sp>
        <p:nvSpPr>
          <p:cNvPr id="472080" name="Rectangle 16"/>
          <p:cNvSpPr>
            <a:spLocks noChangeArrowheads="1"/>
          </p:cNvSpPr>
          <p:nvPr/>
        </p:nvSpPr>
        <p:spPr bwMode="auto">
          <a:xfrm>
            <a:off x="2700338" y="4149725"/>
            <a:ext cx="2087562"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400">
                <a:solidFill>
                  <a:srgbClr val="0000FF"/>
                </a:solidFill>
                <a:latin typeface="Times New Roman" pitchFamily="18" charset="0"/>
                <a:cs typeface="Times New Roman" pitchFamily="18" charset="0"/>
              </a:rPr>
              <a:t>，</a:t>
            </a:r>
            <a:r>
              <a:rPr kumimoji="1" lang="en-US" altLang="zh-CN" sz="2400">
                <a:solidFill>
                  <a:srgbClr val="0000FF"/>
                </a:solidFill>
                <a:latin typeface="Times New Roman" pitchFamily="18" charset="0"/>
                <a:cs typeface="Times New Roman" pitchFamily="18" charset="0"/>
              </a:rPr>
              <a:t>(</a:t>
            </a:r>
            <a:r>
              <a:rPr kumimoji="1" lang="zh-CN" altLang="en-US" sz="2400">
                <a:solidFill>
                  <a:srgbClr val="0000FF"/>
                </a:solidFill>
                <a:latin typeface="Times New Roman" pitchFamily="18" charset="0"/>
                <a:cs typeface="Times New Roman" pitchFamily="18" charset="0"/>
              </a:rPr>
              <a:t>取            </a:t>
            </a:r>
            <a:r>
              <a:rPr kumimoji="1" lang="en-US" altLang="zh-CN" sz="2400">
                <a:solidFill>
                  <a:srgbClr val="0000FF"/>
                </a:solidFill>
                <a:latin typeface="Tahoma" pitchFamily="34" charset="0"/>
              </a:rPr>
              <a:t>)</a:t>
            </a:r>
          </a:p>
        </p:txBody>
      </p:sp>
      <p:grpSp>
        <p:nvGrpSpPr>
          <p:cNvPr id="472081" name="Group 17"/>
          <p:cNvGrpSpPr>
            <a:grpSpLocks/>
          </p:cNvGrpSpPr>
          <p:nvPr/>
        </p:nvGrpSpPr>
        <p:grpSpPr bwMode="auto">
          <a:xfrm>
            <a:off x="3563938" y="4146550"/>
            <a:ext cx="792162" cy="457200"/>
            <a:chOff x="1970" y="3020"/>
            <a:chExt cx="499" cy="291"/>
          </a:xfrm>
        </p:grpSpPr>
        <p:graphicFrame>
          <p:nvGraphicFramePr>
            <p:cNvPr id="472082" name="Object 18"/>
            <p:cNvGraphicFramePr>
              <a:graphicFrameLocks noChangeAspect="1"/>
            </p:cNvGraphicFramePr>
            <p:nvPr/>
          </p:nvGraphicFramePr>
          <p:xfrm>
            <a:off x="1970" y="3058"/>
            <a:ext cx="154" cy="205"/>
          </p:xfrm>
          <a:graphic>
            <a:graphicData uri="http://schemas.openxmlformats.org/presentationml/2006/ole">
              <mc:AlternateContent xmlns:mc="http://schemas.openxmlformats.org/markup-compatibility/2006">
                <mc:Choice xmlns:v="urn:schemas-microsoft-com:vml" Requires="v">
                  <p:oleObj spid="_x0000_s472117" name="公式" r:id="rId22" imgW="164880" imgH="215640" progId="Equation.3">
                    <p:embed/>
                  </p:oleObj>
                </mc:Choice>
                <mc:Fallback>
                  <p:oleObj name="公式" r:id="rId22" imgW="164880" imgH="215640" progId="Equation.3">
                    <p:embed/>
                    <p:pic>
                      <p:nvPicPr>
                        <p:cNvPr id="0" name="Object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70" y="3058"/>
                          <a:ext cx="154" cy="205"/>
                        </a:xfrm>
                        <a:prstGeom prst="rect">
                          <a:avLst/>
                        </a:prstGeom>
                        <a:solidFill>
                          <a:srgbClr val="CCECFF"/>
                        </a:solidFill>
                      </p:spPr>
                    </p:pic>
                  </p:oleObj>
                </mc:Fallback>
              </mc:AlternateContent>
            </a:graphicData>
          </a:graphic>
        </p:graphicFrame>
        <p:sp>
          <p:nvSpPr>
            <p:cNvPr id="472083" name="Rectangle 19"/>
            <p:cNvSpPr>
              <a:spLocks noChangeArrowheads="1"/>
            </p:cNvSpPr>
            <p:nvPr/>
          </p:nvSpPr>
          <p:spPr bwMode="auto">
            <a:xfrm>
              <a:off x="2112" y="3020"/>
              <a:ext cx="224" cy="291"/>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a:solidFill>
                    <a:srgbClr val="0000FF"/>
                  </a:solidFill>
                  <a:latin typeface="Times New Roman" pitchFamily="18" charset="0"/>
                  <a:cs typeface="Times New Roman" pitchFamily="18" charset="0"/>
                </a:rPr>
                <a:t>&gt;</a:t>
              </a:r>
              <a:endParaRPr kumimoji="1" lang="en-US" altLang="zh-CN" sz="2400">
                <a:solidFill>
                  <a:srgbClr val="0000FF"/>
                </a:solidFill>
                <a:latin typeface="Times New Roman" pitchFamily="18" charset="0"/>
              </a:endParaRPr>
            </a:p>
          </p:txBody>
        </p:sp>
        <p:graphicFrame>
          <p:nvGraphicFramePr>
            <p:cNvPr id="472084" name="Object 20"/>
            <p:cNvGraphicFramePr>
              <a:graphicFrameLocks noChangeAspect="1"/>
            </p:cNvGraphicFramePr>
            <p:nvPr/>
          </p:nvGraphicFramePr>
          <p:xfrm>
            <a:off x="2290" y="3022"/>
            <a:ext cx="179" cy="277"/>
          </p:xfrm>
          <a:graphic>
            <a:graphicData uri="http://schemas.openxmlformats.org/presentationml/2006/ole">
              <mc:AlternateContent xmlns:mc="http://schemas.openxmlformats.org/markup-compatibility/2006">
                <mc:Choice xmlns:v="urn:schemas-microsoft-com:vml" Requires="v">
                  <p:oleObj spid="_x0000_s472118" name="公式" r:id="rId24" imgW="190417" imgH="291973" progId="Equation.3">
                    <p:embed/>
                  </p:oleObj>
                </mc:Choice>
                <mc:Fallback>
                  <p:oleObj name="公式" r:id="rId24" imgW="190417" imgH="291973" progId="Equation.3">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90" y="3022"/>
                          <a:ext cx="179" cy="277"/>
                        </a:xfrm>
                        <a:prstGeom prst="rect">
                          <a:avLst/>
                        </a:prstGeom>
                        <a:solidFill>
                          <a:srgbClr val="CCECFF"/>
                        </a:solidFill>
                      </p:spPr>
                    </p:pic>
                  </p:oleObj>
                </mc:Fallback>
              </mc:AlternateContent>
            </a:graphicData>
          </a:graphic>
        </p:graphicFrame>
      </p:grpSp>
      <p:sp>
        <p:nvSpPr>
          <p:cNvPr id="472085" name="Rectangle 21"/>
          <p:cNvSpPr>
            <a:spLocks noChangeArrowheads="1"/>
          </p:cNvSpPr>
          <p:nvPr/>
        </p:nvSpPr>
        <p:spPr bwMode="auto">
          <a:xfrm>
            <a:off x="1035050" y="4843463"/>
            <a:ext cx="2384425"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i="1">
                <a:solidFill>
                  <a:srgbClr val="0000FF"/>
                </a:solidFill>
                <a:latin typeface="Tahoma" pitchFamily="34" charset="0"/>
                <a:sym typeface="Symbol" pitchFamily="18" charset="2"/>
              </a:rPr>
              <a:t></a:t>
            </a:r>
            <a:r>
              <a:rPr kumimoji="1" lang="en-US" altLang="zh-CN" sz="2400" i="1">
                <a:solidFill>
                  <a:srgbClr val="0000FF"/>
                </a:solidFill>
                <a:latin typeface="Tahoma" pitchFamily="34" charset="0"/>
              </a:rPr>
              <a:t> </a:t>
            </a:r>
            <a:r>
              <a:rPr kumimoji="1" lang="en-US" altLang="zh-CN" sz="2400">
                <a:solidFill>
                  <a:srgbClr val="0000FF"/>
                </a:solidFill>
                <a:latin typeface="Tahoma" pitchFamily="34" charset="0"/>
                <a:sym typeface="Symbol" pitchFamily="18" charset="2"/>
              </a:rPr>
              <a:t>&gt;1(</a:t>
            </a:r>
            <a:r>
              <a:rPr kumimoji="1" lang="zh-CN" altLang="en-US" sz="2400">
                <a:solidFill>
                  <a:srgbClr val="0000FF"/>
                </a:solidFill>
                <a:latin typeface="Tahoma" pitchFamily="34" charset="0"/>
                <a:sym typeface="Symbol" pitchFamily="18" charset="2"/>
              </a:rPr>
              <a:t>滞后环节</a:t>
            </a:r>
            <a:r>
              <a:rPr kumimoji="1" lang="en-US" altLang="zh-CN" sz="2400">
                <a:solidFill>
                  <a:srgbClr val="0000FF"/>
                </a:solidFill>
                <a:latin typeface="Tahoma" pitchFamily="34" charset="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blinds(horizontal)">
                                      <p:cBhvr>
                                        <p:cTn id="7" dur="500"/>
                                        <p:tgtEl>
                                          <p:spTgt spid="4720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2068"/>
                                        </p:tgtEl>
                                        <p:attrNameLst>
                                          <p:attrName>style.visibility</p:attrName>
                                        </p:attrNameLst>
                                      </p:cBhvr>
                                      <p:to>
                                        <p:strVal val="visible"/>
                                      </p:to>
                                    </p:set>
                                    <p:animEffect transition="in" filter="blinds(horizontal)">
                                      <p:cBhvr>
                                        <p:cTn id="10" dur="500"/>
                                        <p:tgtEl>
                                          <p:spTgt spid="472068"/>
                                        </p:tgtEl>
                                      </p:cBhvr>
                                    </p:animEffect>
                                  </p:childTnLst>
                                </p:cTn>
                              </p:par>
                              <p:par>
                                <p:cTn id="11" presetID="3" presetClass="entr" presetSubtype="10" fill="hold" nodeType="withEffect">
                                  <p:stCondLst>
                                    <p:cond delay="0"/>
                                  </p:stCondLst>
                                  <p:childTnLst>
                                    <p:set>
                                      <p:cBhvr>
                                        <p:cTn id="12" dur="1" fill="hold">
                                          <p:stCondLst>
                                            <p:cond delay="0"/>
                                          </p:stCondLst>
                                        </p:cTn>
                                        <p:tgtEl>
                                          <p:spTgt spid="472069"/>
                                        </p:tgtEl>
                                        <p:attrNameLst>
                                          <p:attrName>style.visibility</p:attrName>
                                        </p:attrNameLst>
                                      </p:cBhvr>
                                      <p:to>
                                        <p:strVal val="visible"/>
                                      </p:to>
                                    </p:set>
                                    <p:animEffect transition="in" filter="blinds(horizontal)">
                                      <p:cBhvr>
                                        <p:cTn id="13" dur="500"/>
                                        <p:tgtEl>
                                          <p:spTgt spid="4720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72070"/>
                                        </p:tgtEl>
                                        <p:attrNameLst>
                                          <p:attrName>style.visibility</p:attrName>
                                        </p:attrNameLst>
                                      </p:cBhvr>
                                      <p:to>
                                        <p:strVal val="visible"/>
                                      </p:to>
                                    </p:set>
                                    <p:animEffect transition="in" filter="blinds(horizontal)">
                                      <p:cBhvr>
                                        <p:cTn id="18" dur="500"/>
                                        <p:tgtEl>
                                          <p:spTgt spid="4720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2071"/>
                                        </p:tgtEl>
                                        <p:attrNameLst>
                                          <p:attrName>style.visibility</p:attrName>
                                        </p:attrNameLst>
                                      </p:cBhvr>
                                      <p:to>
                                        <p:strVal val="visible"/>
                                      </p:to>
                                    </p:set>
                                    <p:animEffect transition="in" filter="blinds(horizontal)">
                                      <p:cBhvr>
                                        <p:cTn id="23" dur="500"/>
                                        <p:tgtEl>
                                          <p:spTgt spid="472071"/>
                                        </p:tgtEl>
                                      </p:cBhvr>
                                    </p:animEffect>
                                  </p:childTnLst>
                                </p:cTn>
                              </p:par>
                              <p:par>
                                <p:cTn id="24" presetID="3" presetClass="entr" presetSubtype="10" fill="hold" nodeType="withEffect">
                                  <p:stCondLst>
                                    <p:cond delay="0"/>
                                  </p:stCondLst>
                                  <p:childTnLst>
                                    <p:set>
                                      <p:cBhvr>
                                        <p:cTn id="25" dur="1" fill="hold">
                                          <p:stCondLst>
                                            <p:cond delay="0"/>
                                          </p:stCondLst>
                                        </p:cTn>
                                        <p:tgtEl>
                                          <p:spTgt spid="472072"/>
                                        </p:tgtEl>
                                        <p:attrNameLst>
                                          <p:attrName>style.visibility</p:attrName>
                                        </p:attrNameLst>
                                      </p:cBhvr>
                                      <p:to>
                                        <p:strVal val="visible"/>
                                      </p:to>
                                    </p:set>
                                    <p:animEffect transition="in" filter="blinds(horizontal)">
                                      <p:cBhvr>
                                        <p:cTn id="26" dur="500"/>
                                        <p:tgtEl>
                                          <p:spTgt spid="47207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72073"/>
                                        </p:tgtEl>
                                        <p:attrNameLst>
                                          <p:attrName>style.visibility</p:attrName>
                                        </p:attrNameLst>
                                      </p:cBhvr>
                                      <p:to>
                                        <p:strVal val="visible"/>
                                      </p:to>
                                    </p:set>
                                    <p:animEffect transition="in" filter="blinds(horizontal)">
                                      <p:cBhvr>
                                        <p:cTn id="29" dur="500"/>
                                        <p:tgtEl>
                                          <p:spTgt spid="472073"/>
                                        </p:tgtEl>
                                      </p:cBhvr>
                                    </p:animEffect>
                                  </p:childTnLst>
                                </p:cTn>
                              </p:par>
                              <p:par>
                                <p:cTn id="30" presetID="3" presetClass="entr" presetSubtype="10" fill="hold" nodeType="withEffect">
                                  <p:stCondLst>
                                    <p:cond delay="0"/>
                                  </p:stCondLst>
                                  <p:childTnLst>
                                    <p:set>
                                      <p:cBhvr>
                                        <p:cTn id="31" dur="1" fill="hold">
                                          <p:stCondLst>
                                            <p:cond delay="0"/>
                                          </p:stCondLst>
                                        </p:cTn>
                                        <p:tgtEl>
                                          <p:spTgt spid="472074"/>
                                        </p:tgtEl>
                                        <p:attrNameLst>
                                          <p:attrName>style.visibility</p:attrName>
                                        </p:attrNameLst>
                                      </p:cBhvr>
                                      <p:to>
                                        <p:strVal val="visible"/>
                                      </p:to>
                                    </p:set>
                                    <p:animEffect transition="in" filter="blinds(horizontal)">
                                      <p:cBhvr>
                                        <p:cTn id="32" dur="500"/>
                                        <p:tgtEl>
                                          <p:spTgt spid="472074"/>
                                        </p:tgtEl>
                                      </p:cBhvr>
                                    </p:animEffect>
                                  </p:childTnLst>
                                </p:cTn>
                              </p:par>
                              <p:par>
                                <p:cTn id="33" presetID="3" presetClass="entr" presetSubtype="10" fill="hold" nodeType="withEffect">
                                  <p:stCondLst>
                                    <p:cond delay="0"/>
                                  </p:stCondLst>
                                  <p:childTnLst>
                                    <p:set>
                                      <p:cBhvr>
                                        <p:cTn id="34" dur="1" fill="hold">
                                          <p:stCondLst>
                                            <p:cond delay="0"/>
                                          </p:stCondLst>
                                        </p:cTn>
                                        <p:tgtEl>
                                          <p:spTgt spid="472075"/>
                                        </p:tgtEl>
                                        <p:attrNameLst>
                                          <p:attrName>style.visibility</p:attrName>
                                        </p:attrNameLst>
                                      </p:cBhvr>
                                      <p:to>
                                        <p:strVal val="visible"/>
                                      </p:to>
                                    </p:set>
                                    <p:animEffect transition="in" filter="blinds(horizontal)">
                                      <p:cBhvr>
                                        <p:cTn id="35" dur="500"/>
                                        <p:tgtEl>
                                          <p:spTgt spid="472075"/>
                                        </p:tgtEl>
                                      </p:cBhvr>
                                    </p:animEffect>
                                  </p:childTnLst>
                                </p:cTn>
                              </p:par>
                              <p:par>
                                <p:cTn id="36" presetID="3" presetClass="entr" presetSubtype="10" fill="hold" nodeType="withEffect">
                                  <p:stCondLst>
                                    <p:cond delay="0"/>
                                  </p:stCondLst>
                                  <p:childTnLst>
                                    <p:set>
                                      <p:cBhvr>
                                        <p:cTn id="37" dur="1" fill="hold">
                                          <p:stCondLst>
                                            <p:cond delay="0"/>
                                          </p:stCondLst>
                                        </p:cTn>
                                        <p:tgtEl>
                                          <p:spTgt spid="472076"/>
                                        </p:tgtEl>
                                        <p:attrNameLst>
                                          <p:attrName>style.visibility</p:attrName>
                                        </p:attrNameLst>
                                      </p:cBhvr>
                                      <p:to>
                                        <p:strVal val="visible"/>
                                      </p:to>
                                    </p:set>
                                    <p:animEffect transition="in" filter="blinds(horizontal)">
                                      <p:cBhvr>
                                        <p:cTn id="38" dur="500"/>
                                        <p:tgtEl>
                                          <p:spTgt spid="47207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72077"/>
                                        </p:tgtEl>
                                        <p:attrNameLst>
                                          <p:attrName>style.visibility</p:attrName>
                                        </p:attrNameLst>
                                      </p:cBhvr>
                                      <p:to>
                                        <p:strVal val="visible"/>
                                      </p:to>
                                    </p:set>
                                    <p:animEffect transition="in" filter="blinds(horizontal)">
                                      <p:cBhvr>
                                        <p:cTn id="41" dur="500"/>
                                        <p:tgtEl>
                                          <p:spTgt spid="472077"/>
                                        </p:tgtEl>
                                      </p:cBhvr>
                                    </p:animEffect>
                                  </p:childTnLst>
                                </p:cTn>
                              </p:par>
                              <p:par>
                                <p:cTn id="42" presetID="3" presetClass="entr" presetSubtype="10" fill="hold" nodeType="withEffect">
                                  <p:stCondLst>
                                    <p:cond delay="0"/>
                                  </p:stCondLst>
                                  <p:childTnLst>
                                    <p:set>
                                      <p:cBhvr>
                                        <p:cTn id="43" dur="1" fill="hold">
                                          <p:stCondLst>
                                            <p:cond delay="0"/>
                                          </p:stCondLst>
                                        </p:cTn>
                                        <p:tgtEl>
                                          <p:spTgt spid="472078"/>
                                        </p:tgtEl>
                                        <p:attrNameLst>
                                          <p:attrName>style.visibility</p:attrName>
                                        </p:attrNameLst>
                                      </p:cBhvr>
                                      <p:to>
                                        <p:strVal val="visible"/>
                                      </p:to>
                                    </p:set>
                                    <p:animEffect transition="in" filter="blinds(horizontal)">
                                      <p:cBhvr>
                                        <p:cTn id="44" dur="500"/>
                                        <p:tgtEl>
                                          <p:spTgt spid="472078"/>
                                        </p:tgtEl>
                                      </p:cBhvr>
                                    </p:animEffect>
                                  </p:childTnLst>
                                </p:cTn>
                              </p:par>
                              <p:par>
                                <p:cTn id="45" presetID="3" presetClass="entr" presetSubtype="10" fill="hold" nodeType="withEffect">
                                  <p:stCondLst>
                                    <p:cond delay="0"/>
                                  </p:stCondLst>
                                  <p:childTnLst>
                                    <p:set>
                                      <p:cBhvr>
                                        <p:cTn id="46" dur="1" fill="hold">
                                          <p:stCondLst>
                                            <p:cond delay="0"/>
                                          </p:stCondLst>
                                        </p:cTn>
                                        <p:tgtEl>
                                          <p:spTgt spid="472079"/>
                                        </p:tgtEl>
                                        <p:attrNameLst>
                                          <p:attrName>style.visibility</p:attrName>
                                        </p:attrNameLst>
                                      </p:cBhvr>
                                      <p:to>
                                        <p:strVal val="visible"/>
                                      </p:to>
                                    </p:set>
                                    <p:animEffect transition="in" filter="blinds(horizontal)">
                                      <p:cBhvr>
                                        <p:cTn id="47" dur="500"/>
                                        <p:tgtEl>
                                          <p:spTgt spid="47207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72080"/>
                                        </p:tgtEl>
                                        <p:attrNameLst>
                                          <p:attrName>style.visibility</p:attrName>
                                        </p:attrNameLst>
                                      </p:cBhvr>
                                      <p:to>
                                        <p:strVal val="visible"/>
                                      </p:to>
                                    </p:set>
                                    <p:animEffect transition="in" filter="blinds(horizontal)">
                                      <p:cBhvr>
                                        <p:cTn id="50" dur="500"/>
                                        <p:tgtEl>
                                          <p:spTgt spid="472080"/>
                                        </p:tgtEl>
                                      </p:cBhvr>
                                    </p:animEffect>
                                  </p:childTnLst>
                                </p:cTn>
                              </p:par>
                              <p:par>
                                <p:cTn id="51" presetID="3" presetClass="entr" presetSubtype="10" fill="hold" nodeType="withEffect">
                                  <p:stCondLst>
                                    <p:cond delay="0"/>
                                  </p:stCondLst>
                                  <p:childTnLst>
                                    <p:set>
                                      <p:cBhvr>
                                        <p:cTn id="52" dur="1" fill="hold">
                                          <p:stCondLst>
                                            <p:cond delay="0"/>
                                          </p:stCondLst>
                                        </p:cTn>
                                        <p:tgtEl>
                                          <p:spTgt spid="472081"/>
                                        </p:tgtEl>
                                        <p:attrNameLst>
                                          <p:attrName>style.visibility</p:attrName>
                                        </p:attrNameLst>
                                      </p:cBhvr>
                                      <p:to>
                                        <p:strVal val="visible"/>
                                      </p:to>
                                    </p:set>
                                    <p:animEffect transition="in" filter="blinds(horizontal)">
                                      <p:cBhvr>
                                        <p:cTn id="53" dur="500"/>
                                        <p:tgtEl>
                                          <p:spTgt spid="47208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72085"/>
                                        </p:tgtEl>
                                        <p:attrNameLst>
                                          <p:attrName>style.visibility</p:attrName>
                                        </p:attrNameLst>
                                      </p:cBhvr>
                                      <p:to>
                                        <p:strVal val="visible"/>
                                      </p:to>
                                    </p:set>
                                    <p:animEffect transition="in" filter="blinds(horizontal)">
                                      <p:cBhvr>
                                        <p:cTn id="56" dur="500"/>
                                        <p:tgtEl>
                                          <p:spTgt spid="47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animBg="1"/>
      <p:bldP spid="472071" grpId="0"/>
      <p:bldP spid="472073" grpId="0" animBg="1"/>
      <p:bldP spid="472077" grpId="0" animBg="1"/>
      <p:bldP spid="472080" grpId="0" animBg="1"/>
      <p:bldP spid="472085"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30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4038600"/>
            <a:ext cx="3005138" cy="20288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3091" name="Object 3"/>
          <p:cNvGraphicFramePr>
            <a:graphicFrameLocks noChangeAspect="1"/>
          </p:cNvGraphicFramePr>
          <p:nvPr/>
        </p:nvGraphicFramePr>
        <p:xfrm>
          <a:off x="5486400" y="1143000"/>
          <a:ext cx="2879725" cy="2724150"/>
        </p:xfrm>
        <a:graphic>
          <a:graphicData uri="http://schemas.openxmlformats.org/presentationml/2006/ole">
            <mc:AlternateContent xmlns:mc="http://schemas.openxmlformats.org/markup-compatibility/2006">
              <mc:Choice xmlns:v="urn:schemas-microsoft-com:vml" Requires="v">
                <p:oleObj spid="_x0000_s473101" name="Microsoft Drawing" r:id="rId5" imgW="1520825" imgH="1441450" progId="MSDraw">
                  <p:embed/>
                </p:oleObj>
              </mc:Choice>
              <mc:Fallback>
                <p:oleObj name="Microsoft Drawing" r:id="rId5" imgW="1520825" imgH="1441450" progId="MSDraw">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143000"/>
                        <a:ext cx="2879725" cy="2724150"/>
                      </a:xfrm>
                      <a:prstGeom prst="rect">
                        <a:avLst/>
                      </a:prstGeom>
                      <a:solidFill>
                        <a:srgbClr val="CCECFF"/>
                      </a:solidFill>
                    </p:spPr>
                  </p:pic>
                </p:oleObj>
              </mc:Fallback>
            </mc:AlternateContent>
          </a:graphicData>
        </a:graphic>
      </p:graphicFrame>
      <p:graphicFrame>
        <p:nvGraphicFramePr>
          <p:cNvPr id="473092" name="Object 4"/>
          <p:cNvGraphicFramePr>
            <a:graphicFrameLocks noChangeAspect="1"/>
          </p:cNvGraphicFramePr>
          <p:nvPr/>
        </p:nvGraphicFramePr>
        <p:xfrm>
          <a:off x="152400" y="1150938"/>
          <a:ext cx="3429000" cy="2201862"/>
        </p:xfrm>
        <a:graphic>
          <a:graphicData uri="http://schemas.openxmlformats.org/presentationml/2006/ole">
            <mc:AlternateContent xmlns:mc="http://schemas.openxmlformats.org/markup-compatibility/2006">
              <mc:Choice xmlns:v="urn:schemas-microsoft-com:vml" Requires="v">
                <p:oleObj spid="_x0000_s473102" name="Microsoft Drawing" r:id="rId7" imgW="1866900" imgH="1200150" progId="MSDraw">
                  <p:embed/>
                </p:oleObj>
              </mc:Choice>
              <mc:Fallback>
                <p:oleObj name="Microsoft Drawing" r:id="rId7" imgW="1866900" imgH="1200150" progId="MSDraw">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1150938"/>
                        <a:ext cx="3429000" cy="2201862"/>
                      </a:xfrm>
                      <a:prstGeom prst="rect">
                        <a:avLst/>
                      </a:prstGeom>
                      <a:solidFill>
                        <a:srgbClr val="CCECFF"/>
                      </a:solidFill>
                    </p:spPr>
                  </p:pic>
                </p:oleObj>
              </mc:Fallback>
            </mc:AlternateContent>
          </a:graphicData>
        </a:graphic>
      </p:graphicFrame>
      <p:sp>
        <p:nvSpPr>
          <p:cNvPr id="473093" name="Rectangle 5"/>
          <p:cNvSpPr>
            <a:spLocks noChangeArrowheads="1"/>
          </p:cNvSpPr>
          <p:nvPr/>
        </p:nvSpPr>
        <p:spPr bwMode="auto">
          <a:xfrm>
            <a:off x="2209800" y="60960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a:solidFill>
                  <a:srgbClr val="FF3300"/>
                </a:solidFill>
                <a:latin typeface="Times New Roman" pitchFamily="18" charset="0"/>
                <a:ea typeface="华文行楷" pitchFamily="2" charset="-122"/>
              </a:rPr>
              <a:t>相位滞后校正</a:t>
            </a:r>
          </a:p>
        </p:txBody>
      </p:sp>
      <p:sp>
        <p:nvSpPr>
          <p:cNvPr id="473094" name="Rectangle 6"/>
          <p:cNvSpPr>
            <a:spLocks noChangeArrowheads="1"/>
          </p:cNvSpPr>
          <p:nvPr/>
        </p:nvSpPr>
        <p:spPr bwMode="auto">
          <a:xfrm>
            <a:off x="5302250" y="3962400"/>
            <a:ext cx="384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a:solidFill>
                  <a:srgbClr val="FF3300"/>
                </a:solidFill>
                <a:latin typeface="Tahoma" pitchFamily="34" charset="0"/>
                <a:ea typeface="华文新魏" pitchFamily="2" charset="-122"/>
              </a:rPr>
              <a:t>相位滞后－超前校正</a:t>
            </a:r>
          </a:p>
        </p:txBody>
      </p:sp>
      <p:sp>
        <p:nvSpPr>
          <p:cNvPr id="473095" name="Rectangle 7"/>
          <p:cNvSpPr>
            <a:spLocks noChangeArrowheads="1"/>
          </p:cNvSpPr>
          <p:nvPr/>
        </p:nvSpPr>
        <p:spPr bwMode="auto">
          <a:xfrm>
            <a:off x="762000" y="34290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3300"/>
                </a:solidFill>
                <a:latin typeface="Tahoma" pitchFamily="34" charset="0"/>
                <a:ea typeface="华文新魏" pitchFamily="2" charset="-122"/>
              </a:rPr>
              <a:t>相位超前校正</a:t>
            </a:r>
          </a:p>
        </p:txBody>
      </p:sp>
      <p:sp>
        <p:nvSpPr>
          <p:cNvPr id="473096" name="Text Box 8"/>
          <p:cNvSpPr txBox="1">
            <a:spLocks noChangeArrowheads="1"/>
          </p:cNvSpPr>
          <p:nvPr/>
        </p:nvSpPr>
        <p:spPr bwMode="auto">
          <a:xfrm>
            <a:off x="533400" y="2286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FF3300"/>
                </a:solidFill>
                <a:latin typeface="Times New Roman" pitchFamily="18" charset="0"/>
                <a:ea typeface="黑体" pitchFamily="49" charset="-122"/>
              </a:rPr>
              <a:t>比较电路图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3092"/>
                                        </p:tgtEl>
                                        <p:attrNameLst>
                                          <p:attrName>style.visibility</p:attrName>
                                        </p:attrNameLst>
                                      </p:cBhvr>
                                      <p:to>
                                        <p:strVal val="visible"/>
                                      </p:to>
                                    </p:set>
                                    <p:animEffect transition="in" filter="blinds(horizontal)">
                                      <p:cBhvr>
                                        <p:cTn id="7" dur="500"/>
                                        <p:tgtEl>
                                          <p:spTgt spid="4730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3095"/>
                                        </p:tgtEl>
                                        <p:attrNameLst>
                                          <p:attrName>style.visibility</p:attrName>
                                        </p:attrNameLst>
                                      </p:cBhvr>
                                      <p:to>
                                        <p:strVal val="visible"/>
                                      </p:to>
                                    </p:set>
                                    <p:animEffect transition="in" filter="blinds(horizontal)">
                                      <p:cBhvr>
                                        <p:cTn id="10" dur="500"/>
                                        <p:tgtEl>
                                          <p:spTgt spid="4730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73090"/>
                                        </p:tgtEl>
                                        <p:attrNameLst>
                                          <p:attrName>style.visibility</p:attrName>
                                        </p:attrNameLst>
                                      </p:cBhvr>
                                      <p:to>
                                        <p:strVal val="visible"/>
                                      </p:to>
                                    </p:set>
                                    <p:animEffect transition="in" filter="blinds(horizontal)">
                                      <p:cBhvr>
                                        <p:cTn id="15" dur="500"/>
                                        <p:tgtEl>
                                          <p:spTgt spid="47309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3093"/>
                                        </p:tgtEl>
                                        <p:attrNameLst>
                                          <p:attrName>style.visibility</p:attrName>
                                        </p:attrNameLst>
                                      </p:cBhvr>
                                      <p:to>
                                        <p:strVal val="visible"/>
                                      </p:to>
                                    </p:set>
                                    <p:animEffect transition="in" filter="blinds(horizontal)">
                                      <p:cBhvr>
                                        <p:cTn id="18" dur="500"/>
                                        <p:tgtEl>
                                          <p:spTgt spid="4730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73091"/>
                                        </p:tgtEl>
                                        <p:attrNameLst>
                                          <p:attrName>style.visibility</p:attrName>
                                        </p:attrNameLst>
                                      </p:cBhvr>
                                      <p:to>
                                        <p:strVal val="visible"/>
                                      </p:to>
                                    </p:set>
                                    <p:animEffect transition="in" filter="blinds(horizontal)">
                                      <p:cBhvr>
                                        <p:cTn id="23" dur="500"/>
                                        <p:tgtEl>
                                          <p:spTgt spid="47309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73094"/>
                                        </p:tgtEl>
                                        <p:attrNameLst>
                                          <p:attrName>style.visibility</p:attrName>
                                        </p:attrNameLst>
                                      </p:cBhvr>
                                      <p:to>
                                        <p:strVal val="visible"/>
                                      </p:to>
                                    </p:set>
                                    <p:animEffect transition="in" filter="blinds(horizontal)">
                                      <p:cBhvr>
                                        <p:cTn id="26" dur="500"/>
                                        <p:tgtEl>
                                          <p:spTgt spid="473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p:bldP spid="473094" grpId="0"/>
      <p:bldP spid="473095"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250825" y="188913"/>
            <a:ext cx="2303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800" b="1">
                <a:solidFill>
                  <a:srgbClr val="FF3300"/>
                </a:solidFill>
                <a:latin typeface="黑体" pitchFamily="49" charset="-122"/>
                <a:ea typeface="黑体" pitchFamily="49" charset="-122"/>
              </a:rPr>
              <a:t>2.</a:t>
            </a:r>
            <a:r>
              <a:rPr kumimoji="1" lang="zh-CN" altLang="en-US" sz="2800" b="1">
                <a:solidFill>
                  <a:srgbClr val="FF3300"/>
                </a:solidFill>
                <a:latin typeface="黑体" pitchFamily="49" charset="-122"/>
                <a:ea typeface="黑体" pitchFamily="49" charset="-122"/>
              </a:rPr>
              <a:t>频率特性</a:t>
            </a:r>
          </a:p>
        </p:txBody>
      </p:sp>
      <p:grpSp>
        <p:nvGrpSpPr>
          <p:cNvPr id="474115" name="Group 3"/>
          <p:cNvGrpSpPr>
            <a:grpSpLocks/>
          </p:cNvGrpSpPr>
          <p:nvPr/>
        </p:nvGrpSpPr>
        <p:grpSpPr bwMode="auto">
          <a:xfrm>
            <a:off x="990600" y="1143000"/>
            <a:ext cx="4589463" cy="1266825"/>
            <a:chOff x="624" y="720"/>
            <a:chExt cx="2891" cy="798"/>
          </a:xfrm>
        </p:grpSpPr>
        <p:graphicFrame>
          <p:nvGraphicFramePr>
            <p:cNvPr id="474116" name="Object 4"/>
            <p:cNvGraphicFramePr>
              <a:graphicFrameLocks noChangeAspect="1"/>
            </p:cNvGraphicFramePr>
            <p:nvPr/>
          </p:nvGraphicFramePr>
          <p:xfrm>
            <a:off x="624" y="939"/>
            <a:ext cx="771" cy="303"/>
          </p:xfrm>
          <a:graphic>
            <a:graphicData uri="http://schemas.openxmlformats.org/presentationml/2006/ole">
              <mc:AlternateContent xmlns:mc="http://schemas.openxmlformats.org/markup-compatibility/2006">
                <mc:Choice xmlns:v="urn:schemas-microsoft-com:vml" Requires="v">
                  <p:oleObj spid="_x0000_s474223" name="公式" r:id="rId4" imgW="748975" imgH="291973" progId="Equation.3">
                    <p:embed/>
                  </p:oleObj>
                </mc:Choice>
                <mc:Fallback>
                  <p:oleObj name="公式" r:id="rId4" imgW="748975" imgH="29197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939"/>
                          <a:ext cx="771" cy="30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4117" name="Rectangle 5"/>
            <p:cNvSpPr>
              <a:spLocks noChangeArrowheads="1"/>
            </p:cNvSpPr>
            <p:nvPr/>
          </p:nvSpPr>
          <p:spPr bwMode="auto">
            <a:xfrm>
              <a:off x="1392" y="981"/>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solidFill>
                    <a:srgbClr val="0000FF"/>
                  </a:solidFill>
                  <a:latin typeface="Times New Roman" pitchFamily="18" charset="0"/>
                </a:rPr>
                <a:t>=</a:t>
              </a:r>
            </a:p>
          </p:txBody>
        </p:sp>
        <p:graphicFrame>
          <p:nvGraphicFramePr>
            <p:cNvPr id="474118" name="Object 6"/>
            <p:cNvGraphicFramePr>
              <a:graphicFrameLocks noChangeAspect="1"/>
            </p:cNvGraphicFramePr>
            <p:nvPr/>
          </p:nvGraphicFramePr>
          <p:xfrm>
            <a:off x="1632" y="720"/>
            <a:ext cx="1883" cy="798"/>
          </p:xfrm>
          <a:graphic>
            <a:graphicData uri="http://schemas.openxmlformats.org/presentationml/2006/ole">
              <mc:AlternateContent xmlns:mc="http://schemas.openxmlformats.org/markup-compatibility/2006">
                <mc:Choice xmlns:v="urn:schemas-microsoft-com:vml" Requires="v">
                  <p:oleObj spid="_x0000_s474224" name="公式" r:id="rId6" imgW="1435100" imgH="609600" progId="Equation.3">
                    <p:embed/>
                  </p:oleObj>
                </mc:Choice>
                <mc:Fallback>
                  <p:oleObj name="公式" r:id="rId6" imgW="1435100" imgH="609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720"/>
                          <a:ext cx="1883" cy="79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graphicFrame>
        <p:nvGraphicFramePr>
          <p:cNvPr id="474119" name="Object 7"/>
          <p:cNvGraphicFramePr>
            <a:graphicFrameLocks noChangeAspect="1"/>
          </p:cNvGraphicFramePr>
          <p:nvPr/>
        </p:nvGraphicFramePr>
        <p:xfrm>
          <a:off x="5795963" y="1298575"/>
          <a:ext cx="1008062" cy="884238"/>
        </p:xfrm>
        <a:graphic>
          <a:graphicData uri="http://schemas.openxmlformats.org/presentationml/2006/ole">
            <mc:AlternateContent xmlns:mc="http://schemas.openxmlformats.org/markup-compatibility/2006">
              <mc:Choice xmlns:v="urn:schemas-microsoft-com:vml" Requires="v">
                <p:oleObj spid="_x0000_s474225" name="公式" r:id="rId8" imgW="774364" imgH="672808" progId="Equation.3">
                  <p:embed/>
                </p:oleObj>
              </mc:Choice>
              <mc:Fallback>
                <p:oleObj name="公式" r:id="rId8" imgW="774364" imgH="672808"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5963" y="1298575"/>
                        <a:ext cx="1008062" cy="8842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4120" name="Rectangle 8"/>
          <p:cNvSpPr>
            <a:spLocks noChangeArrowheads="1"/>
          </p:cNvSpPr>
          <p:nvPr/>
        </p:nvSpPr>
        <p:spPr bwMode="auto">
          <a:xfrm>
            <a:off x="152400" y="4038600"/>
            <a:ext cx="341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74625">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0000FF"/>
                </a:solidFill>
                <a:cs typeface="Times New Roman" pitchFamily="18" charset="0"/>
              </a:rPr>
              <a:t>转折频率顺</a:t>
            </a:r>
            <a:r>
              <a:rPr lang="zh-CN" altLang="en-US" b="1">
                <a:solidFill>
                  <a:srgbClr val="0000FF"/>
                </a:solidFill>
              </a:rPr>
              <a:t>序</a:t>
            </a:r>
            <a:r>
              <a:rPr lang="zh-CN" altLang="en-US" b="1">
                <a:solidFill>
                  <a:srgbClr val="0000FF"/>
                </a:solidFill>
                <a:cs typeface="Times New Roman" pitchFamily="18" charset="0"/>
              </a:rPr>
              <a:t>为            </a:t>
            </a:r>
            <a:endParaRPr lang="zh-CN" altLang="en-US" b="1">
              <a:solidFill>
                <a:srgbClr val="0000FF"/>
              </a:solidFill>
            </a:endParaRPr>
          </a:p>
        </p:txBody>
      </p:sp>
      <p:graphicFrame>
        <p:nvGraphicFramePr>
          <p:cNvPr id="474121" name="Object 9"/>
          <p:cNvGraphicFramePr>
            <a:graphicFrameLocks noChangeAspect="1"/>
          </p:cNvGraphicFramePr>
          <p:nvPr/>
        </p:nvGraphicFramePr>
        <p:xfrm>
          <a:off x="2667000" y="3810000"/>
          <a:ext cx="554038" cy="804863"/>
        </p:xfrm>
        <a:graphic>
          <a:graphicData uri="http://schemas.openxmlformats.org/presentationml/2006/ole">
            <mc:AlternateContent xmlns:mc="http://schemas.openxmlformats.org/markup-compatibility/2006">
              <mc:Choice xmlns:v="urn:schemas-microsoft-com:vml" Requires="v">
                <p:oleObj spid="_x0000_s474226" name="公式" r:id="rId10" imgW="419100" imgH="609600" progId="Equation.3">
                  <p:embed/>
                </p:oleObj>
              </mc:Choice>
              <mc:Fallback>
                <p:oleObj name="公式" r:id="rId10" imgW="419100" imgH="609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3810000"/>
                        <a:ext cx="554038" cy="8048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4122" name="Rectangle 10"/>
          <p:cNvSpPr>
            <a:spLocks noChangeArrowheads="1"/>
          </p:cNvSpPr>
          <p:nvPr/>
        </p:nvSpPr>
        <p:spPr bwMode="auto">
          <a:xfrm>
            <a:off x="3733800" y="4292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1600">
                <a:solidFill>
                  <a:srgbClr val="0000FF"/>
                </a:solidFill>
                <a:latin typeface="Times New Roman" pitchFamily="18" charset="0"/>
                <a:cs typeface="Times New Roman" pitchFamily="18" charset="0"/>
              </a:rPr>
              <a:t>，</a:t>
            </a:r>
            <a:endParaRPr kumimoji="1" lang="zh-CN" altLang="en-US" sz="2400">
              <a:solidFill>
                <a:srgbClr val="0000FF"/>
              </a:solidFill>
              <a:latin typeface="Times New Roman" pitchFamily="18" charset="0"/>
            </a:endParaRPr>
          </a:p>
        </p:txBody>
      </p:sp>
      <p:graphicFrame>
        <p:nvGraphicFramePr>
          <p:cNvPr id="474123" name="Object 11"/>
          <p:cNvGraphicFramePr>
            <a:graphicFrameLocks noChangeAspect="1"/>
          </p:cNvGraphicFramePr>
          <p:nvPr/>
        </p:nvGraphicFramePr>
        <p:xfrm>
          <a:off x="3429000" y="3843338"/>
          <a:ext cx="352425" cy="804862"/>
        </p:xfrm>
        <a:graphic>
          <a:graphicData uri="http://schemas.openxmlformats.org/presentationml/2006/ole">
            <mc:AlternateContent xmlns:mc="http://schemas.openxmlformats.org/markup-compatibility/2006">
              <mc:Choice xmlns:v="urn:schemas-microsoft-com:vml" Requires="v">
                <p:oleObj spid="_x0000_s474227" name="公式" r:id="rId12" imgW="266584" imgH="609336" progId="Equation.3">
                  <p:embed/>
                </p:oleObj>
              </mc:Choice>
              <mc:Fallback>
                <p:oleObj name="公式" r:id="rId12" imgW="266584" imgH="609336"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3843338"/>
                        <a:ext cx="352425" cy="8048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4124" name="Rectangle 12"/>
          <p:cNvSpPr>
            <a:spLocks noChangeArrowheads="1"/>
          </p:cNvSpPr>
          <p:nvPr/>
        </p:nvSpPr>
        <p:spPr bwMode="auto">
          <a:xfrm>
            <a:off x="3200400" y="4292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1600">
                <a:solidFill>
                  <a:srgbClr val="0000FF"/>
                </a:solidFill>
                <a:latin typeface="Times New Roman" pitchFamily="18" charset="0"/>
                <a:cs typeface="Times New Roman" pitchFamily="18" charset="0"/>
              </a:rPr>
              <a:t>，</a:t>
            </a:r>
            <a:endParaRPr kumimoji="1" lang="zh-CN" altLang="en-US" sz="2400">
              <a:solidFill>
                <a:srgbClr val="0000FF"/>
              </a:solidFill>
              <a:latin typeface="Times New Roman" pitchFamily="18" charset="0"/>
            </a:endParaRPr>
          </a:p>
        </p:txBody>
      </p:sp>
      <p:graphicFrame>
        <p:nvGraphicFramePr>
          <p:cNvPr id="474125" name="Object 13"/>
          <p:cNvGraphicFramePr>
            <a:graphicFrameLocks noChangeAspect="1"/>
          </p:cNvGraphicFramePr>
          <p:nvPr/>
        </p:nvGraphicFramePr>
        <p:xfrm>
          <a:off x="3995738" y="3810000"/>
          <a:ext cx="314325" cy="804863"/>
        </p:xfrm>
        <a:graphic>
          <a:graphicData uri="http://schemas.openxmlformats.org/presentationml/2006/ole">
            <mc:AlternateContent xmlns:mc="http://schemas.openxmlformats.org/markup-compatibility/2006">
              <mc:Choice xmlns:v="urn:schemas-microsoft-com:vml" Requires="v">
                <p:oleObj spid="_x0000_s474228" name="公式" r:id="rId14" imgW="241195" imgH="609336" progId="Equation.3">
                  <p:embed/>
                </p:oleObj>
              </mc:Choice>
              <mc:Fallback>
                <p:oleObj name="公式" r:id="rId14" imgW="241195" imgH="60933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738" y="3810000"/>
                        <a:ext cx="314325" cy="8048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4126" name="Rectangle 14"/>
          <p:cNvSpPr>
            <a:spLocks noChangeArrowheads="1"/>
          </p:cNvSpPr>
          <p:nvPr/>
        </p:nvSpPr>
        <p:spPr bwMode="auto">
          <a:xfrm>
            <a:off x="4276725" y="42926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1600">
                <a:solidFill>
                  <a:srgbClr val="0000FF"/>
                </a:solidFill>
                <a:latin typeface="Times New Roman" pitchFamily="18" charset="0"/>
                <a:cs typeface="Times New Roman" pitchFamily="18" charset="0"/>
              </a:rPr>
              <a:t>，</a:t>
            </a:r>
            <a:endParaRPr kumimoji="1" lang="zh-CN" altLang="en-US" sz="2400">
              <a:solidFill>
                <a:srgbClr val="0000FF"/>
              </a:solidFill>
              <a:latin typeface="Times New Roman" pitchFamily="18" charset="0"/>
            </a:endParaRPr>
          </a:p>
        </p:txBody>
      </p:sp>
      <p:graphicFrame>
        <p:nvGraphicFramePr>
          <p:cNvPr id="474127" name="Object 15"/>
          <p:cNvGraphicFramePr>
            <a:graphicFrameLocks noChangeAspect="1"/>
          </p:cNvGraphicFramePr>
          <p:nvPr/>
        </p:nvGraphicFramePr>
        <p:xfrm>
          <a:off x="4500563" y="3810000"/>
          <a:ext cx="314325" cy="804863"/>
        </p:xfrm>
        <a:graphic>
          <a:graphicData uri="http://schemas.openxmlformats.org/presentationml/2006/ole">
            <mc:AlternateContent xmlns:mc="http://schemas.openxmlformats.org/markup-compatibility/2006">
              <mc:Choice xmlns:v="urn:schemas-microsoft-com:vml" Requires="v">
                <p:oleObj spid="_x0000_s474229" name="公式" r:id="rId16" imgW="241195" imgH="609336" progId="Equation.3">
                  <p:embed/>
                </p:oleObj>
              </mc:Choice>
              <mc:Fallback>
                <p:oleObj name="公式" r:id="rId16" imgW="241195" imgH="609336"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0563" y="3810000"/>
                        <a:ext cx="314325" cy="8048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4128" name="Text Box 16"/>
          <p:cNvSpPr txBox="1">
            <a:spLocks noChangeArrowheads="1"/>
          </p:cNvSpPr>
          <p:nvPr/>
        </p:nvSpPr>
        <p:spPr bwMode="auto">
          <a:xfrm>
            <a:off x="250825" y="2743200"/>
            <a:ext cx="5256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ahoma" pitchFamily="34" charset="0"/>
              </a:rPr>
              <a:t>当</a:t>
            </a:r>
            <a:r>
              <a:rPr kumimoji="1" lang="en-US" altLang="zh-CN" sz="2400" b="1">
                <a:solidFill>
                  <a:srgbClr val="0000FF"/>
                </a:solidFill>
                <a:latin typeface="Tahoma" pitchFamily="34" charset="0"/>
              </a:rPr>
              <a:t>β=10,T</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=1</a:t>
            </a:r>
            <a:r>
              <a:rPr kumimoji="1" lang="zh-CN" altLang="en-US" sz="2400" b="1">
                <a:solidFill>
                  <a:srgbClr val="0000FF"/>
                </a:solidFill>
                <a:latin typeface="Tahoma" pitchFamily="34" charset="0"/>
              </a:rPr>
              <a:t>和</a:t>
            </a:r>
            <a:r>
              <a:rPr kumimoji="1" lang="en-US" altLang="zh-CN" sz="2400" b="1">
                <a:solidFill>
                  <a:srgbClr val="0000FF"/>
                </a:solidFill>
                <a:latin typeface="Tahoma" pitchFamily="34" charset="0"/>
              </a:rPr>
              <a:t>T</a:t>
            </a:r>
            <a:r>
              <a:rPr kumimoji="1" lang="en-US" altLang="zh-CN" sz="2400" b="1" baseline="-25000">
                <a:solidFill>
                  <a:srgbClr val="0000FF"/>
                </a:solidFill>
                <a:latin typeface="Tahoma" pitchFamily="34" charset="0"/>
              </a:rPr>
              <a:t>1</a:t>
            </a:r>
            <a:r>
              <a:rPr kumimoji="1" lang="en-US" altLang="zh-CN" sz="2400" b="1">
                <a:solidFill>
                  <a:srgbClr val="0000FF"/>
                </a:solidFill>
                <a:latin typeface="Tahoma" pitchFamily="34" charset="0"/>
              </a:rPr>
              <a:t>=0.25</a:t>
            </a:r>
            <a:r>
              <a:rPr kumimoji="1" lang="zh-CN" altLang="en-US" sz="2400" b="1">
                <a:solidFill>
                  <a:srgbClr val="0000FF"/>
                </a:solidFill>
                <a:latin typeface="Tahoma" pitchFamily="34" charset="0"/>
              </a:rPr>
              <a:t>时</a:t>
            </a:r>
            <a:r>
              <a:rPr kumimoji="1" lang="en-US" altLang="zh-CN" sz="2400" b="1">
                <a:solidFill>
                  <a:srgbClr val="0000FF"/>
                </a:solidFill>
                <a:latin typeface="Tahoma" pitchFamily="34" charset="0"/>
              </a:rPr>
              <a:t>,</a:t>
            </a:r>
            <a:r>
              <a:rPr kumimoji="1" lang="zh-CN" altLang="en-US" sz="2400" b="1">
                <a:solidFill>
                  <a:srgbClr val="0000FF"/>
                </a:solidFill>
                <a:latin typeface="Tahoma" pitchFamily="34" charset="0"/>
              </a:rPr>
              <a:t>滞后</a:t>
            </a:r>
            <a:r>
              <a:rPr kumimoji="1" lang="en-US" altLang="zh-CN" sz="2400" b="1">
                <a:solidFill>
                  <a:srgbClr val="0000FF"/>
                </a:solidFill>
                <a:latin typeface="Tahoma" pitchFamily="34" charset="0"/>
              </a:rPr>
              <a:t>-</a:t>
            </a:r>
            <a:r>
              <a:rPr kumimoji="1" lang="zh-CN" altLang="en-US" sz="2400" b="1">
                <a:solidFill>
                  <a:srgbClr val="0000FF"/>
                </a:solidFill>
                <a:latin typeface="Tahoma" pitchFamily="34" charset="0"/>
              </a:rPr>
              <a:t>超前校正环节的</a:t>
            </a:r>
            <a:r>
              <a:rPr kumimoji="1" lang="en-US" altLang="zh-CN" sz="2400" b="1">
                <a:solidFill>
                  <a:srgbClr val="0000FF"/>
                </a:solidFill>
                <a:latin typeface="Tahoma" pitchFamily="34" charset="0"/>
              </a:rPr>
              <a:t>Bode</a:t>
            </a:r>
            <a:r>
              <a:rPr kumimoji="1" lang="zh-CN" altLang="en-US" sz="2400" b="1">
                <a:solidFill>
                  <a:srgbClr val="0000FF"/>
                </a:solidFill>
                <a:latin typeface="Tahoma" pitchFamily="34" charset="0"/>
              </a:rPr>
              <a:t>图如下图所示：</a:t>
            </a:r>
          </a:p>
        </p:txBody>
      </p:sp>
      <p:sp>
        <p:nvSpPr>
          <p:cNvPr id="474129" name="Rectangle 17"/>
          <p:cNvSpPr>
            <a:spLocks noChangeArrowheads="1"/>
          </p:cNvSpPr>
          <p:nvPr/>
        </p:nvSpPr>
        <p:spPr bwMode="auto">
          <a:xfrm>
            <a:off x="165100" y="4638675"/>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a:solidFill>
                  <a:srgbClr val="0000FF"/>
                </a:solidFill>
                <a:latin typeface="黑体" pitchFamily="49" charset="-122"/>
                <a:ea typeface="黑体" pitchFamily="49" charset="-122"/>
              </a:rPr>
              <a:t>其频率特性曲线特点：</a:t>
            </a:r>
          </a:p>
        </p:txBody>
      </p:sp>
      <p:sp>
        <p:nvSpPr>
          <p:cNvPr id="474130" name="Rectangle 18"/>
          <p:cNvSpPr>
            <a:spLocks noChangeArrowheads="1"/>
          </p:cNvSpPr>
          <p:nvPr/>
        </p:nvSpPr>
        <p:spPr bwMode="auto">
          <a:xfrm>
            <a:off x="107950" y="5229225"/>
            <a:ext cx="393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FF3300"/>
                </a:solidFill>
                <a:latin typeface="黑体" pitchFamily="49" charset="-122"/>
                <a:ea typeface="黑体" pitchFamily="49" charset="-122"/>
              </a:rPr>
              <a:t>(1)</a:t>
            </a:r>
            <a:r>
              <a:rPr kumimoji="1" lang="zh-CN" altLang="en-US" sz="2800" b="1">
                <a:solidFill>
                  <a:srgbClr val="FF3300"/>
                </a:solidFill>
                <a:latin typeface="黑体" pitchFamily="49" charset="-122"/>
                <a:ea typeface="黑体" pitchFamily="49" charset="-122"/>
              </a:rPr>
              <a:t>滞后在先，超前在后</a:t>
            </a:r>
          </a:p>
        </p:txBody>
      </p:sp>
      <p:sp>
        <p:nvSpPr>
          <p:cNvPr id="474131" name="Rectangle 19"/>
          <p:cNvSpPr>
            <a:spLocks noChangeArrowheads="1"/>
          </p:cNvSpPr>
          <p:nvPr/>
        </p:nvSpPr>
        <p:spPr bwMode="auto">
          <a:xfrm>
            <a:off x="107950" y="5775325"/>
            <a:ext cx="52562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800" b="1">
                <a:solidFill>
                  <a:srgbClr val="FF3300"/>
                </a:solidFill>
                <a:latin typeface="黑体" pitchFamily="49" charset="-122"/>
                <a:ea typeface="黑体" pitchFamily="49" charset="-122"/>
              </a:rPr>
              <a:t>(2)</a:t>
            </a:r>
            <a:r>
              <a:rPr kumimoji="1" lang="zh-CN" altLang="en-US" sz="2800" b="1">
                <a:solidFill>
                  <a:srgbClr val="FF3300"/>
                </a:solidFill>
                <a:latin typeface="黑体" pitchFamily="49" charset="-122"/>
                <a:ea typeface="黑体" pitchFamily="49" charset="-122"/>
              </a:rPr>
              <a:t>高频段和低频段均无衰减，而中频段部份衰减</a:t>
            </a:r>
            <a:r>
              <a:rPr kumimoji="1" lang="en-US" altLang="zh-CN" sz="2800" b="1">
                <a:solidFill>
                  <a:srgbClr val="FF3300"/>
                </a:solidFill>
                <a:latin typeface="黑体" pitchFamily="49" charset="-122"/>
                <a:ea typeface="黑体" pitchFamily="49" charset="-122"/>
              </a:rPr>
              <a:t>20lg</a:t>
            </a:r>
            <a:r>
              <a:rPr kumimoji="1" lang="en-US" altLang="zh-CN" sz="2800" b="1">
                <a:solidFill>
                  <a:srgbClr val="FF3300"/>
                </a:solidFill>
                <a:latin typeface="黑体" pitchFamily="49" charset="-122"/>
                <a:ea typeface="黑体" pitchFamily="49" charset="-122"/>
                <a:sym typeface="Symbol" pitchFamily="18" charset="2"/>
              </a:rPr>
              <a:t></a:t>
            </a:r>
            <a:r>
              <a:rPr kumimoji="1" lang="en-US" altLang="zh-CN" sz="2800" b="1">
                <a:solidFill>
                  <a:srgbClr val="FF3300"/>
                </a:solidFill>
                <a:latin typeface="黑体" pitchFamily="49" charset="-122"/>
                <a:ea typeface="黑体" pitchFamily="49" charset="-122"/>
              </a:rPr>
              <a:t> </a:t>
            </a:r>
            <a:r>
              <a:rPr kumimoji="1" lang="en-US" altLang="zh-CN" sz="2800" b="1">
                <a:solidFill>
                  <a:srgbClr val="FF3300"/>
                </a:solidFill>
                <a:latin typeface="黑体" pitchFamily="49" charset="-122"/>
                <a:ea typeface="黑体" pitchFamily="49" charset="-122"/>
                <a:sym typeface="Symbol" pitchFamily="18" charset="2"/>
              </a:rPr>
              <a:t>dB</a:t>
            </a:r>
            <a:r>
              <a:rPr kumimoji="1" lang="zh-CN" altLang="en-US" sz="2800" b="1">
                <a:solidFill>
                  <a:srgbClr val="FF3300"/>
                </a:solidFill>
                <a:latin typeface="黑体" pitchFamily="49" charset="-122"/>
                <a:ea typeface="黑体" pitchFamily="49" charset="-122"/>
                <a:sym typeface="Symbol" pitchFamily="18" charset="2"/>
              </a:rPr>
              <a:t>。 </a:t>
            </a:r>
          </a:p>
        </p:txBody>
      </p:sp>
      <p:sp>
        <p:nvSpPr>
          <p:cNvPr id="474132" name="Rectangle 20"/>
          <p:cNvSpPr>
            <a:spLocks noChangeArrowheads="1"/>
          </p:cNvSpPr>
          <p:nvPr/>
        </p:nvSpPr>
        <p:spPr bwMode="auto">
          <a:xfrm>
            <a:off x="4038600" y="1143000"/>
            <a:ext cx="1524000" cy="1295400"/>
          </a:xfrm>
          <a:prstGeom prst="rect">
            <a:avLst/>
          </a:prstGeom>
          <a:noFill/>
          <a:ln w="38100"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33" name="Line 21"/>
          <p:cNvSpPr>
            <a:spLocks noChangeShapeType="1"/>
          </p:cNvSpPr>
          <p:nvPr/>
        </p:nvSpPr>
        <p:spPr bwMode="auto">
          <a:xfrm flipV="1">
            <a:off x="5334000" y="762000"/>
            <a:ext cx="609600" cy="762000"/>
          </a:xfrm>
          <a:prstGeom prst="line">
            <a:avLst/>
          </a:prstGeom>
          <a:noFill/>
          <a:ln w="57150"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34" name="Text Box 22"/>
          <p:cNvSpPr txBox="1">
            <a:spLocks noChangeArrowheads="1"/>
          </p:cNvSpPr>
          <p:nvPr/>
        </p:nvSpPr>
        <p:spPr bwMode="auto">
          <a:xfrm>
            <a:off x="6019800" y="304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滞后部分</a:t>
            </a:r>
          </a:p>
        </p:txBody>
      </p:sp>
      <p:grpSp>
        <p:nvGrpSpPr>
          <p:cNvPr id="474135" name="Group 23"/>
          <p:cNvGrpSpPr>
            <a:grpSpLocks/>
          </p:cNvGrpSpPr>
          <p:nvPr/>
        </p:nvGrpSpPr>
        <p:grpSpPr bwMode="auto">
          <a:xfrm>
            <a:off x="5486400" y="2636838"/>
            <a:ext cx="3608388" cy="4005262"/>
            <a:chOff x="3456" y="1661"/>
            <a:chExt cx="2273" cy="2523"/>
          </a:xfrm>
        </p:grpSpPr>
        <p:sp>
          <p:nvSpPr>
            <p:cNvPr id="474136" name="Rectangle 24"/>
            <p:cNvSpPr>
              <a:spLocks noChangeArrowheads="1"/>
            </p:cNvSpPr>
            <p:nvPr/>
          </p:nvSpPr>
          <p:spPr bwMode="auto">
            <a:xfrm>
              <a:off x="3456" y="1661"/>
              <a:ext cx="2273" cy="252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4137" name="Freeform 25"/>
            <p:cNvSpPr>
              <a:spLocks/>
            </p:cNvSpPr>
            <p:nvPr/>
          </p:nvSpPr>
          <p:spPr bwMode="auto">
            <a:xfrm>
              <a:off x="3759" y="2978"/>
              <a:ext cx="98" cy="195"/>
            </a:xfrm>
            <a:custGeom>
              <a:avLst/>
              <a:gdLst>
                <a:gd name="T0" fmla="*/ 98 w 98"/>
                <a:gd name="T1" fmla="*/ 195 h 195"/>
                <a:gd name="T2" fmla="*/ 47 w 98"/>
                <a:gd name="T3" fmla="*/ 0 h 195"/>
                <a:gd name="T4" fmla="*/ 0 w 98"/>
                <a:gd name="T5" fmla="*/ 195 h 195"/>
                <a:gd name="T6" fmla="*/ 98 w 98"/>
                <a:gd name="T7" fmla="*/ 195 h 195"/>
              </a:gdLst>
              <a:ahLst/>
              <a:cxnLst>
                <a:cxn ang="0">
                  <a:pos x="T0" y="T1"/>
                </a:cxn>
                <a:cxn ang="0">
                  <a:pos x="T2" y="T3"/>
                </a:cxn>
                <a:cxn ang="0">
                  <a:pos x="T4" y="T5"/>
                </a:cxn>
                <a:cxn ang="0">
                  <a:pos x="T6" y="T7"/>
                </a:cxn>
              </a:cxnLst>
              <a:rect l="0" t="0" r="r" b="b"/>
              <a:pathLst>
                <a:path w="98" h="195">
                  <a:moveTo>
                    <a:pt x="98" y="195"/>
                  </a:moveTo>
                  <a:lnTo>
                    <a:pt x="47" y="0"/>
                  </a:lnTo>
                  <a:lnTo>
                    <a:pt x="0" y="195"/>
                  </a:lnTo>
                  <a:lnTo>
                    <a:pt x="98" y="195"/>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grpSp>
          <p:nvGrpSpPr>
            <p:cNvPr id="474138" name="Group 26"/>
            <p:cNvGrpSpPr>
              <a:grpSpLocks/>
            </p:cNvGrpSpPr>
            <p:nvPr/>
          </p:nvGrpSpPr>
          <p:grpSpPr bwMode="auto">
            <a:xfrm>
              <a:off x="3810" y="3422"/>
              <a:ext cx="1905" cy="294"/>
              <a:chOff x="3810" y="3422"/>
              <a:chExt cx="1905" cy="294"/>
            </a:xfrm>
          </p:grpSpPr>
          <p:grpSp>
            <p:nvGrpSpPr>
              <p:cNvPr id="474139" name="Group 27"/>
              <p:cNvGrpSpPr>
                <a:grpSpLocks/>
              </p:cNvGrpSpPr>
              <p:nvPr/>
            </p:nvGrpSpPr>
            <p:grpSpPr bwMode="auto">
              <a:xfrm>
                <a:off x="5391" y="3422"/>
                <a:ext cx="324" cy="294"/>
                <a:chOff x="5391" y="3422"/>
                <a:chExt cx="324" cy="294"/>
              </a:xfrm>
            </p:grpSpPr>
            <p:sp>
              <p:nvSpPr>
                <p:cNvPr id="474140" name="Rectangle 28"/>
                <p:cNvSpPr>
                  <a:spLocks noChangeArrowheads="1"/>
                </p:cNvSpPr>
                <p:nvPr/>
              </p:nvSpPr>
              <p:spPr bwMode="auto">
                <a:xfrm>
                  <a:off x="5578" y="3422"/>
                  <a:ext cx="1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500" i="1">
                      <a:solidFill>
                        <a:srgbClr val="000000"/>
                      </a:solidFill>
                      <a:latin typeface="Symbol" pitchFamily="18" charset="2"/>
                    </a:rPr>
                    <a:t>w</a:t>
                  </a:r>
                  <a:endParaRPr kumimoji="1" lang="en-US" altLang="zh-CN" sz="2400" b="1">
                    <a:solidFill>
                      <a:srgbClr val="0000FF"/>
                    </a:solidFill>
                    <a:latin typeface="Times New Roman" pitchFamily="18" charset="0"/>
                  </a:endParaRPr>
                </a:p>
              </p:txBody>
            </p:sp>
            <p:sp>
              <p:nvSpPr>
                <p:cNvPr id="474141" name="Freeform 29"/>
                <p:cNvSpPr>
                  <a:spLocks/>
                </p:cNvSpPr>
                <p:nvPr/>
              </p:nvSpPr>
              <p:spPr bwMode="auto">
                <a:xfrm>
                  <a:off x="5391" y="3617"/>
                  <a:ext cx="197" cy="99"/>
                </a:xfrm>
                <a:custGeom>
                  <a:avLst/>
                  <a:gdLst>
                    <a:gd name="T0" fmla="*/ 0 w 197"/>
                    <a:gd name="T1" fmla="*/ 0 h 99"/>
                    <a:gd name="T2" fmla="*/ 197 w 197"/>
                    <a:gd name="T3" fmla="*/ 51 h 99"/>
                    <a:gd name="T4" fmla="*/ 0 w 197"/>
                    <a:gd name="T5" fmla="*/ 99 h 99"/>
                    <a:gd name="T6" fmla="*/ 0 w 197"/>
                    <a:gd name="T7" fmla="*/ 0 h 99"/>
                  </a:gdLst>
                  <a:ahLst/>
                  <a:cxnLst>
                    <a:cxn ang="0">
                      <a:pos x="T0" y="T1"/>
                    </a:cxn>
                    <a:cxn ang="0">
                      <a:pos x="T2" y="T3"/>
                    </a:cxn>
                    <a:cxn ang="0">
                      <a:pos x="T4" y="T5"/>
                    </a:cxn>
                    <a:cxn ang="0">
                      <a:pos x="T6" y="T7"/>
                    </a:cxn>
                  </a:cxnLst>
                  <a:rect l="0" t="0" r="r" b="b"/>
                  <a:pathLst>
                    <a:path w="197" h="99">
                      <a:moveTo>
                        <a:pt x="0" y="0"/>
                      </a:moveTo>
                      <a:lnTo>
                        <a:pt x="197" y="51"/>
                      </a:lnTo>
                      <a:lnTo>
                        <a:pt x="0" y="99"/>
                      </a:lnTo>
                      <a:lnTo>
                        <a:pt x="0" y="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grpSp>
          <p:sp>
            <p:nvSpPr>
              <p:cNvPr id="474142" name="Line 30"/>
              <p:cNvSpPr>
                <a:spLocks noChangeShapeType="1"/>
              </p:cNvSpPr>
              <p:nvPr/>
            </p:nvSpPr>
            <p:spPr bwMode="auto">
              <a:xfrm flipH="1">
                <a:off x="3810" y="3668"/>
                <a:ext cx="15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4143" name="Rectangle 31"/>
            <p:cNvSpPr>
              <a:spLocks noChangeArrowheads="1"/>
            </p:cNvSpPr>
            <p:nvPr/>
          </p:nvSpPr>
          <p:spPr bwMode="auto">
            <a:xfrm>
              <a:off x="3472" y="2103"/>
              <a:ext cx="28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0dB</a:t>
              </a:r>
              <a:endParaRPr kumimoji="1" lang="en-US" altLang="zh-CN" sz="2400" b="1">
                <a:solidFill>
                  <a:srgbClr val="0000FF"/>
                </a:solidFill>
                <a:latin typeface="Times New Roman" pitchFamily="18" charset="0"/>
              </a:endParaRPr>
            </a:p>
          </p:txBody>
        </p:sp>
        <p:sp>
          <p:nvSpPr>
            <p:cNvPr id="474144" name="Freeform 32"/>
            <p:cNvSpPr>
              <a:spLocks/>
            </p:cNvSpPr>
            <p:nvPr/>
          </p:nvSpPr>
          <p:spPr bwMode="auto">
            <a:xfrm>
              <a:off x="3753" y="1677"/>
              <a:ext cx="98" cy="198"/>
            </a:xfrm>
            <a:custGeom>
              <a:avLst/>
              <a:gdLst>
                <a:gd name="T0" fmla="*/ 98 w 98"/>
                <a:gd name="T1" fmla="*/ 198 h 198"/>
                <a:gd name="T2" fmla="*/ 47 w 98"/>
                <a:gd name="T3" fmla="*/ 0 h 198"/>
                <a:gd name="T4" fmla="*/ 0 w 98"/>
                <a:gd name="T5" fmla="*/ 198 h 198"/>
                <a:gd name="T6" fmla="*/ 98 w 98"/>
                <a:gd name="T7" fmla="*/ 198 h 198"/>
              </a:gdLst>
              <a:ahLst/>
              <a:cxnLst>
                <a:cxn ang="0">
                  <a:pos x="T0" y="T1"/>
                </a:cxn>
                <a:cxn ang="0">
                  <a:pos x="T2" y="T3"/>
                </a:cxn>
                <a:cxn ang="0">
                  <a:pos x="T4" y="T5"/>
                </a:cxn>
                <a:cxn ang="0">
                  <a:pos x="T6" y="T7"/>
                </a:cxn>
              </a:cxnLst>
              <a:rect l="0" t="0" r="r" b="b"/>
              <a:pathLst>
                <a:path w="98" h="198">
                  <a:moveTo>
                    <a:pt x="98" y="198"/>
                  </a:moveTo>
                  <a:lnTo>
                    <a:pt x="47" y="0"/>
                  </a:lnTo>
                  <a:lnTo>
                    <a:pt x="0" y="198"/>
                  </a:lnTo>
                  <a:lnTo>
                    <a:pt x="98" y="198"/>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grpSp>
          <p:nvGrpSpPr>
            <p:cNvPr id="474145" name="Group 33"/>
            <p:cNvGrpSpPr>
              <a:grpSpLocks/>
            </p:cNvGrpSpPr>
            <p:nvPr/>
          </p:nvGrpSpPr>
          <p:grpSpPr bwMode="auto">
            <a:xfrm>
              <a:off x="3798" y="1945"/>
              <a:ext cx="1904" cy="293"/>
              <a:chOff x="3798" y="1945"/>
              <a:chExt cx="1904" cy="293"/>
            </a:xfrm>
          </p:grpSpPr>
          <p:grpSp>
            <p:nvGrpSpPr>
              <p:cNvPr id="474146" name="Group 34"/>
              <p:cNvGrpSpPr>
                <a:grpSpLocks/>
              </p:cNvGrpSpPr>
              <p:nvPr/>
            </p:nvGrpSpPr>
            <p:grpSpPr bwMode="auto">
              <a:xfrm>
                <a:off x="5379" y="1945"/>
                <a:ext cx="323" cy="293"/>
                <a:chOff x="5379" y="1945"/>
                <a:chExt cx="323" cy="293"/>
              </a:xfrm>
            </p:grpSpPr>
            <p:sp>
              <p:nvSpPr>
                <p:cNvPr id="474147" name="Rectangle 35"/>
                <p:cNvSpPr>
                  <a:spLocks noChangeArrowheads="1"/>
                </p:cNvSpPr>
                <p:nvPr/>
              </p:nvSpPr>
              <p:spPr bwMode="auto">
                <a:xfrm>
                  <a:off x="5565" y="1945"/>
                  <a:ext cx="1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500" i="1">
                      <a:solidFill>
                        <a:srgbClr val="000000"/>
                      </a:solidFill>
                      <a:latin typeface="Symbol" pitchFamily="18" charset="2"/>
                    </a:rPr>
                    <a:t>w</a:t>
                  </a:r>
                  <a:endParaRPr kumimoji="1" lang="en-US" altLang="zh-CN" sz="2400" b="1">
                    <a:solidFill>
                      <a:srgbClr val="0000FF"/>
                    </a:solidFill>
                    <a:latin typeface="Times New Roman" pitchFamily="18" charset="0"/>
                  </a:endParaRPr>
                </a:p>
              </p:txBody>
            </p:sp>
            <p:sp>
              <p:nvSpPr>
                <p:cNvPr id="474148" name="Freeform 36"/>
                <p:cNvSpPr>
                  <a:spLocks/>
                </p:cNvSpPr>
                <p:nvPr/>
              </p:nvSpPr>
              <p:spPr bwMode="auto">
                <a:xfrm>
                  <a:off x="5379" y="2140"/>
                  <a:ext cx="197" cy="98"/>
                </a:xfrm>
                <a:custGeom>
                  <a:avLst/>
                  <a:gdLst>
                    <a:gd name="T0" fmla="*/ 0 w 197"/>
                    <a:gd name="T1" fmla="*/ 0 h 98"/>
                    <a:gd name="T2" fmla="*/ 197 w 197"/>
                    <a:gd name="T3" fmla="*/ 51 h 98"/>
                    <a:gd name="T4" fmla="*/ 0 w 197"/>
                    <a:gd name="T5" fmla="*/ 98 h 98"/>
                    <a:gd name="T6" fmla="*/ 0 w 197"/>
                    <a:gd name="T7" fmla="*/ 0 h 98"/>
                  </a:gdLst>
                  <a:ahLst/>
                  <a:cxnLst>
                    <a:cxn ang="0">
                      <a:pos x="T0" y="T1"/>
                    </a:cxn>
                    <a:cxn ang="0">
                      <a:pos x="T2" y="T3"/>
                    </a:cxn>
                    <a:cxn ang="0">
                      <a:pos x="T4" y="T5"/>
                    </a:cxn>
                    <a:cxn ang="0">
                      <a:pos x="T6" y="T7"/>
                    </a:cxn>
                  </a:cxnLst>
                  <a:rect l="0" t="0" r="r" b="b"/>
                  <a:pathLst>
                    <a:path w="197" h="98">
                      <a:moveTo>
                        <a:pt x="0" y="0"/>
                      </a:moveTo>
                      <a:lnTo>
                        <a:pt x="197" y="51"/>
                      </a:lnTo>
                      <a:lnTo>
                        <a:pt x="0" y="98"/>
                      </a:lnTo>
                      <a:lnTo>
                        <a:pt x="0" y="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grpSp>
          <p:sp>
            <p:nvSpPr>
              <p:cNvPr id="474149" name="Line 37"/>
              <p:cNvSpPr>
                <a:spLocks noChangeShapeType="1"/>
              </p:cNvSpPr>
              <p:nvPr/>
            </p:nvSpPr>
            <p:spPr bwMode="auto">
              <a:xfrm flipH="1">
                <a:off x="3798" y="2197"/>
                <a:ext cx="15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4150" name="Line 38"/>
            <p:cNvSpPr>
              <a:spLocks noChangeShapeType="1"/>
            </p:cNvSpPr>
            <p:nvPr/>
          </p:nvSpPr>
          <p:spPr bwMode="auto">
            <a:xfrm>
              <a:off x="3800" y="1875"/>
              <a:ext cx="1" cy="10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51" name="Line 39"/>
            <p:cNvSpPr>
              <a:spLocks noChangeShapeType="1"/>
            </p:cNvSpPr>
            <p:nvPr/>
          </p:nvSpPr>
          <p:spPr bwMode="auto">
            <a:xfrm>
              <a:off x="3808" y="3165"/>
              <a:ext cx="1" cy="99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52" name="Oval 40"/>
            <p:cNvSpPr>
              <a:spLocks noChangeArrowheads="1"/>
            </p:cNvSpPr>
            <p:nvPr/>
          </p:nvSpPr>
          <p:spPr bwMode="auto">
            <a:xfrm>
              <a:off x="3747" y="3553"/>
              <a:ext cx="30" cy="31"/>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153" name="Rectangle 41"/>
            <p:cNvSpPr>
              <a:spLocks noChangeArrowheads="1"/>
            </p:cNvSpPr>
            <p:nvPr/>
          </p:nvSpPr>
          <p:spPr bwMode="auto">
            <a:xfrm>
              <a:off x="3636" y="356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0</a:t>
              </a:r>
              <a:endParaRPr kumimoji="1" lang="en-US" altLang="zh-CN" sz="2400" b="1">
                <a:solidFill>
                  <a:srgbClr val="0000FF"/>
                </a:solidFill>
                <a:latin typeface="Times New Roman" pitchFamily="18" charset="0"/>
              </a:endParaRPr>
            </a:p>
          </p:txBody>
        </p:sp>
        <p:sp>
          <p:nvSpPr>
            <p:cNvPr id="474154" name="Line 42"/>
            <p:cNvSpPr>
              <a:spLocks noChangeShapeType="1"/>
            </p:cNvSpPr>
            <p:nvPr/>
          </p:nvSpPr>
          <p:spPr bwMode="auto">
            <a:xfrm>
              <a:off x="3808" y="3276"/>
              <a:ext cx="1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55" name="Line 43"/>
            <p:cNvSpPr>
              <a:spLocks noChangeShapeType="1"/>
            </p:cNvSpPr>
            <p:nvPr/>
          </p:nvSpPr>
          <p:spPr bwMode="auto">
            <a:xfrm>
              <a:off x="3808" y="4071"/>
              <a:ext cx="15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4156" name="Group 44"/>
            <p:cNvGrpSpPr>
              <a:grpSpLocks/>
            </p:cNvGrpSpPr>
            <p:nvPr/>
          </p:nvGrpSpPr>
          <p:grpSpPr bwMode="auto">
            <a:xfrm>
              <a:off x="3556" y="3196"/>
              <a:ext cx="215" cy="202"/>
              <a:chOff x="3556" y="3196"/>
              <a:chExt cx="215" cy="202"/>
            </a:xfrm>
          </p:grpSpPr>
          <p:sp>
            <p:nvSpPr>
              <p:cNvPr id="474157" name="Rectangle 45"/>
              <p:cNvSpPr>
                <a:spLocks noChangeArrowheads="1"/>
              </p:cNvSpPr>
              <p:nvPr/>
            </p:nvSpPr>
            <p:spPr bwMode="auto">
              <a:xfrm>
                <a:off x="3556" y="3196"/>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90</a:t>
                </a:r>
                <a:endParaRPr kumimoji="1" lang="en-US" altLang="zh-CN" sz="2400" b="1">
                  <a:solidFill>
                    <a:srgbClr val="0000FF"/>
                  </a:solidFill>
                  <a:latin typeface="Times New Roman" pitchFamily="18" charset="0"/>
                </a:endParaRPr>
              </a:p>
            </p:txBody>
          </p:sp>
          <p:sp>
            <p:nvSpPr>
              <p:cNvPr id="474158" name="Oval 46"/>
              <p:cNvSpPr>
                <a:spLocks noChangeArrowheads="1"/>
              </p:cNvSpPr>
              <p:nvPr/>
            </p:nvSpPr>
            <p:spPr bwMode="auto">
              <a:xfrm>
                <a:off x="3740" y="3196"/>
                <a:ext cx="31" cy="31"/>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4159" name="Group 47"/>
            <p:cNvGrpSpPr>
              <a:grpSpLocks/>
            </p:cNvGrpSpPr>
            <p:nvPr/>
          </p:nvGrpSpPr>
          <p:grpSpPr bwMode="auto">
            <a:xfrm>
              <a:off x="3507" y="3965"/>
              <a:ext cx="278" cy="203"/>
              <a:chOff x="3507" y="3965"/>
              <a:chExt cx="278" cy="203"/>
            </a:xfrm>
          </p:grpSpPr>
          <p:sp>
            <p:nvSpPr>
              <p:cNvPr id="474160" name="Rectangle 48"/>
              <p:cNvSpPr>
                <a:spLocks noChangeArrowheads="1"/>
              </p:cNvSpPr>
              <p:nvPr/>
            </p:nvSpPr>
            <p:spPr bwMode="auto">
              <a:xfrm>
                <a:off x="3507" y="3966"/>
                <a:ext cx="22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-90</a:t>
                </a:r>
                <a:endParaRPr kumimoji="1" lang="en-US" altLang="zh-CN" sz="2400" b="1">
                  <a:solidFill>
                    <a:srgbClr val="0000FF"/>
                  </a:solidFill>
                  <a:latin typeface="Times New Roman" pitchFamily="18" charset="0"/>
                </a:endParaRPr>
              </a:p>
            </p:txBody>
          </p:sp>
          <p:sp>
            <p:nvSpPr>
              <p:cNvPr id="474161" name="Oval 49"/>
              <p:cNvSpPr>
                <a:spLocks noChangeArrowheads="1"/>
              </p:cNvSpPr>
              <p:nvPr/>
            </p:nvSpPr>
            <p:spPr bwMode="auto">
              <a:xfrm>
                <a:off x="3739" y="3965"/>
                <a:ext cx="46" cy="4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4162" name="Freeform 50"/>
            <p:cNvSpPr>
              <a:spLocks/>
            </p:cNvSpPr>
            <p:nvPr/>
          </p:nvSpPr>
          <p:spPr bwMode="auto">
            <a:xfrm>
              <a:off x="3802" y="2191"/>
              <a:ext cx="1528" cy="395"/>
            </a:xfrm>
            <a:custGeom>
              <a:avLst/>
              <a:gdLst>
                <a:gd name="T0" fmla="*/ 0 w 1528"/>
                <a:gd name="T1" fmla="*/ 0 h 395"/>
                <a:gd name="T2" fmla="*/ 276 w 1528"/>
                <a:gd name="T3" fmla="*/ 6 h 395"/>
                <a:gd name="T4" fmla="*/ 669 w 1528"/>
                <a:gd name="T5" fmla="*/ 395 h 395"/>
                <a:gd name="T6" fmla="*/ 1062 w 1528"/>
                <a:gd name="T7" fmla="*/ 395 h 395"/>
                <a:gd name="T8" fmla="*/ 1448 w 1528"/>
                <a:gd name="T9" fmla="*/ 6 h 395"/>
                <a:gd name="T10" fmla="*/ 1528 w 1528"/>
                <a:gd name="T11" fmla="*/ 6 h 395"/>
              </a:gdLst>
              <a:ahLst/>
              <a:cxnLst>
                <a:cxn ang="0">
                  <a:pos x="T0" y="T1"/>
                </a:cxn>
                <a:cxn ang="0">
                  <a:pos x="T2" y="T3"/>
                </a:cxn>
                <a:cxn ang="0">
                  <a:pos x="T4" y="T5"/>
                </a:cxn>
                <a:cxn ang="0">
                  <a:pos x="T6" y="T7"/>
                </a:cxn>
                <a:cxn ang="0">
                  <a:pos x="T8" y="T9"/>
                </a:cxn>
                <a:cxn ang="0">
                  <a:pos x="T10" y="T11"/>
                </a:cxn>
              </a:cxnLst>
              <a:rect l="0" t="0" r="r" b="b"/>
              <a:pathLst>
                <a:path w="1528" h="395">
                  <a:moveTo>
                    <a:pt x="0" y="0"/>
                  </a:moveTo>
                  <a:lnTo>
                    <a:pt x="276" y="6"/>
                  </a:lnTo>
                  <a:lnTo>
                    <a:pt x="669" y="395"/>
                  </a:lnTo>
                  <a:lnTo>
                    <a:pt x="1062" y="395"/>
                  </a:lnTo>
                  <a:lnTo>
                    <a:pt x="1448" y="6"/>
                  </a:lnTo>
                  <a:lnTo>
                    <a:pt x="1528" y="6"/>
                  </a:lnTo>
                </a:path>
              </a:pathLst>
            </a:custGeom>
            <a:noFill/>
            <a:ln w="254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163" name="Line 51"/>
            <p:cNvSpPr>
              <a:spLocks noChangeShapeType="1"/>
            </p:cNvSpPr>
            <p:nvPr/>
          </p:nvSpPr>
          <p:spPr bwMode="auto">
            <a:xfrm>
              <a:off x="4667" y="3615"/>
              <a:ext cx="1" cy="1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64" name="Line 52"/>
            <p:cNvSpPr>
              <a:spLocks noChangeShapeType="1"/>
            </p:cNvSpPr>
            <p:nvPr/>
          </p:nvSpPr>
          <p:spPr bwMode="auto">
            <a:xfrm>
              <a:off x="5060" y="3609"/>
              <a:ext cx="1" cy="1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4165" name="Group 53"/>
            <p:cNvGrpSpPr>
              <a:grpSpLocks/>
            </p:cNvGrpSpPr>
            <p:nvPr/>
          </p:nvGrpSpPr>
          <p:grpSpPr bwMode="auto">
            <a:xfrm>
              <a:off x="3808" y="3430"/>
              <a:ext cx="1559" cy="481"/>
              <a:chOff x="3808" y="3430"/>
              <a:chExt cx="1559" cy="481"/>
            </a:xfrm>
          </p:grpSpPr>
          <p:sp>
            <p:nvSpPr>
              <p:cNvPr id="474166" name="Freeform 54"/>
              <p:cNvSpPr>
                <a:spLocks/>
              </p:cNvSpPr>
              <p:nvPr/>
            </p:nvSpPr>
            <p:spPr bwMode="auto">
              <a:xfrm>
                <a:off x="3808" y="3670"/>
                <a:ext cx="472" cy="241"/>
              </a:xfrm>
              <a:custGeom>
                <a:avLst/>
                <a:gdLst>
                  <a:gd name="T0" fmla="*/ 0 w 472"/>
                  <a:gd name="T1" fmla="*/ 0 h 241"/>
                  <a:gd name="T2" fmla="*/ 12 w 472"/>
                  <a:gd name="T3" fmla="*/ 7 h 241"/>
                  <a:gd name="T4" fmla="*/ 24 w 472"/>
                  <a:gd name="T5" fmla="*/ 7 h 241"/>
                  <a:gd name="T6" fmla="*/ 37 w 472"/>
                  <a:gd name="T7" fmla="*/ 7 h 241"/>
                  <a:gd name="T8" fmla="*/ 49 w 472"/>
                  <a:gd name="T9" fmla="*/ 13 h 241"/>
                  <a:gd name="T10" fmla="*/ 61 w 472"/>
                  <a:gd name="T11" fmla="*/ 13 h 241"/>
                  <a:gd name="T12" fmla="*/ 74 w 472"/>
                  <a:gd name="T13" fmla="*/ 13 h 241"/>
                  <a:gd name="T14" fmla="*/ 86 w 472"/>
                  <a:gd name="T15" fmla="*/ 13 h 241"/>
                  <a:gd name="T16" fmla="*/ 98 w 472"/>
                  <a:gd name="T17" fmla="*/ 19 h 241"/>
                  <a:gd name="T18" fmla="*/ 110 w 472"/>
                  <a:gd name="T19" fmla="*/ 19 h 241"/>
                  <a:gd name="T20" fmla="*/ 123 w 472"/>
                  <a:gd name="T21" fmla="*/ 25 h 241"/>
                  <a:gd name="T22" fmla="*/ 135 w 472"/>
                  <a:gd name="T23" fmla="*/ 31 h 241"/>
                  <a:gd name="T24" fmla="*/ 147 w 472"/>
                  <a:gd name="T25" fmla="*/ 37 h 241"/>
                  <a:gd name="T26" fmla="*/ 159 w 472"/>
                  <a:gd name="T27" fmla="*/ 37 h 241"/>
                  <a:gd name="T28" fmla="*/ 172 w 472"/>
                  <a:gd name="T29" fmla="*/ 50 h 241"/>
                  <a:gd name="T30" fmla="*/ 178 w 472"/>
                  <a:gd name="T31" fmla="*/ 62 h 241"/>
                  <a:gd name="T32" fmla="*/ 184 w 472"/>
                  <a:gd name="T33" fmla="*/ 74 h 241"/>
                  <a:gd name="T34" fmla="*/ 196 w 472"/>
                  <a:gd name="T35" fmla="*/ 87 h 241"/>
                  <a:gd name="T36" fmla="*/ 209 w 472"/>
                  <a:gd name="T37" fmla="*/ 93 h 241"/>
                  <a:gd name="T38" fmla="*/ 221 w 472"/>
                  <a:gd name="T39" fmla="*/ 105 h 241"/>
                  <a:gd name="T40" fmla="*/ 233 w 472"/>
                  <a:gd name="T41" fmla="*/ 111 h 241"/>
                  <a:gd name="T42" fmla="*/ 245 w 472"/>
                  <a:gd name="T43" fmla="*/ 117 h 241"/>
                  <a:gd name="T44" fmla="*/ 258 w 472"/>
                  <a:gd name="T45" fmla="*/ 130 h 241"/>
                  <a:gd name="T46" fmla="*/ 264 w 472"/>
                  <a:gd name="T47" fmla="*/ 142 h 241"/>
                  <a:gd name="T48" fmla="*/ 276 w 472"/>
                  <a:gd name="T49" fmla="*/ 148 h 241"/>
                  <a:gd name="T50" fmla="*/ 288 w 472"/>
                  <a:gd name="T51" fmla="*/ 167 h 241"/>
                  <a:gd name="T52" fmla="*/ 301 w 472"/>
                  <a:gd name="T53" fmla="*/ 173 h 241"/>
                  <a:gd name="T54" fmla="*/ 313 w 472"/>
                  <a:gd name="T55" fmla="*/ 191 h 241"/>
                  <a:gd name="T56" fmla="*/ 325 w 472"/>
                  <a:gd name="T57" fmla="*/ 191 h 241"/>
                  <a:gd name="T58" fmla="*/ 337 w 472"/>
                  <a:gd name="T59" fmla="*/ 204 h 241"/>
                  <a:gd name="T60" fmla="*/ 350 w 472"/>
                  <a:gd name="T61" fmla="*/ 216 h 241"/>
                  <a:gd name="T62" fmla="*/ 368 w 472"/>
                  <a:gd name="T63" fmla="*/ 216 h 241"/>
                  <a:gd name="T64" fmla="*/ 374 w 472"/>
                  <a:gd name="T65" fmla="*/ 228 h 241"/>
                  <a:gd name="T66" fmla="*/ 387 w 472"/>
                  <a:gd name="T67" fmla="*/ 228 h 241"/>
                  <a:gd name="T68" fmla="*/ 399 w 472"/>
                  <a:gd name="T69" fmla="*/ 235 h 241"/>
                  <a:gd name="T70" fmla="*/ 411 w 472"/>
                  <a:gd name="T71" fmla="*/ 235 h 241"/>
                  <a:gd name="T72" fmla="*/ 423 w 472"/>
                  <a:gd name="T73" fmla="*/ 241 h 241"/>
                  <a:gd name="T74" fmla="*/ 436 w 472"/>
                  <a:gd name="T75" fmla="*/ 241 h 241"/>
                  <a:gd name="T76" fmla="*/ 448 w 472"/>
                  <a:gd name="T77" fmla="*/ 241 h 241"/>
                  <a:gd name="T78" fmla="*/ 460 w 472"/>
                  <a:gd name="T79" fmla="*/ 241 h 241"/>
                  <a:gd name="T80" fmla="*/ 472 w 472"/>
                  <a:gd name="T81"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241">
                    <a:moveTo>
                      <a:pt x="0" y="0"/>
                    </a:moveTo>
                    <a:lnTo>
                      <a:pt x="12" y="7"/>
                    </a:lnTo>
                    <a:lnTo>
                      <a:pt x="24" y="7"/>
                    </a:lnTo>
                    <a:lnTo>
                      <a:pt x="37" y="7"/>
                    </a:lnTo>
                    <a:lnTo>
                      <a:pt x="49" y="13"/>
                    </a:lnTo>
                    <a:lnTo>
                      <a:pt x="61" y="13"/>
                    </a:lnTo>
                    <a:lnTo>
                      <a:pt x="74" y="13"/>
                    </a:lnTo>
                    <a:lnTo>
                      <a:pt x="86" y="13"/>
                    </a:lnTo>
                    <a:lnTo>
                      <a:pt x="98" y="19"/>
                    </a:lnTo>
                    <a:lnTo>
                      <a:pt x="110" y="19"/>
                    </a:lnTo>
                    <a:lnTo>
                      <a:pt x="123" y="25"/>
                    </a:lnTo>
                    <a:lnTo>
                      <a:pt x="135" y="31"/>
                    </a:lnTo>
                    <a:lnTo>
                      <a:pt x="147" y="37"/>
                    </a:lnTo>
                    <a:lnTo>
                      <a:pt x="159" y="37"/>
                    </a:lnTo>
                    <a:lnTo>
                      <a:pt x="172" y="50"/>
                    </a:lnTo>
                    <a:lnTo>
                      <a:pt x="178" y="62"/>
                    </a:lnTo>
                    <a:lnTo>
                      <a:pt x="184" y="74"/>
                    </a:lnTo>
                    <a:lnTo>
                      <a:pt x="196" y="87"/>
                    </a:lnTo>
                    <a:lnTo>
                      <a:pt x="209" y="93"/>
                    </a:lnTo>
                    <a:lnTo>
                      <a:pt x="221" y="105"/>
                    </a:lnTo>
                    <a:lnTo>
                      <a:pt x="233" y="111"/>
                    </a:lnTo>
                    <a:lnTo>
                      <a:pt x="245" y="117"/>
                    </a:lnTo>
                    <a:lnTo>
                      <a:pt x="258" y="130"/>
                    </a:lnTo>
                    <a:lnTo>
                      <a:pt x="264" y="142"/>
                    </a:lnTo>
                    <a:lnTo>
                      <a:pt x="276" y="148"/>
                    </a:lnTo>
                    <a:lnTo>
                      <a:pt x="288" y="167"/>
                    </a:lnTo>
                    <a:lnTo>
                      <a:pt x="301" y="173"/>
                    </a:lnTo>
                    <a:lnTo>
                      <a:pt x="313" y="191"/>
                    </a:lnTo>
                    <a:lnTo>
                      <a:pt x="325" y="191"/>
                    </a:lnTo>
                    <a:lnTo>
                      <a:pt x="337" y="204"/>
                    </a:lnTo>
                    <a:lnTo>
                      <a:pt x="350" y="216"/>
                    </a:lnTo>
                    <a:lnTo>
                      <a:pt x="368" y="216"/>
                    </a:lnTo>
                    <a:lnTo>
                      <a:pt x="374" y="228"/>
                    </a:lnTo>
                    <a:lnTo>
                      <a:pt x="387" y="228"/>
                    </a:lnTo>
                    <a:lnTo>
                      <a:pt x="399" y="235"/>
                    </a:lnTo>
                    <a:lnTo>
                      <a:pt x="411" y="235"/>
                    </a:lnTo>
                    <a:lnTo>
                      <a:pt x="423" y="241"/>
                    </a:lnTo>
                    <a:lnTo>
                      <a:pt x="436" y="241"/>
                    </a:lnTo>
                    <a:lnTo>
                      <a:pt x="448" y="241"/>
                    </a:lnTo>
                    <a:lnTo>
                      <a:pt x="460" y="241"/>
                    </a:lnTo>
                    <a:lnTo>
                      <a:pt x="472" y="241"/>
                    </a:lnTo>
                  </a:path>
                </a:pathLst>
              </a:custGeom>
              <a:noFill/>
              <a:ln w="222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167" name="Freeform 55"/>
              <p:cNvSpPr>
                <a:spLocks/>
              </p:cNvSpPr>
              <p:nvPr/>
            </p:nvSpPr>
            <p:spPr bwMode="auto">
              <a:xfrm>
                <a:off x="4274" y="3677"/>
                <a:ext cx="393" cy="234"/>
              </a:xfrm>
              <a:custGeom>
                <a:avLst/>
                <a:gdLst>
                  <a:gd name="T0" fmla="*/ 0 w 393"/>
                  <a:gd name="T1" fmla="*/ 234 h 234"/>
                  <a:gd name="T2" fmla="*/ 13 w 393"/>
                  <a:gd name="T3" fmla="*/ 228 h 234"/>
                  <a:gd name="T4" fmla="*/ 25 w 393"/>
                  <a:gd name="T5" fmla="*/ 228 h 234"/>
                  <a:gd name="T6" fmla="*/ 37 w 393"/>
                  <a:gd name="T7" fmla="*/ 228 h 234"/>
                  <a:gd name="T8" fmla="*/ 49 w 393"/>
                  <a:gd name="T9" fmla="*/ 228 h 234"/>
                  <a:gd name="T10" fmla="*/ 62 w 393"/>
                  <a:gd name="T11" fmla="*/ 221 h 234"/>
                  <a:gd name="T12" fmla="*/ 74 w 393"/>
                  <a:gd name="T13" fmla="*/ 215 h 234"/>
                  <a:gd name="T14" fmla="*/ 86 w 393"/>
                  <a:gd name="T15" fmla="*/ 209 h 234"/>
                  <a:gd name="T16" fmla="*/ 99 w 393"/>
                  <a:gd name="T17" fmla="*/ 203 h 234"/>
                  <a:gd name="T18" fmla="*/ 111 w 393"/>
                  <a:gd name="T19" fmla="*/ 197 h 234"/>
                  <a:gd name="T20" fmla="*/ 123 w 393"/>
                  <a:gd name="T21" fmla="*/ 191 h 234"/>
                  <a:gd name="T22" fmla="*/ 135 w 393"/>
                  <a:gd name="T23" fmla="*/ 184 h 234"/>
                  <a:gd name="T24" fmla="*/ 148 w 393"/>
                  <a:gd name="T25" fmla="*/ 178 h 234"/>
                  <a:gd name="T26" fmla="*/ 160 w 393"/>
                  <a:gd name="T27" fmla="*/ 166 h 234"/>
                  <a:gd name="T28" fmla="*/ 172 w 393"/>
                  <a:gd name="T29" fmla="*/ 166 h 234"/>
                  <a:gd name="T30" fmla="*/ 184 w 393"/>
                  <a:gd name="T31" fmla="*/ 154 h 234"/>
                  <a:gd name="T32" fmla="*/ 197 w 393"/>
                  <a:gd name="T33" fmla="*/ 154 h 234"/>
                  <a:gd name="T34" fmla="*/ 203 w 393"/>
                  <a:gd name="T35" fmla="*/ 141 h 234"/>
                  <a:gd name="T36" fmla="*/ 215 w 393"/>
                  <a:gd name="T37" fmla="*/ 141 h 234"/>
                  <a:gd name="T38" fmla="*/ 221 w 393"/>
                  <a:gd name="T39" fmla="*/ 129 h 234"/>
                  <a:gd name="T40" fmla="*/ 234 w 393"/>
                  <a:gd name="T41" fmla="*/ 123 h 234"/>
                  <a:gd name="T42" fmla="*/ 246 w 393"/>
                  <a:gd name="T43" fmla="*/ 117 h 234"/>
                  <a:gd name="T44" fmla="*/ 252 w 393"/>
                  <a:gd name="T45" fmla="*/ 104 h 234"/>
                  <a:gd name="T46" fmla="*/ 264 w 393"/>
                  <a:gd name="T47" fmla="*/ 98 h 234"/>
                  <a:gd name="T48" fmla="*/ 277 w 393"/>
                  <a:gd name="T49" fmla="*/ 92 h 234"/>
                  <a:gd name="T50" fmla="*/ 283 w 393"/>
                  <a:gd name="T51" fmla="*/ 80 h 234"/>
                  <a:gd name="T52" fmla="*/ 295 w 393"/>
                  <a:gd name="T53" fmla="*/ 80 h 234"/>
                  <a:gd name="T54" fmla="*/ 301 w 393"/>
                  <a:gd name="T55" fmla="*/ 67 h 234"/>
                  <a:gd name="T56" fmla="*/ 313 w 393"/>
                  <a:gd name="T57" fmla="*/ 67 h 234"/>
                  <a:gd name="T58" fmla="*/ 326 w 393"/>
                  <a:gd name="T59" fmla="*/ 55 h 234"/>
                  <a:gd name="T60" fmla="*/ 332 w 393"/>
                  <a:gd name="T61" fmla="*/ 43 h 234"/>
                  <a:gd name="T62" fmla="*/ 344 w 393"/>
                  <a:gd name="T63" fmla="*/ 43 h 234"/>
                  <a:gd name="T64" fmla="*/ 356 w 393"/>
                  <a:gd name="T65" fmla="*/ 37 h 234"/>
                  <a:gd name="T66" fmla="*/ 369 w 393"/>
                  <a:gd name="T67" fmla="*/ 30 h 234"/>
                  <a:gd name="T68" fmla="*/ 375 w 393"/>
                  <a:gd name="T69" fmla="*/ 18 h 234"/>
                  <a:gd name="T70" fmla="*/ 381 w 393"/>
                  <a:gd name="T71" fmla="*/ 6 h 234"/>
                  <a:gd name="T72" fmla="*/ 393 w 393"/>
                  <a:gd name="T73" fmla="*/ 6 h 234"/>
                  <a:gd name="T74" fmla="*/ 393 w 393"/>
                  <a:gd name="T75"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3" h="234">
                    <a:moveTo>
                      <a:pt x="0" y="234"/>
                    </a:moveTo>
                    <a:lnTo>
                      <a:pt x="13" y="228"/>
                    </a:lnTo>
                    <a:lnTo>
                      <a:pt x="25" y="228"/>
                    </a:lnTo>
                    <a:lnTo>
                      <a:pt x="37" y="228"/>
                    </a:lnTo>
                    <a:lnTo>
                      <a:pt x="49" y="228"/>
                    </a:lnTo>
                    <a:lnTo>
                      <a:pt x="62" y="221"/>
                    </a:lnTo>
                    <a:lnTo>
                      <a:pt x="74" y="215"/>
                    </a:lnTo>
                    <a:lnTo>
                      <a:pt x="86" y="209"/>
                    </a:lnTo>
                    <a:lnTo>
                      <a:pt x="99" y="203"/>
                    </a:lnTo>
                    <a:lnTo>
                      <a:pt x="111" y="197"/>
                    </a:lnTo>
                    <a:lnTo>
                      <a:pt x="123" y="191"/>
                    </a:lnTo>
                    <a:lnTo>
                      <a:pt x="135" y="184"/>
                    </a:lnTo>
                    <a:lnTo>
                      <a:pt x="148" y="178"/>
                    </a:lnTo>
                    <a:lnTo>
                      <a:pt x="160" y="166"/>
                    </a:lnTo>
                    <a:lnTo>
                      <a:pt x="172" y="166"/>
                    </a:lnTo>
                    <a:lnTo>
                      <a:pt x="184" y="154"/>
                    </a:lnTo>
                    <a:lnTo>
                      <a:pt x="197" y="154"/>
                    </a:lnTo>
                    <a:lnTo>
                      <a:pt x="203" y="141"/>
                    </a:lnTo>
                    <a:lnTo>
                      <a:pt x="215" y="141"/>
                    </a:lnTo>
                    <a:lnTo>
                      <a:pt x="221" y="129"/>
                    </a:lnTo>
                    <a:lnTo>
                      <a:pt x="234" y="123"/>
                    </a:lnTo>
                    <a:lnTo>
                      <a:pt x="246" y="117"/>
                    </a:lnTo>
                    <a:lnTo>
                      <a:pt x="252" y="104"/>
                    </a:lnTo>
                    <a:lnTo>
                      <a:pt x="264" y="98"/>
                    </a:lnTo>
                    <a:lnTo>
                      <a:pt x="277" y="92"/>
                    </a:lnTo>
                    <a:lnTo>
                      <a:pt x="283" y="80"/>
                    </a:lnTo>
                    <a:lnTo>
                      <a:pt x="295" y="80"/>
                    </a:lnTo>
                    <a:lnTo>
                      <a:pt x="301" y="67"/>
                    </a:lnTo>
                    <a:lnTo>
                      <a:pt x="313" y="67"/>
                    </a:lnTo>
                    <a:lnTo>
                      <a:pt x="326" y="55"/>
                    </a:lnTo>
                    <a:lnTo>
                      <a:pt x="332" y="43"/>
                    </a:lnTo>
                    <a:lnTo>
                      <a:pt x="344" y="43"/>
                    </a:lnTo>
                    <a:lnTo>
                      <a:pt x="356" y="37"/>
                    </a:lnTo>
                    <a:lnTo>
                      <a:pt x="369" y="30"/>
                    </a:lnTo>
                    <a:lnTo>
                      <a:pt x="375" y="18"/>
                    </a:lnTo>
                    <a:lnTo>
                      <a:pt x="381" y="6"/>
                    </a:lnTo>
                    <a:lnTo>
                      <a:pt x="393" y="6"/>
                    </a:lnTo>
                    <a:lnTo>
                      <a:pt x="393" y="0"/>
                    </a:lnTo>
                  </a:path>
                </a:pathLst>
              </a:custGeom>
              <a:noFill/>
              <a:ln w="222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168" name="Freeform 56"/>
              <p:cNvSpPr>
                <a:spLocks/>
              </p:cNvSpPr>
              <p:nvPr/>
            </p:nvSpPr>
            <p:spPr bwMode="auto">
              <a:xfrm>
                <a:off x="4667" y="3430"/>
                <a:ext cx="700" cy="240"/>
              </a:xfrm>
              <a:custGeom>
                <a:avLst/>
                <a:gdLst>
                  <a:gd name="T0" fmla="*/ 0 w 700"/>
                  <a:gd name="T1" fmla="*/ 240 h 240"/>
                  <a:gd name="T2" fmla="*/ 12 w 700"/>
                  <a:gd name="T3" fmla="*/ 240 h 240"/>
                  <a:gd name="T4" fmla="*/ 25 w 700"/>
                  <a:gd name="T5" fmla="*/ 234 h 240"/>
                  <a:gd name="T6" fmla="*/ 37 w 700"/>
                  <a:gd name="T7" fmla="*/ 222 h 240"/>
                  <a:gd name="T8" fmla="*/ 49 w 700"/>
                  <a:gd name="T9" fmla="*/ 210 h 240"/>
                  <a:gd name="T10" fmla="*/ 62 w 700"/>
                  <a:gd name="T11" fmla="*/ 197 h 240"/>
                  <a:gd name="T12" fmla="*/ 74 w 700"/>
                  <a:gd name="T13" fmla="*/ 185 h 240"/>
                  <a:gd name="T14" fmla="*/ 80 w 700"/>
                  <a:gd name="T15" fmla="*/ 173 h 240"/>
                  <a:gd name="T16" fmla="*/ 92 w 700"/>
                  <a:gd name="T17" fmla="*/ 166 h 240"/>
                  <a:gd name="T18" fmla="*/ 98 w 700"/>
                  <a:gd name="T19" fmla="*/ 154 h 240"/>
                  <a:gd name="T20" fmla="*/ 111 w 700"/>
                  <a:gd name="T21" fmla="*/ 142 h 240"/>
                  <a:gd name="T22" fmla="*/ 129 w 700"/>
                  <a:gd name="T23" fmla="*/ 129 h 240"/>
                  <a:gd name="T24" fmla="*/ 141 w 700"/>
                  <a:gd name="T25" fmla="*/ 117 h 240"/>
                  <a:gd name="T26" fmla="*/ 154 w 700"/>
                  <a:gd name="T27" fmla="*/ 111 h 240"/>
                  <a:gd name="T28" fmla="*/ 166 w 700"/>
                  <a:gd name="T29" fmla="*/ 99 h 240"/>
                  <a:gd name="T30" fmla="*/ 178 w 700"/>
                  <a:gd name="T31" fmla="*/ 92 h 240"/>
                  <a:gd name="T32" fmla="*/ 190 w 700"/>
                  <a:gd name="T33" fmla="*/ 86 h 240"/>
                  <a:gd name="T34" fmla="*/ 203 w 700"/>
                  <a:gd name="T35" fmla="*/ 74 h 240"/>
                  <a:gd name="T36" fmla="*/ 215 w 700"/>
                  <a:gd name="T37" fmla="*/ 68 h 240"/>
                  <a:gd name="T38" fmla="*/ 233 w 700"/>
                  <a:gd name="T39" fmla="*/ 55 h 240"/>
                  <a:gd name="T40" fmla="*/ 246 w 700"/>
                  <a:gd name="T41" fmla="*/ 49 h 240"/>
                  <a:gd name="T42" fmla="*/ 264 w 700"/>
                  <a:gd name="T43" fmla="*/ 37 h 240"/>
                  <a:gd name="T44" fmla="*/ 276 w 700"/>
                  <a:gd name="T45" fmla="*/ 31 h 240"/>
                  <a:gd name="T46" fmla="*/ 289 w 700"/>
                  <a:gd name="T47" fmla="*/ 25 h 240"/>
                  <a:gd name="T48" fmla="*/ 301 w 700"/>
                  <a:gd name="T49" fmla="*/ 18 h 240"/>
                  <a:gd name="T50" fmla="*/ 313 w 700"/>
                  <a:gd name="T51" fmla="*/ 12 h 240"/>
                  <a:gd name="T52" fmla="*/ 325 w 700"/>
                  <a:gd name="T53" fmla="*/ 6 h 240"/>
                  <a:gd name="T54" fmla="*/ 338 w 700"/>
                  <a:gd name="T55" fmla="*/ 6 h 240"/>
                  <a:gd name="T56" fmla="*/ 356 w 700"/>
                  <a:gd name="T57" fmla="*/ 0 h 240"/>
                  <a:gd name="T58" fmla="*/ 368 w 700"/>
                  <a:gd name="T59" fmla="*/ 0 h 240"/>
                  <a:gd name="T60" fmla="*/ 387 w 700"/>
                  <a:gd name="T61" fmla="*/ 0 h 240"/>
                  <a:gd name="T62" fmla="*/ 399 w 700"/>
                  <a:gd name="T63" fmla="*/ 0 h 240"/>
                  <a:gd name="T64" fmla="*/ 411 w 700"/>
                  <a:gd name="T65" fmla="*/ 0 h 240"/>
                  <a:gd name="T66" fmla="*/ 424 w 700"/>
                  <a:gd name="T67" fmla="*/ 0 h 240"/>
                  <a:gd name="T68" fmla="*/ 436 w 700"/>
                  <a:gd name="T69" fmla="*/ 6 h 240"/>
                  <a:gd name="T70" fmla="*/ 448 w 700"/>
                  <a:gd name="T71" fmla="*/ 12 h 240"/>
                  <a:gd name="T72" fmla="*/ 461 w 700"/>
                  <a:gd name="T73" fmla="*/ 12 h 240"/>
                  <a:gd name="T74" fmla="*/ 473 w 700"/>
                  <a:gd name="T75" fmla="*/ 25 h 240"/>
                  <a:gd name="T76" fmla="*/ 485 w 700"/>
                  <a:gd name="T77" fmla="*/ 31 h 240"/>
                  <a:gd name="T78" fmla="*/ 497 w 700"/>
                  <a:gd name="T79" fmla="*/ 37 h 240"/>
                  <a:gd name="T80" fmla="*/ 510 w 700"/>
                  <a:gd name="T81" fmla="*/ 43 h 240"/>
                  <a:gd name="T82" fmla="*/ 522 w 700"/>
                  <a:gd name="T83" fmla="*/ 55 h 240"/>
                  <a:gd name="T84" fmla="*/ 534 w 700"/>
                  <a:gd name="T85" fmla="*/ 55 h 240"/>
                  <a:gd name="T86" fmla="*/ 540 w 700"/>
                  <a:gd name="T87" fmla="*/ 68 h 240"/>
                  <a:gd name="T88" fmla="*/ 553 w 700"/>
                  <a:gd name="T89" fmla="*/ 80 h 240"/>
                  <a:gd name="T90" fmla="*/ 565 w 700"/>
                  <a:gd name="T91" fmla="*/ 80 h 240"/>
                  <a:gd name="T92" fmla="*/ 571 w 700"/>
                  <a:gd name="T93" fmla="*/ 92 h 240"/>
                  <a:gd name="T94" fmla="*/ 583 w 700"/>
                  <a:gd name="T95" fmla="*/ 105 h 240"/>
                  <a:gd name="T96" fmla="*/ 596 w 700"/>
                  <a:gd name="T97" fmla="*/ 117 h 240"/>
                  <a:gd name="T98" fmla="*/ 602 w 700"/>
                  <a:gd name="T99" fmla="*/ 129 h 240"/>
                  <a:gd name="T100" fmla="*/ 614 w 700"/>
                  <a:gd name="T101" fmla="*/ 142 h 240"/>
                  <a:gd name="T102" fmla="*/ 626 w 700"/>
                  <a:gd name="T103" fmla="*/ 154 h 240"/>
                  <a:gd name="T104" fmla="*/ 632 w 700"/>
                  <a:gd name="T105" fmla="*/ 166 h 240"/>
                  <a:gd name="T106" fmla="*/ 645 w 700"/>
                  <a:gd name="T107" fmla="*/ 179 h 240"/>
                  <a:gd name="T108" fmla="*/ 657 w 700"/>
                  <a:gd name="T109" fmla="*/ 191 h 240"/>
                  <a:gd name="T110" fmla="*/ 663 w 700"/>
                  <a:gd name="T111" fmla="*/ 203 h 240"/>
                  <a:gd name="T112" fmla="*/ 675 w 700"/>
                  <a:gd name="T113" fmla="*/ 210 h 240"/>
                  <a:gd name="T114" fmla="*/ 688 w 700"/>
                  <a:gd name="T115" fmla="*/ 216 h 240"/>
                  <a:gd name="T116" fmla="*/ 694 w 700"/>
                  <a:gd name="T117" fmla="*/ 228 h 240"/>
                  <a:gd name="T118" fmla="*/ 700 w 700"/>
                  <a:gd name="T119" fmla="*/ 23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0" h="240">
                    <a:moveTo>
                      <a:pt x="0" y="240"/>
                    </a:moveTo>
                    <a:lnTo>
                      <a:pt x="12" y="240"/>
                    </a:lnTo>
                    <a:lnTo>
                      <a:pt x="25" y="234"/>
                    </a:lnTo>
                    <a:lnTo>
                      <a:pt x="37" y="222"/>
                    </a:lnTo>
                    <a:lnTo>
                      <a:pt x="49" y="210"/>
                    </a:lnTo>
                    <a:lnTo>
                      <a:pt x="62" y="197"/>
                    </a:lnTo>
                    <a:lnTo>
                      <a:pt x="74" y="185"/>
                    </a:lnTo>
                    <a:lnTo>
                      <a:pt x="80" y="173"/>
                    </a:lnTo>
                    <a:lnTo>
                      <a:pt x="92" y="166"/>
                    </a:lnTo>
                    <a:lnTo>
                      <a:pt x="98" y="154"/>
                    </a:lnTo>
                    <a:lnTo>
                      <a:pt x="111" y="142"/>
                    </a:lnTo>
                    <a:lnTo>
                      <a:pt x="129" y="129"/>
                    </a:lnTo>
                    <a:lnTo>
                      <a:pt x="141" y="117"/>
                    </a:lnTo>
                    <a:lnTo>
                      <a:pt x="154" y="111"/>
                    </a:lnTo>
                    <a:lnTo>
                      <a:pt x="166" y="99"/>
                    </a:lnTo>
                    <a:lnTo>
                      <a:pt x="178" y="92"/>
                    </a:lnTo>
                    <a:lnTo>
                      <a:pt x="190" y="86"/>
                    </a:lnTo>
                    <a:lnTo>
                      <a:pt x="203" y="74"/>
                    </a:lnTo>
                    <a:lnTo>
                      <a:pt x="215" y="68"/>
                    </a:lnTo>
                    <a:lnTo>
                      <a:pt x="233" y="55"/>
                    </a:lnTo>
                    <a:lnTo>
                      <a:pt x="246" y="49"/>
                    </a:lnTo>
                    <a:lnTo>
                      <a:pt x="264" y="37"/>
                    </a:lnTo>
                    <a:lnTo>
                      <a:pt x="276" y="31"/>
                    </a:lnTo>
                    <a:lnTo>
                      <a:pt x="289" y="25"/>
                    </a:lnTo>
                    <a:lnTo>
                      <a:pt x="301" y="18"/>
                    </a:lnTo>
                    <a:lnTo>
                      <a:pt x="313" y="12"/>
                    </a:lnTo>
                    <a:lnTo>
                      <a:pt x="325" y="6"/>
                    </a:lnTo>
                    <a:lnTo>
                      <a:pt x="338" y="6"/>
                    </a:lnTo>
                    <a:lnTo>
                      <a:pt x="356" y="0"/>
                    </a:lnTo>
                    <a:lnTo>
                      <a:pt x="368" y="0"/>
                    </a:lnTo>
                    <a:lnTo>
                      <a:pt x="387" y="0"/>
                    </a:lnTo>
                    <a:lnTo>
                      <a:pt x="399" y="0"/>
                    </a:lnTo>
                    <a:lnTo>
                      <a:pt x="411" y="0"/>
                    </a:lnTo>
                    <a:lnTo>
                      <a:pt x="424" y="0"/>
                    </a:lnTo>
                    <a:lnTo>
                      <a:pt x="436" y="6"/>
                    </a:lnTo>
                    <a:lnTo>
                      <a:pt x="448" y="12"/>
                    </a:lnTo>
                    <a:lnTo>
                      <a:pt x="461" y="12"/>
                    </a:lnTo>
                    <a:lnTo>
                      <a:pt x="473" y="25"/>
                    </a:lnTo>
                    <a:lnTo>
                      <a:pt x="485" y="31"/>
                    </a:lnTo>
                    <a:lnTo>
                      <a:pt x="497" y="37"/>
                    </a:lnTo>
                    <a:lnTo>
                      <a:pt x="510" y="43"/>
                    </a:lnTo>
                    <a:lnTo>
                      <a:pt x="522" y="55"/>
                    </a:lnTo>
                    <a:lnTo>
                      <a:pt x="534" y="55"/>
                    </a:lnTo>
                    <a:lnTo>
                      <a:pt x="540" y="68"/>
                    </a:lnTo>
                    <a:lnTo>
                      <a:pt x="553" y="80"/>
                    </a:lnTo>
                    <a:lnTo>
                      <a:pt x="565" y="80"/>
                    </a:lnTo>
                    <a:lnTo>
                      <a:pt x="571" y="92"/>
                    </a:lnTo>
                    <a:lnTo>
                      <a:pt x="583" y="105"/>
                    </a:lnTo>
                    <a:lnTo>
                      <a:pt x="596" y="117"/>
                    </a:lnTo>
                    <a:lnTo>
                      <a:pt x="602" y="129"/>
                    </a:lnTo>
                    <a:lnTo>
                      <a:pt x="614" y="142"/>
                    </a:lnTo>
                    <a:lnTo>
                      <a:pt x="626" y="154"/>
                    </a:lnTo>
                    <a:lnTo>
                      <a:pt x="632" y="166"/>
                    </a:lnTo>
                    <a:lnTo>
                      <a:pt x="645" y="179"/>
                    </a:lnTo>
                    <a:lnTo>
                      <a:pt x="657" y="191"/>
                    </a:lnTo>
                    <a:lnTo>
                      <a:pt x="663" y="203"/>
                    </a:lnTo>
                    <a:lnTo>
                      <a:pt x="675" y="210"/>
                    </a:lnTo>
                    <a:lnTo>
                      <a:pt x="688" y="216"/>
                    </a:lnTo>
                    <a:lnTo>
                      <a:pt x="694" y="228"/>
                    </a:lnTo>
                    <a:lnTo>
                      <a:pt x="700" y="234"/>
                    </a:lnTo>
                  </a:path>
                </a:pathLst>
              </a:custGeom>
              <a:noFill/>
              <a:ln w="222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4169" name="Group 57"/>
            <p:cNvGrpSpPr>
              <a:grpSpLocks/>
            </p:cNvGrpSpPr>
            <p:nvPr/>
          </p:nvGrpSpPr>
          <p:grpSpPr bwMode="auto">
            <a:xfrm>
              <a:off x="3922" y="1778"/>
              <a:ext cx="269" cy="419"/>
              <a:chOff x="3922" y="1778"/>
              <a:chExt cx="269" cy="419"/>
            </a:xfrm>
          </p:grpSpPr>
          <p:grpSp>
            <p:nvGrpSpPr>
              <p:cNvPr id="474170" name="Group 58"/>
              <p:cNvGrpSpPr>
                <a:grpSpLocks/>
              </p:cNvGrpSpPr>
              <p:nvPr/>
            </p:nvGrpSpPr>
            <p:grpSpPr bwMode="auto">
              <a:xfrm>
                <a:off x="3922" y="1778"/>
                <a:ext cx="252" cy="393"/>
                <a:chOff x="3922" y="1778"/>
                <a:chExt cx="252" cy="393"/>
              </a:xfrm>
            </p:grpSpPr>
            <p:sp>
              <p:nvSpPr>
                <p:cNvPr id="474171" name="Rectangle 59"/>
                <p:cNvSpPr>
                  <a:spLocks noChangeArrowheads="1"/>
                </p:cNvSpPr>
                <p:nvPr/>
              </p:nvSpPr>
              <p:spPr bwMode="auto">
                <a:xfrm>
                  <a:off x="4019" y="177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1</a:t>
                  </a:r>
                  <a:endParaRPr kumimoji="1" lang="en-US" altLang="zh-CN" sz="2400" b="1">
                    <a:solidFill>
                      <a:srgbClr val="0000FF"/>
                    </a:solidFill>
                    <a:latin typeface="Times New Roman" pitchFamily="18" charset="0"/>
                  </a:endParaRPr>
                </a:p>
              </p:txBody>
            </p:sp>
            <p:sp>
              <p:nvSpPr>
                <p:cNvPr id="474172" name="Rectangle 60"/>
                <p:cNvSpPr>
                  <a:spLocks noChangeArrowheads="1"/>
                </p:cNvSpPr>
                <p:nvPr/>
              </p:nvSpPr>
              <p:spPr bwMode="auto">
                <a:xfrm>
                  <a:off x="4037" y="1969"/>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Times New Roman" pitchFamily="18" charset="0"/>
                    </a:rPr>
                    <a:t>T</a:t>
                  </a:r>
                  <a:endParaRPr kumimoji="1" lang="en-US" altLang="zh-CN" sz="2400" b="1">
                    <a:solidFill>
                      <a:srgbClr val="0000FF"/>
                    </a:solidFill>
                    <a:latin typeface="Times New Roman" pitchFamily="18" charset="0"/>
                  </a:endParaRPr>
                </a:p>
              </p:txBody>
            </p:sp>
            <p:sp>
              <p:nvSpPr>
                <p:cNvPr id="474173" name="Rectangle 61"/>
                <p:cNvSpPr>
                  <a:spLocks noChangeArrowheads="1"/>
                </p:cNvSpPr>
                <p:nvPr/>
              </p:nvSpPr>
              <p:spPr bwMode="auto">
                <a:xfrm>
                  <a:off x="3922" y="1949"/>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Symbol" pitchFamily="18" charset="2"/>
                    </a:rPr>
                    <a:t>b</a:t>
                  </a:r>
                  <a:endParaRPr kumimoji="1" lang="en-US" altLang="zh-CN" sz="2400" b="1">
                    <a:solidFill>
                      <a:srgbClr val="0000FF"/>
                    </a:solidFill>
                    <a:latin typeface="Times New Roman" pitchFamily="18" charset="0"/>
                  </a:endParaRPr>
                </a:p>
              </p:txBody>
            </p:sp>
            <p:sp>
              <p:nvSpPr>
                <p:cNvPr id="474174" name="Line 62"/>
                <p:cNvSpPr>
                  <a:spLocks noChangeShapeType="1"/>
                </p:cNvSpPr>
                <p:nvPr/>
              </p:nvSpPr>
              <p:spPr bwMode="auto">
                <a:xfrm>
                  <a:off x="3941" y="1955"/>
                  <a:ext cx="2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4175" name="Rectangle 63"/>
              <p:cNvSpPr>
                <a:spLocks noChangeArrowheads="1"/>
              </p:cNvSpPr>
              <p:nvPr/>
            </p:nvSpPr>
            <p:spPr bwMode="auto">
              <a:xfrm>
                <a:off x="4127" y="204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solidFill>
                      <a:srgbClr val="000000"/>
                    </a:solidFill>
                    <a:latin typeface="Times New Roman" pitchFamily="18" charset="0"/>
                  </a:rPr>
                  <a:t>2</a:t>
                </a:r>
                <a:endParaRPr kumimoji="1" lang="en-US" altLang="zh-CN" sz="2400" b="1">
                  <a:solidFill>
                    <a:srgbClr val="0000FF"/>
                  </a:solidFill>
                  <a:latin typeface="Times New Roman" pitchFamily="18" charset="0"/>
                </a:endParaRPr>
              </a:p>
            </p:txBody>
          </p:sp>
        </p:grpSp>
        <p:sp>
          <p:nvSpPr>
            <p:cNvPr id="474176" name="Line 64"/>
            <p:cNvSpPr>
              <a:spLocks noChangeShapeType="1"/>
            </p:cNvSpPr>
            <p:nvPr/>
          </p:nvSpPr>
          <p:spPr bwMode="auto">
            <a:xfrm flipV="1">
              <a:off x="4471" y="2197"/>
              <a:ext cx="1" cy="3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4177" name="Group 65"/>
            <p:cNvGrpSpPr>
              <a:grpSpLocks/>
            </p:cNvGrpSpPr>
            <p:nvPr/>
          </p:nvGrpSpPr>
          <p:grpSpPr bwMode="auto">
            <a:xfrm>
              <a:off x="4393" y="1766"/>
              <a:ext cx="172" cy="413"/>
              <a:chOff x="4393" y="1766"/>
              <a:chExt cx="172" cy="413"/>
            </a:xfrm>
          </p:grpSpPr>
          <p:grpSp>
            <p:nvGrpSpPr>
              <p:cNvPr id="474178" name="Group 66"/>
              <p:cNvGrpSpPr>
                <a:grpSpLocks/>
              </p:cNvGrpSpPr>
              <p:nvPr/>
            </p:nvGrpSpPr>
            <p:grpSpPr bwMode="auto">
              <a:xfrm>
                <a:off x="4393" y="1766"/>
                <a:ext cx="141" cy="393"/>
                <a:chOff x="4393" y="1766"/>
                <a:chExt cx="141" cy="393"/>
              </a:xfrm>
            </p:grpSpPr>
            <p:sp>
              <p:nvSpPr>
                <p:cNvPr id="474179" name="Rectangle 67"/>
                <p:cNvSpPr>
                  <a:spLocks noChangeArrowheads="1"/>
                </p:cNvSpPr>
                <p:nvPr/>
              </p:nvSpPr>
              <p:spPr bwMode="auto">
                <a:xfrm>
                  <a:off x="4436" y="176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1</a:t>
                  </a:r>
                  <a:endParaRPr kumimoji="1" lang="en-US" altLang="zh-CN" sz="2400" b="1">
                    <a:solidFill>
                      <a:srgbClr val="0000FF"/>
                    </a:solidFill>
                    <a:latin typeface="Times New Roman" pitchFamily="18" charset="0"/>
                  </a:endParaRPr>
                </a:p>
              </p:txBody>
            </p:sp>
            <p:sp>
              <p:nvSpPr>
                <p:cNvPr id="474180" name="Rectangle 68"/>
                <p:cNvSpPr>
                  <a:spLocks noChangeArrowheads="1"/>
                </p:cNvSpPr>
                <p:nvPr/>
              </p:nvSpPr>
              <p:spPr bwMode="auto">
                <a:xfrm>
                  <a:off x="4411" y="1957"/>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Times New Roman" pitchFamily="18" charset="0"/>
                    </a:rPr>
                    <a:t>T</a:t>
                  </a:r>
                  <a:endParaRPr kumimoji="1" lang="en-US" altLang="zh-CN" sz="2400" b="1">
                    <a:solidFill>
                      <a:srgbClr val="0000FF"/>
                    </a:solidFill>
                    <a:latin typeface="Times New Roman" pitchFamily="18" charset="0"/>
                  </a:endParaRPr>
                </a:p>
              </p:txBody>
            </p:sp>
            <p:sp>
              <p:nvSpPr>
                <p:cNvPr id="474181" name="Line 69"/>
                <p:cNvSpPr>
                  <a:spLocks noChangeShapeType="1"/>
                </p:cNvSpPr>
                <p:nvPr/>
              </p:nvSpPr>
              <p:spPr bwMode="auto">
                <a:xfrm>
                  <a:off x="4393" y="1957"/>
                  <a:ext cx="1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4182" name="Rectangle 70"/>
              <p:cNvSpPr>
                <a:spLocks noChangeArrowheads="1"/>
              </p:cNvSpPr>
              <p:nvPr/>
            </p:nvSpPr>
            <p:spPr bwMode="auto">
              <a:xfrm>
                <a:off x="4501" y="202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solidFill>
                      <a:srgbClr val="000000"/>
                    </a:solidFill>
                    <a:latin typeface="Times New Roman" pitchFamily="18" charset="0"/>
                  </a:rPr>
                  <a:t>2</a:t>
                </a:r>
                <a:endParaRPr kumimoji="1" lang="en-US" altLang="zh-CN" sz="2400" b="1">
                  <a:solidFill>
                    <a:srgbClr val="0000FF"/>
                  </a:solidFill>
                  <a:latin typeface="Times New Roman" pitchFamily="18" charset="0"/>
                </a:endParaRPr>
              </a:p>
            </p:txBody>
          </p:sp>
        </p:grpSp>
        <p:sp>
          <p:nvSpPr>
            <p:cNvPr id="474183" name="Line 71"/>
            <p:cNvSpPr>
              <a:spLocks noChangeShapeType="1"/>
            </p:cNvSpPr>
            <p:nvPr/>
          </p:nvSpPr>
          <p:spPr bwMode="auto">
            <a:xfrm flipV="1">
              <a:off x="4864" y="2191"/>
              <a:ext cx="1" cy="3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4184" name="Group 72"/>
            <p:cNvGrpSpPr>
              <a:grpSpLocks/>
            </p:cNvGrpSpPr>
            <p:nvPr/>
          </p:nvGrpSpPr>
          <p:grpSpPr bwMode="auto">
            <a:xfrm>
              <a:off x="4761" y="1766"/>
              <a:ext cx="179" cy="413"/>
              <a:chOff x="4761" y="1766"/>
              <a:chExt cx="179" cy="413"/>
            </a:xfrm>
          </p:grpSpPr>
          <p:grpSp>
            <p:nvGrpSpPr>
              <p:cNvPr id="474185" name="Group 73"/>
              <p:cNvGrpSpPr>
                <a:grpSpLocks/>
              </p:cNvGrpSpPr>
              <p:nvPr/>
            </p:nvGrpSpPr>
            <p:grpSpPr bwMode="auto">
              <a:xfrm>
                <a:off x="4761" y="1766"/>
                <a:ext cx="141" cy="393"/>
                <a:chOff x="4761" y="1766"/>
                <a:chExt cx="141" cy="393"/>
              </a:xfrm>
            </p:grpSpPr>
            <p:sp>
              <p:nvSpPr>
                <p:cNvPr id="474186" name="Rectangle 74"/>
                <p:cNvSpPr>
                  <a:spLocks noChangeArrowheads="1"/>
                </p:cNvSpPr>
                <p:nvPr/>
              </p:nvSpPr>
              <p:spPr bwMode="auto">
                <a:xfrm>
                  <a:off x="4804" y="176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1</a:t>
                  </a:r>
                  <a:endParaRPr kumimoji="1" lang="en-US" altLang="zh-CN" sz="2400" b="1">
                    <a:solidFill>
                      <a:srgbClr val="0000FF"/>
                    </a:solidFill>
                    <a:latin typeface="Times New Roman" pitchFamily="18" charset="0"/>
                  </a:endParaRPr>
                </a:p>
              </p:txBody>
            </p:sp>
            <p:sp>
              <p:nvSpPr>
                <p:cNvPr id="474187" name="Rectangle 75"/>
                <p:cNvSpPr>
                  <a:spLocks noChangeArrowheads="1"/>
                </p:cNvSpPr>
                <p:nvPr/>
              </p:nvSpPr>
              <p:spPr bwMode="auto">
                <a:xfrm>
                  <a:off x="4780" y="1957"/>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Times New Roman" pitchFamily="18" charset="0"/>
                    </a:rPr>
                    <a:t>T</a:t>
                  </a:r>
                  <a:endParaRPr kumimoji="1" lang="en-US" altLang="zh-CN" sz="2400" b="1">
                    <a:solidFill>
                      <a:srgbClr val="0000FF"/>
                    </a:solidFill>
                    <a:latin typeface="Times New Roman" pitchFamily="18" charset="0"/>
                  </a:endParaRPr>
                </a:p>
              </p:txBody>
            </p:sp>
            <p:sp>
              <p:nvSpPr>
                <p:cNvPr id="474188" name="Line 76"/>
                <p:cNvSpPr>
                  <a:spLocks noChangeShapeType="1"/>
                </p:cNvSpPr>
                <p:nvPr/>
              </p:nvSpPr>
              <p:spPr bwMode="auto">
                <a:xfrm>
                  <a:off x="4761" y="1957"/>
                  <a:ext cx="1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4189" name="Rectangle 77"/>
              <p:cNvSpPr>
                <a:spLocks noChangeArrowheads="1"/>
              </p:cNvSpPr>
              <p:nvPr/>
            </p:nvSpPr>
            <p:spPr bwMode="auto">
              <a:xfrm>
                <a:off x="4876" y="202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solidFill>
                      <a:srgbClr val="000000"/>
                    </a:solidFill>
                    <a:latin typeface="Times New Roman" pitchFamily="18" charset="0"/>
                  </a:rPr>
                  <a:t>1</a:t>
                </a:r>
                <a:endParaRPr kumimoji="1" lang="en-US" altLang="zh-CN" sz="2400" b="1">
                  <a:solidFill>
                    <a:srgbClr val="0000FF"/>
                  </a:solidFill>
                  <a:latin typeface="Times New Roman" pitchFamily="18" charset="0"/>
                </a:endParaRPr>
              </a:p>
            </p:txBody>
          </p:sp>
        </p:grpSp>
        <p:grpSp>
          <p:nvGrpSpPr>
            <p:cNvPr id="474190" name="Group 78"/>
            <p:cNvGrpSpPr>
              <a:grpSpLocks/>
            </p:cNvGrpSpPr>
            <p:nvPr/>
          </p:nvGrpSpPr>
          <p:grpSpPr bwMode="auto">
            <a:xfrm>
              <a:off x="5154" y="1747"/>
              <a:ext cx="179" cy="438"/>
              <a:chOff x="5154" y="1747"/>
              <a:chExt cx="179" cy="438"/>
            </a:xfrm>
          </p:grpSpPr>
          <p:sp>
            <p:nvSpPr>
              <p:cNvPr id="474191" name="Rectangle 79"/>
              <p:cNvSpPr>
                <a:spLocks noChangeArrowheads="1"/>
              </p:cNvSpPr>
              <p:nvPr/>
            </p:nvSpPr>
            <p:spPr bwMode="auto">
              <a:xfrm>
                <a:off x="5173" y="1963"/>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Times New Roman" pitchFamily="18" charset="0"/>
                  </a:rPr>
                  <a:t>T</a:t>
                </a:r>
                <a:endParaRPr kumimoji="1" lang="en-US" altLang="zh-CN" sz="2400" b="1">
                  <a:solidFill>
                    <a:srgbClr val="0000FF"/>
                  </a:solidFill>
                  <a:latin typeface="Times New Roman" pitchFamily="18" charset="0"/>
                </a:endParaRPr>
              </a:p>
            </p:txBody>
          </p:sp>
          <p:sp>
            <p:nvSpPr>
              <p:cNvPr id="474192" name="Line 80"/>
              <p:cNvSpPr>
                <a:spLocks noChangeShapeType="1"/>
              </p:cNvSpPr>
              <p:nvPr/>
            </p:nvSpPr>
            <p:spPr bwMode="auto">
              <a:xfrm>
                <a:off x="5154" y="1963"/>
                <a:ext cx="1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93" name="Rectangle 81"/>
              <p:cNvSpPr>
                <a:spLocks noChangeArrowheads="1"/>
              </p:cNvSpPr>
              <p:nvPr/>
            </p:nvSpPr>
            <p:spPr bwMode="auto">
              <a:xfrm>
                <a:off x="5269" y="203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solidFill>
                      <a:srgbClr val="000000"/>
                    </a:solidFill>
                    <a:latin typeface="Times New Roman" pitchFamily="18" charset="0"/>
                  </a:rPr>
                  <a:t>1</a:t>
                </a:r>
                <a:endParaRPr kumimoji="1" lang="en-US" altLang="zh-CN" sz="2400" b="1">
                  <a:solidFill>
                    <a:srgbClr val="0000FF"/>
                  </a:solidFill>
                  <a:latin typeface="Times New Roman" pitchFamily="18" charset="0"/>
                </a:endParaRPr>
              </a:p>
            </p:txBody>
          </p:sp>
          <p:sp>
            <p:nvSpPr>
              <p:cNvPr id="474194" name="Rectangle 82"/>
              <p:cNvSpPr>
                <a:spLocks noChangeArrowheads="1"/>
              </p:cNvSpPr>
              <p:nvPr/>
            </p:nvSpPr>
            <p:spPr bwMode="auto">
              <a:xfrm>
                <a:off x="5183" y="1747"/>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Symbol" pitchFamily="18" charset="2"/>
                  </a:rPr>
                  <a:t>b</a:t>
                </a:r>
                <a:endParaRPr kumimoji="1" lang="en-US" altLang="zh-CN" sz="2400" b="1">
                  <a:solidFill>
                    <a:srgbClr val="0000FF"/>
                  </a:solidFill>
                  <a:latin typeface="Times New Roman" pitchFamily="18" charset="0"/>
                </a:endParaRPr>
              </a:p>
            </p:txBody>
          </p:sp>
        </p:grpSp>
        <p:sp>
          <p:nvSpPr>
            <p:cNvPr id="474195" name="Line 83"/>
            <p:cNvSpPr>
              <a:spLocks noChangeShapeType="1"/>
            </p:cNvSpPr>
            <p:nvPr/>
          </p:nvSpPr>
          <p:spPr bwMode="auto">
            <a:xfrm flipH="1">
              <a:off x="3802" y="2588"/>
              <a:ext cx="6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4196" name="Group 84"/>
            <p:cNvGrpSpPr>
              <a:grpSpLocks/>
            </p:cNvGrpSpPr>
            <p:nvPr/>
          </p:nvGrpSpPr>
          <p:grpSpPr bwMode="auto">
            <a:xfrm>
              <a:off x="3851" y="2618"/>
              <a:ext cx="521" cy="247"/>
              <a:chOff x="3851" y="2618"/>
              <a:chExt cx="521" cy="247"/>
            </a:xfrm>
          </p:grpSpPr>
          <p:grpSp>
            <p:nvGrpSpPr>
              <p:cNvPr id="474197" name="Group 85"/>
              <p:cNvGrpSpPr>
                <a:grpSpLocks/>
              </p:cNvGrpSpPr>
              <p:nvPr/>
            </p:nvGrpSpPr>
            <p:grpSpPr bwMode="auto">
              <a:xfrm>
                <a:off x="3949" y="2618"/>
                <a:ext cx="423" cy="209"/>
                <a:chOff x="3949" y="2618"/>
                <a:chExt cx="423" cy="209"/>
              </a:xfrm>
            </p:grpSpPr>
            <p:sp>
              <p:nvSpPr>
                <p:cNvPr id="474198" name="Rectangle 86"/>
                <p:cNvSpPr>
                  <a:spLocks noChangeArrowheads="1"/>
                </p:cNvSpPr>
                <p:nvPr/>
              </p:nvSpPr>
              <p:spPr bwMode="auto">
                <a:xfrm>
                  <a:off x="3949" y="262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a:solidFill>
                        <a:srgbClr val="000000"/>
                      </a:solidFill>
                      <a:latin typeface="Times New Roman" pitchFamily="18" charset="0"/>
                    </a:rPr>
                    <a:t>20</a:t>
                  </a:r>
                  <a:endParaRPr kumimoji="1" lang="en-US" altLang="zh-CN" sz="2400" b="1">
                    <a:solidFill>
                      <a:srgbClr val="0000FF"/>
                    </a:solidFill>
                    <a:latin typeface="Times New Roman" pitchFamily="18" charset="0"/>
                  </a:endParaRPr>
                </a:p>
              </p:txBody>
            </p:sp>
            <p:grpSp>
              <p:nvGrpSpPr>
                <p:cNvPr id="474199" name="Group 87"/>
                <p:cNvGrpSpPr>
                  <a:grpSpLocks/>
                </p:cNvGrpSpPr>
                <p:nvPr/>
              </p:nvGrpSpPr>
              <p:grpSpPr bwMode="auto">
                <a:xfrm>
                  <a:off x="4139" y="2618"/>
                  <a:ext cx="233" cy="202"/>
                  <a:chOff x="4139" y="2618"/>
                  <a:chExt cx="233" cy="202"/>
                </a:xfrm>
              </p:grpSpPr>
              <p:sp>
                <p:nvSpPr>
                  <p:cNvPr id="474200" name="Rectangle 88"/>
                  <p:cNvSpPr>
                    <a:spLocks noChangeArrowheads="1"/>
                  </p:cNvSpPr>
                  <p:nvPr/>
                </p:nvSpPr>
                <p:spPr bwMode="auto">
                  <a:xfrm>
                    <a:off x="4139" y="2618"/>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Times New Roman" pitchFamily="18" charset="0"/>
                      </a:rPr>
                      <a:t>lg</a:t>
                    </a:r>
                    <a:endParaRPr kumimoji="1" lang="en-US" altLang="zh-CN" sz="2400" b="1">
                      <a:solidFill>
                        <a:srgbClr val="0000FF"/>
                      </a:solidFill>
                      <a:latin typeface="Times New Roman" pitchFamily="18" charset="0"/>
                    </a:endParaRPr>
                  </a:p>
                </p:txBody>
              </p:sp>
              <p:sp>
                <p:nvSpPr>
                  <p:cNvPr id="474201" name="Rectangle 89"/>
                  <p:cNvSpPr>
                    <a:spLocks noChangeArrowheads="1"/>
                  </p:cNvSpPr>
                  <p:nvPr/>
                </p:nvSpPr>
                <p:spPr bwMode="auto">
                  <a:xfrm>
                    <a:off x="4280" y="2618"/>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100" i="1">
                        <a:solidFill>
                          <a:srgbClr val="000000"/>
                        </a:solidFill>
                        <a:latin typeface="Symbol" pitchFamily="18" charset="2"/>
                      </a:rPr>
                      <a:t>b</a:t>
                    </a:r>
                    <a:endParaRPr kumimoji="1" lang="en-US" altLang="zh-CN" sz="2400" b="1">
                      <a:solidFill>
                        <a:srgbClr val="0000FF"/>
                      </a:solidFill>
                      <a:latin typeface="Times New Roman" pitchFamily="18" charset="0"/>
                    </a:endParaRPr>
                  </a:p>
                </p:txBody>
              </p:sp>
            </p:grpSp>
          </p:grpSp>
          <p:sp>
            <p:nvSpPr>
              <p:cNvPr id="474202" name="Rectangle 90"/>
              <p:cNvSpPr>
                <a:spLocks noChangeArrowheads="1"/>
              </p:cNvSpPr>
              <p:nvPr/>
            </p:nvSpPr>
            <p:spPr bwMode="auto">
              <a:xfrm>
                <a:off x="3851" y="262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500">
                    <a:solidFill>
                      <a:srgbClr val="000000"/>
                    </a:solidFill>
                    <a:latin typeface="Fixedsys" charset="-122"/>
                  </a:rPr>
                  <a:t>-</a:t>
                </a:r>
                <a:endParaRPr kumimoji="1" lang="en-US" altLang="zh-CN" sz="2400" b="1">
                  <a:solidFill>
                    <a:srgbClr val="0000FF"/>
                  </a:solidFill>
                  <a:latin typeface="Times New Roman" pitchFamily="18" charset="0"/>
                </a:endParaRPr>
              </a:p>
            </p:txBody>
          </p:sp>
        </p:grpSp>
        <p:graphicFrame>
          <p:nvGraphicFramePr>
            <p:cNvPr id="474203" name="Object 91"/>
            <p:cNvGraphicFramePr>
              <a:graphicFrameLocks noChangeAspect="1"/>
            </p:cNvGraphicFramePr>
            <p:nvPr/>
          </p:nvGraphicFramePr>
          <p:xfrm>
            <a:off x="4384" y="2640"/>
            <a:ext cx="320" cy="272"/>
          </p:xfrm>
          <a:graphic>
            <a:graphicData uri="http://schemas.openxmlformats.org/presentationml/2006/ole">
              <mc:AlternateContent xmlns:mc="http://schemas.openxmlformats.org/markup-compatibility/2006">
                <mc:Choice xmlns:v="urn:schemas-microsoft-com:vml" Requires="v">
                  <p:oleObj spid="_x0000_s474230" name="Equation" r:id="rId18" imgW="253800" imgH="215640" progId="Equation.3">
                    <p:embed/>
                  </p:oleObj>
                </mc:Choice>
                <mc:Fallback>
                  <p:oleObj name="Equation" r:id="rId18" imgW="253800" imgH="215640" progId="Equation.3">
                    <p:embed/>
                    <p:pic>
                      <p:nvPicPr>
                        <p:cNvPr id="0" name="Object 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84" y="2640"/>
                          <a:ext cx="320"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204" name="Object 92"/>
            <p:cNvGraphicFramePr>
              <a:graphicFrameLocks noChangeAspect="1"/>
            </p:cNvGraphicFramePr>
            <p:nvPr/>
          </p:nvGraphicFramePr>
          <p:xfrm>
            <a:off x="4896" y="2592"/>
            <a:ext cx="361" cy="323"/>
          </p:xfrm>
          <a:graphic>
            <a:graphicData uri="http://schemas.openxmlformats.org/presentationml/2006/ole">
              <mc:AlternateContent xmlns:mc="http://schemas.openxmlformats.org/markup-compatibility/2006">
                <mc:Choice xmlns:v="urn:schemas-microsoft-com:vml" Requires="v">
                  <p:oleObj spid="_x0000_s474231" name="Equation" r:id="rId20" imgW="241200" imgH="215640" progId="Equation.3">
                    <p:embed/>
                  </p:oleObj>
                </mc:Choice>
                <mc:Fallback>
                  <p:oleObj name="Equation" r:id="rId20" imgW="241200" imgH="215640" progId="Equation.3">
                    <p:embed/>
                    <p:pic>
                      <p:nvPicPr>
                        <p:cNvPr id="0" name="Object 9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96" y="2592"/>
                          <a:ext cx="361" cy="32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4128"/>
                                        </p:tgtEl>
                                        <p:attrNameLst>
                                          <p:attrName>style.visibility</p:attrName>
                                        </p:attrNameLst>
                                      </p:cBhvr>
                                      <p:to>
                                        <p:strVal val="visible"/>
                                      </p:to>
                                    </p:set>
                                    <p:animEffect transition="in" filter="blinds(horizontal)">
                                      <p:cBhvr>
                                        <p:cTn id="7" dur="500"/>
                                        <p:tgtEl>
                                          <p:spTgt spid="4741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4135"/>
                                        </p:tgtEl>
                                        <p:attrNameLst>
                                          <p:attrName>style.visibility</p:attrName>
                                        </p:attrNameLst>
                                      </p:cBhvr>
                                      <p:to>
                                        <p:strVal val="visible"/>
                                      </p:to>
                                    </p:set>
                                    <p:animEffect transition="in" filter="blinds(horizontal)">
                                      <p:cBhvr>
                                        <p:cTn id="12" dur="500"/>
                                        <p:tgtEl>
                                          <p:spTgt spid="474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4120"/>
                                        </p:tgtEl>
                                        <p:attrNameLst>
                                          <p:attrName>style.visibility</p:attrName>
                                        </p:attrNameLst>
                                      </p:cBhvr>
                                      <p:to>
                                        <p:strVal val="visible"/>
                                      </p:to>
                                    </p:set>
                                    <p:animEffect transition="in" filter="blinds(horizontal)">
                                      <p:cBhvr>
                                        <p:cTn id="17" dur="500"/>
                                        <p:tgtEl>
                                          <p:spTgt spid="474120"/>
                                        </p:tgtEl>
                                      </p:cBhvr>
                                    </p:animEffect>
                                  </p:childTnLst>
                                </p:cTn>
                              </p:par>
                              <p:par>
                                <p:cTn id="18" presetID="3" presetClass="entr" presetSubtype="10" fill="hold" nodeType="withEffect">
                                  <p:stCondLst>
                                    <p:cond delay="0"/>
                                  </p:stCondLst>
                                  <p:childTnLst>
                                    <p:set>
                                      <p:cBhvr>
                                        <p:cTn id="19" dur="1" fill="hold">
                                          <p:stCondLst>
                                            <p:cond delay="0"/>
                                          </p:stCondLst>
                                        </p:cTn>
                                        <p:tgtEl>
                                          <p:spTgt spid="474121"/>
                                        </p:tgtEl>
                                        <p:attrNameLst>
                                          <p:attrName>style.visibility</p:attrName>
                                        </p:attrNameLst>
                                      </p:cBhvr>
                                      <p:to>
                                        <p:strVal val="visible"/>
                                      </p:to>
                                    </p:set>
                                    <p:animEffect transition="in" filter="blinds(horizontal)">
                                      <p:cBhvr>
                                        <p:cTn id="20" dur="500"/>
                                        <p:tgtEl>
                                          <p:spTgt spid="4741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74122"/>
                                        </p:tgtEl>
                                        <p:attrNameLst>
                                          <p:attrName>style.visibility</p:attrName>
                                        </p:attrNameLst>
                                      </p:cBhvr>
                                      <p:to>
                                        <p:strVal val="visible"/>
                                      </p:to>
                                    </p:set>
                                    <p:animEffect transition="in" filter="blinds(horizontal)">
                                      <p:cBhvr>
                                        <p:cTn id="23" dur="500"/>
                                        <p:tgtEl>
                                          <p:spTgt spid="474122"/>
                                        </p:tgtEl>
                                      </p:cBhvr>
                                    </p:animEffect>
                                  </p:childTnLst>
                                </p:cTn>
                              </p:par>
                              <p:par>
                                <p:cTn id="24" presetID="3" presetClass="entr" presetSubtype="10" fill="hold" nodeType="withEffect">
                                  <p:stCondLst>
                                    <p:cond delay="0"/>
                                  </p:stCondLst>
                                  <p:childTnLst>
                                    <p:set>
                                      <p:cBhvr>
                                        <p:cTn id="25" dur="1" fill="hold">
                                          <p:stCondLst>
                                            <p:cond delay="0"/>
                                          </p:stCondLst>
                                        </p:cTn>
                                        <p:tgtEl>
                                          <p:spTgt spid="474123"/>
                                        </p:tgtEl>
                                        <p:attrNameLst>
                                          <p:attrName>style.visibility</p:attrName>
                                        </p:attrNameLst>
                                      </p:cBhvr>
                                      <p:to>
                                        <p:strVal val="visible"/>
                                      </p:to>
                                    </p:set>
                                    <p:animEffect transition="in" filter="blinds(horizontal)">
                                      <p:cBhvr>
                                        <p:cTn id="26" dur="500"/>
                                        <p:tgtEl>
                                          <p:spTgt spid="47412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74124"/>
                                        </p:tgtEl>
                                        <p:attrNameLst>
                                          <p:attrName>style.visibility</p:attrName>
                                        </p:attrNameLst>
                                      </p:cBhvr>
                                      <p:to>
                                        <p:strVal val="visible"/>
                                      </p:to>
                                    </p:set>
                                    <p:animEffect transition="in" filter="blinds(horizontal)">
                                      <p:cBhvr>
                                        <p:cTn id="29" dur="500"/>
                                        <p:tgtEl>
                                          <p:spTgt spid="474124"/>
                                        </p:tgtEl>
                                      </p:cBhvr>
                                    </p:animEffect>
                                  </p:childTnLst>
                                </p:cTn>
                              </p:par>
                              <p:par>
                                <p:cTn id="30" presetID="3" presetClass="entr" presetSubtype="10" fill="hold" nodeType="withEffect">
                                  <p:stCondLst>
                                    <p:cond delay="0"/>
                                  </p:stCondLst>
                                  <p:childTnLst>
                                    <p:set>
                                      <p:cBhvr>
                                        <p:cTn id="31" dur="1" fill="hold">
                                          <p:stCondLst>
                                            <p:cond delay="0"/>
                                          </p:stCondLst>
                                        </p:cTn>
                                        <p:tgtEl>
                                          <p:spTgt spid="474125"/>
                                        </p:tgtEl>
                                        <p:attrNameLst>
                                          <p:attrName>style.visibility</p:attrName>
                                        </p:attrNameLst>
                                      </p:cBhvr>
                                      <p:to>
                                        <p:strVal val="visible"/>
                                      </p:to>
                                    </p:set>
                                    <p:animEffect transition="in" filter="blinds(horizontal)">
                                      <p:cBhvr>
                                        <p:cTn id="32" dur="500"/>
                                        <p:tgtEl>
                                          <p:spTgt spid="47412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74126"/>
                                        </p:tgtEl>
                                        <p:attrNameLst>
                                          <p:attrName>style.visibility</p:attrName>
                                        </p:attrNameLst>
                                      </p:cBhvr>
                                      <p:to>
                                        <p:strVal val="visible"/>
                                      </p:to>
                                    </p:set>
                                    <p:animEffect transition="in" filter="blinds(horizontal)">
                                      <p:cBhvr>
                                        <p:cTn id="35" dur="500"/>
                                        <p:tgtEl>
                                          <p:spTgt spid="474126"/>
                                        </p:tgtEl>
                                      </p:cBhvr>
                                    </p:animEffect>
                                  </p:childTnLst>
                                </p:cTn>
                              </p:par>
                              <p:par>
                                <p:cTn id="36" presetID="3" presetClass="entr" presetSubtype="10" fill="hold" nodeType="withEffect">
                                  <p:stCondLst>
                                    <p:cond delay="0"/>
                                  </p:stCondLst>
                                  <p:childTnLst>
                                    <p:set>
                                      <p:cBhvr>
                                        <p:cTn id="37" dur="1" fill="hold">
                                          <p:stCondLst>
                                            <p:cond delay="0"/>
                                          </p:stCondLst>
                                        </p:cTn>
                                        <p:tgtEl>
                                          <p:spTgt spid="474127"/>
                                        </p:tgtEl>
                                        <p:attrNameLst>
                                          <p:attrName>style.visibility</p:attrName>
                                        </p:attrNameLst>
                                      </p:cBhvr>
                                      <p:to>
                                        <p:strVal val="visible"/>
                                      </p:to>
                                    </p:set>
                                    <p:animEffect transition="in" filter="blinds(horizontal)">
                                      <p:cBhvr>
                                        <p:cTn id="38" dur="500"/>
                                        <p:tgtEl>
                                          <p:spTgt spid="4741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74129"/>
                                        </p:tgtEl>
                                        <p:attrNameLst>
                                          <p:attrName>style.visibility</p:attrName>
                                        </p:attrNameLst>
                                      </p:cBhvr>
                                      <p:to>
                                        <p:strVal val="visible"/>
                                      </p:to>
                                    </p:set>
                                    <p:animEffect transition="in" filter="blinds(horizontal)">
                                      <p:cBhvr>
                                        <p:cTn id="43" dur="500"/>
                                        <p:tgtEl>
                                          <p:spTgt spid="4741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74130"/>
                                        </p:tgtEl>
                                        <p:attrNameLst>
                                          <p:attrName>style.visibility</p:attrName>
                                        </p:attrNameLst>
                                      </p:cBhvr>
                                      <p:to>
                                        <p:strVal val="visible"/>
                                      </p:to>
                                    </p:set>
                                    <p:animEffect transition="in" filter="blinds(horizontal)">
                                      <p:cBhvr>
                                        <p:cTn id="48" dur="500"/>
                                        <p:tgtEl>
                                          <p:spTgt spid="4741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74131"/>
                                        </p:tgtEl>
                                        <p:attrNameLst>
                                          <p:attrName>style.visibility</p:attrName>
                                        </p:attrNameLst>
                                      </p:cBhvr>
                                      <p:to>
                                        <p:strVal val="visible"/>
                                      </p:to>
                                    </p:set>
                                    <p:animEffect transition="in" filter="blinds(horizontal)">
                                      <p:cBhvr>
                                        <p:cTn id="53" dur="500"/>
                                        <p:tgtEl>
                                          <p:spTgt spid="474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20" grpId="0"/>
      <p:bldP spid="474122" grpId="0"/>
      <p:bldP spid="474124" grpId="0"/>
      <p:bldP spid="474126" grpId="0"/>
      <p:bldP spid="474128" grpId="0"/>
      <p:bldP spid="474129" grpId="0"/>
      <p:bldP spid="474130" grpId="0"/>
      <p:bldP spid="47413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26" name="Rectangle 22"/>
          <p:cNvSpPr>
            <a:spLocks noChangeArrowheads="1"/>
          </p:cNvSpPr>
          <p:nvPr/>
        </p:nvSpPr>
        <p:spPr bwMode="auto">
          <a:xfrm>
            <a:off x="0" y="26035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0000FF"/>
                </a:solidFill>
                <a:ea typeface="黑体" pitchFamily="49" charset="-122"/>
              </a:rPr>
              <a:t>频域与时域性能指标间的关系</a:t>
            </a:r>
            <a:endParaRPr lang="zh-CN" altLang="en-US" sz="2800" b="1" i="1">
              <a:solidFill>
                <a:srgbClr val="0000FF"/>
              </a:solidFill>
              <a:latin typeface="楷体_GB2312" pitchFamily="49" charset="-122"/>
              <a:ea typeface="黑体" pitchFamily="49" charset="-122"/>
              <a:sym typeface="Symbol" pitchFamily="18" charset="2"/>
            </a:endParaRPr>
          </a:p>
        </p:txBody>
      </p:sp>
      <p:graphicFrame>
        <p:nvGraphicFramePr>
          <p:cNvPr id="277527" name="Object 23"/>
          <p:cNvGraphicFramePr>
            <a:graphicFrameLocks noChangeAspect="1"/>
          </p:cNvGraphicFramePr>
          <p:nvPr/>
        </p:nvGraphicFramePr>
        <p:xfrm>
          <a:off x="288925" y="1341438"/>
          <a:ext cx="8027988" cy="5040312"/>
        </p:xfrm>
        <a:graphic>
          <a:graphicData uri="http://schemas.openxmlformats.org/presentationml/2006/ole">
            <mc:AlternateContent xmlns:mc="http://schemas.openxmlformats.org/markup-compatibility/2006">
              <mc:Choice xmlns:v="urn:schemas-microsoft-com:vml" Requires="v">
                <p:oleObj spid="_x0000_s277534" name="位图图像" r:id="rId4" imgW="5047619" imgH="3123810" progId="Paint.Picture">
                  <p:embed/>
                </p:oleObj>
              </mc:Choice>
              <mc:Fallback>
                <p:oleObj name="位图图像" r:id="rId4" imgW="5047619" imgH="3123810" progId="Paint.Picture">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 y="1341438"/>
                        <a:ext cx="8027988"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753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420938"/>
            <a:ext cx="5386388" cy="908050"/>
          </a:xfrm>
          <a:prstGeom prst="rect">
            <a:avLst/>
          </a:prstGeom>
          <a:noFill/>
          <a:extLst>
            <a:ext uri="{909E8E84-426E-40DD-AFC4-6F175D3DCCD1}">
              <a14:hiddenFill xmlns:a14="http://schemas.microsoft.com/office/drawing/2010/main">
                <a:solidFill>
                  <a:srgbClr val="FFFFFF"/>
                </a:solidFill>
              </a14:hiddenFill>
            </a:ext>
          </a:extLst>
        </p:spPr>
      </p:pic>
      <p:pic>
        <p:nvPicPr>
          <p:cNvPr id="277531"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3429000"/>
            <a:ext cx="6823075" cy="98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Rectangle 2"/>
          <p:cNvSpPr>
            <a:spLocks noChangeArrowheads="1"/>
          </p:cNvSpPr>
          <p:nvPr/>
        </p:nvSpPr>
        <p:spPr bwMode="auto">
          <a:xfrm>
            <a:off x="533400" y="1981200"/>
            <a:ext cx="7848600" cy="1600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5139" name="Group 3"/>
          <p:cNvGrpSpPr>
            <a:grpSpLocks/>
          </p:cNvGrpSpPr>
          <p:nvPr/>
        </p:nvGrpSpPr>
        <p:grpSpPr bwMode="auto">
          <a:xfrm>
            <a:off x="684213" y="908050"/>
            <a:ext cx="3455987" cy="720725"/>
            <a:chOff x="1338" y="799"/>
            <a:chExt cx="2177" cy="481"/>
          </a:xfrm>
        </p:grpSpPr>
        <p:graphicFrame>
          <p:nvGraphicFramePr>
            <p:cNvPr id="475140" name="Object 4"/>
            <p:cNvGraphicFramePr>
              <a:graphicFrameLocks noChangeAspect="1"/>
            </p:cNvGraphicFramePr>
            <p:nvPr/>
          </p:nvGraphicFramePr>
          <p:xfrm>
            <a:off x="1338" y="884"/>
            <a:ext cx="635" cy="328"/>
          </p:xfrm>
          <a:graphic>
            <a:graphicData uri="http://schemas.openxmlformats.org/presentationml/2006/ole">
              <mc:AlternateContent xmlns:mc="http://schemas.openxmlformats.org/markup-compatibility/2006">
                <mc:Choice xmlns:v="urn:schemas-microsoft-com:vml" Requires="v">
                  <p:oleObj spid="_x0000_s475167" name="公式" r:id="rId4" imgW="571252" imgH="291973" progId="Equation.3">
                    <p:embed/>
                  </p:oleObj>
                </mc:Choice>
                <mc:Fallback>
                  <p:oleObj name="公式" r:id="rId4" imgW="571252" imgH="29197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884"/>
                          <a:ext cx="635" cy="32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5141" name="Rectangle 5"/>
            <p:cNvSpPr>
              <a:spLocks noChangeArrowheads="1"/>
            </p:cNvSpPr>
            <p:nvPr/>
          </p:nvSpPr>
          <p:spPr bwMode="auto">
            <a:xfrm>
              <a:off x="2018" y="888"/>
              <a:ext cx="225" cy="30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F"/>
                  </a:solidFill>
                  <a:latin typeface="Times New Roman" pitchFamily="18" charset="0"/>
                  <a:cs typeface="Times New Roman" pitchFamily="18" charset="0"/>
                </a:rPr>
                <a:t>=</a:t>
              </a:r>
              <a:endParaRPr kumimoji="1" lang="en-US" altLang="zh-CN" sz="2400" b="1">
                <a:solidFill>
                  <a:srgbClr val="0000FF"/>
                </a:solidFill>
                <a:latin typeface="Times New Roman" pitchFamily="18" charset="0"/>
              </a:endParaRPr>
            </a:p>
          </p:txBody>
        </p:sp>
        <p:graphicFrame>
          <p:nvGraphicFramePr>
            <p:cNvPr id="475142" name="Object 6"/>
            <p:cNvGraphicFramePr>
              <a:graphicFrameLocks noChangeAspect="1"/>
            </p:cNvGraphicFramePr>
            <p:nvPr/>
          </p:nvGraphicFramePr>
          <p:xfrm>
            <a:off x="2290" y="799"/>
            <a:ext cx="1225" cy="481"/>
          </p:xfrm>
          <a:graphic>
            <a:graphicData uri="http://schemas.openxmlformats.org/presentationml/2006/ole">
              <mc:AlternateContent xmlns:mc="http://schemas.openxmlformats.org/markup-compatibility/2006">
                <mc:Choice xmlns:v="urn:schemas-microsoft-com:vml" Requires="v">
                  <p:oleObj spid="_x0000_s475168" name="公式" r:id="rId6" imgW="1066800" imgH="419100" progId="Equation.3">
                    <p:embed/>
                  </p:oleObj>
                </mc:Choice>
                <mc:Fallback>
                  <p:oleObj name="公式" r:id="rId6" imgW="1066800" imgH="419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0" y="799"/>
                          <a:ext cx="1225" cy="481"/>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sp>
        <p:nvSpPr>
          <p:cNvPr id="475143" name="Rectangle 7"/>
          <p:cNvSpPr>
            <a:spLocks noChangeArrowheads="1"/>
          </p:cNvSpPr>
          <p:nvPr/>
        </p:nvSpPr>
        <p:spPr bwMode="auto">
          <a:xfrm>
            <a:off x="900113" y="2012950"/>
            <a:ext cx="3552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0000FF"/>
                </a:solidFill>
                <a:cs typeface="Times New Roman" pitchFamily="18" charset="0"/>
              </a:rPr>
              <a:t>指标：</a:t>
            </a:r>
            <a:endParaRPr lang="zh-CN" altLang="en-US" b="1">
              <a:solidFill>
                <a:srgbClr val="0000FF"/>
              </a:solidFill>
              <a:latin typeface="Tahoma" pitchFamily="34" charset="0"/>
            </a:endParaRPr>
          </a:p>
          <a:p>
            <a:pPr eaLnBrk="0" hangingPunct="0"/>
            <a:r>
              <a:rPr lang="zh-CN" altLang="en-US" b="1">
                <a:solidFill>
                  <a:srgbClr val="0000FF"/>
                </a:solidFill>
                <a:cs typeface="Times New Roman" pitchFamily="18" charset="0"/>
              </a:rPr>
              <a:t>恒速输入时的稳态误差</a:t>
            </a:r>
            <a:endParaRPr lang="zh-CN" altLang="en-US" b="1">
              <a:solidFill>
                <a:srgbClr val="0000FF"/>
              </a:solidFill>
            </a:endParaRPr>
          </a:p>
        </p:txBody>
      </p:sp>
      <p:graphicFrame>
        <p:nvGraphicFramePr>
          <p:cNvPr id="475144" name="Object 8"/>
          <p:cNvGraphicFramePr>
            <a:graphicFrameLocks noChangeAspect="1"/>
          </p:cNvGraphicFramePr>
          <p:nvPr/>
        </p:nvGraphicFramePr>
        <p:xfrm>
          <a:off x="684213" y="2781300"/>
          <a:ext cx="641350" cy="720725"/>
        </p:xfrm>
        <a:graphic>
          <a:graphicData uri="http://schemas.openxmlformats.org/presentationml/2006/ole">
            <mc:AlternateContent xmlns:mc="http://schemas.openxmlformats.org/markup-compatibility/2006">
              <mc:Choice xmlns:v="urn:schemas-microsoft-com:vml" Requires="v">
                <p:oleObj spid="_x0000_s475169" name="公式" r:id="rId8" imgW="228501" imgH="253890" progId="Equation.3">
                  <p:embed/>
                </p:oleObj>
              </mc:Choice>
              <mc:Fallback>
                <p:oleObj name="公式" r:id="rId8" imgW="228501" imgH="25389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781300"/>
                        <a:ext cx="641350" cy="7207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5145" name="Rectangle 9"/>
          <p:cNvSpPr>
            <a:spLocks noChangeArrowheads="1"/>
          </p:cNvSpPr>
          <p:nvPr/>
        </p:nvSpPr>
        <p:spPr bwMode="auto">
          <a:xfrm>
            <a:off x="973138" y="2925763"/>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0000FF"/>
                </a:solidFill>
                <a:cs typeface="Times New Roman" pitchFamily="18" charset="0"/>
              </a:rPr>
              <a:t>=0.1</a:t>
            </a:r>
            <a:r>
              <a:rPr lang="zh-CN" altLang="en-US" b="1">
                <a:solidFill>
                  <a:srgbClr val="0000FF"/>
                </a:solidFill>
                <a:cs typeface="Times New Roman" pitchFamily="18" charset="0"/>
              </a:rPr>
              <a:t>；相位裕度</a:t>
            </a:r>
            <a:r>
              <a:rPr lang="zh-CN" altLang="en-US" b="1" i="1">
                <a:solidFill>
                  <a:srgbClr val="0000FF"/>
                </a:solidFill>
                <a:cs typeface="Times New Roman" pitchFamily="18" charset="0"/>
                <a:sym typeface="Symbol" pitchFamily="18" charset="2"/>
              </a:rPr>
              <a:t></a:t>
            </a:r>
            <a:r>
              <a:rPr lang="zh-CN" altLang="en-US" b="1">
                <a:solidFill>
                  <a:srgbClr val="0000FF"/>
                </a:solidFill>
                <a:cs typeface="Times New Roman" pitchFamily="18" charset="0"/>
              </a:rPr>
              <a:t> </a:t>
            </a:r>
            <a:r>
              <a:rPr lang="zh-CN" altLang="en-US" b="1">
                <a:solidFill>
                  <a:srgbClr val="0000FF"/>
                </a:solidFill>
                <a:latin typeface="Tahoma" pitchFamily="34" charset="0"/>
              </a:rPr>
              <a:t>≥ </a:t>
            </a:r>
            <a:r>
              <a:rPr lang="en-US" altLang="zh-CN" b="1">
                <a:solidFill>
                  <a:srgbClr val="0000FF"/>
                </a:solidFill>
                <a:cs typeface="Times New Roman" pitchFamily="18" charset="0"/>
              </a:rPr>
              <a:t>50</a:t>
            </a:r>
          </a:p>
        </p:txBody>
      </p:sp>
      <p:graphicFrame>
        <p:nvGraphicFramePr>
          <p:cNvPr id="475146" name="Object 10"/>
          <p:cNvGraphicFramePr>
            <a:graphicFrameLocks noChangeAspect="1"/>
          </p:cNvGraphicFramePr>
          <p:nvPr/>
        </p:nvGraphicFramePr>
        <p:xfrm>
          <a:off x="4356100" y="2997200"/>
          <a:ext cx="85725" cy="200025"/>
        </p:xfrm>
        <a:graphic>
          <a:graphicData uri="http://schemas.openxmlformats.org/presentationml/2006/ole">
            <mc:AlternateContent xmlns:mc="http://schemas.openxmlformats.org/markup-compatibility/2006">
              <mc:Choice xmlns:v="urn:schemas-microsoft-com:vml" Requires="v">
                <p:oleObj spid="_x0000_s475170" name="公式" r:id="rId10" imgW="88746" imgH="202848" progId="Equation.3">
                  <p:embed/>
                </p:oleObj>
              </mc:Choice>
              <mc:Fallback>
                <p:oleObj name="公式" r:id="rId10" imgW="88746" imgH="202848"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2997200"/>
                        <a:ext cx="85725" cy="200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5147" name="Rectangle 11"/>
          <p:cNvSpPr>
            <a:spLocks noChangeArrowheads="1"/>
          </p:cNvSpPr>
          <p:nvPr/>
        </p:nvSpPr>
        <p:spPr bwMode="auto">
          <a:xfrm>
            <a:off x="4356100" y="2924175"/>
            <a:ext cx="225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0000FF"/>
                </a:solidFill>
                <a:latin typeface="Times New Roman" pitchFamily="18" charset="0"/>
                <a:cs typeface="Times New Roman" pitchFamily="18" charset="0"/>
              </a:rPr>
              <a:t>；增益裕度</a:t>
            </a:r>
            <a:r>
              <a:rPr kumimoji="1" lang="en-US" altLang="zh-CN" sz="2400" b="1">
                <a:solidFill>
                  <a:srgbClr val="0000FF"/>
                </a:solidFill>
                <a:latin typeface="Times New Roman" pitchFamily="18" charset="0"/>
                <a:cs typeface="Times New Roman" pitchFamily="18" charset="0"/>
              </a:rPr>
              <a:t>20</a:t>
            </a:r>
            <a:r>
              <a:rPr kumimoji="1" lang="en-US" altLang="zh-CN" sz="2400" b="1" i="1">
                <a:solidFill>
                  <a:srgbClr val="0000FF"/>
                </a:solidFill>
                <a:latin typeface="Times New Roman" pitchFamily="18" charset="0"/>
                <a:cs typeface="Times New Roman" pitchFamily="18" charset="0"/>
              </a:rPr>
              <a:t>lg</a:t>
            </a:r>
            <a:endParaRPr kumimoji="1" lang="en-US" altLang="zh-CN" sz="2400" b="1">
              <a:solidFill>
                <a:srgbClr val="0000FF"/>
              </a:solidFill>
              <a:latin typeface="Times New Roman" pitchFamily="18" charset="0"/>
            </a:endParaRPr>
          </a:p>
        </p:txBody>
      </p:sp>
      <p:graphicFrame>
        <p:nvGraphicFramePr>
          <p:cNvPr id="475148" name="Object 12"/>
          <p:cNvGraphicFramePr>
            <a:graphicFrameLocks noChangeAspect="1"/>
          </p:cNvGraphicFramePr>
          <p:nvPr/>
        </p:nvGraphicFramePr>
        <p:xfrm>
          <a:off x="6516688" y="2997200"/>
          <a:ext cx="444500" cy="468313"/>
        </p:xfrm>
        <a:graphic>
          <a:graphicData uri="http://schemas.openxmlformats.org/presentationml/2006/ole">
            <mc:AlternateContent xmlns:mc="http://schemas.openxmlformats.org/markup-compatibility/2006">
              <mc:Choice xmlns:v="urn:schemas-microsoft-com:vml" Requires="v">
                <p:oleObj spid="_x0000_s475171" name="公式" r:id="rId12" imgW="228600" imgH="241200" progId="Equation.3">
                  <p:embed/>
                </p:oleObj>
              </mc:Choice>
              <mc:Fallback>
                <p:oleObj name="公式" r:id="rId12" imgW="228600" imgH="2412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6688" y="2997200"/>
                        <a:ext cx="4445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5149" name="Rectangle 13"/>
          <p:cNvSpPr>
            <a:spLocks noChangeArrowheads="1"/>
          </p:cNvSpPr>
          <p:nvPr/>
        </p:nvSpPr>
        <p:spPr bwMode="auto">
          <a:xfrm>
            <a:off x="6951663" y="2971800"/>
            <a:ext cx="116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F"/>
                </a:solidFill>
                <a:latin typeface="Times New Roman" pitchFamily="18" charset="0"/>
                <a:cs typeface="Times New Roman" pitchFamily="18" charset="0"/>
              </a:rPr>
              <a:t>≥10dB</a:t>
            </a:r>
            <a:endParaRPr kumimoji="1" lang="en-US" altLang="zh-CN" sz="2400" b="1">
              <a:solidFill>
                <a:srgbClr val="0000FF"/>
              </a:solidFill>
              <a:latin typeface="Times New Roman" pitchFamily="18" charset="0"/>
            </a:endParaRPr>
          </a:p>
        </p:txBody>
      </p:sp>
      <p:sp>
        <p:nvSpPr>
          <p:cNvPr id="475150" name="Rectangle 14"/>
          <p:cNvSpPr>
            <a:spLocks noChangeArrowheads="1"/>
          </p:cNvSpPr>
          <p:nvPr/>
        </p:nvSpPr>
        <p:spPr bwMode="auto">
          <a:xfrm>
            <a:off x="0" y="3644900"/>
            <a:ext cx="3168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0000FF"/>
                </a:solidFill>
                <a:latin typeface="Tahoma" pitchFamily="34" charset="0"/>
              </a:rPr>
              <a:t>步骤：</a:t>
            </a:r>
          </a:p>
          <a:p>
            <a:r>
              <a:rPr lang="zh-CN" altLang="en-US" b="1">
                <a:solidFill>
                  <a:srgbClr val="0000FF"/>
                </a:solidFill>
                <a:latin typeface="Tahoma" pitchFamily="34" charset="0"/>
              </a:rPr>
              <a:t>    </a:t>
            </a:r>
            <a:r>
              <a:rPr lang="en-US" altLang="zh-CN" b="1">
                <a:solidFill>
                  <a:srgbClr val="0000FF"/>
                </a:solidFill>
                <a:latin typeface="Tahoma" pitchFamily="34" charset="0"/>
              </a:rPr>
              <a:t>1</a:t>
            </a:r>
            <a:r>
              <a:rPr lang="zh-CN" altLang="en-US" b="1">
                <a:solidFill>
                  <a:srgbClr val="0000FF"/>
                </a:solidFill>
                <a:latin typeface="Tahoma" pitchFamily="34" charset="0"/>
              </a:rPr>
              <a:t>．求</a:t>
            </a:r>
            <a:r>
              <a:rPr lang="en-US" altLang="zh-CN" b="1">
                <a:solidFill>
                  <a:srgbClr val="0000FF"/>
                </a:solidFill>
                <a:latin typeface="Tahoma" pitchFamily="34" charset="0"/>
              </a:rPr>
              <a:t>K</a:t>
            </a:r>
          </a:p>
          <a:p>
            <a:r>
              <a:rPr lang="en-US" altLang="zh-CN" b="1">
                <a:solidFill>
                  <a:srgbClr val="0000FF"/>
                </a:solidFill>
                <a:latin typeface="Tahoma" pitchFamily="34" charset="0"/>
              </a:rPr>
              <a:t>Ⅰ</a:t>
            </a:r>
            <a:r>
              <a:rPr lang="zh-CN" altLang="en-US" b="1">
                <a:solidFill>
                  <a:srgbClr val="0000FF"/>
                </a:solidFill>
                <a:latin typeface="Tahoma" pitchFamily="34" charset="0"/>
              </a:rPr>
              <a:t>型系统</a:t>
            </a:r>
          </a:p>
        </p:txBody>
      </p:sp>
      <p:graphicFrame>
        <p:nvGraphicFramePr>
          <p:cNvPr id="475151" name="Object 15"/>
          <p:cNvGraphicFramePr>
            <a:graphicFrameLocks noChangeAspect="1"/>
          </p:cNvGraphicFramePr>
          <p:nvPr/>
        </p:nvGraphicFramePr>
        <p:xfrm>
          <a:off x="1979613" y="4962525"/>
          <a:ext cx="4105275" cy="828675"/>
        </p:xfrm>
        <a:graphic>
          <a:graphicData uri="http://schemas.openxmlformats.org/presentationml/2006/ole">
            <mc:AlternateContent xmlns:mc="http://schemas.openxmlformats.org/markup-compatibility/2006">
              <mc:Choice xmlns:v="urn:schemas-microsoft-com:vml" Requires="v">
                <p:oleObj spid="_x0000_s475172" name="位图图像" r:id="rId14" imgW="2971429" imgH="600159" progId="Paint.Picture">
                  <p:embed/>
                </p:oleObj>
              </mc:Choice>
              <mc:Fallback>
                <p:oleObj name="位图图像" r:id="rId14" imgW="2971429" imgH="600159" progId="Paint.Picture">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613" y="4962525"/>
                        <a:ext cx="41052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5152" name="Rectangle 16"/>
          <p:cNvSpPr>
            <a:spLocks noChangeArrowheads="1"/>
          </p:cNvSpPr>
          <p:nvPr/>
        </p:nvSpPr>
        <p:spPr bwMode="auto">
          <a:xfrm>
            <a:off x="684213" y="6021388"/>
            <a:ext cx="568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F"/>
                </a:solidFill>
                <a:latin typeface="Tahoma" pitchFamily="34" charset="0"/>
              </a:rPr>
              <a:t>2.</a:t>
            </a:r>
            <a:r>
              <a:rPr kumimoji="1" lang="zh-CN" altLang="en-US" sz="2400" b="1">
                <a:solidFill>
                  <a:srgbClr val="0000FF"/>
                </a:solidFill>
                <a:latin typeface="Tahoma" pitchFamily="34" charset="0"/>
              </a:rPr>
              <a:t>求待校正系统相位裕度及相位穿越频率</a:t>
            </a:r>
          </a:p>
        </p:txBody>
      </p:sp>
      <p:sp>
        <p:nvSpPr>
          <p:cNvPr id="475153" name="AutoShape 17"/>
          <p:cNvSpPr>
            <a:spLocks noChangeArrowheads="1"/>
          </p:cNvSpPr>
          <p:nvPr/>
        </p:nvSpPr>
        <p:spPr bwMode="auto">
          <a:xfrm>
            <a:off x="6781800" y="304800"/>
            <a:ext cx="1657350" cy="1873250"/>
          </a:xfrm>
          <a:prstGeom prst="star16">
            <a:avLst>
              <a:gd name="adj" fmla="val 37500"/>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solidFill>
                  <a:srgbClr val="0000FF"/>
                </a:solidFill>
                <a:latin typeface="Times New Roman" pitchFamily="18" charset="0"/>
                <a:ea typeface="华文行楷" pitchFamily="2" charset="-122"/>
              </a:rPr>
              <a:t>例题</a:t>
            </a:r>
          </a:p>
          <a:p>
            <a:pPr algn="ctr"/>
            <a:r>
              <a:rPr kumimoji="1" lang="zh-CN" altLang="en-US" sz="3200">
                <a:solidFill>
                  <a:srgbClr val="0000FF"/>
                </a:solidFill>
                <a:latin typeface="Times New Roman" pitchFamily="18" charset="0"/>
                <a:ea typeface="华文行楷" pitchFamily="2" charset="-122"/>
              </a:rPr>
              <a:t>分析</a:t>
            </a:r>
          </a:p>
        </p:txBody>
      </p:sp>
      <p:sp>
        <p:nvSpPr>
          <p:cNvPr id="475154" name="Text Box 18"/>
          <p:cNvSpPr txBox="1">
            <a:spLocks noChangeArrowheads="1"/>
          </p:cNvSpPr>
          <p:nvPr/>
        </p:nvSpPr>
        <p:spPr bwMode="auto">
          <a:xfrm>
            <a:off x="539750" y="333375"/>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rPr>
              <a:t>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381000" y="381000"/>
            <a:ext cx="88582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0000FF"/>
                </a:solidFill>
                <a:latin typeface="Tahoma" pitchFamily="34" charset="0"/>
              </a:rPr>
              <a:t>作出 </a:t>
            </a:r>
          </a:p>
        </p:txBody>
      </p:sp>
      <p:graphicFrame>
        <p:nvGraphicFramePr>
          <p:cNvPr id="476163" name="Object 3"/>
          <p:cNvGraphicFramePr>
            <a:graphicFrameLocks noChangeAspect="1"/>
          </p:cNvGraphicFramePr>
          <p:nvPr/>
        </p:nvGraphicFramePr>
        <p:xfrm>
          <a:off x="1371600" y="433388"/>
          <a:ext cx="831850" cy="404812"/>
        </p:xfrm>
        <a:graphic>
          <a:graphicData uri="http://schemas.openxmlformats.org/presentationml/2006/ole">
            <mc:AlternateContent xmlns:mc="http://schemas.openxmlformats.org/markup-compatibility/2006">
              <mc:Choice xmlns:v="urn:schemas-microsoft-com:vml" Requires="v">
                <p:oleObj spid="_x0000_s476203" name="公式" r:id="rId4" imgW="571252" imgH="291973" progId="Equation.3">
                  <p:embed/>
                </p:oleObj>
              </mc:Choice>
              <mc:Fallback>
                <p:oleObj name="公式" r:id="rId4" imgW="571252" imgH="29197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33388"/>
                        <a:ext cx="831850" cy="4048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6164" name="Rectangle 4"/>
          <p:cNvSpPr>
            <a:spLocks noChangeArrowheads="1"/>
          </p:cNvSpPr>
          <p:nvPr/>
        </p:nvSpPr>
        <p:spPr bwMode="auto">
          <a:xfrm>
            <a:off x="2286000" y="381000"/>
            <a:ext cx="3802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0000FF"/>
                </a:solidFill>
                <a:latin typeface="Tahoma" pitchFamily="34" charset="0"/>
              </a:rPr>
              <a:t>的</a:t>
            </a:r>
            <a:r>
              <a:rPr kumimoji="1" lang="en-US" altLang="zh-CN" sz="2400" b="1">
                <a:solidFill>
                  <a:srgbClr val="0000FF"/>
                </a:solidFill>
                <a:latin typeface="Tahoma" pitchFamily="34" charset="0"/>
              </a:rPr>
              <a:t>Bode</a:t>
            </a:r>
            <a:r>
              <a:rPr kumimoji="1" lang="zh-CN" altLang="en-US" sz="2400" b="1">
                <a:solidFill>
                  <a:srgbClr val="0000FF"/>
                </a:solidFill>
                <a:latin typeface="Tahoma" pitchFamily="34" charset="0"/>
              </a:rPr>
              <a:t>图。由图中可求出 </a:t>
            </a:r>
          </a:p>
        </p:txBody>
      </p:sp>
      <p:grpSp>
        <p:nvGrpSpPr>
          <p:cNvPr id="476165" name="Group 5"/>
          <p:cNvGrpSpPr>
            <a:grpSpLocks/>
          </p:cNvGrpSpPr>
          <p:nvPr/>
        </p:nvGrpSpPr>
        <p:grpSpPr bwMode="auto">
          <a:xfrm>
            <a:off x="7019925" y="3900488"/>
            <a:ext cx="1439863" cy="528637"/>
            <a:chOff x="2653" y="3630"/>
            <a:chExt cx="790" cy="333"/>
          </a:xfrm>
        </p:grpSpPr>
        <p:graphicFrame>
          <p:nvGraphicFramePr>
            <p:cNvPr id="476166" name="Object 6"/>
            <p:cNvGraphicFramePr>
              <a:graphicFrameLocks noChangeAspect="1"/>
            </p:cNvGraphicFramePr>
            <p:nvPr/>
          </p:nvGraphicFramePr>
          <p:xfrm>
            <a:off x="2653" y="3630"/>
            <a:ext cx="217" cy="318"/>
          </p:xfrm>
          <a:graphic>
            <a:graphicData uri="http://schemas.openxmlformats.org/presentationml/2006/ole">
              <mc:AlternateContent xmlns:mc="http://schemas.openxmlformats.org/markup-compatibility/2006">
                <mc:Choice xmlns:v="urn:schemas-microsoft-com:vml" Requires="v">
                  <p:oleObj spid="_x0000_s476204" name="公式" r:id="rId6" imgW="152280" imgH="215640" progId="Equation.3">
                    <p:embed/>
                  </p:oleObj>
                </mc:Choice>
                <mc:Fallback>
                  <p:oleObj name="公式" r:id="rId6" imgW="152280" imgH="215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3" y="3630"/>
                          <a:ext cx="217" cy="31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6167" name="Rectangle 7"/>
            <p:cNvSpPr>
              <a:spLocks noChangeArrowheads="1"/>
            </p:cNvSpPr>
            <p:nvPr/>
          </p:nvSpPr>
          <p:spPr bwMode="auto">
            <a:xfrm>
              <a:off x="2835" y="3675"/>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a:solidFill>
                    <a:srgbClr val="0000FF"/>
                  </a:solidFill>
                  <a:latin typeface="Times New Roman" pitchFamily="18" charset="0"/>
                  <a:cs typeface="Times New Roman" pitchFamily="18" charset="0"/>
                </a:rPr>
                <a:t>=</a:t>
              </a: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32</a:t>
              </a:r>
              <a:endParaRPr kumimoji="1" lang="en-US" altLang="zh-CN" sz="2400" b="1">
                <a:solidFill>
                  <a:srgbClr val="0000FF"/>
                </a:solidFill>
                <a:latin typeface="Times New Roman" pitchFamily="18" charset="0"/>
              </a:endParaRPr>
            </a:p>
          </p:txBody>
        </p:sp>
        <p:graphicFrame>
          <p:nvGraphicFramePr>
            <p:cNvPr id="476168" name="Object 8"/>
            <p:cNvGraphicFramePr>
              <a:graphicFrameLocks noChangeAspect="1"/>
            </p:cNvGraphicFramePr>
            <p:nvPr/>
          </p:nvGraphicFramePr>
          <p:xfrm>
            <a:off x="3379" y="3712"/>
            <a:ext cx="54" cy="126"/>
          </p:xfrm>
          <a:graphic>
            <a:graphicData uri="http://schemas.openxmlformats.org/presentationml/2006/ole">
              <mc:AlternateContent xmlns:mc="http://schemas.openxmlformats.org/markup-compatibility/2006">
                <mc:Choice xmlns:v="urn:schemas-microsoft-com:vml" Requires="v">
                  <p:oleObj spid="_x0000_s476205" name="公式" r:id="rId8" imgW="88746" imgH="202848" progId="Equation.3">
                    <p:embed/>
                  </p:oleObj>
                </mc:Choice>
                <mc:Fallback>
                  <p:oleObj name="公式" r:id="rId8" imgW="88746" imgH="202848"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 y="3712"/>
                          <a:ext cx="5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76169" name="Group 9"/>
          <p:cNvGrpSpPr>
            <a:grpSpLocks/>
          </p:cNvGrpSpPr>
          <p:nvPr/>
        </p:nvGrpSpPr>
        <p:grpSpPr bwMode="auto">
          <a:xfrm>
            <a:off x="6934200" y="5638800"/>
            <a:ext cx="1550988" cy="546100"/>
            <a:chOff x="2789" y="3993"/>
            <a:chExt cx="977" cy="344"/>
          </a:xfrm>
        </p:grpSpPr>
        <p:graphicFrame>
          <p:nvGraphicFramePr>
            <p:cNvPr id="476170" name="Object 10"/>
            <p:cNvGraphicFramePr>
              <a:graphicFrameLocks noChangeAspect="1"/>
            </p:cNvGraphicFramePr>
            <p:nvPr/>
          </p:nvGraphicFramePr>
          <p:xfrm>
            <a:off x="2789" y="3993"/>
            <a:ext cx="364" cy="344"/>
          </p:xfrm>
          <a:graphic>
            <a:graphicData uri="http://schemas.openxmlformats.org/presentationml/2006/ole">
              <mc:AlternateContent xmlns:mc="http://schemas.openxmlformats.org/markup-compatibility/2006">
                <mc:Choice xmlns:v="urn:schemas-microsoft-com:vml" Requires="v">
                  <p:oleObj spid="_x0000_s476206" name="公式" r:id="rId10" imgW="355446" imgH="330057" progId="Equation.3">
                    <p:embed/>
                  </p:oleObj>
                </mc:Choice>
                <mc:Fallback>
                  <p:oleObj name="公式" r:id="rId10" imgW="355446" imgH="33005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9" y="3993"/>
                          <a:ext cx="364" cy="344"/>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6171" name="Rectangle 11"/>
            <p:cNvSpPr>
              <a:spLocks noChangeArrowheads="1"/>
            </p:cNvSpPr>
            <p:nvPr/>
          </p:nvSpPr>
          <p:spPr bwMode="auto">
            <a:xfrm>
              <a:off x="3112" y="403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F"/>
                  </a:solidFill>
                  <a:latin typeface="Times New Roman" pitchFamily="18" charset="0"/>
                  <a:cs typeface="Times New Roman" pitchFamily="18" charset="0"/>
                </a:rPr>
                <a:t>=1.5s</a:t>
              </a:r>
              <a:endParaRPr kumimoji="1" lang="en-US" altLang="zh-CN" sz="2400" b="1">
                <a:solidFill>
                  <a:srgbClr val="0000FF"/>
                </a:solidFill>
                <a:latin typeface="Times New Roman" pitchFamily="18" charset="0"/>
              </a:endParaRPr>
            </a:p>
          </p:txBody>
        </p:sp>
        <p:graphicFrame>
          <p:nvGraphicFramePr>
            <p:cNvPr id="476172" name="Object 12"/>
            <p:cNvGraphicFramePr>
              <a:graphicFrameLocks noChangeAspect="1"/>
            </p:cNvGraphicFramePr>
            <p:nvPr/>
          </p:nvGraphicFramePr>
          <p:xfrm>
            <a:off x="3606" y="4065"/>
            <a:ext cx="160" cy="210"/>
          </p:xfrm>
          <a:graphic>
            <a:graphicData uri="http://schemas.openxmlformats.org/presentationml/2006/ole">
              <mc:AlternateContent xmlns:mc="http://schemas.openxmlformats.org/markup-compatibility/2006">
                <mc:Choice xmlns:v="urn:schemas-microsoft-com:vml" Requires="v">
                  <p:oleObj spid="_x0000_s476207" name="公式" r:id="rId12" imgW="152268" imgH="203024" progId="Equation.3">
                    <p:embed/>
                  </p:oleObj>
                </mc:Choice>
                <mc:Fallback>
                  <p:oleObj name="公式" r:id="rId12" imgW="152268" imgH="203024"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6" y="4065"/>
                          <a:ext cx="160"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76173" name="Object 13"/>
          <p:cNvGraphicFramePr>
            <a:graphicFrameLocks noChangeAspect="1"/>
          </p:cNvGraphicFramePr>
          <p:nvPr/>
        </p:nvGraphicFramePr>
        <p:xfrm>
          <a:off x="0" y="1524000"/>
          <a:ext cx="6194425" cy="5065713"/>
        </p:xfrm>
        <a:graphic>
          <a:graphicData uri="http://schemas.openxmlformats.org/presentationml/2006/ole">
            <mc:AlternateContent xmlns:mc="http://schemas.openxmlformats.org/markup-compatibility/2006">
              <mc:Choice xmlns:v="urn:schemas-microsoft-com:vml" Requires="v">
                <p:oleObj spid="_x0000_s476208" name="位图图像" r:id="rId14" imgW="4180952" imgH="3419952" progId="Paint.Picture">
                  <p:embed/>
                </p:oleObj>
              </mc:Choice>
              <mc:Fallback>
                <p:oleObj name="位图图像" r:id="rId14" imgW="4180952" imgH="3419952" progId="Paint.Picture">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24000"/>
                        <a:ext cx="6194425"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6174" name="Object 14"/>
          <p:cNvGraphicFramePr>
            <a:graphicFrameLocks noChangeAspect="1"/>
          </p:cNvGraphicFramePr>
          <p:nvPr/>
        </p:nvGraphicFramePr>
        <p:xfrm>
          <a:off x="6443663" y="1735138"/>
          <a:ext cx="2627312" cy="1909762"/>
        </p:xfrm>
        <a:graphic>
          <a:graphicData uri="http://schemas.openxmlformats.org/presentationml/2006/ole">
            <mc:AlternateContent xmlns:mc="http://schemas.openxmlformats.org/markup-compatibility/2006">
              <mc:Choice xmlns:v="urn:schemas-microsoft-com:vml" Requires="v">
                <p:oleObj spid="_x0000_s476209" name="位图图像" r:id="rId16" imgW="1428949" imgH="1038370" progId="Paint.Picture">
                  <p:embed/>
                </p:oleObj>
              </mc:Choice>
              <mc:Fallback>
                <p:oleObj name="位图图像" r:id="rId16" imgW="1428949" imgH="1038370" progId="Paint.Picture">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43663" y="1735138"/>
                        <a:ext cx="2627312"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6175" name="Rectangle 15"/>
          <p:cNvSpPr>
            <a:spLocks noChangeArrowheads="1"/>
          </p:cNvSpPr>
          <p:nvPr/>
        </p:nvSpPr>
        <p:spPr bwMode="auto">
          <a:xfrm>
            <a:off x="6216650" y="4800600"/>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0000FF"/>
                </a:solidFill>
                <a:cs typeface="Times New Roman" pitchFamily="18" charset="0"/>
              </a:rPr>
              <a:t>∴</a:t>
            </a:r>
            <a:r>
              <a:rPr lang="zh-CN" altLang="en-US" b="1">
                <a:solidFill>
                  <a:srgbClr val="0000FF"/>
                </a:solidFill>
                <a:cs typeface="Times New Roman" pitchFamily="18" charset="0"/>
              </a:rPr>
              <a:t>原系统不稳定。</a:t>
            </a:r>
            <a:endParaRPr lang="zh-CN" altLang="en-US" b="1">
              <a:solidFill>
                <a:srgbClr val="0000FF"/>
              </a:solidFill>
            </a:endParaRPr>
          </a:p>
        </p:txBody>
      </p:sp>
      <p:graphicFrame>
        <p:nvGraphicFramePr>
          <p:cNvPr id="476176" name="Object 16"/>
          <p:cNvGraphicFramePr>
            <a:graphicFrameLocks noChangeAspect="1"/>
          </p:cNvGraphicFramePr>
          <p:nvPr/>
        </p:nvGraphicFramePr>
        <p:xfrm>
          <a:off x="5105400" y="896938"/>
          <a:ext cx="1008063" cy="520700"/>
        </p:xfrm>
        <a:graphic>
          <a:graphicData uri="http://schemas.openxmlformats.org/presentationml/2006/ole">
            <mc:AlternateContent xmlns:mc="http://schemas.openxmlformats.org/markup-compatibility/2006">
              <mc:Choice xmlns:v="urn:schemas-microsoft-com:vml" Requires="v">
                <p:oleObj spid="_x0000_s476210" name="公式" r:id="rId18" imgW="571252" imgH="291973" progId="Equation.3">
                  <p:embed/>
                </p:oleObj>
              </mc:Choice>
              <mc:Fallback>
                <p:oleObj name="公式" r:id="rId18" imgW="571252" imgH="291973"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896938"/>
                        <a:ext cx="1008063" cy="5207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6177" name="Rectangle 17"/>
          <p:cNvSpPr>
            <a:spLocks noChangeArrowheads="1"/>
          </p:cNvSpPr>
          <p:nvPr/>
        </p:nvSpPr>
        <p:spPr bwMode="auto">
          <a:xfrm>
            <a:off x="6184900" y="917575"/>
            <a:ext cx="3556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F"/>
                </a:solidFill>
                <a:latin typeface="Times New Roman" pitchFamily="18" charset="0"/>
                <a:cs typeface="Times New Roman" pitchFamily="18" charset="0"/>
              </a:rPr>
              <a:t>=</a:t>
            </a:r>
            <a:endParaRPr kumimoji="1" lang="en-US" altLang="zh-CN" sz="2400" b="1">
              <a:solidFill>
                <a:srgbClr val="0000FF"/>
              </a:solidFill>
              <a:latin typeface="Times New Roman" pitchFamily="18" charset="0"/>
            </a:endParaRPr>
          </a:p>
        </p:txBody>
      </p:sp>
      <p:graphicFrame>
        <p:nvGraphicFramePr>
          <p:cNvPr id="476178" name="Object 18"/>
          <p:cNvGraphicFramePr>
            <a:graphicFrameLocks noChangeAspect="1"/>
          </p:cNvGraphicFramePr>
          <p:nvPr/>
        </p:nvGraphicFramePr>
        <p:xfrm>
          <a:off x="6638925" y="762000"/>
          <a:ext cx="1898650" cy="763588"/>
        </p:xfrm>
        <a:graphic>
          <a:graphicData uri="http://schemas.openxmlformats.org/presentationml/2006/ole">
            <mc:AlternateContent xmlns:mc="http://schemas.openxmlformats.org/markup-compatibility/2006">
              <mc:Choice xmlns:v="urn:schemas-microsoft-com:vml" Requires="v">
                <p:oleObj spid="_x0000_s476211" name="Equation" r:id="rId20" imgW="1041120" imgH="419040" progId="Equation.3">
                  <p:embed/>
                </p:oleObj>
              </mc:Choice>
              <mc:Fallback>
                <p:oleObj name="Equation" r:id="rId20" imgW="1041120" imgH="419040" progId="Equation.3">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38925" y="762000"/>
                        <a:ext cx="1898650" cy="7635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76180" name="Object 20"/>
          <p:cNvGraphicFramePr>
            <a:graphicFrameLocks noChangeAspect="1"/>
          </p:cNvGraphicFramePr>
          <p:nvPr/>
        </p:nvGraphicFramePr>
        <p:xfrm>
          <a:off x="4932363" y="3573463"/>
          <a:ext cx="1584325" cy="592137"/>
        </p:xfrm>
        <a:graphic>
          <a:graphicData uri="http://schemas.openxmlformats.org/presentationml/2006/ole">
            <mc:AlternateContent xmlns:mc="http://schemas.openxmlformats.org/markup-compatibility/2006">
              <mc:Choice xmlns:v="urn:schemas-microsoft-com:vml" Requires="v">
                <p:oleObj spid="_x0000_s476212" name="公式" r:id="rId22" imgW="622080" imgH="228600" progId="Equation.3">
                  <p:embed/>
                </p:oleObj>
              </mc:Choice>
              <mc:Fallback>
                <p:oleObj name="公式" r:id="rId22" imgW="622080" imgH="228600" progId="Equation.3">
                  <p:embed/>
                  <p:pic>
                    <p:nvPicPr>
                      <p:cNvPr id="0"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32363" y="3573463"/>
                        <a:ext cx="1584325" cy="5921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7186" name="Object 2"/>
          <p:cNvGraphicFramePr>
            <a:graphicFrameLocks noChangeAspect="1"/>
          </p:cNvGraphicFramePr>
          <p:nvPr/>
        </p:nvGraphicFramePr>
        <p:xfrm>
          <a:off x="323850" y="1952625"/>
          <a:ext cx="3024188" cy="4810125"/>
        </p:xfrm>
        <a:graphic>
          <a:graphicData uri="http://schemas.openxmlformats.org/presentationml/2006/ole">
            <mc:AlternateContent xmlns:mc="http://schemas.openxmlformats.org/markup-compatibility/2006">
              <mc:Choice xmlns:v="urn:schemas-microsoft-com:vml" Requires="v">
                <p:oleObj spid="_x0000_s477206" name="公式" r:id="rId4" imgW="1409400" imgH="2298600" progId="Equation.3">
                  <p:embed/>
                </p:oleObj>
              </mc:Choice>
              <mc:Fallback>
                <p:oleObj name="公式" r:id="rId4" imgW="1409400" imgH="229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952625"/>
                        <a:ext cx="30241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87" name="Rectangle 3"/>
          <p:cNvSpPr>
            <a:spLocks noChangeArrowheads="1"/>
          </p:cNvSpPr>
          <p:nvPr/>
        </p:nvSpPr>
        <p:spPr bwMode="auto">
          <a:xfrm>
            <a:off x="228600" y="3860800"/>
            <a:ext cx="2743200" cy="9366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188" name="Rectangle 4"/>
          <p:cNvSpPr>
            <a:spLocks noChangeArrowheads="1"/>
          </p:cNvSpPr>
          <p:nvPr/>
        </p:nvSpPr>
        <p:spPr bwMode="auto">
          <a:xfrm>
            <a:off x="0" y="188913"/>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FF3300"/>
                </a:solidFill>
                <a:latin typeface="Tahoma" pitchFamily="34" charset="0"/>
              </a:rPr>
              <a:t>3.</a:t>
            </a:r>
            <a:r>
              <a:rPr kumimoji="1" lang="zh-CN" altLang="en-US" sz="2800" b="1">
                <a:solidFill>
                  <a:srgbClr val="FF3300"/>
                </a:solidFill>
                <a:latin typeface="Tahoma" pitchFamily="34" charset="0"/>
              </a:rPr>
              <a:t>设计滞后环节</a:t>
            </a:r>
            <a:r>
              <a:rPr kumimoji="1" lang="en-US" altLang="zh-CN" sz="2800" b="1">
                <a:solidFill>
                  <a:srgbClr val="FF3300"/>
                </a:solidFill>
                <a:latin typeface="Tahoma" pitchFamily="34" charset="0"/>
              </a:rPr>
              <a:t>-</a:t>
            </a:r>
            <a:r>
              <a:rPr kumimoji="1" lang="zh-CN" altLang="en-US" sz="2800" b="1">
                <a:solidFill>
                  <a:srgbClr val="FF3300"/>
                </a:solidFill>
                <a:latin typeface="Tahoma" pitchFamily="34" charset="0"/>
              </a:rPr>
              <a:t>超前环节</a:t>
            </a:r>
          </a:p>
        </p:txBody>
      </p:sp>
      <p:graphicFrame>
        <p:nvGraphicFramePr>
          <p:cNvPr id="477189" name="Object 5"/>
          <p:cNvGraphicFramePr>
            <a:graphicFrameLocks noChangeAspect="1"/>
          </p:cNvGraphicFramePr>
          <p:nvPr/>
        </p:nvGraphicFramePr>
        <p:xfrm>
          <a:off x="1042988" y="1125538"/>
          <a:ext cx="2665412" cy="661987"/>
        </p:xfrm>
        <a:graphic>
          <a:graphicData uri="http://schemas.openxmlformats.org/presentationml/2006/ole">
            <mc:AlternateContent xmlns:mc="http://schemas.openxmlformats.org/markup-compatibility/2006">
              <mc:Choice xmlns:v="urn:schemas-microsoft-com:vml" Requires="v">
                <p:oleObj spid="_x0000_s477207" name="公式" r:id="rId6" imgW="1066680" imgH="241200" progId="Equation.3">
                  <p:embed/>
                </p:oleObj>
              </mc:Choice>
              <mc:Fallback>
                <p:oleObj name="公式" r:id="rId6" imgW="1066680" imgH="24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1125538"/>
                        <a:ext cx="2665412"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90" name="Text Box 6"/>
          <p:cNvSpPr txBox="1">
            <a:spLocks noChangeArrowheads="1"/>
          </p:cNvSpPr>
          <p:nvPr/>
        </p:nvSpPr>
        <p:spPr bwMode="auto">
          <a:xfrm>
            <a:off x="323850" y="1171575"/>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ea typeface="黑体" pitchFamily="49" charset="-122"/>
              </a:rPr>
              <a:t>选：</a:t>
            </a:r>
          </a:p>
        </p:txBody>
      </p:sp>
      <p:grpSp>
        <p:nvGrpSpPr>
          <p:cNvPr id="477191" name="Group 7"/>
          <p:cNvGrpSpPr>
            <a:grpSpLocks/>
          </p:cNvGrpSpPr>
          <p:nvPr/>
        </p:nvGrpSpPr>
        <p:grpSpPr bwMode="auto">
          <a:xfrm>
            <a:off x="4267200" y="0"/>
            <a:ext cx="4589463" cy="1266825"/>
            <a:chOff x="624" y="720"/>
            <a:chExt cx="2891" cy="798"/>
          </a:xfrm>
        </p:grpSpPr>
        <p:graphicFrame>
          <p:nvGraphicFramePr>
            <p:cNvPr id="477192" name="Object 8"/>
            <p:cNvGraphicFramePr>
              <a:graphicFrameLocks noChangeAspect="1"/>
            </p:cNvGraphicFramePr>
            <p:nvPr/>
          </p:nvGraphicFramePr>
          <p:xfrm>
            <a:off x="624" y="939"/>
            <a:ext cx="771" cy="303"/>
          </p:xfrm>
          <a:graphic>
            <a:graphicData uri="http://schemas.openxmlformats.org/presentationml/2006/ole">
              <mc:AlternateContent xmlns:mc="http://schemas.openxmlformats.org/markup-compatibility/2006">
                <mc:Choice xmlns:v="urn:schemas-microsoft-com:vml" Requires="v">
                  <p:oleObj spid="_x0000_s477208" name="公式" r:id="rId8" imgW="748975" imgH="291973" progId="Equation.3">
                    <p:embed/>
                  </p:oleObj>
                </mc:Choice>
                <mc:Fallback>
                  <p:oleObj name="公式" r:id="rId8" imgW="748975" imgH="29197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939"/>
                          <a:ext cx="771" cy="30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77193" name="Rectangle 9"/>
            <p:cNvSpPr>
              <a:spLocks noChangeArrowheads="1"/>
            </p:cNvSpPr>
            <p:nvPr/>
          </p:nvSpPr>
          <p:spPr bwMode="auto">
            <a:xfrm>
              <a:off x="1392" y="981"/>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solidFill>
                    <a:srgbClr val="0000FF"/>
                  </a:solidFill>
                  <a:latin typeface="Times New Roman" pitchFamily="18" charset="0"/>
                </a:rPr>
                <a:t>=</a:t>
              </a:r>
            </a:p>
          </p:txBody>
        </p:sp>
        <p:graphicFrame>
          <p:nvGraphicFramePr>
            <p:cNvPr id="477194" name="Object 10"/>
            <p:cNvGraphicFramePr>
              <a:graphicFrameLocks noChangeAspect="1"/>
            </p:cNvGraphicFramePr>
            <p:nvPr/>
          </p:nvGraphicFramePr>
          <p:xfrm>
            <a:off x="1632" y="720"/>
            <a:ext cx="1883" cy="798"/>
          </p:xfrm>
          <a:graphic>
            <a:graphicData uri="http://schemas.openxmlformats.org/presentationml/2006/ole">
              <mc:AlternateContent xmlns:mc="http://schemas.openxmlformats.org/markup-compatibility/2006">
                <mc:Choice xmlns:v="urn:schemas-microsoft-com:vml" Requires="v">
                  <p:oleObj spid="_x0000_s477209" name="公式" r:id="rId10" imgW="1435100" imgH="609600" progId="Equation.3">
                    <p:embed/>
                  </p:oleObj>
                </mc:Choice>
                <mc:Fallback>
                  <p:oleObj name="公式" r:id="rId10" imgW="1435100" imgH="609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720"/>
                          <a:ext cx="1883" cy="79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graphicFrame>
        <p:nvGraphicFramePr>
          <p:cNvPr id="477195" name="Object 11"/>
          <p:cNvGraphicFramePr>
            <a:graphicFrameLocks noChangeAspect="1"/>
          </p:cNvGraphicFramePr>
          <p:nvPr/>
        </p:nvGraphicFramePr>
        <p:xfrm>
          <a:off x="3692525" y="1219200"/>
          <a:ext cx="5451475" cy="5638800"/>
        </p:xfrm>
        <a:graphic>
          <a:graphicData uri="http://schemas.openxmlformats.org/presentationml/2006/ole">
            <mc:AlternateContent xmlns:mc="http://schemas.openxmlformats.org/markup-compatibility/2006">
              <mc:Choice xmlns:v="urn:schemas-microsoft-com:vml" Requires="v">
                <p:oleObj spid="_x0000_s477210" name="位图图像" r:id="rId12" imgW="5249008" imgH="5428571" progId="Paint.Picture">
                  <p:embed/>
                </p:oleObj>
              </mc:Choice>
              <mc:Fallback>
                <p:oleObj name="位图图像" r:id="rId12" imgW="5249008" imgH="5428571" progId="Paint.Picture">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2525" y="1219200"/>
                        <a:ext cx="54514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190"/>
                                        </p:tgtEl>
                                        <p:attrNameLst>
                                          <p:attrName>style.visibility</p:attrName>
                                        </p:attrNameLst>
                                      </p:cBhvr>
                                      <p:to>
                                        <p:strVal val="visible"/>
                                      </p:to>
                                    </p:set>
                                    <p:animEffect transition="in" filter="blinds(horizontal)">
                                      <p:cBhvr>
                                        <p:cTn id="7" dur="500"/>
                                        <p:tgtEl>
                                          <p:spTgt spid="477190"/>
                                        </p:tgtEl>
                                      </p:cBhvr>
                                    </p:animEffect>
                                  </p:childTnLst>
                                </p:cTn>
                              </p:par>
                              <p:par>
                                <p:cTn id="8" presetID="3" presetClass="entr" presetSubtype="10" fill="hold" nodeType="withEffect">
                                  <p:stCondLst>
                                    <p:cond delay="0"/>
                                  </p:stCondLst>
                                  <p:childTnLst>
                                    <p:set>
                                      <p:cBhvr>
                                        <p:cTn id="9" dur="1" fill="hold">
                                          <p:stCondLst>
                                            <p:cond delay="0"/>
                                          </p:stCondLst>
                                        </p:cTn>
                                        <p:tgtEl>
                                          <p:spTgt spid="477189"/>
                                        </p:tgtEl>
                                        <p:attrNameLst>
                                          <p:attrName>style.visibility</p:attrName>
                                        </p:attrNameLst>
                                      </p:cBhvr>
                                      <p:to>
                                        <p:strVal val="visible"/>
                                      </p:to>
                                    </p:set>
                                    <p:animEffect transition="in" filter="blinds(horizontal)">
                                      <p:cBhvr>
                                        <p:cTn id="10" dur="500"/>
                                        <p:tgtEl>
                                          <p:spTgt spid="4771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77186"/>
                                        </p:tgtEl>
                                        <p:attrNameLst>
                                          <p:attrName>style.visibility</p:attrName>
                                        </p:attrNameLst>
                                      </p:cBhvr>
                                      <p:to>
                                        <p:strVal val="visible"/>
                                      </p:to>
                                    </p:set>
                                    <p:animEffect transition="in" filter="blinds(horizontal)">
                                      <p:cBhvr>
                                        <p:cTn id="15" dur="500"/>
                                        <p:tgtEl>
                                          <p:spTgt spid="4771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7187"/>
                                        </p:tgtEl>
                                        <p:attrNameLst>
                                          <p:attrName>style.visibility</p:attrName>
                                        </p:attrNameLst>
                                      </p:cBhvr>
                                      <p:to>
                                        <p:strVal val="visible"/>
                                      </p:to>
                                    </p:set>
                                    <p:animEffect transition="in" filter="blinds(horizontal)">
                                      <p:cBhvr>
                                        <p:cTn id="20" dur="500"/>
                                        <p:tgtEl>
                                          <p:spTgt spid="47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animBg="1"/>
      <p:bldP spid="477190"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8210" name="Object 2"/>
          <p:cNvGraphicFramePr>
            <a:graphicFrameLocks noChangeAspect="1"/>
          </p:cNvGraphicFramePr>
          <p:nvPr/>
        </p:nvGraphicFramePr>
        <p:xfrm>
          <a:off x="468313" y="476250"/>
          <a:ext cx="3455987" cy="1509713"/>
        </p:xfrm>
        <a:graphic>
          <a:graphicData uri="http://schemas.openxmlformats.org/presentationml/2006/ole">
            <mc:AlternateContent xmlns:mc="http://schemas.openxmlformats.org/markup-compatibility/2006">
              <mc:Choice xmlns:v="urn:schemas-microsoft-com:vml" Requires="v">
                <p:oleObj spid="_x0000_s478220" name="Equation" r:id="rId4" imgW="1473120" imgH="660240" progId="Equation.3">
                  <p:embed/>
                </p:oleObj>
              </mc:Choice>
              <mc:Fallback>
                <p:oleObj name="Equation" r:id="rId4" imgW="1473120" imgH="6602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76250"/>
                        <a:ext cx="3455987"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11" name="Object 3"/>
          <p:cNvGraphicFramePr>
            <a:graphicFrameLocks noChangeAspect="1"/>
          </p:cNvGraphicFramePr>
          <p:nvPr/>
        </p:nvGraphicFramePr>
        <p:xfrm>
          <a:off x="323850" y="3860800"/>
          <a:ext cx="8610600" cy="1695450"/>
        </p:xfrm>
        <a:graphic>
          <a:graphicData uri="http://schemas.openxmlformats.org/presentationml/2006/ole">
            <mc:AlternateContent xmlns:mc="http://schemas.openxmlformats.org/markup-compatibility/2006">
              <mc:Choice xmlns:v="urn:schemas-microsoft-com:vml" Requires="v">
                <p:oleObj spid="_x0000_s478221" name="位图图像" r:id="rId6" imgW="4791744" imgH="942857" progId="Paint.Picture">
                  <p:embed/>
                </p:oleObj>
              </mc:Choice>
              <mc:Fallback>
                <p:oleObj name="位图图像" r:id="rId6" imgW="4791744" imgH="942857"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3860800"/>
                        <a:ext cx="86106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8212" name="Text Box 4"/>
          <p:cNvSpPr txBox="1">
            <a:spLocks noChangeArrowheads="1"/>
          </p:cNvSpPr>
          <p:nvPr/>
        </p:nvSpPr>
        <p:spPr bwMode="auto">
          <a:xfrm>
            <a:off x="395288" y="2133600"/>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FF3300"/>
                </a:solidFill>
                <a:latin typeface="Times New Roman" pitchFamily="18" charset="0"/>
                <a:ea typeface="黑体" pitchFamily="49" charset="-122"/>
              </a:rPr>
              <a:t>下降增益：</a:t>
            </a:r>
          </a:p>
        </p:txBody>
      </p:sp>
      <p:graphicFrame>
        <p:nvGraphicFramePr>
          <p:cNvPr id="478213" name="Object 5"/>
          <p:cNvGraphicFramePr>
            <a:graphicFrameLocks noChangeAspect="1"/>
          </p:cNvGraphicFramePr>
          <p:nvPr/>
        </p:nvGraphicFramePr>
        <p:xfrm>
          <a:off x="1042988" y="2852738"/>
          <a:ext cx="2881312" cy="649287"/>
        </p:xfrm>
        <a:graphic>
          <a:graphicData uri="http://schemas.openxmlformats.org/presentationml/2006/ole">
            <mc:AlternateContent xmlns:mc="http://schemas.openxmlformats.org/markup-compatibility/2006">
              <mc:Choice xmlns:v="urn:schemas-microsoft-com:vml" Requires="v">
                <p:oleObj spid="_x0000_s478222" name="公式" r:id="rId8" imgW="876240" imgH="203040" progId="Equation.3">
                  <p:embed/>
                </p:oleObj>
              </mc:Choice>
              <mc:Fallback>
                <p:oleObj name="公式" r:id="rId8" imgW="876240" imgH="20304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2852738"/>
                        <a:ext cx="28813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blinds(horizontal)">
                                      <p:cBhvr>
                                        <p:cTn id="7" dur="500"/>
                                        <p:tgtEl>
                                          <p:spTgt spid="478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8212"/>
                                        </p:tgtEl>
                                        <p:attrNameLst>
                                          <p:attrName>style.visibility</p:attrName>
                                        </p:attrNameLst>
                                      </p:cBhvr>
                                      <p:to>
                                        <p:strVal val="visible"/>
                                      </p:to>
                                    </p:set>
                                    <p:animEffect transition="in" filter="blinds(horizontal)">
                                      <p:cBhvr>
                                        <p:cTn id="12" dur="500"/>
                                        <p:tgtEl>
                                          <p:spTgt spid="478212"/>
                                        </p:tgtEl>
                                      </p:cBhvr>
                                    </p:animEffect>
                                  </p:childTnLst>
                                </p:cTn>
                              </p:par>
                              <p:par>
                                <p:cTn id="13" presetID="3" presetClass="entr" presetSubtype="10" fill="hold" nodeType="withEffect">
                                  <p:stCondLst>
                                    <p:cond delay="0"/>
                                  </p:stCondLst>
                                  <p:childTnLst>
                                    <p:set>
                                      <p:cBhvr>
                                        <p:cTn id="14" dur="1" fill="hold">
                                          <p:stCondLst>
                                            <p:cond delay="0"/>
                                          </p:stCondLst>
                                        </p:cTn>
                                        <p:tgtEl>
                                          <p:spTgt spid="478213"/>
                                        </p:tgtEl>
                                        <p:attrNameLst>
                                          <p:attrName>style.visibility</p:attrName>
                                        </p:attrNameLst>
                                      </p:cBhvr>
                                      <p:to>
                                        <p:strVal val="visible"/>
                                      </p:to>
                                    </p:set>
                                    <p:animEffect transition="in" filter="blinds(horizontal)">
                                      <p:cBhvr>
                                        <p:cTn id="15" dur="500"/>
                                        <p:tgtEl>
                                          <p:spTgt spid="4782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78211"/>
                                        </p:tgtEl>
                                        <p:attrNameLst>
                                          <p:attrName>style.visibility</p:attrName>
                                        </p:attrNameLst>
                                      </p:cBhvr>
                                      <p:to>
                                        <p:strVal val="visible"/>
                                      </p:to>
                                    </p:set>
                                    <p:animEffect transition="in" filter="blinds(horizontal)">
                                      <p:cBhvr>
                                        <p:cTn id="20" dur="500"/>
                                        <p:tgtEl>
                                          <p:spTgt spid="478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9234" name="Object 2"/>
          <p:cNvGraphicFramePr>
            <a:graphicFrameLocks noChangeAspect="1"/>
          </p:cNvGraphicFramePr>
          <p:nvPr/>
        </p:nvGraphicFramePr>
        <p:xfrm>
          <a:off x="4724400" y="3573463"/>
          <a:ext cx="4419600" cy="2487612"/>
        </p:xfrm>
        <a:graphic>
          <a:graphicData uri="http://schemas.openxmlformats.org/presentationml/2006/ole">
            <mc:AlternateContent xmlns:mc="http://schemas.openxmlformats.org/markup-compatibility/2006">
              <mc:Choice xmlns:v="urn:schemas-microsoft-com:vml" Requires="v">
                <p:oleObj spid="_x0000_s479248" name="位图图像" r:id="rId4" imgW="2352381" imgH="1324160" progId="Paint.Picture">
                  <p:embed/>
                </p:oleObj>
              </mc:Choice>
              <mc:Fallback>
                <p:oleObj name="位图图像" r:id="rId4" imgW="2352381" imgH="132416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573463"/>
                        <a:ext cx="4419600"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9235" name="Object 3"/>
          <p:cNvGraphicFramePr>
            <a:graphicFrameLocks noChangeAspect="1"/>
          </p:cNvGraphicFramePr>
          <p:nvPr/>
        </p:nvGraphicFramePr>
        <p:xfrm>
          <a:off x="250825" y="2781300"/>
          <a:ext cx="4724400" cy="511175"/>
        </p:xfrm>
        <a:graphic>
          <a:graphicData uri="http://schemas.openxmlformats.org/presentationml/2006/ole">
            <mc:AlternateContent xmlns:mc="http://schemas.openxmlformats.org/markup-compatibility/2006">
              <mc:Choice xmlns:v="urn:schemas-microsoft-com:vml" Requires="v">
                <p:oleObj spid="_x0000_s479249" name="Equation" r:id="rId6" imgW="1968480" imgH="203040" progId="Equation.3">
                  <p:embed/>
                </p:oleObj>
              </mc:Choice>
              <mc:Fallback>
                <p:oleObj name="Equation" r:id="rId6" imgW="1968480" imgH="203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781300"/>
                        <a:ext cx="4724400" cy="511175"/>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9236" name="Object 4"/>
          <p:cNvGraphicFramePr>
            <a:graphicFrameLocks noChangeAspect="1"/>
          </p:cNvGraphicFramePr>
          <p:nvPr/>
        </p:nvGraphicFramePr>
        <p:xfrm>
          <a:off x="369888" y="3419475"/>
          <a:ext cx="4025900" cy="3322638"/>
        </p:xfrm>
        <a:graphic>
          <a:graphicData uri="http://schemas.openxmlformats.org/presentationml/2006/ole">
            <mc:AlternateContent xmlns:mc="http://schemas.openxmlformats.org/markup-compatibility/2006">
              <mc:Choice xmlns:v="urn:schemas-microsoft-com:vml" Requires="v">
                <p:oleObj spid="_x0000_s479250" name="公式" r:id="rId8" imgW="1600200" imgH="1320480" progId="Equation.3">
                  <p:embed/>
                </p:oleObj>
              </mc:Choice>
              <mc:Fallback>
                <p:oleObj name="公式" r:id="rId8" imgW="1600200" imgH="132048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888" y="3419475"/>
                        <a:ext cx="4025900" cy="3322638"/>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9237" name="Object 5"/>
          <p:cNvGraphicFramePr>
            <a:graphicFrameLocks noChangeAspect="1"/>
          </p:cNvGraphicFramePr>
          <p:nvPr/>
        </p:nvGraphicFramePr>
        <p:xfrm>
          <a:off x="381000" y="26988"/>
          <a:ext cx="7620000" cy="2200275"/>
        </p:xfrm>
        <a:graphic>
          <a:graphicData uri="http://schemas.openxmlformats.org/presentationml/2006/ole">
            <mc:AlternateContent xmlns:mc="http://schemas.openxmlformats.org/markup-compatibility/2006">
              <mc:Choice xmlns:v="urn:schemas-microsoft-com:vml" Requires="v">
                <p:oleObj spid="_x0000_s479251" name="位图图像" r:id="rId10" imgW="4486901" imgH="1295238" progId="Paint.Picture">
                  <p:embed/>
                </p:oleObj>
              </mc:Choice>
              <mc:Fallback>
                <p:oleObj name="位图图像" r:id="rId10" imgW="4486901" imgH="1295238" progId="Paint.Picture">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26988"/>
                        <a:ext cx="7620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9238" name="Text Box 6"/>
          <p:cNvSpPr txBox="1">
            <a:spLocks noChangeArrowheads="1"/>
          </p:cNvSpPr>
          <p:nvPr/>
        </p:nvSpPr>
        <p:spPr bwMode="auto">
          <a:xfrm>
            <a:off x="304800" y="2286000"/>
            <a:ext cx="2286000" cy="457200"/>
          </a:xfrm>
          <a:prstGeom prst="rect">
            <a:avLst/>
          </a:prstGeom>
          <a:solidFill>
            <a:schemeClr val="accent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hlink"/>
                </a:solidFill>
                <a:latin typeface="Times New Roman" pitchFamily="18" charset="0"/>
              </a:rPr>
              <a:t>说明</a:t>
            </a:r>
          </a:p>
        </p:txBody>
      </p:sp>
      <p:sp>
        <p:nvSpPr>
          <p:cNvPr id="479239" name="Line 7"/>
          <p:cNvSpPr>
            <a:spLocks noChangeShapeType="1"/>
          </p:cNvSpPr>
          <p:nvPr/>
        </p:nvSpPr>
        <p:spPr bwMode="auto">
          <a:xfrm>
            <a:off x="5911850" y="5343525"/>
            <a:ext cx="719138" cy="0"/>
          </a:xfrm>
          <a:prstGeom prst="line">
            <a:avLst/>
          </a:prstGeom>
          <a:noFill/>
          <a:ln w="571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9237"/>
                                        </p:tgtEl>
                                        <p:attrNameLst>
                                          <p:attrName>style.visibility</p:attrName>
                                        </p:attrNameLst>
                                      </p:cBhvr>
                                      <p:to>
                                        <p:strVal val="visible"/>
                                      </p:to>
                                    </p:set>
                                    <p:animEffect transition="in" filter="blinds(horizontal)">
                                      <p:cBhvr>
                                        <p:cTn id="7" dur="500"/>
                                        <p:tgtEl>
                                          <p:spTgt spid="479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9234"/>
                                        </p:tgtEl>
                                        <p:attrNameLst>
                                          <p:attrName>style.visibility</p:attrName>
                                        </p:attrNameLst>
                                      </p:cBhvr>
                                      <p:to>
                                        <p:strVal val="visible"/>
                                      </p:to>
                                    </p:set>
                                    <p:animEffect transition="in" filter="blinds(horizontal)">
                                      <p:cBhvr>
                                        <p:cTn id="12" dur="500"/>
                                        <p:tgtEl>
                                          <p:spTgt spid="479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9238"/>
                                        </p:tgtEl>
                                        <p:attrNameLst>
                                          <p:attrName>style.visibility</p:attrName>
                                        </p:attrNameLst>
                                      </p:cBhvr>
                                      <p:to>
                                        <p:strVal val="visible"/>
                                      </p:to>
                                    </p:set>
                                    <p:animEffect transition="in" filter="blinds(horizontal)">
                                      <p:cBhvr>
                                        <p:cTn id="17" dur="500"/>
                                        <p:tgtEl>
                                          <p:spTgt spid="479238"/>
                                        </p:tgtEl>
                                      </p:cBhvr>
                                    </p:animEffect>
                                  </p:childTnLst>
                                </p:cTn>
                              </p:par>
                              <p:par>
                                <p:cTn id="18" presetID="3" presetClass="entr" presetSubtype="10" fill="hold" nodeType="withEffect">
                                  <p:stCondLst>
                                    <p:cond delay="0"/>
                                  </p:stCondLst>
                                  <p:childTnLst>
                                    <p:set>
                                      <p:cBhvr>
                                        <p:cTn id="19" dur="1" fill="hold">
                                          <p:stCondLst>
                                            <p:cond delay="0"/>
                                          </p:stCondLst>
                                        </p:cTn>
                                        <p:tgtEl>
                                          <p:spTgt spid="479235"/>
                                        </p:tgtEl>
                                        <p:attrNameLst>
                                          <p:attrName>style.visibility</p:attrName>
                                        </p:attrNameLst>
                                      </p:cBhvr>
                                      <p:to>
                                        <p:strVal val="visible"/>
                                      </p:to>
                                    </p:set>
                                    <p:animEffect transition="in" filter="blinds(horizontal)">
                                      <p:cBhvr>
                                        <p:cTn id="20" dur="500"/>
                                        <p:tgtEl>
                                          <p:spTgt spid="4792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9239"/>
                                        </p:tgtEl>
                                        <p:attrNameLst>
                                          <p:attrName>style.visibility</p:attrName>
                                        </p:attrNameLst>
                                      </p:cBhvr>
                                      <p:to>
                                        <p:strVal val="visible"/>
                                      </p:to>
                                    </p:set>
                                    <p:anim calcmode="lin" valueType="num">
                                      <p:cBhvr additive="base">
                                        <p:cTn id="25" dur="500" fill="hold"/>
                                        <p:tgtEl>
                                          <p:spTgt spid="479239"/>
                                        </p:tgtEl>
                                        <p:attrNameLst>
                                          <p:attrName>ppt_x</p:attrName>
                                        </p:attrNameLst>
                                      </p:cBhvr>
                                      <p:tavLst>
                                        <p:tav tm="0">
                                          <p:val>
                                            <p:strVal val="#ppt_x"/>
                                          </p:val>
                                        </p:tav>
                                        <p:tav tm="100000">
                                          <p:val>
                                            <p:strVal val="#ppt_x"/>
                                          </p:val>
                                        </p:tav>
                                      </p:tavLst>
                                    </p:anim>
                                    <p:anim calcmode="lin" valueType="num">
                                      <p:cBhvr additive="base">
                                        <p:cTn id="26" dur="500" fill="hold"/>
                                        <p:tgtEl>
                                          <p:spTgt spid="47923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79236"/>
                                        </p:tgtEl>
                                        <p:attrNameLst>
                                          <p:attrName>style.visibility</p:attrName>
                                        </p:attrNameLst>
                                      </p:cBhvr>
                                      <p:to>
                                        <p:strVal val="visible"/>
                                      </p:to>
                                    </p:set>
                                    <p:animEffect transition="in" filter="blinds(horizontal)">
                                      <p:cBhvr>
                                        <p:cTn id="31" dur="500"/>
                                        <p:tgtEl>
                                          <p:spTgt spid="47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8" grpId="0" animBg="1"/>
      <p:bldP spid="47923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80258" name="Object 2"/>
          <p:cNvGraphicFramePr>
            <a:graphicFrameLocks noChangeAspect="1"/>
          </p:cNvGraphicFramePr>
          <p:nvPr/>
        </p:nvGraphicFramePr>
        <p:xfrm>
          <a:off x="395288" y="404813"/>
          <a:ext cx="6629400" cy="1660525"/>
        </p:xfrm>
        <a:graphic>
          <a:graphicData uri="http://schemas.openxmlformats.org/presentationml/2006/ole">
            <mc:AlternateContent xmlns:mc="http://schemas.openxmlformats.org/markup-compatibility/2006">
              <mc:Choice xmlns:v="urn:schemas-microsoft-com:vml" Requires="v">
                <p:oleObj spid="_x0000_s480264" name="位图图像" r:id="rId4" imgW="3685714" imgH="923810" progId="Paint.Picture">
                  <p:embed/>
                </p:oleObj>
              </mc:Choice>
              <mc:Fallback>
                <p:oleObj name="位图图像" r:id="rId4" imgW="3685714" imgH="92381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04813"/>
                        <a:ext cx="6629400"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0259" name="Object 3"/>
          <p:cNvGraphicFramePr>
            <a:graphicFrameLocks noChangeAspect="1"/>
          </p:cNvGraphicFramePr>
          <p:nvPr/>
        </p:nvGraphicFramePr>
        <p:xfrm>
          <a:off x="539750" y="2420938"/>
          <a:ext cx="5257800" cy="1773237"/>
        </p:xfrm>
        <a:graphic>
          <a:graphicData uri="http://schemas.openxmlformats.org/presentationml/2006/ole">
            <mc:AlternateContent xmlns:mc="http://schemas.openxmlformats.org/markup-compatibility/2006">
              <mc:Choice xmlns:v="urn:schemas-microsoft-com:vml" Requires="v">
                <p:oleObj spid="_x0000_s480265" name="位图图像" r:id="rId6" imgW="3191320" imgH="1076475" progId="Paint.Picture">
                  <p:embed/>
                </p:oleObj>
              </mc:Choice>
              <mc:Fallback>
                <p:oleObj name="位图图像" r:id="rId6" imgW="3191320" imgH="1076475"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420938"/>
                        <a:ext cx="52578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0258"/>
                                        </p:tgtEl>
                                        <p:attrNameLst>
                                          <p:attrName>style.visibility</p:attrName>
                                        </p:attrNameLst>
                                      </p:cBhvr>
                                      <p:to>
                                        <p:strVal val="visible"/>
                                      </p:to>
                                    </p:set>
                                    <p:animEffect transition="in" filter="blinds(horizontal)">
                                      <p:cBhvr>
                                        <p:cTn id="7" dur="500"/>
                                        <p:tgtEl>
                                          <p:spTgt spid="480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0259"/>
                                        </p:tgtEl>
                                        <p:attrNameLst>
                                          <p:attrName>style.visibility</p:attrName>
                                        </p:attrNameLst>
                                      </p:cBhvr>
                                      <p:to>
                                        <p:strVal val="visible"/>
                                      </p:to>
                                    </p:set>
                                    <p:animEffect transition="in" filter="blinds(horizontal)">
                                      <p:cBhvr>
                                        <p:cTn id="12" dur="500"/>
                                        <p:tgtEl>
                                          <p:spTgt spid="48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1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20713"/>
            <a:ext cx="7239000" cy="1579562"/>
          </a:xfrm>
          <a:prstGeom prst="rect">
            <a:avLst/>
          </a:prstGeom>
          <a:noFill/>
          <a:extLst>
            <a:ext uri="{909E8E84-426E-40DD-AFC4-6F175D3DCCD1}">
              <a14:hiddenFill xmlns:a14="http://schemas.microsoft.com/office/drawing/2010/main">
                <a:solidFill>
                  <a:srgbClr val="FFFFFF"/>
                </a:solidFill>
              </a14:hiddenFill>
            </a:ext>
          </a:extLst>
        </p:spPr>
      </p:pic>
      <p:pic>
        <p:nvPicPr>
          <p:cNvPr id="4812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124200"/>
            <a:ext cx="8077200" cy="2189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282"/>
                                        </p:tgtEl>
                                        <p:attrNameLst>
                                          <p:attrName>style.visibility</p:attrName>
                                        </p:attrNameLst>
                                      </p:cBhvr>
                                      <p:to>
                                        <p:strVal val="visible"/>
                                      </p:to>
                                    </p:set>
                                    <p:animEffect transition="in" filter="blinds(horizontal)">
                                      <p:cBhvr>
                                        <p:cTn id="7" dur="500"/>
                                        <p:tgtEl>
                                          <p:spTgt spid="481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283"/>
                                        </p:tgtEl>
                                        <p:attrNameLst>
                                          <p:attrName>style.visibility</p:attrName>
                                        </p:attrNameLst>
                                      </p:cBhvr>
                                      <p:to>
                                        <p:strVal val="visible"/>
                                      </p:to>
                                    </p:set>
                                    <p:animEffect transition="in" filter="blinds(horizontal)">
                                      <p:cBhvr>
                                        <p:cTn id="12" dur="500"/>
                                        <p:tgtEl>
                                          <p:spTgt spid="48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82306" name="Object 2"/>
          <p:cNvGraphicFramePr>
            <a:graphicFrameLocks noChangeAspect="1"/>
          </p:cNvGraphicFramePr>
          <p:nvPr/>
        </p:nvGraphicFramePr>
        <p:xfrm>
          <a:off x="0" y="152400"/>
          <a:ext cx="4572000" cy="5616575"/>
        </p:xfrm>
        <a:graphic>
          <a:graphicData uri="http://schemas.openxmlformats.org/presentationml/2006/ole">
            <mc:AlternateContent xmlns:mc="http://schemas.openxmlformats.org/markup-compatibility/2006">
              <mc:Choice xmlns:v="urn:schemas-microsoft-com:vml" Requires="v">
                <p:oleObj spid="_x0000_s482316" name="位图图像" r:id="rId4" imgW="4029637" imgH="4619048" progId="Paint.Picture">
                  <p:embed/>
                </p:oleObj>
              </mc:Choice>
              <mc:Fallback>
                <p:oleObj name="位图图像" r:id="rId4" imgW="4029637" imgH="461904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r="6676"/>
                      <a:stretch>
                        <a:fillRect/>
                      </a:stretch>
                    </p:blipFill>
                    <p:spPr bwMode="auto">
                      <a:xfrm>
                        <a:off x="0" y="152400"/>
                        <a:ext cx="457200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2307" name="Oval 3"/>
          <p:cNvSpPr>
            <a:spLocks noChangeArrowheads="1"/>
          </p:cNvSpPr>
          <p:nvPr/>
        </p:nvSpPr>
        <p:spPr bwMode="auto">
          <a:xfrm>
            <a:off x="1187450" y="1125538"/>
            <a:ext cx="2663825" cy="1512887"/>
          </a:xfrm>
          <a:prstGeom prst="ellipse">
            <a:avLst/>
          </a:prstGeom>
          <a:noFill/>
          <a:ln w="38100" cap="sq">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2308" name="Object 4"/>
          <p:cNvGraphicFramePr>
            <a:graphicFrameLocks noChangeAspect="1"/>
          </p:cNvGraphicFramePr>
          <p:nvPr/>
        </p:nvGraphicFramePr>
        <p:xfrm>
          <a:off x="4572000" y="304800"/>
          <a:ext cx="4572000" cy="4240213"/>
        </p:xfrm>
        <a:graphic>
          <a:graphicData uri="http://schemas.openxmlformats.org/presentationml/2006/ole">
            <mc:AlternateContent xmlns:mc="http://schemas.openxmlformats.org/markup-compatibility/2006">
              <mc:Choice xmlns:v="urn:schemas-microsoft-com:vml" Requires="v">
                <p:oleObj spid="_x0000_s482317" name="位图图像" r:id="rId6" imgW="5001323" imgH="4638095" progId="Paint.Picture">
                  <p:embed/>
                </p:oleObj>
              </mc:Choice>
              <mc:Fallback>
                <p:oleObj name="位图图像" r:id="rId6" imgW="5001323" imgH="4638095" progId="Paint.Picture">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04800"/>
                        <a:ext cx="4572000"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2309" name="Text Box 5"/>
          <p:cNvSpPr txBox="1">
            <a:spLocks noChangeArrowheads="1"/>
          </p:cNvSpPr>
          <p:nvPr/>
        </p:nvSpPr>
        <p:spPr bwMode="auto">
          <a:xfrm>
            <a:off x="838200" y="5791200"/>
            <a:ext cx="3384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b="1">
                <a:latin typeface="Times New Roman" pitchFamily="18" charset="0"/>
                <a:ea typeface="华文行楷" pitchFamily="2" charset="-122"/>
              </a:rPr>
              <a:t>相位超前校正</a:t>
            </a:r>
          </a:p>
        </p:txBody>
      </p:sp>
      <p:sp>
        <p:nvSpPr>
          <p:cNvPr id="482310" name="Rectangle 6"/>
          <p:cNvSpPr>
            <a:spLocks noChangeArrowheads="1"/>
          </p:cNvSpPr>
          <p:nvPr/>
        </p:nvSpPr>
        <p:spPr bwMode="auto">
          <a:xfrm>
            <a:off x="5486400" y="4648200"/>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4000" b="1">
                <a:solidFill>
                  <a:srgbClr val="0000FF"/>
                </a:solidFill>
                <a:latin typeface="Times New Roman" pitchFamily="18" charset="0"/>
                <a:ea typeface="华文行楷" pitchFamily="2" charset="-122"/>
              </a:rPr>
              <a:t>相位滞后校正</a:t>
            </a:r>
          </a:p>
        </p:txBody>
      </p:sp>
      <p:sp>
        <p:nvSpPr>
          <p:cNvPr id="482311" name="Text Box 7"/>
          <p:cNvSpPr txBox="1">
            <a:spLocks noChangeArrowheads="1"/>
          </p:cNvSpPr>
          <p:nvPr/>
        </p:nvSpPr>
        <p:spPr bwMode="auto">
          <a:xfrm>
            <a:off x="4419600" y="6172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增加</a:t>
            </a:r>
            <a:r>
              <a:rPr kumimoji="1" lang="en-US" altLang="zh-CN" sz="2400" b="1">
                <a:solidFill>
                  <a:srgbClr val="0000FF"/>
                </a:solidFill>
                <a:latin typeface="Times New Roman" pitchFamily="18" charset="0"/>
              </a:rPr>
              <a:t>2</a:t>
            </a:r>
            <a:r>
              <a:rPr kumimoji="1" lang="zh-CN" altLang="en-US" sz="2400" b="1">
                <a:solidFill>
                  <a:srgbClr val="0000FF"/>
                </a:solidFill>
                <a:latin typeface="Times New Roman" pitchFamily="18" charset="0"/>
              </a:rPr>
              <a:t>个转角频率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blinds(horizontal)">
                                      <p:cBhvr>
                                        <p:cTn id="7" dur="500"/>
                                        <p:tgtEl>
                                          <p:spTgt spid="4823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2309"/>
                                        </p:tgtEl>
                                        <p:attrNameLst>
                                          <p:attrName>style.visibility</p:attrName>
                                        </p:attrNameLst>
                                      </p:cBhvr>
                                      <p:to>
                                        <p:strVal val="visible"/>
                                      </p:to>
                                    </p:set>
                                    <p:animEffect transition="in" filter="blinds(horizontal)">
                                      <p:cBhvr>
                                        <p:cTn id="10" dur="500"/>
                                        <p:tgtEl>
                                          <p:spTgt spid="48230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2307"/>
                                        </p:tgtEl>
                                        <p:attrNameLst>
                                          <p:attrName>style.visibility</p:attrName>
                                        </p:attrNameLst>
                                      </p:cBhvr>
                                      <p:to>
                                        <p:strVal val="visible"/>
                                      </p:to>
                                    </p:set>
                                    <p:animEffect transition="in" filter="blinds(horizontal)">
                                      <p:cBhvr>
                                        <p:cTn id="15" dur="500"/>
                                        <p:tgtEl>
                                          <p:spTgt spid="4823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82308"/>
                                        </p:tgtEl>
                                        <p:attrNameLst>
                                          <p:attrName>style.visibility</p:attrName>
                                        </p:attrNameLst>
                                      </p:cBhvr>
                                      <p:to>
                                        <p:strVal val="visible"/>
                                      </p:to>
                                    </p:set>
                                    <p:animEffect transition="in" filter="blinds(horizontal)">
                                      <p:cBhvr>
                                        <p:cTn id="20" dur="500"/>
                                        <p:tgtEl>
                                          <p:spTgt spid="48230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2310"/>
                                        </p:tgtEl>
                                        <p:attrNameLst>
                                          <p:attrName>style.visibility</p:attrName>
                                        </p:attrNameLst>
                                      </p:cBhvr>
                                      <p:to>
                                        <p:strVal val="visible"/>
                                      </p:to>
                                    </p:set>
                                    <p:animEffect transition="in" filter="blinds(horizontal)">
                                      <p:cBhvr>
                                        <p:cTn id="23" dur="500"/>
                                        <p:tgtEl>
                                          <p:spTgt spid="4823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82311"/>
                                        </p:tgtEl>
                                        <p:attrNameLst>
                                          <p:attrName>style.visibility</p:attrName>
                                        </p:attrNameLst>
                                      </p:cBhvr>
                                      <p:to>
                                        <p:strVal val="visible"/>
                                      </p:to>
                                    </p:set>
                                    <p:animEffect transition="in" filter="blinds(horizontal)">
                                      <p:cBhvr>
                                        <p:cTn id="28" dur="500"/>
                                        <p:tgtEl>
                                          <p:spTgt spid="48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animBg="1"/>
      <p:bldP spid="482309" grpId="0"/>
      <p:bldP spid="482310" grpId="0"/>
      <p:bldP spid="482311"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83330" name="Object 2"/>
          <p:cNvGraphicFramePr>
            <a:graphicFrameLocks noChangeAspect="1"/>
          </p:cNvGraphicFramePr>
          <p:nvPr/>
        </p:nvGraphicFramePr>
        <p:xfrm>
          <a:off x="468313" y="404813"/>
          <a:ext cx="5451475" cy="5638800"/>
        </p:xfrm>
        <a:graphic>
          <a:graphicData uri="http://schemas.openxmlformats.org/presentationml/2006/ole">
            <mc:AlternateContent xmlns:mc="http://schemas.openxmlformats.org/markup-compatibility/2006">
              <mc:Choice xmlns:v="urn:schemas-microsoft-com:vml" Requires="v">
                <p:oleObj spid="_x0000_s483335" name="位图图像" r:id="rId4" imgW="5249008" imgH="5428571" progId="Paint.Picture">
                  <p:embed/>
                </p:oleObj>
              </mc:Choice>
              <mc:Fallback>
                <p:oleObj name="位图图像" r:id="rId4" imgW="5249008" imgH="5428571"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04813"/>
                        <a:ext cx="54514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3331" name="Rectangle 3"/>
          <p:cNvSpPr>
            <a:spLocks noChangeArrowheads="1"/>
          </p:cNvSpPr>
          <p:nvPr/>
        </p:nvSpPr>
        <p:spPr bwMode="auto">
          <a:xfrm>
            <a:off x="6227763" y="549275"/>
            <a:ext cx="7620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rgbClr val="FF3300"/>
                </a:solidFill>
                <a:latin typeface="Tahoma" pitchFamily="34" charset="0"/>
                <a:ea typeface="华文新魏" pitchFamily="2" charset="-122"/>
              </a:rPr>
              <a:t>滞后超前校正</a:t>
            </a:r>
          </a:p>
        </p:txBody>
      </p:sp>
      <p:sp>
        <p:nvSpPr>
          <p:cNvPr id="483332" name="Text Box 4"/>
          <p:cNvSpPr txBox="1">
            <a:spLocks noChangeArrowheads="1"/>
          </p:cNvSpPr>
          <p:nvPr/>
        </p:nvSpPr>
        <p:spPr bwMode="auto">
          <a:xfrm>
            <a:off x="7451725" y="3068638"/>
            <a:ext cx="609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增加</a:t>
            </a:r>
            <a:r>
              <a:rPr kumimoji="1" lang="en-US" altLang="zh-CN" sz="2400" b="1">
                <a:solidFill>
                  <a:srgbClr val="0000FF"/>
                </a:solidFill>
                <a:latin typeface="Times New Roman" pitchFamily="18" charset="0"/>
              </a:rPr>
              <a:t>4</a:t>
            </a:r>
            <a:r>
              <a:rPr kumimoji="1" lang="zh-CN" altLang="en-US" sz="2400" b="1">
                <a:solidFill>
                  <a:srgbClr val="0000FF"/>
                </a:solidFill>
                <a:latin typeface="Times New Roman" pitchFamily="18" charset="0"/>
              </a:rPr>
              <a:t>个转角频率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3331"/>
                                        </p:tgtEl>
                                        <p:attrNameLst>
                                          <p:attrName>style.visibility</p:attrName>
                                        </p:attrNameLst>
                                      </p:cBhvr>
                                      <p:to>
                                        <p:strVal val="visible"/>
                                      </p:to>
                                    </p:set>
                                    <p:animEffect transition="in" filter="blinds(horizontal)">
                                      <p:cBhvr>
                                        <p:cTn id="10" dur="500"/>
                                        <p:tgtEl>
                                          <p:spTgt spid="4833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3332"/>
                                        </p:tgtEl>
                                        <p:attrNameLst>
                                          <p:attrName>style.visibility</p:attrName>
                                        </p:attrNameLst>
                                      </p:cBhvr>
                                      <p:to>
                                        <p:strVal val="visible"/>
                                      </p:to>
                                    </p:set>
                                    <p:animEffect transition="in" filter="blinds(horizontal)">
                                      <p:cBhvr>
                                        <p:cTn id="15" dur="500"/>
                                        <p:tgtEl>
                                          <p:spTgt spid="483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p:bldP spid="483332"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2743200" y="228600"/>
            <a:ext cx="3082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4000" b="1">
                <a:solidFill>
                  <a:srgbClr val="0000FF"/>
                </a:solidFill>
                <a:latin typeface="华文细黑" pitchFamily="2" charset="-122"/>
                <a:ea typeface="华文细黑" pitchFamily="2" charset="-122"/>
              </a:rPr>
              <a:t>6.4  PID</a:t>
            </a:r>
            <a:r>
              <a:rPr kumimoji="1" lang="zh-CN" altLang="en-US" sz="4000" b="1">
                <a:solidFill>
                  <a:srgbClr val="0000FF"/>
                </a:solidFill>
                <a:latin typeface="华文细黑" pitchFamily="2" charset="-122"/>
                <a:ea typeface="华文细黑" pitchFamily="2" charset="-122"/>
              </a:rPr>
              <a:t>校正</a:t>
            </a:r>
            <a:r>
              <a:rPr kumimoji="1" lang="zh-CN" altLang="en-US" sz="4000">
                <a:solidFill>
                  <a:srgbClr val="0000FF"/>
                </a:solidFill>
                <a:latin typeface="华文细黑" pitchFamily="2" charset="-122"/>
                <a:ea typeface="华文细黑" pitchFamily="2" charset="-122"/>
              </a:rPr>
              <a:t> </a:t>
            </a:r>
          </a:p>
        </p:txBody>
      </p:sp>
      <p:sp>
        <p:nvSpPr>
          <p:cNvPr id="489475" name="Text Box 3"/>
          <p:cNvSpPr txBox="1">
            <a:spLocks noChangeArrowheads="1"/>
          </p:cNvSpPr>
          <p:nvPr/>
        </p:nvSpPr>
        <p:spPr bwMode="auto">
          <a:xfrm>
            <a:off x="539750" y="1628775"/>
            <a:ext cx="7812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FF"/>
                </a:solidFill>
                <a:latin typeface="Times New Roman" pitchFamily="18" charset="0"/>
                <a:ea typeface="仿宋_GB2312" pitchFamily="49" charset="-122"/>
              </a:rPr>
              <a:t>前面所述的校正都是由</a:t>
            </a:r>
            <a:r>
              <a:rPr kumimoji="1" lang="zh-CN" altLang="en-US" sz="2800" b="1">
                <a:solidFill>
                  <a:srgbClr val="FF3300"/>
                </a:solidFill>
                <a:latin typeface="Times New Roman" pitchFamily="18" charset="0"/>
                <a:ea typeface="仿宋_GB2312" pitchFamily="49" charset="-122"/>
              </a:rPr>
              <a:t>电阻</a:t>
            </a:r>
            <a:r>
              <a:rPr kumimoji="1" lang="zh-CN" altLang="en-US" sz="2800" b="1">
                <a:solidFill>
                  <a:srgbClr val="0000FF"/>
                </a:solidFill>
                <a:latin typeface="Times New Roman" pitchFamily="18" charset="0"/>
                <a:ea typeface="仿宋_GB2312" pitchFamily="49" charset="-122"/>
              </a:rPr>
              <a:t>和</a:t>
            </a:r>
            <a:r>
              <a:rPr kumimoji="1" lang="zh-CN" altLang="en-US" sz="2800" b="1">
                <a:solidFill>
                  <a:srgbClr val="FF3300"/>
                </a:solidFill>
                <a:latin typeface="Times New Roman" pitchFamily="18" charset="0"/>
                <a:ea typeface="仿宋_GB2312" pitchFamily="49" charset="-122"/>
              </a:rPr>
              <a:t>电容</a:t>
            </a:r>
            <a:r>
              <a:rPr kumimoji="1" lang="zh-CN" altLang="en-US" sz="2800" b="1">
                <a:solidFill>
                  <a:srgbClr val="0000FF"/>
                </a:solidFill>
                <a:latin typeface="Times New Roman" pitchFamily="18" charset="0"/>
                <a:ea typeface="仿宋_GB2312" pitchFamily="49" charset="-122"/>
              </a:rPr>
              <a:t>组成的网络。</a:t>
            </a:r>
          </a:p>
        </p:txBody>
      </p:sp>
      <p:sp>
        <p:nvSpPr>
          <p:cNvPr id="489476" name="AutoShape 4"/>
          <p:cNvSpPr>
            <a:spLocks noChangeArrowheads="1"/>
          </p:cNvSpPr>
          <p:nvPr/>
        </p:nvSpPr>
        <p:spPr bwMode="auto">
          <a:xfrm>
            <a:off x="6156325" y="2636838"/>
            <a:ext cx="2133600" cy="838200"/>
          </a:xfrm>
          <a:prstGeom prst="doubleWave">
            <a:avLst>
              <a:gd name="adj1" fmla="val 6500"/>
              <a:gd name="adj2" fmla="val 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hlink"/>
                </a:solidFill>
                <a:latin typeface="Times New Roman" pitchFamily="18" charset="0"/>
              </a:rPr>
              <a:t>无源校正</a:t>
            </a:r>
          </a:p>
        </p:txBody>
      </p:sp>
      <p:sp>
        <p:nvSpPr>
          <p:cNvPr id="489477" name="Text Box 5"/>
          <p:cNvSpPr txBox="1">
            <a:spLocks noChangeArrowheads="1"/>
          </p:cNvSpPr>
          <p:nvPr/>
        </p:nvSpPr>
        <p:spPr bwMode="auto">
          <a:xfrm>
            <a:off x="684213" y="2852738"/>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校正结构简单，本身没有放大作用             </a:t>
            </a:r>
          </a:p>
        </p:txBody>
      </p:sp>
      <p:sp>
        <p:nvSpPr>
          <p:cNvPr id="489478" name="Rectangle 6"/>
          <p:cNvSpPr>
            <a:spLocks noChangeArrowheads="1"/>
          </p:cNvSpPr>
          <p:nvPr/>
        </p:nvSpPr>
        <p:spPr bwMode="auto">
          <a:xfrm>
            <a:off x="395288" y="3789363"/>
            <a:ext cx="84963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66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40000"/>
              </a:lnSpc>
            </a:pPr>
            <a:r>
              <a:rPr lang="zh-CN" altLang="en-GB" sz="2400" b="1">
                <a:solidFill>
                  <a:srgbClr val="0000FF"/>
                </a:solidFill>
              </a:rPr>
              <a:t>实际控制系统中广泛采用无源网络进行串联校正，但在放大器级间接入无源校正网络后，由于</a:t>
            </a:r>
            <a:r>
              <a:rPr kumimoji="1" lang="zh-CN" altLang="en-GB" sz="2800" b="1">
                <a:solidFill>
                  <a:srgbClr val="FF3300"/>
                </a:solidFill>
                <a:latin typeface="Times New Roman" pitchFamily="18" charset="0"/>
                <a:ea typeface="仿宋_GB2312" pitchFamily="49" charset="-122"/>
              </a:rPr>
              <a:t>负载效应</a:t>
            </a:r>
            <a:r>
              <a:rPr lang="zh-CN" altLang="en-GB" sz="2400" b="1">
                <a:solidFill>
                  <a:srgbClr val="0000FF"/>
                </a:solidFill>
              </a:rPr>
              <a:t>问题，有时难以实现希望的规律。此外，复杂网络的设计和调整也不方便。因此，</a:t>
            </a:r>
            <a:r>
              <a:rPr kumimoji="1" lang="zh-CN" altLang="en-US" sz="2400" b="1">
                <a:solidFill>
                  <a:srgbClr val="0000FF"/>
                </a:solidFill>
                <a:latin typeface="Times New Roman" pitchFamily="18" charset="0"/>
              </a:rPr>
              <a:t>当</a:t>
            </a:r>
            <a:r>
              <a:rPr kumimoji="1" lang="zh-CN" altLang="en-US" sz="2800" b="1">
                <a:solidFill>
                  <a:srgbClr val="FF3300"/>
                </a:solidFill>
                <a:latin typeface="Times New Roman" pitchFamily="18" charset="0"/>
                <a:ea typeface="仿宋_GB2312" pitchFamily="49" charset="-122"/>
              </a:rPr>
              <a:t>系统要求较高</a:t>
            </a:r>
            <a:r>
              <a:rPr kumimoji="1" lang="zh-CN" altLang="en-US" sz="2400" b="1">
                <a:solidFill>
                  <a:srgbClr val="0000FF"/>
                </a:solidFill>
                <a:latin typeface="Times New Roman" pitchFamily="18" charset="0"/>
              </a:rPr>
              <a:t>时，</a:t>
            </a:r>
            <a:r>
              <a:rPr lang="zh-CN" altLang="en-GB" sz="2400" b="1">
                <a:solidFill>
                  <a:srgbClr val="0000FF"/>
                </a:solidFill>
              </a:rPr>
              <a:t>需要采用</a:t>
            </a:r>
            <a:r>
              <a:rPr kumimoji="1" lang="zh-CN" altLang="en-GB" sz="2800" b="1">
                <a:solidFill>
                  <a:srgbClr val="FF3300"/>
                </a:solidFill>
                <a:latin typeface="Times New Roman" pitchFamily="18" charset="0"/>
                <a:ea typeface="仿宋_GB2312" pitchFamily="49" charset="-122"/>
              </a:rPr>
              <a:t>有源校正</a:t>
            </a:r>
            <a:r>
              <a:rPr lang="zh-CN" altLang="en-GB" sz="2400" b="1">
                <a:solidFill>
                  <a:srgbClr val="0000FF"/>
                </a:solidFill>
              </a:rPr>
              <a:t>装置。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48" name="Rectangle 16"/>
          <p:cNvSpPr>
            <a:spLocks noChangeArrowheads="1"/>
          </p:cNvSpPr>
          <p:nvPr/>
        </p:nvSpPr>
        <p:spPr bwMode="auto">
          <a:xfrm>
            <a:off x="827088" y="5734050"/>
            <a:ext cx="4105275" cy="692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9" name="Rectangle 17"/>
          <p:cNvSpPr>
            <a:spLocks noChangeArrowheads="1"/>
          </p:cNvSpPr>
          <p:nvPr/>
        </p:nvSpPr>
        <p:spPr bwMode="auto">
          <a:xfrm>
            <a:off x="73025" y="1196975"/>
            <a:ext cx="3059113" cy="1008063"/>
          </a:xfrm>
          <a:prstGeom prst="rect">
            <a:avLst/>
          </a:prstGeom>
          <a:solidFill>
            <a:srgbClr val="CCCC00">
              <a:alpha val="57001"/>
            </a:srgbClr>
          </a:solidFill>
          <a:ln w="9525">
            <a:solidFill>
              <a:srgbClr val="40458C">
                <a:alpha val="8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0050" name="Object 18"/>
          <p:cNvGraphicFramePr>
            <a:graphicFrameLocks noChangeAspect="1"/>
          </p:cNvGraphicFramePr>
          <p:nvPr/>
        </p:nvGraphicFramePr>
        <p:xfrm>
          <a:off x="42863" y="1125538"/>
          <a:ext cx="9209087" cy="5281612"/>
        </p:xfrm>
        <a:graphic>
          <a:graphicData uri="http://schemas.openxmlformats.org/presentationml/2006/ole">
            <mc:AlternateContent xmlns:mc="http://schemas.openxmlformats.org/markup-compatibility/2006">
              <mc:Choice xmlns:v="urn:schemas-microsoft-com:vml" Requires="v">
                <p:oleObj spid="_x0000_s300067" name="公式" r:id="rId4" imgW="4051080" imgH="2565360" progId="Equation.3">
                  <p:embed/>
                </p:oleObj>
              </mc:Choice>
              <mc:Fallback>
                <p:oleObj name="公式" r:id="rId4" imgW="4051080" imgH="256536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3" y="1125538"/>
                        <a:ext cx="9209087" cy="528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51" name="Text Box 19"/>
          <p:cNvSpPr txBox="1">
            <a:spLocks noChangeArrowheads="1"/>
          </p:cNvSpPr>
          <p:nvPr/>
        </p:nvSpPr>
        <p:spPr bwMode="auto">
          <a:xfrm>
            <a:off x="468313" y="5238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证明：</a:t>
            </a:r>
          </a:p>
        </p:txBody>
      </p:sp>
      <p:graphicFrame>
        <p:nvGraphicFramePr>
          <p:cNvPr id="300052" name="Object 20"/>
          <p:cNvGraphicFramePr>
            <a:graphicFrameLocks noChangeAspect="1"/>
          </p:cNvGraphicFramePr>
          <p:nvPr/>
        </p:nvGraphicFramePr>
        <p:xfrm>
          <a:off x="1476375" y="476250"/>
          <a:ext cx="2447925" cy="619125"/>
        </p:xfrm>
        <a:graphic>
          <a:graphicData uri="http://schemas.openxmlformats.org/presentationml/2006/ole">
            <mc:AlternateContent xmlns:mc="http://schemas.openxmlformats.org/markup-compatibility/2006">
              <mc:Choice xmlns:v="urn:schemas-microsoft-com:vml" Requires="v">
                <p:oleObj spid="_x0000_s300068" name="公式" r:id="rId6" imgW="761760" imgH="241200" progId="Equation.3">
                  <p:embed/>
                </p:oleObj>
              </mc:Choice>
              <mc:Fallback>
                <p:oleObj name="公式" r:id="rId6" imgW="761760" imgH="2412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76250"/>
                        <a:ext cx="2447925" cy="6191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53" name="Object 21"/>
          <p:cNvGraphicFramePr>
            <a:graphicFrameLocks noChangeAspect="1"/>
          </p:cNvGraphicFramePr>
          <p:nvPr/>
        </p:nvGraphicFramePr>
        <p:xfrm>
          <a:off x="6267450" y="3138488"/>
          <a:ext cx="2625725" cy="3171825"/>
        </p:xfrm>
        <a:graphic>
          <a:graphicData uri="http://schemas.openxmlformats.org/presentationml/2006/ole">
            <mc:AlternateContent xmlns:mc="http://schemas.openxmlformats.org/markup-compatibility/2006">
              <mc:Choice xmlns:v="urn:schemas-microsoft-com:vml" Requires="v">
                <p:oleObj spid="_x0000_s300069" name="公式" r:id="rId8" imgW="939600" imgH="1422360" progId="Equation.3">
                  <p:embed/>
                </p:oleObj>
              </mc:Choice>
              <mc:Fallback>
                <p:oleObj name="公式" r:id="rId8" imgW="939600" imgH="142236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7450" y="3138488"/>
                        <a:ext cx="2625725" cy="317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54" name="Line 22"/>
          <p:cNvSpPr>
            <a:spLocks noChangeShapeType="1"/>
          </p:cNvSpPr>
          <p:nvPr/>
        </p:nvSpPr>
        <p:spPr bwMode="auto">
          <a:xfrm>
            <a:off x="5364163" y="6021388"/>
            <a:ext cx="4318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0055" name="Line 23"/>
          <p:cNvSpPr>
            <a:spLocks noChangeShapeType="1"/>
          </p:cNvSpPr>
          <p:nvPr/>
        </p:nvSpPr>
        <p:spPr bwMode="auto">
          <a:xfrm flipV="1">
            <a:off x="5795963" y="3429000"/>
            <a:ext cx="0" cy="25923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0056" name="Line 24"/>
          <p:cNvSpPr>
            <a:spLocks noChangeShapeType="1"/>
          </p:cNvSpPr>
          <p:nvPr/>
        </p:nvSpPr>
        <p:spPr bwMode="auto">
          <a:xfrm>
            <a:off x="5795963" y="3429000"/>
            <a:ext cx="360362"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00057" name="Object 25"/>
          <p:cNvGraphicFramePr>
            <a:graphicFrameLocks noChangeAspect="1"/>
          </p:cNvGraphicFramePr>
          <p:nvPr/>
        </p:nvGraphicFramePr>
        <p:xfrm>
          <a:off x="4859338" y="4359275"/>
          <a:ext cx="720725" cy="438150"/>
        </p:xfrm>
        <a:graphic>
          <a:graphicData uri="http://schemas.openxmlformats.org/presentationml/2006/ole">
            <mc:AlternateContent xmlns:mc="http://schemas.openxmlformats.org/markup-compatibility/2006">
              <mc:Choice xmlns:v="urn:schemas-microsoft-com:vml" Requires="v">
                <p:oleObj spid="_x0000_s300070" name="公式" r:id="rId10" imgW="368280" imgH="215640" progId="Equation.3">
                  <p:embed/>
                </p:oleObj>
              </mc:Choice>
              <mc:Fallback>
                <p:oleObj name="公式" r:id="rId10" imgW="368280" imgH="21564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4359275"/>
                        <a:ext cx="720725" cy="438150"/>
                      </a:xfrm>
                      <a:prstGeom prst="rect">
                        <a:avLst/>
                      </a:prstGeom>
                      <a:noFill/>
                      <a:ln w="762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58" name="Line 26"/>
          <p:cNvSpPr>
            <a:spLocks noChangeShapeType="1"/>
          </p:cNvSpPr>
          <p:nvPr/>
        </p:nvSpPr>
        <p:spPr bwMode="auto">
          <a:xfrm flipV="1">
            <a:off x="4572000" y="4941888"/>
            <a:ext cx="287338" cy="71913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498" name="Text Box 2"/>
          <p:cNvSpPr txBox="1">
            <a:spLocks noChangeArrowheads="1"/>
          </p:cNvSpPr>
          <p:nvPr/>
        </p:nvSpPr>
        <p:spPr bwMode="auto">
          <a:xfrm>
            <a:off x="395288" y="47625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其组成：</a:t>
            </a:r>
          </a:p>
        </p:txBody>
      </p:sp>
      <p:sp>
        <p:nvSpPr>
          <p:cNvPr id="490499" name="Text Box 3"/>
          <p:cNvSpPr txBox="1">
            <a:spLocks noChangeArrowheads="1"/>
          </p:cNvSpPr>
          <p:nvPr/>
        </p:nvSpPr>
        <p:spPr bwMode="auto">
          <a:xfrm>
            <a:off x="460375" y="2217738"/>
            <a:ext cx="6019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运算放大器</a:t>
            </a:r>
          </a:p>
          <a:p>
            <a:pPr>
              <a:spcBef>
                <a:spcPct val="50000"/>
              </a:spcBef>
            </a:pPr>
            <a:r>
              <a:rPr kumimoji="1" lang="en-US" altLang="zh-CN" sz="2400" b="1">
                <a:solidFill>
                  <a:srgbClr val="0000FF"/>
                </a:solidFill>
                <a:latin typeface="Times New Roman" pitchFamily="18" charset="0"/>
              </a:rPr>
              <a:t>2)</a:t>
            </a:r>
            <a:r>
              <a:rPr kumimoji="1" lang="zh-CN" altLang="en-US" sz="2400" b="1">
                <a:solidFill>
                  <a:srgbClr val="0000FF"/>
                </a:solidFill>
                <a:latin typeface="Times New Roman" pitchFamily="18" charset="0"/>
              </a:rPr>
              <a:t>电阻</a:t>
            </a:r>
          </a:p>
          <a:p>
            <a:pPr>
              <a:spcBef>
                <a:spcPct val="50000"/>
              </a:spcBef>
            </a:pPr>
            <a:r>
              <a:rPr kumimoji="1" lang="en-US" altLang="zh-CN" sz="2400" b="1">
                <a:solidFill>
                  <a:srgbClr val="0000FF"/>
                </a:solidFill>
                <a:latin typeface="Times New Roman" pitchFamily="18" charset="0"/>
              </a:rPr>
              <a:t>3)</a:t>
            </a:r>
            <a:r>
              <a:rPr kumimoji="1" lang="zh-CN" altLang="en-US" sz="2400" b="1">
                <a:solidFill>
                  <a:srgbClr val="0000FF"/>
                </a:solidFill>
                <a:latin typeface="Times New Roman" pitchFamily="18" charset="0"/>
              </a:rPr>
              <a:t>电容</a:t>
            </a:r>
          </a:p>
        </p:txBody>
      </p:sp>
      <p:sp>
        <p:nvSpPr>
          <p:cNvPr id="490500" name="AutoShape 4"/>
          <p:cNvSpPr>
            <a:spLocks noChangeArrowheads="1"/>
          </p:cNvSpPr>
          <p:nvPr/>
        </p:nvSpPr>
        <p:spPr bwMode="auto">
          <a:xfrm>
            <a:off x="5867400" y="1600200"/>
            <a:ext cx="3276600" cy="2362200"/>
          </a:xfrm>
          <a:prstGeom prst="irregularSeal2">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hlink"/>
                </a:solidFill>
                <a:latin typeface="Times New Roman" pitchFamily="18" charset="0"/>
              </a:rPr>
              <a:t>属串联校正</a:t>
            </a:r>
          </a:p>
        </p:txBody>
      </p:sp>
      <p:sp>
        <p:nvSpPr>
          <p:cNvPr id="490501" name="Text Box 5"/>
          <p:cNvSpPr txBox="1">
            <a:spLocks noChangeArrowheads="1"/>
          </p:cNvSpPr>
          <p:nvPr/>
        </p:nvSpPr>
        <p:spPr bwMode="auto">
          <a:xfrm>
            <a:off x="2627313" y="2708275"/>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00FF"/>
                </a:solidFill>
                <a:latin typeface="Times New Roman" pitchFamily="18" charset="0"/>
                <a:ea typeface="华文行楷" pitchFamily="2" charset="-122"/>
              </a:rPr>
              <a:t>被称为</a:t>
            </a:r>
            <a:r>
              <a:rPr kumimoji="1" lang="zh-CN" altLang="en-US" sz="3600" b="1">
                <a:solidFill>
                  <a:schemeClr val="hlink"/>
                </a:solidFill>
                <a:latin typeface="Times New Roman" pitchFamily="18" charset="0"/>
                <a:ea typeface="华文行楷" pitchFamily="2" charset="-122"/>
              </a:rPr>
              <a:t>调节器</a:t>
            </a:r>
          </a:p>
        </p:txBody>
      </p:sp>
      <p:sp>
        <p:nvSpPr>
          <p:cNvPr id="490502" name="Text Box 6"/>
          <p:cNvSpPr txBox="1">
            <a:spLocks noChangeArrowheads="1"/>
          </p:cNvSpPr>
          <p:nvPr/>
        </p:nvSpPr>
        <p:spPr bwMode="auto">
          <a:xfrm>
            <a:off x="609600" y="3857625"/>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广泛应用的调节器：</a:t>
            </a:r>
          </a:p>
        </p:txBody>
      </p:sp>
      <p:sp>
        <p:nvSpPr>
          <p:cNvPr id="490503" name="Text Box 7"/>
          <p:cNvSpPr txBox="1">
            <a:spLocks noChangeArrowheads="1"/>
          </p:cNvSpPr>
          <p:nvPr/>
        </p:nvSpPr>
        <p:spPr bwMode="auto">
          <a:xfrm>
            <a:off x="228600" y="4581525"/>
            <a:ext cx="8915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按偏差的</a:t>
            </a:r>
            <a:r>
              <a:rPr kumimoji="1" lang="zh-CN" altLang="en-US" sz="2400" b="1">
                <a:solidFill>
                  <a:schemeClr val="hlink"/>
                </a:solidFill>
                <a:latin typeface="Times New Roman" pitchFamily="18" charset="0"/>
              </a:rPr>
              <a:t>比例</a:t>
            </a:r>
            <a:r>
              <a:rPr kumimoji="1" lang="en-US" altLang="zh-CN" sz="2400" b="1">
                <a:solidFill>
                  <a:srgbClr val="0000FF"/>
                </a:solidFill>
                <a:latin typeface="Times New Roman" pitchFamily="18" charset="0"/>
              </a:rPr>
              <a:t>(Proportional)</a:t>
            </a:r>
            <a:r>
              <a:rPr kumimoji="1" lang="zh-CN" altLang="en-US" sz="2400" b="1">
                <a:solidFill>
                  <a:srgbClr val="0000FF"/>
                </a:solidFill>
                <a:latin typeface="Times New Roman" pitchFamily="18" charset="0"/>
              </a:rPr>
              <a:t>、</a:t>
            </a:r>
            <a:r>
              <a:rPr kumimoji="1" lang="zh-CN" altLang="en-US" sz="2400" b="1">
                <a:solidFill>
                  <a:schemeClr val="hlink"/>
                </a:solidFill>
                <a:latin typeface="Times New Roman" pitchFamily="18" charset="0"/>
              </a:rPr>
              <a:t>积分</a:t>
            </a:r>
            <a:r>
              <a:rPr kumimoji="1" lang="en-US" altLang="zh-CN" sz="2400" b="1">
                <a:solidFill>
                  <a:srgbClr val="0000FF"/>
                </a:solidFill>
                <a:latin typeface="Times New Roman" pitchFamily="18" charset="0"/>
              </a:rPr>
              <a:t>(Integral)</a:t>
            </a:r>
            <a:r>
              <a:rPr kumimoji="1" lang="zh-CN" altLang="en-US" sz="2400" b="1">
                <a:solidFill>
                  <a:srgbClr val="0000FF"/>
                </a:solidFill>
                <a:latin typeface="Times New Roman" pitchFamily="18" charset="0"/>
              </a:rPr>
              <a:t>、</a:t>
            </a:r>
            <a:r>
              <a:rPr kumimoji="1" lang="zh-CN" altLang="en-US" sz="2400" b="1">
                <a:solidFill>
                  <a:schemeClr val="hlink"/>
                </a:solidFill>
                <a:latin typeface="Times New Roman" pitchFamily="18" charset="0"/>
              </a:rPr>
              <a:t>微分</a:t>
            </a:r>
            <a:r>
              <a:rPr kumimoji="1" lang="en-US" altLang="zh-CN" sz="2400" b="1">
                <a:solidFill>
                  <a:srgbClr val="0000FF"/>
                </a:solidFill>
                <a:latin typeface="Times New Roman" pitchFamily="18" charset="0"/>
              </a:rPr>
              <a:t>(Derivative)</a:t>
            </a:r>
          </a:p>
          <a:p>
            <a:pPr>
              <a:spcBef>
                <a:spcPct val="50000"/>
              </a:spcBef>
            </a:pPr>
            <a:r>
              <a:rPr kumimoji="1" lang="zh-CN" altLang="en-US" sz="2400" b="1">
                <a:solidFill>
                  <a:srgbClr val="0000FF"/>
                </a:solidFill>
                <a:latin typeface="Times New Roman" pitchFamily="18" charset="0"/>
              </a:rPr>
              <a:t>的调节器。</a:t>
            </a:r>
          </a:p>
        </p:txBody>
      </p:sp>
      <p:sp>
        <p:nvSpPr>
          <p:cNvPr id="490504" name="Text Box 8"/>
          <p:cNvSpPr txBox="1">
            <a:spLocks noChangeArrowheads="1"/>
          </p:cNvSpPr>
          <p:nvPr/>
        </p:nvSpPr>
        <p:spPr bwMode="auto">
          <a:xfrm>
            <a:off x="644525" y="5805488"/>
            <a:ext cx="7051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三种调节器组合： </a:t>
            </a:r>
            <a:r>
              <a:rPr kumimoji="1" lang="en-US" altLang="zh-CN" sz="2400" b="1">
                <a:solidFill>
                  <a:srgbClr val="0000FF"/>
                </a:solidFill>
                <a:latin typeface="Times New Roman" pitchFamily="18" charset="0"/>
              </a:rPr>
              <a:t>PD(</a:t>
            </a:r>
            <a:r>
              <a:rPr kumimoji="1" lang="zh-CN" altLang="en-US" sz="2400" b="1">
                <a:solidFill>
                  <a:schemeClr val="hlink"/>
                </a:solidFill>
                <a:latin typeface="Times New Roman" pitchFamily="18" charset="0"/>
              </a:rPr>
              <a:t>比例微分</a:t>
            </a:r>
            <a:r>
              <a:rPr kumimoji="1" lang="en-US" altLang="zh-CN" sz="2400" b="1">
                <a:solidFill>
                  <a:srgbClr val="0000FF"/>
                </a:solidFill>
                <a:latin typeface="Times New Roman" pitchFamily="18" charset="0"/>
              </a:rPr>
              <a:t>)</a:t>
            </a:r>
            <a:r>
              <a:rPr kumimoji="1" lang="zh-CN" altLang="en-US" sz="2400" b="1">
                <a:solidFill>
                  <a:srgbClr val="0000FF"/>
                </a:solidFill>
                <a:latin typeface="Times New Roman" pitchFamily="18" charset="0"/>
              </a:rPr>
              <a:t>， </a:t>
            </a:r>
            <a:r>
              <a:rPr kumimoji="1" lang="en-US" altLang="zh-CN" sz="2400" b="1">
                <a:solidFill>
                  <a:srgbClr val="0000FF"/>
                </a:solidFill>
                <a:latin typeface="Times New Roman" pitchFamily="18" charset="0"/>
              </a:rPr>
              <a:t>PI(</a:t>
            </a:r>
            <a:r>
              <a:rPr kumimoji="1" lang="zh-CN" altLang="en-US" sz="2400" b="1">
                <a:solidFill>
                  <a:schemeClr val="hlink"/>
                </a:solidFill>
                <a:latin typeface="Times New Roman" pitchFamily="18" charset="0"/>
              </a:rPr>
              <a:t>比例积分</a:t>
            </a:r>
            <a:r>
              <a:rPr kumimoji="1" lang="en-US" altLang="zh-CN" sz="2400" b="1">
                <a:solidFill>
                  <a:srgbClr val="0000FF"/>
                </a:solidFill>
                <a:latin typeface="Times New Roman" pitchFamily="18" charset="0"/>
              </a:rPr>
              <a:t>)</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PID(</a:t>
            </a:r>
            <a:r>
              <a:rPr kumimoji="1" lang="zh-CN" altLang="en-US" sz="2400" b="1">
                <a:solidFill>
                  <a:schemeClr val="hlink"/>
                </a:solidFill>
                <a:latin typeface="Times New Roman" pitchFamily="18" charset="0"/>
              </a:rPr>
              <a:t>比例积分微分</a:t>
            </a:r>
            <a:r>
              <a:rPr kumimoji="1" lang="en-US" altLang="zh-CN" sz="2400" b="1">
                <a:solidFill>
                  <a:srgbClr val="0000FF"/>
                </a:solidFill>
                <a:latin typeface="Times New Roman" pitchFamily="18" charset="0"/>
              </a:rPr>
              <a:t>)</a:t>
            </a:r>
            <a:r>
              <a:rPr kumimoji="1" lang="zh-CN" altLang="en-US" sz="2400" b="1">
                <a:solidFill>
                  <a:srgbClr val="0000FF"/>
                </a:solidFill>
                <a:latin typeface="Times New Roman" pitchFamily="18" charset="0"/>
              </a:rPr>
              <a:t>等</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179388" y="188913"/>
            <a:ext cx="340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3200" b="1">
                <a:solidFill>
                  <a:srgbClr val="0000FF"/>
                </a:solidFill>
                <a:latin typeface="Tahoma" pitchFamily="34" charset="0"/>
              </a:rPr>
              <a:t>一．</a:t>
            </a:r>
            <a:r>
              <a:rPr kumimoji="1" lang="en-US" altLang="zh-CN" sz="3200" b="1">
                <a:solidFill>
                  <a:srgbClr val="0000FF"/>
                </a:solidFill>
                <a:latin typeface="Tahoma" pitchFamily="34" charset="0"/>
              </a:rPr>
              <a:t>PID</a:t>
            </a:r>
            <a:r>
              <a:rPr kumimoji="1" lang="zh-CN" altLang="en-US" sz="3200" b="1">
                <a:solidFill>
                  <a:srgbClr val="0000FF"/>
                </a:solidFill>
                <a:latin typeface="Tahoma" pitchFamily="34" charset="0"/>
              </a:rPr>
              <a:t>控制规律</a:t>
            </a:r>
          </a:p>
        </p:txBody>
      </p:sp>
      <p:sp>
        <p:nvSpPr>
          <p:cNvPr id="491523" name="Rectangle 3"/>
          <p:cNvSpPr>
            <a:spLocks noChangeArrowheads="1"/>
          </p:cNvSpPr>
          <p:nvPr/>
        </p:nvSpPr>
        <p:spPr bwMode="auto">
          <a:xfrm>
            <a:off x="228600" y="36576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3200" b="1">
                <a:solidFill>
                  <a:srgbClr val="0000FF"/>
                </a:solidFill>
                <a:latin typeface="Tahoma" pitchFamily="34" charset="0"/>
              </a:rPr>
              <a:t>传递函数</a:t>
            </a:r>
          </a:p>
        </p:txBody>
      </p:sp>
      <p:grpSp>
        <p:nvGrpSpPr>
          <p:cNvPr id="491524" name="Group 4"/>
          <p:cNvGrpSpPr>
            <a:grpSpLocks/>
          </p:cNvGrpSpPr>
          <p:nvPr/>
        </p:nvGrpSpPr>
        <p:grpSpPr bwMode="auto">
          <a:xfrm>
            <a:off x="2362200" y="3670300"/>
            <a:ext cx="4800600" cy="920750"/>
            <a:chOff x="1488" y="2312"/>
            <a:chExt cx="3024" cy="580"/>
          </a:xfrm>
        </p:grpSpPr>
        <p:graphicFrame>
          <p:nvGraphicFramePr>
            <p:cNvPr id="491525" name="Object 5"/>
            <p:cNvGraphicFramePr>
              <a:graphicFrameLocks noChangeAspect="1"/>
            </p:cNvGraphicFramePr>
            <p:nvPr/>
          </p:nvGraphicFramePr>
          <p:xfrm>
            <a:off x="1488" y="2352"/>
            <a:ext cx="1104" cy="540"/>
          </p:xfrm>
          <a:graphic>
            <a:graphicData uri="http://schemas.openxmlformats.org/presentationml/2006/ole">
              <mc:AlternateContent xmlns:mc="http://schemas.openxmlformats.org/markup-compatibility/2006">
                <mc:Choice xmlns:v="urn:schemas-microsoft-com:vml" Requires="v">
                  <p:oleObj spid="_x0000_s491569" name="Equation" r:id="rId4" imgW="850680" imgH="419040" progId="Equation.3">
                    <p:embed/>
                  </p:oleObj>
                </mc:Choice>
                <mc:Fallback>
                  <p:oleObj name="Equation" r:id="rId4" imgW="85068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352"/>
                          <a:ext cx="1104" cy="54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26" name="Object 6"/>
            <p:cNvGraphicFramePr>
              <a:graphicFrameLocks noChangeAspect="1"/>
            </p:cNvGraphicFramePr>
            <p:nvPr/>
          </p:nvGraphicFramePr>
          <p:xfrm>
            <a:off x="3061" y="2312"/>
            <a:ext cx="1451" cy="577"/>
          </p:xfrm>
          <a:graphic>
            <a:graphicData uri="http://schemas.openxmlformats.org/presentationml/2006/ole">
              <mc:AlternateContent xmlns:mc="http://schemas.openxmlformats.org/markup-compatibility/2006">
                <mc:Choice xmlns:v="urn:schemas-microsoft-com:vml" Requires="v">
                  <p:oleObj spid="_x0000_s491570" name="公式" r:id="rId6" imgW="1409700" imgH="558800" progId="Equation.3">
                    <p:embed/>
                  </p:oleObj>
                </mc:Choice>
                <mc:Fallback>
                  <p:oleObj name="公式" r:id="rId6" imgW="1409700" imgH="558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2312"/>
                          <a:ext cx="1451" cy="5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27" name="Text Box 7"/>
            <p:cNvSpPr txBox="1">
              <a:spLocks noChangeArrowheads="1"/>
            </p:cNvSpPr>
            <p:nvPr/>
          </p:nvSpPr>
          <p:spPr bwMode="auto">
            <a:xfrm>
              <a:off x="2699" y="2447"/>
              <a:ext cx="272"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pPr>
              <a:r>
                <a:rPr kumimoji="1" lang="en-US" altLang="zh-CN" sz="2400">
                  <a:solidFill>
                    <a:srgbClr val="0000FF"/>
                  </a:solidFill>
                  <a:latin typeface="Tahoma" pitchFamily="34" charset="0"/>
                </a:rPr>
                <a:t>=</a:t>
              </a:r>
            </a:p>
          </p:txBody>
        </p:sp>
      </p:grpSp>
      <p:grpSp>
        <p:nvGrpSpPr>
          <p:cNvPr id="491528" name="Group 8"/>
          <p:cNvGrpSpPr>
            <a:grpSpLocks/>
          </p:cNvGrpSpPr>
          <p:nvPr/>
        </p:nvGrpSpPr>
        <p:grpSpPr bwMode="auto">
          <a:xfrm>
            <a:off x="228600" y="4800600"/>
            <a:ext cx="8755063" cy="579438"/>
            <a:chOff x="240" y="3360"/>
            <a:chExt cx="5515" cy="365"/>
          </a:xfrm>
        </p:grpSpPr>
        <p:sp>
          <p:nvSpPr>
            <p:cNvPr id="491529" name="Rectangle 9"/>
            <p:cNvSpPr>
              <a:spLocks noChangeArrowheads="1"/>
            </p:cNvSpPr>
            <p:nvPr/>
          </p:nvSpPr>
          <p:spPr bwMode="auto">
            <a:xfrm>
              <a:off x="240" y="3408"/>
              <a:ext cx="308"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kumimoji="1" lang="zh-CN" altLang="en-US" sz="2400">
                  <a:solidFill>
                    <a:srgbClr val="0000FF"/>
                  </a:solidFill>
                  <a:latin typeface="Times New Roman" pitchFamily="18" charset="0"/>
                  <a:cs typeface="Times New Roman" pitchFamily="18" charset="0"/>
                </a:rPr>
                <a:t>当</a:t>
              </a:r>
              <a:endParaRPr kumimoji="1" lang="zh-CN" altLang="en-US" sz="2400">
                <a:solidFill>
                  <a:srgbClr val="0000FF"/>
                </a:solidFill>
                <a:latin typeface="Times New Roman" pitchFamily="18" charset="0"/>
              </a:endParaRPr>
            </a:p>
          </p:txBody>
        </p:sp>
        <p:graphicFrame>
          <p:nvGraphicFramePr>
            <p:cNvPr id="491530" name="Object 10"/>
            <p:cNvGraphicFramePr>
              <a:graphicFrameLocks noChangeAspect="1"/>
            </p:cNvGraphicFramePr>
            <p:nvPr/>
          </p:nvGraphicFramePr>
          <p:xfrm>
            <a:off x="672" y="3408"/>
            <a:ext cx="590" cy="263"/>
          </p:xfrm>
          <a:graphic>
            <a:graphicData uri="http://schemas.openxmlformats.org/presentationml/2006/ole">
              <mc:AlternateContent xmlns:mc="http://schemas.openxmlformats.org/markup-compatibility/2006">
                <mc:Choice xmlns:v="urn:schemas-microsoft-com:vml" Requires="v">
                  <p:oleObj spid="_x0000_s491571" name="公式" r:id="rId8" imgW="622030" imgH="279279" progId="Equation.3">
                    <p:embed/>
                  </p:oleObj>
                </mc:Choice>
                <mc:Fallback>
                  <p:oleObj name="公式" r:id="rId8" imgW="622030" imgH="279279"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3408"/>
                          <a:ext cx="590" cy="2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31" name="Object 11"/>
            <p:cNvGraphicFramePr>
              <a:graphicFrameLocks noChangeAspect="1"/>
            </p:cNvGraphicFramePr>
            <p:nvPr/>
          </p:nvGraphicFramePr>
          <p:xfrm>
            <a:off x="1344" y="3408"/>
            <a:ext cx="1678" cy="314"/>
          </p:xfrm>
          <a:graphic>
            <a:graphicData uri="http://schemas.openxmlformats.org/presentationml/2006/ole">
              <mc:AlternateContent xmlns:mc="http://schemas.openxmlformats.org/markup-compatibility/2006">
                <mc:Choice xmlns:v="urn:schemas-microsoft-com:vml" Requires="v">
                  <p:oleObj spid="_x0000_s491572" name="公式" r:id="rId10" imgW="1624895" imgH="304668" progId="Equation.3">
                    <p:embed/>
                  </p:oleObj>
                </mc:Choice>
                <mc:Fallback>
                  <p:oleObj name="公式" r:id="rId10" imgW="1624895" imgH="304668"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3408"/>
                          <a:ext cx="1678" cy="31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32" name="Rectangle 12"/>
            <p:cNvSpPr>
              <a:spLocks noChangeArrowheads="1"/>
            </p:cNvSpPr>
            <p:nvPr/>
          </p:nvSpPr>
          <p:spPr bwMode="auto">
            <a:xfrm>
              <a:off x="3072" y="3360"/>
              <a:ext cx="2683"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kumimoji="1" lang="en-US" altLang="zh-CN" sz="3200" b="1">
                  <a:solidFill>
                    <a:srgbClr val="0000FF"/>
                  </a:solidFill>
                  <a:latin typeface="Times New Roman" pitchFamily="18" charset="0"/>
                  <a:ea typeface="楷体_GB2312" pitchFamily="49" charset="-122"/>
                  <a:cs typeface="Times New Roman" pitchFamily="18" charset="0"/>
                </a:rPr>
                <a:t>PD</a:t>
              </a:r>
              <a:r>
                <a:rPr kumimoji="1" lang="zh-CN" altLang="en-US" sz="3200" b="1">
                  <a:solidFill>
                    <a:srgbClr val="0000FF"/>
                  </a:solidFill>
                  <a:latin typeface="Times New Roman" pitchFamily="18" charset="0"/>
                  <a:ea typeface="楷体_GB2312" pitchFamily="49" charset="-122"/>
                  <a:cs typeface="Times New Roman" pitchFamily="18" charset="0"/>
                </a:rPr>
                <a:t>调节规律</a:t>
              </a:r>
              <a:r>
                <a:rPr kumimoji="1" lang="en-US" altLang="zh-CN" sz="3200" b="1">
                  <a:solidFill>
                    <a:srgbClr val="0000FF"/>
                  </a:solidFill>
                  <a:latin typeface="Times New Roman" pitchFamily="18" charset="0"/>
                  <a:ea typeface="楷体_GB2312" pitchFamily="49" charset="-122"/>
                  <a:cs typeface="Times New Roman" pitchFamily="18" charset="0"/>
                </a:rPr>
                <a:t>(</a:t>
              </a:r>
              <a:r>
                <a:rPr kumimoji="1" lang="zh-CN" altLang="en-US" sz="3200" b="1">
                  <a:solidFill>
                    <a:srgbClr val="0000FF"/>
                  </a:solidFill>
                  <a:latin typeface="Times New Roman" pitchFamily="18" charset="0"/>
                  <a:ea typeface="楷体_GB2312" pitchFamily="49" charset="-122"/>
                  <a:cs typeface="Times New Roman" pitchFamily="18" charset="0"/>
                </a:rPr>
                <a:t>相位超前</a:t>
              </a:r>
              <a:r>
                <a:rPr kumimoji="1" lang="en-US" altLang="zh-CN" sz="3200" b="1">
                  <a:solidFill>
                    <a:srgbClr val="0000FF"/>
                  </a:solidFill>
                  <a:latin typeface="Times New Roman" pitchFamily="18" charset="0"/>
                  <a:ea typeface="楷体_GB2312" pitchFamily="49" charset="-122"/>
                  <a:cs typeface="Times New Roman" pitchFamily="18" charset="0"/>
                </a:rPr>
                <a:t>)</a:t>
              </a:r>
              <a:endParaRPr kumimoji="1" lang="en-US" altLang="zh-CN" sz="3200">
                <a:solidFill>
                  <a:srgbClr val="0000FF"/>
                </a:solidFill>
                <a:latin typeface="Times New Roman" pitchFamily="18" charset="0"/>
                <a:ea typeface="楷体_GB2312" pitchFamily="49" charset="-122"/>
                <a:cs typeface="Times New Roman" pitchFamily="18" charset="0"/>
              </a:endParaRPr>
            </a:p>
          </p:txBody>
        </p:sp>
      </p:grpSp>
      <p:grpSp>
        <p:nvGrpSpPr>
          <p:cNvPr id="491533" name="Group 13"/>
          <p:cNvGrpSpPr>
            <a:grpSpLocks/>
          </p:cNvGrpSpPr>
          <p:nvPr/>
        </p:nvGrpSpPr>
        <p:grpSpPr bwMode="auto">
          <a:xfrm>
            <a:off x="1401763" y="1524000"/>
            <a:ext cx="6183312" cy="1800225"/>
            <a:chOff x="883" y="1265"/>
            <a:chExt cx="3895" cy="1134"/>
          </a:xfrm>
        </p:grpSpPr>
        <p:graphicFrame>
          <p:nvGraphicFramePr>
            <p:cNvPr id="491534" name="Object 14"/>
            <p:cNvGraphicFramePr>
              <a:graphicFrameLocks noChangeAspect="1"/>
            </p:cNvGraphicFramePr>
            <p:nvPr/>
          </p:nvGraphicFramePr>
          <p:xfrm>
            <a:off x="883" y="1745"/>
            <a:ext cx="3725" cy="654"/>
          </p:xfrm>
          <a:graphic>
            <a:graphicData uri="http://schemas.openxmlformats.org/presentationml/2006/ole">
              <mc:AlternateContent xmlns:mc="http://schemas.openxmlformats.org/markup-compatibility/2006">
                <mc:Choice xmlns:v="urn:schemas-microsoft-com:vml" Requires="v">
                  <p:oleObj spid="_x0000_s491573" name="Equation" r:id="rId12" imgW="2463480" imgH="431640" progId="Equation.3">
                    <p:embed/>
                  </p:oleObj>
                </mc:Choice>
                <mc:Fallback>
                  <p:oleObj name="Equation" r:id="rId12" imgW="2463480" imgH="43164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3" y="1745"/>
                          <a:ext cx="3725" cy="654"/>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91535" name="Rectangle 15"/>
            <p:cNvSpPr>
              <a:spLocks noChangeArrowheads="1"/>
            </p:cNvSpPr>
            <p:nvPr/>
          </p:nvSpPr>
          <p:spPr bwMode="auto">
            <a:xfrm>
              <a:off x="1872" y="1793"/>
              <a:ext cx="384" cy="432"/>
            </a:xfrm>
            <a:prstGeom prst="rect">
              <a:avLst/>
            </a:prstGeom>
            <a:noFill/>
            <a:ln w="38100"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6" name="Rectangle 16"/>
            <p:cNvSpPr>
              <a:spLocks noChangeArrowheads="1"/>
            </p:cNvSpPr>
            <p:nvPr/>
          </p:nvSpPr>
          <p:spPr bwMode="auto">
            <a:xfrm>
              <a:off x="2688" y="1793"/>
              <a:ext cx="864" cy="528"/>
            </a:xfrm>
            <a:prstGeom prst="rect">
              <a:avLst/>
            </a:prstGeom>
            <a:noFill/>
            <a:ln w="38100"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7" name="Rectangle 17"/>
            <p:cNvSpPr>
              <a:spLocks noChangeArrowheads="1"/>
            </p:cNvSpPr>
            <p:nvPr/>
          </p:nvSpPr>
          <p:spPr bwMode="auto">
            <a:xfrm>
              <a:off x="3984" y="1745"/>
              <a:ext cx="480" cy="624"/>
            </a:xfrm>
            <a:prstGeom prst="rect">
              <a:avLst/>
            </a:prstGeom>
            <a:noFill/>
            <a:ln w="38100"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8" name="Rectangle 18"/>
            <p:cNvSpPr>
              <a:spLocks noChangeArrowheads="1"/>
            </p:cNvSpPr>
            <p:nvPr/>
          </p:nvSpPr>
          <p:spPr bwMode="auto">
            <a:xfrm>
              <a:off x="2496" y="1265"/>
              <a:ext cx="2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hlink"/>
                  </a:solidFill>
                  <a:latin typeface="Times New Roman" pitchFamily="18" charset="0"/>
                </a:rPr>
                <a:t>比例      积分               微分</a:t>
              </a:r>
            </a:p>
          </p:txBody>
        </p:sp>
        <p:sp>
          <p:nvSpPr>
            <p:cNvPr id="491539" name="Line 19"/>
            <p:cNvSpPr>
              <a:spLocks noChangeShapeType="1"/>
            </p:cNvSpPr>
            <p:nvPr/>
          </p:nvSpPr>
          <p:spPr bwMode="auto">
            <a:xfrm flipV="1">
              <a:off x="2256" y="1553"/>
              <a:ext cx="432" cy="192"/>
            </a:xfrm>
            <a:prstGeom prst="line">
              <a:avLst/>
            </a:prstGeom>
            <a:noFill/>
            <a:ln w="57150"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40" name="Line 20"/>
            <p:cNvSpPr>
              <a:spLocks noChangeShapeType="1"/>
            </p:cNvSpPr>
            <p:nvPr/>
          </p:nvSpPr>
          <p:spPr bwMode="auto">
            <a:xfrm flipV="1">
              <a:off x="4224" y="1505"/>
              <a:ext cx="192" cy="240"/>
            </a:xfrm>
            <a:prstGeom prst="line">
              <a:avLst/>
            </a:prstGeom>
            <a:noFill/>
            <a:ln w="57150"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41" name="Line 21"/>
            <p:cNvSpPr>
              <a:spLocks noChangeShapeType="1"/>
            </p:cNvSpPr>
            <p:nvPr/>
          </p:nvSpPr>
          <p:spPr bwMode="auto">
            <a:xfrm flipV="1">
              <a:off x="3264" y="1505"/>
              <a:ext cx="144" cy="192"/>
            </a:xfrm>
            <a:prstGeom prst="line">
              <a:avLst/>
            </a:prstGeom>
            <a:noFill/>
            <a:ln w="57150"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542" name="Rectangle 22"/>
          <p:cNvSpPr>
            <a:spLocks noChangeArrowheads="1"/>
          </p:cNvSpPr>
          <p:nvPr/>
        </p:nvSpPr>
        <p:spPr bwMode="auto">
          <a:xfrm>
            <a:off x="250825" y="1143000"/>
            <a:ext cx="8281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66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zh-CN" sz="2400" b="1">
                <a:solidFill>
                  <a:srgbClr val="0000FF"/>
                </a:solidFill>
                <a:latin typeface="Times New Roman" pitchFamily="18" charset="0"/>
                <a:ea typeface="仿宋_GB2312" pitchFamily="49" charset="-122"/>
                <a:cs typeface="Times New Roman" pitchFamily="18" charset="0"/>
              </a:rPr>
              <a:t>PID</a:t>
            </a:r>
            <a:r>
              <a:rPr lang="zh-CN" altLang="en-GB" sz="2400" b="1">
                <a:solidFill>
                  <a:srgbClr val="0000FF"/>
                </a:solidFill>
                <a:latin typeface="Times New Roman" pitchFamily="18" charset="0"/>
                <a:ea typeface="仿宋_GB2312" pitchFamily="49" charset="-122"/>
                <a:cs typeface="Times New Roman" pitchFamily="18" charset="0"/>
              </a:rPr>
              <a:t>控制规律</a:t>
            </a:r>
            <a:r>
              <a:rPr lang="en-GB" altLang="zh-CN" sz="2400" b="1">
                <a:solidFill>
                  <a:srgbClr val="0000FF"/>
                </a:solidFill>
                <a:latin typeface="Times New Roman" pitchFamily="18" charset="0"/>
                <a:ea typeface="仿宋_GB2312" pitchFamily="49" charset="-122"/>
                <a:cs typeface="Times New Roman" pitchFamily="18" charset="0"/>
              </a:rPr>
              <a:t>:</a:t>
            </a:r>
            <a:r>
              <a:rPr lang="zh-CN" altLang="en-GB" sz="2400" b="1">
                <a:solidFill>
                  <a:srgbClr val="0000FF"/>
                </a:solidFill>
                <a:latin typeface="Times New Roman" pitchFamily="18" charset="0"/>
                <a:ea typeface="仿宋_GB2312" pitchFamily="49" charset="-122"/>
                <a:cs typeface="Times New Roman" pitchFamily="18" charset="0"/>
              </a:rPr>
              <a:t>是对偏差         进行比例</a:t>
            </a:r>
            <a:r>
              <a:rPr lang="en-GB" altLang="zh-CN" sz="2400" b="1">
                <a:solidFill>
                  <a:srgbClr val="0000FF"/>
                </a:solidFill>
                <a:latin typeface="Times New Roman" pitchFamily="18" charset="0"/>
                <a:ea typeface="仿宋_GB2312" pitchFamily="49" charset="-122"/>
                <a:cs typeface="Times New Roman" pitchFamily="18" charset="0"/>
              </a:rPr>
              <a:t>-</a:t>
            </a:r>
            <a:r>
              <a:rPr lang="zh-CN" altLang="en-GB" sz="2400" b="1">
                <a:solidFill>
                  <a:srgbClr val="0000FF"/>
                </a:solidFill>
                <a:latin typeface="Times New Roman" pitchFamily="18" charset="0"/>
                <a:ea typeface="仿宋_GB2312" pitchFamily="49" charset="-122"/>
                <a:cs typeface="Times New Roman" pitchFamily="18" charset="0"/>
              </a:rPr>
              <a:t>积分</a:t>
            </a:r>
            <a:r>
              <a:rPr lang="en-GB" altLang="zh-CN" sz="2400" b="1">
                <a:solidFill>
                  <a:srgbClr val="0000FF"/>
                </a:solidFill>
                <a:latin typeface="Times New Roman" pitchFamily="18" charset="0"/>
                <a:ea typeface="仿宋_GB2312" pitchFamily="49" charset="-122"/>
                <a:cs typeface="Times New Roman" pitchFamily="18" charset="0"/>
              </a:rPr>
              <a:t>-</a:t>
            </a:r>
            <a:r>
              <a:rPr lang="zh-CN" altLang="en-GB" sz="2400" b="1">
                <a:solidFill>
                  <a:srgbClr val="0000FF"/>
                </a:solidFill>
                <a:latin typeface="Times New Roman" pitchFamily="18" charset="0"/>
                <a:ea typeface="仿宋_GB2312" pitchFamily="49" charset="-122"/>
                <a:cs typeface="Times New Roman" pitchFamily="18" charset="0"/>
              </a:rPr>
              <a:t>微分变换 的控制规律。用公式表示为：</a:t>
            </a:r>
            <a:endParaRPr lang="zh-CN" altLang="en-US" sz="2400" b="1">
              <a:solidFill>
                <a:srgbClr val="0000FF"/>
              </a:solidFill>
              <a:latin typeface="Times New Roman" pitchFamily="18" charset="0"/>
              <a:ea typeface="仿宋_GB2312" pitchFamily="49" charset="-122"/>
              <a:cs typeface="Times New Roman" pitchFamily="18" charset="0"/>
            </a:endParaRPr>
          </a:p>
        </p:txBody>
      </p:sp>
      <p:graphicFrame>
        <p:nvGraphicFramePr>
          <p:cNvPr id="491543" name="Object 23"/>
          <p:cNvGraphicFramePr>
            <a:graphicFrameLocks noChangeAspect="1"/>
          </p:cNvGraphicFramePr>
          <p:nvPr/>
        </p:nvGraphicFramePr>
        <p:xfrm>
          <a:off x="3429000" y="1143000"/>
          <a:ext cx="647700" cy="469900"/>
        </p:xfrm>
        <a:graphic>
          <a:graphicData uri="http://schemas.openxmlformats.org/presentationml/2006/ole">
            <mc:AlternateContent xmlns:mc="http://schemas.openxmlformats.org/markup-compatibility/2006">
              <mc:Choice xmlns:v="urn:schemas-microsoft-com:vml" Requires="v">
                <p:oleObj spid="_x0000_s491574" name="公式" r:id="rId14" imgW="279360" imgH="203040" progId="Equation.3">
                  <p:embed/>
                </p:oleObj>
              </mc:Choice>
              <mc:Fallback>
                <p:oleObj name="公式" r:id="rId14" imgW="279360" imgH="20304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9000" y="1143000"/>
                        <a:ext cx="647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44" name="Group 24"/>
          <p:cNvGrpSpPr>
            <a:grpSpLocks/>
          </p:cNvGrpSpPr>
          <p:nvPr/>
        </p:nvGrpSpPr>
        <p:grpSpPr bwMode="auto">
          <a:xfrm>
            <a:off x="0" y="5591175"/>
            <a:ext cx="9050338" cy="885825"/>
            <a:chOff x="0" y="3522"/>
            <a:chExt cx="5701" cy="558"/>
          </a:xfrm>
        </p:grpSpPr>
        <p:sp>
          <p:nvSpPr>
            <p:cNvPr id="491545" name="Rectangle 25"/>
            <p:cNvSpPr>
              <a:spLocks noChangeArrowheads="1"/>
            </p:cNvSpPr>
            <p:nvPr/>
          </p:nvSpPr>
          <p:spPr bwMode="auto">
            <a:xfrm>
              <a:off x="0" y="3600"/>
              <a:ext cx="19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kumimoji="1" lang="zh-CN" altLang="en-US" sz="2400">
                  <a:solidFill>
                    <a:srgbClr val="0000FF"/>
                  </a:solidFill>
                  <a:latin typeface="Times New Roman" pitchFamily="18" charset="0"/>
                  <a:cs typeface="Times New Roman" pitchFamily="18" charset="0"/>
                </a:rPr>
                <a:t>当</a:t>
              </a:r>
              <a:endParaRPr kumimoji="1" lang="zh-CN" altLang="en-US" sz="2400">
                <a:solidFill>
                  <a:srgbClr val="0000FF"/>
                </a:solidFill>
                <a:latin typeface="Times New Roman" pitchFamily="18" charset="0"/>
              </a:endParaRPr>
            </a:p>
          </p:txBody>
        </p:sp>
        <p:graphicFrame>
          <p:nvGraphicFramePr>
            <p:cNvPr id="491546" name="Object 26"/>
            <p:cNvGraphicFramePr>
              <a:graphicFrameLocks noChangeAspect="1"/>
            </p:cNvGraphicFramePr>
            <p:nvPr/>
          </p:nvGraphicFramePr>
          <p:xfrm>
            <a:off x="288" y="3615"/>
            <a:ext cx="720" cy="321"/>
          </p:xfrm>
          <a:graphic>
            <a:graphicData uri="http://schemas.openxmlformats.org/presentationml/2006/ole">
              <mc:AlternateContent xmlns:mc="http://schemas.openxmlformats.org/markup-compatibility/2006">
                <mc:Choice xmlns:v="urn:schemas-microsoft-com:vml" Requires="v">
                  <p:oleObj spid="_x0000_s491575" name="公式" r:id="rId16" imgW="622030" imgH="279279" progId="Equation.3">
                    <p:embed/>
                  </p:oleObj>
                </mc:Choice>
                <mc:Fallback>
                  <p:oleObj name="公式" r:id="rId16" imgW="622030" imgH="279279"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 y="3615"/>
                          <a:ext cx="720" cy="32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47" name="Object 27"/>
            <p:cNvGraphicFramePr>
              <a:graphicFrameLocks noChangeAspect="1"/>
            </p:cNvGraphicFramePr>
            <p:nvPr/>
          </p:nvGraphicFramePr>
          <p:xfrm>
            <a:off x="1056" y="3524"/>
            <a:ext cx="1584" cy="556"/>
          </p:xfrm>
          <a:graphic>
            <a:graphicData uri="http://schemas.openxmlformats.org/presentationml/2006/ole">
              <mc:AlternateContent xmlns:mc="http://schemas.openxmlformats.org/markup-compatibility/2006">
                <mc:Choice xmlns:v="urn:schemas-microsoft-com:vml" Requires="v">
                  <p:oleObj spid="_x0000_s491576" name="公式" r:id="rId18" imgW="1600200" imgH="558800" progId="Equation.3">
                    <p:embed/>
                  </p:oleObj>
                </mc:Choice>
                <mc:Fallback>
                  <p:oleObj name="公式" r:id="rId18" imgW="1600200" imgH="55880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6" y="3524"/>
                          <a:ext cx="1584" cy="5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48" name="Rectangle 28"/>
            <p:cNvSpPr>
              <a:spLocks noChangeArrowheads="1"/>
            </p:cNvSpPr>
            <p:nvPr/>
          </p:nvSpPr>
          <p:spPr bwMode="auto">
            <a:xfrm>
              <a:off x="2640" y="3695"/>
              <a:ext cx="22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kumimoji="1" lang="en-US" altLang="zh-CN" sz="2400">
                  <a:solidFill>
                    <a:srgbClr val="0000FF"/>
                  </a:solidFill>
                  <a:latin typeface="Times New Roman" pitchFamily="18" charset="0"/>
                  <a:cs typeface="Times New Roman" pitchFamily="18" charset="0"/>
                </a:rPr>
                <a:t>=</a:t>
              </a:r>
              <a:endParaRPr kumimoji="1" lang="en-US" altLang="zh-CN" sz="2400">
                <a:solidFill>
                  <a:srgbClr val="0000FF"/>
                </a:solidFill>
                <a:latin typeface="Times New Roman" pitchFamily="18" charset="0"/>
              </a:endParaRPr>
            </a:p>
          </p:txBody>
        </p:sp>
        <p:graphicFrame>
          <p:nvGraphicFramePr>
            <p:cNvPr id="491549" name="Object 29"/>
            <p:cNvGraphicFramePr>
              <a:graphicFrameLocks noChangeAspect="1"/>
            </p:cNvGraphicFramePr>
            <p:nvPr/>
          </p:nvGraphicFramePr>
          <p:xfrm>
            <a:off x="2832" y="3522"/>
            <a:ext cx="768" cy="558"/>
          </p:xfrm>
          <a:graphic>
            <a:graphicData uri="http://schemas.openxmlformats.org/presentationml/2006/ole">
              <mc:AlternateContent xmlns:mc="http://schemas.openxmlformats.org/markup-compatibility/2006">
                <mc:Choice xmlns:v="urn:schemas-microsoft-com:vml" Requires="v">
                  <p:oleObj spid="_x0000_s491577" name="公式" r:id="rId20" imgW="799753" imgH="583947" progId="Equation.3">
                    <p:embed/>
                  </p:oleObj>
                </mc:Choice>
                <mc:Fallback>
                  <p:oleObj name="公式" r:id="rId20" imgW="799753" imgH="583947"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32" y="3522"/>
                          <a:ext cx="768" cy="55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50" name="Rectangle 30"/>
            <p:cNvSpPr>
              <a:spLocks noChangeArrowheads="1"/>
            </p:cNvSpPr>
            <p:nvPr/>
          </p:nvSpPr>
          <p:spPr bwMode="auto">
            <a:xfrm>
              <a:off x="3648" y="3648"/>
              <a:ext cx="2053"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kumimoji="1" lang="en-US" altLang="zh-CN" sz="2400" b="1">
                  <a:solidFill>
                    <a:srgbClr val="0000FF"/>
                  </a:solidFill>
                  <a:latin typeface="Tahoma" pitchFamily="34" charset="0"/>
                </a:rPr>
                <a:t>PI</a:t>
              </a:r>
              <a:r>
                <a:rPr kumimoji="1" lang="zh-CN" altLang="en-US" sz="2400" b="1">
                  <a:solidFill>
                    <a:srgbClr val="0000FF"/>
                  </a:solidFill>
                  <a:latin typeface="Tahoma" pitchFamily="34" charset="0"/>
                </a:rPr>
                <a:t>调节规律</a:t>
              </a:r>
              <a:r>
                <a:rPr kumimoji="1" lang="en-US" altLang="zh-CN" sz="2400" b="1">
                  <a:solidFill>
                    <a:srgbClr val="0000FF"/>
                  </a:solidFill>
                  <a:latin typeface="Tahoma" pitchFamily="34" charset="0"/>
                </a:rPr>
                <a:t>(</a:t>
              </a:r>
              <a:r>
                <a:rPr kumimoji="1" lang="zh-CN" altLang="en-US" sz="2400" b="1">
                  <a:solidFill>
                    <a:srgbClr val="0000FF"/>
                  </a:solidFill>
                  <a:latin typeface="Tahoma" pitchFamily="34" charset="0"/>
                </a:rPr>
                <a:t>相位滞后</a:t>
              </a:r>
              <a:r>
                <a:rPr kumimoji="1" lang="en-US" altLang="zh-CN" sz="2400" b="1">
                  <a:solidFill>
                    <a:srgbClr val="0000FF"/>
                  </a:solidFill>
                  <a:latin typeface="Tahoma"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1542"/>
                                        </p:tgtEl>
                                        <p:attrNameLst>
                                          <p:attrName>style.visibility</p:attrName>
                                        </p:attrNameLst>
                                      </p:cBhvr>
                                      <p:to>
                                        <p:strVal val="visible"/>
                                      </p:to>
                                    </p:set>
                                    <p:anim calcmode="discrete" valueType="clr">
                                      <p:cBhvr override="childStyle">
                                        <p:cTn id="7" dur="80"/>
                                        <p:tgtEl>
                                          <p:spTgt spid="4915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1542"/>
                                        </p:tgtEl>
                                        <p:attrNameLst>
                                          <p:attrName>fillcolor</p:attrName>
                                        </p:attrNameLst>
                                      </p:cBhvr>
                                      <p:tavLst>
                                        <p:tav tm="0">
                                          <p:val>
                                            <p:clrVal>
                                              <a:schemeClr val="accent2"/>
                                            </p:clrVal>
                                          </p:val>
                                        </p:tav>
                                        <p:tav tm="50000">
                                          <p:val>
                                            <p:clrVal>
                                              <a:schemeClr val="hlink"/>
                                            </p:clrVal>
                                          </p:val>
                                        </p:tav>
                                      </p:tavLst>
                                    </p:anim>
                                    <p:set>
                                      <p:cBhvr>
                                        <p:cTn id="9" dur="80"/>
                                        <p:tgtEl>
                                          <p:spTgt spid="4915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2"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1371600" y="228600"/>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07988">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b="1">
                <a:solidFill>
                  <a:srgbClr val="0000FF"/>
                </a:solidFill>
                <a:latin typeface="Tahoma" pitchFamily="34" charset="0"/>
              </a:rPr>
              <a:t>PID</a:t>
            </a:r>
            <a:r>
              <a:rPr lang="zh-CN" altLang="en-US" b="1">
                <a:solidFill>
                  <a:srgbClr val="0000FF"/>
                </a:solidFill>
                <a:latin typeface="Tahoma" pitchFamily="34" charset="0"/>
              </a:rPr>
              <a:t>调节规律的实质是相位滞后</a:t>
            </a:r>
            <a:r>
              <a:rPr lang="en-US" altLang="zh-CN" b="1">
                <a:solidFill>
                  <a:srgbClr val="0000FF"/>
                </a:solidFill>
                <a:latin typeface="Tahoma" pitchFamily="34" charset="0"/>
              </a:rPr>
              <a:t>--</a:t>
            </a:r>
            <a:r>
              <a:rPr lang="zh-CN" altLang="en-US" b="1">
                <a:solidFill>
                  <a:srgbClr val="0000FF"/>
                </a:solidFill>
                <a:latin typeface="Tahoma" pitchFamily="34" charset="0"/>
              </a:rPr>
              <a:t>超前</a:t>
            </a:r>
          </a:p>
        </p:txBody>
      </p:sp>
      <p:sp>
        <p:nvSpPr>
          <p:cNvPr id="492547" name="Rectangle 3"/>
          <p:cNvSpPr>
            <a:spLocks noChangeArrowheads="1"/>
          </p:cNvSpPr>
          <p:nvPr/>
        </p:nvSpPr>
        <p:spPr bwMode="auto">
          <a:xfrm>
            <a:off x="304800" y="1143000"/>
            <a:ext cx="243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FF"/>
                </a:solidFill>
                <a:latin typeface="Tahoma" pitchFamily="34" charset="0"/>
              </a:rPr>
              <a:t>1</a:t>
            </a:r>
            <a:r>
              <a:rPr kumimoji="1" lang="zh-CN" altLang="en-US" sz="2400" b="1">
                <a:solidFill>
                  <a:srgbClr val="0000FF"/>
                </a:solidFill>
                <a:latin typeface="Tahoma" pitchFamily="34" charset="0"/>
              </a:rPr>
              <a:t>．</a:t>
            </a:r>
            <a:r>
              <a:rPr kumimoji="1" lang="en-US" altLang="zh-CN" sz="2400" b="1">
                <a:solidFill>
                  <a:srgbClr val="0000FF"/>
                </a:solidFill>
                <a:latin typeface="Tahoma" pitchFamily="34" charset="0"/>
              </a:rPr>
              <a:t>PD</a:t>
            </a:r>
            <a:r>
              <a:rPr kumimoji="1" lang="zh-CN" altLang="en-US" sz="2400" b="1">
                <a:solidFill>
                  <a:srgbClr val="0000FF"/>
                </a:solidFill>
                <a:latin typeface="Tahoma" pitchFamily="34" charset="0"/>
              </a:rPr>
              <a:t>校正环节</a:t>
            </a:r>
            <a:r>
              <a:rPr kumimoji="1" lang="zh-CN" altLang="en-US" sz="2400">
                <a:solidFill>
                  <a:srgbClr val="0000FF"/>
                </a:solidFill>
                <a:latin typeface="Tahoma" pitchFamily="34" charset="0"/>
              </a:rPr>
              <a:t> </a:t>
            </a:r>
          </a:p>
        </p:txBody>
      </p:sp>
      <p:grpSp>
        <p:nvGrpSpPr>
          <p:cNvPr id="492548" name="Group 4"/>
          <p:cNvGrpSpPr>
            <a:grpSpLocks/>
          </p:cNvGrpSpPr>
          <p:nvPr/>
        </p:nvGrpSpPr>
        <p:grpSpPr bwMode="auto">
          <a:xfrm>
            <a:off x="1066800" y="1981200"/>
            <a:ext cx="6934200" cy="1143000"/>
            <a:chOff x="240" y="3408"/>
            <a:chExt cx="4368" cy="720"/>
          </a:xfrm>
        </p:grpSpPr>
        <p:sp>
          <p:nvSpPr>
            <p:cNvPr id="492549" name="Line 5"/>
            <p:cNvSpPr>
              <a:spLocks noChangeShapeType="1"/>
            </p:cNvSpPr>
            <p:nvPr/>
          </p:nvSpPr>
          <p:spPr bwMode="auto">
            <a:xfrm>
              <a:off x="288" y="374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0" name="Oval 6"/>
            <p:cNvSpPr>
              <a:spLocks noChangeArrowheads="1"/>
            </p:cNvSpPr>
            <p:nvPr/>
          </p:nvSpPr>
          <p:spPr bwMode="auto">
            <a:xfrm>
              <a:off x="720" y="3600"/>
              <a:ext cx="288" cy="288"/>
            </a:xfrm>
            <a:prstGeom prst="ellips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51" name="Line 7"/>
            <p:cNvSpPr>
              <a:spLocks noChangeShapeType="1"/>
            </p:cNvSpPr>
            <p:nvPr/>
          </p:nvSpPr>
          <p:spPr bwMode="auto">
            <a:xfrm flipV="1">
              <a:off x="768" y="3648"/>
              <a:ext cx="192" cy="192"/>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2" name="Line 8"/>
            <p:cNvSpPr>
              <a:spLocks noChangeShapeType="1"/>
            </p:cNvSpPr>
            <p:nvPr/>
          </p:nvSpPr>
          <p:spPr bwMode="auto">
            <a:xfrm flipH="1" flipV="1">
              <a:off x="768" y="3648"/>
              <a:ext cx="192" cy="192"/>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3" name="Line 9"/>
            <p:cNvSpPr>
              <a:spLocks noChangeShapeType="1"/>
            </p:cNvSpPr>
            <p:nvPr/>
          </p:nvSpPr>
          <p:spPr bwMode="auto">
            <a:xfrm>
              <a:off x="1008" y="374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4" name="Rectangle 10"/>
            <p:cNvSpPr>
              <a:spLocks noChangeArrowheads="1"/>
            </p:cNvSpPr>
            <p:nvPr/>
          </p:nvSpPr>
          <p:spPr bwMode="auto">
            <a:xfrm>
              <a:off x="1440" y="3552"/>
              <a:ext cx="960" cy="384"/>
            </a:xfrm>
            <a:prstGeom prst="rect">
              <a:avLst/>
            </a:prstGeom>
            <a:noFill/>
            <a:ln w="28575"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55" name="Line 11"/>
            <p:cNvSpPr>
              <a:spLocks noChangeShapeType="1"/>
            </p:cNvSpPr>
            <p:nvPr/>
          </p:nvSpPr>
          <p:spPr bwMode="auto">
            <a:xfrm>
              <a:off x="2400" y="374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56" name="Rectangle 12"/>
            <p:cNvSpPr>
              <a:spLocks noChangeArrowheads="1"/>
            </p:cNvSpPr>
            <p:nvPr/>
          </p:nvSpPr>
          <p:spPr bwMode="auto">
            <a:xfrm>
              <a:off x="2832" y="3552"/>
              <a:ext cx="960" cy="384"/>
            </a:xfrm>
            <a:prstGeom prst="rect">
              <a:avLst/>
            </a:prstGeom>
            <a:noFill/>
            <a:ln w="28575"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57" name="Line 13"/>
            <p:cNvSpPr>
              <a:spLocks noChangeShapeType="1"/>
            </p:cNvSpPr>
            <p:nvPr/>
          </p:nvSpPr>
          <p:spPr bwMode="auto">
            <a:xfrm>
              <a:off x="3792" y="3744"/>
              <a:ext cx="816"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2558" name="Object 14"/>
            <p:cNvGraphicFramePr>
              <a:graphicFrameLocks noChangeAspect="1"/>
            </p:cNvGraphicFramePr>
            <p:nvPr/>
          </p:nvGraphicFramePr>
          <p:xfrm>
            <a:off x="1440" y="3600"/>
            <a:ext cx="960" cy="321"/>
          </p:xfrm>
          <a:graphic>
            <a:graphicData uri="http://schemas.openxmlformats.org/presentationml/2006/ole">
              <mc:AlternateContent xmlns:mc="http://schemas.openxmlformats.org/markup-compatibility/2006">
                <mc:Choice xmlns:v="urn:schemas-microsoft-com:vml" Requires="v">
                  <p:oleObj spid="_x0000_s492583" name="Equation" r:id="rId4" imgW="723600" imgH="241200" progId="Equation.3">
                    <p:embed/>
                  </p:oleObj>
                </mc:Choice>
                <mc:Fallback>
                  <p:oleObj name="Equation" r:id="rId4" imgW="723600" imgH="2412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3600"/>
                          <a:ext cx="960" cy="321"/>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2559" name="Object 15"/>
            <p:cNvGraphicFramePr>
              <a:graphicFrameLocks noChangeAspect="1"/>
            </p:cNvGraphicFramePr>
            <p:nvPr/>
          </p:nvGraphicFramePr>
          <p:xfrm>
            <a:off x="3024" y="3600"/>
            <a:ext cx="528" cy="327"/>
          </p:xfrm>
          <a:graphic>
            <a:graphicData uri="http://schemas.openxmlformats.org/presentationml/2006/ole">
              <mc:AlternateContent xmlns:mc="http://schemas.openxmlformats.org/markup-compatibility/2006">
                <mc:Choice xmlns:v="urn:schemas-microsoft-com:vml" Requires="v">
                  <p:oleObj spid="_x0000_s492584" name="Equation" r:id="rId6" imgW="330120" imgH="203040" progId="Equation.3">
                    <p:embed/>
                  </p:oleObj>
                </mc:Choice>
                <mc:Fallback>
                  <p:oleObj name="Equation" r:id="rId6" imgW="330120" imgH="2030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3600"/>
                          <a:ext cx="528" cy="32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92560" name="Text Box 16"/>
            <p:cNvSpPr txBox="1">
              <a:spLocks noChangeArrowheads="1"/>
            </p:cNvSpPr>
            <p:nvPr/>
          </p:nvSpPr>
          <p:spPr bwMode="auto">
            <a:xfrm>
              <a:off x="240" y="34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X</a:t>
              </a:r>
              <a:r>
                <a:rPr kumimoji="1" lang="en-US" altLang="zh-CN" sz="2400" b="1" baseline="-25000">
                  <a:solidFill>
                    <a:srgbClr val="0000FF"/>
                  </a:solidFill>
                  <a:latin typeface="Times New Roman" pitchFamily="18" charset="0"/>
                </a:rPr>
                <a:t>i</a:t>
              </a:r>
              <a:r>
                <a:rPr kumimoji="1" lang="en-US" altLang="zh-CN" sz="2400" b="1">
                  <a:solidFill>
                    <a:srgbClr val="0000FF"/>
                  </a:solidFill>
                  <a:latin typeface="Times New Roman" pitchFamily="18" charset="0"/>
                </a:rPr>
                <a:t>(s)</a:t>
              </a:r>
            </a:p>
          </p:txBody>
        </p:sp>
        <p:sp>
          <p:nvSpPr>
            <p:cNvPr id="492561" name="Text Box 17"/>
            <p:cNvSpPr txBox="1">
              <a:spLocks noChangeArrowheads="1"/>
            </p:cNvSpPr>
            <p:nvPr/>
          </p:nvSpPr>
          <p:spPr bwMode="auto">
            <a:xfrm>
              <a:off x="3888" y="340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X</a:t>
              </a:r>
              <a:r>
                <a:rPr kumimoji="1" lang="en-US" altLang="zh-CN" sz="2400" b="1" baseline="-25000">
                  <a:solidFill>
                    <a:srgbClr val="0000FF"/>
                  </a:solidFill>
                  <a:latin typeface="Times New Roman" pitchFamily="18" charset="0"/>
                </a:rPr>
                <a:t>o</a:t>
              </a:r>
              <a:r>
                <a:rPr kumimoji="1" lang="en-US" altLang="zh-CN" sz="2400" b="1">
                  <a:solidFill>
                    <a:srgbClr val="0000FF"/>
                  </a:solidFill>
                  <a:latin typeface="Times New Roman" pitchFamily="18" charset="0"/>
                </a:rPr>
                <a:t>(s)</a:t>
              </a:r>
            </a:p>
          </p:txBody>
        </p:sp>
        <p:sp>
          <p:nvSpPr>
            <p:cNvPr id="492562" name="Text Box 18"/>
            <p:cNvSpPr txBox="1">
              <a:spLocks noChangeArrowheads="1"/>
            </p:cNvSpPr>
            <p:nvPr/>
          </p:nvSpPr>
          <p:spPr bwMode="auto">
            <a:xfrm>
              <a:off x="1008" y="34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E(s)</a:t>
              </a:r>
            </a:p>
          </p:txBody>
        </p:sp>
        <p:sp>
          <p:nvSpPr>
            <p:cNvPr id="492563" name="Text Box 19"/>
            <p:cNvSpPr txBox="1">
              <a:spLocks noChangeArrowheads="1"/>
            </p:cNvSpPr>
            <p:nvPr/>
          </p:nvSpPr>
          <p:spPr bwMode="auto">
            <a:xfrm>
              <a:off x="2352" y="340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M(s)</a:t>
              </a:r>
            </a:p>
          </p:txBody>
        </p:sp>
        <p:sp>
          <p:nvSpPr>
            <p:cNvPr id="492564" name="Line 20"/>
            <p:cNvSpPr>
              <a:spLocks noChangeShapeType="1"/>
            </p:cNvSpPr>
            <p:nvPr/>
          </p:nvSpPr>
          <p:spPr bwMode="auto">
            <a:xfrm>
              <a:off x="4176" y="3744"/>
              <a:ext cx="0" cy="384"/>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5" name="Line 21"/>
            <p:cNvSpPr>
              <a:spLocks noChangeShapeType="1"/>
            </p:cNvSpPr>
            <p:nvPr/>
          </p:nvSpPr>
          <p:spPr bwMode="auto">
            <a:xfrm flipH="1">
              <a:off x="864" y="4128"/>
              <a:ext cx="3312" cy="0"/>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6" name="Line 22"/>
            <p:cNvSpPr>
              <a:spLocks noChangeShapeType="1"/>
            </p:cNvSpPr>
            <p:nvPr/>
          </p:nvSpPr>
          <p:spPr bwMode="auto">
            <a:xfrm flipV="1">
              <a:off x="864" y="3888"/>
              <a:ext cx="0" cy="24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567" name="Text Box 23"/>
            <p:cNvSpPr txBox="1">
              <a:spLocks noChangeArrowheads="1"/>
            </p:cNvSpPr>
            <p:nvPr/>
          </p:nvSpPr>
          <p:spPr bwMode="auto">
            <a:xfrm>
              <a:off x="528" y="3744"/>
              <a:ext cx="1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t>
              </a:r>
            </a:p>
          </p:txBody>
        </p:sp>
        <p:sp>
          <p:nvSpPr>
            <p:cNvPr id="492568" name="Text Box 24"/>
            <p:cNvSpPr txBox="1">
              <a:spLocks noChangeArrowheads="1"/>
            </p:cNvSpPr>
            <p:nvPr/>
          </p:nvSpPr>
          <p:spPr bwMode="auto">
            <a:xfrm>
              <a:off x="960" y="379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t>
              </a:r>
            </a:p>
          </p:txBody>
        </p:sp>
      </p:grpSp>
      <p:graphicFrame>
        <p:nvGraphicFramePr>
          <p:cNvPr id="492569" name="Object 25"/>
          <p:cNvGraphicFramePr>
            <a:graphicFrameLocks noChangeAspect="1"/>
          </p:cNvGraphicFramePr>
          <p:nvPr/>
        </p:nvGraphicFramePr>
        <p:xfrm>
          <a:off x="2590800" y="3352800"/>
          <a:ext cx="3900488" cy="946150"/>
        </p:xfrm>
        <a:graphic>
          <a:graphicData uri="http://schemas.openxmlformats.org/presentationml/2006/ole">
            <mc:AlternateContent xmlns:mc="http://schemas.openxmlformats.org/markup-compatibility/2006">
              <mc:Choice xmlns:v="urn:schemas-microsoft-com:vml" Requires="v">
                <p:oleObj spid="_x0000_s492585" name="Equation" r:id="rId8" imgW="1625400" imgH="393480" progId="Equation.3">
                  <p:embed/>
                </p:oleObj>
              </mc:Choice>
              <mc:Fallback>
                <p:oleObj name="Equation" r:id="rId8" imgW="1625400" imgH="39348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3352800"/>
                        <a:ext cx="3900488" cy="946150"/>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2570" name="Object 26"/>
          <p:cNvGraphicFramePr>
            <a:graphicFrameLocks noChangeAspect="1"/>
          </p:cNvGraphicFramePr>
          <p:nvPr/>
        </p:nvGraphicFramePr>
        <p:xfrm>
          <a:off x="2362200" y="4572000"/>
          <a:ext cx="4191000" cy="925513"/>
        </p:xfrm>
        <a:graphic>
          <a:graphicData uri="http://schemas.openxmlformats.org/presentationml/2006/ole">
            <mc:AlternateContent xmlns:mc="http://schemas.openxmlformats.org/markup-compatibility/2006">
              <mc:Choice xmlns:v="urn:schemas-microsoft-com:vml" Requires="v">
                <p:oleObj spid="_x0000_s492586" name="位图图像" r:id="rId10" imgW="2457143" imgH="542857" progId="Paint.Picture">
                  <p:embed/>
                </p:oleObj>
              </mc:Choice>
              <mc:Fallback>
                <p:oleObj name="位图图像" r:id="rId10" imgW="2457143" imgH="542857" progId="Paint.Picture">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4572000"/>
                        <a:ext cx="4191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2571" name="Text Box 27"/>
          <p:cNvSpPr txBox="1">
            <a:spLocks noChangeArrowheads="1"/>
          </p:cNvSpPr>
          <p:nvPr/>
        </p:nvSpPr>
        <p:spPr bwMode="auto">
          <a:xfrm>
            <a:off x="1116013" y="57912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当</a:t>
            </a:r>
            <a:r>
              <a:rPr kumimoji="1" lang="en-US" altLang="zh-CN" sz="2400" b="1">
                <a:solidFill>
                  <a:srgbClr val="0000FF"/>
                </a:solidFill>
                <a:latin typeface="Times New Roman" pitchFamily="18" charset="0"/>
              </a:rPr>
              <a:t>K</a:t>
            </a:r>
            <a:r>
              <a:rPr kumimoji="1" lang="en-US" altLang="zh-CN" sz="2000" b="1">
                <a:solidFill>
                  <a:srgbClr val="0000FF"/>
                </a:solidFill>
                <a:latin typeface="Times New Roman" pitchFamily="18" charset="0"/>
              </a:rPr>
              <a:t>p</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时，</a:t>
            </a:r>
          </a:p>
        </p:txBody>
      </p:sp>
      <p:graphicFrame>
        <p:nvGraphicFramePr>
          <p:cNvPr id="492572" name="Object 28"/>
          <p:cNvGraphicFramePr>
            <a:graphicFrameLocks noChangeAspect="1"/>
          </p:cNvGraphicFramePr>
          <p:nvPr/>
        </p:nvGraphicFramePr>
        <p:xfrm>
          <a:off x="3200400" y="5638800"/>
          <a:ext cx="2743200" cy="925513"/>
        </p:xfrm>
        <a:graphic>
          <a:graphicData uri="http://schemas.openxmlformats.org/presentationml/2006/ole">
            <mc:AlternateContent xmlns:mc="http://schemas.openxmlformats.org/markup-compatibility/2006">
              <mc:Choice xmlns:v="urn:schemas-microsoft-com:vml" Requires="v">
                <p:oleObj spid="_x0000_s492587" name="位图图像" r:id="rId12" imgW="2457143" imgH="542857" progId="Paint.Picture">
                  <p:embed/>
                </p:oleObj>
              </mc:Choice>
              <mc:Fallback>
                <p:oleObj name="位图图像" r:id="rId12" imgW="2457143" imgH="542857" progId="Paint.Picture">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r="34546"/>
                      <a:stretch>
                        <a:fillRect/>
                      </a:stretch>
                    </p:blipFill>
                    <p:spPr bwMode="auto">
                      <a:xfrm>
                        <a:off x="3200400" y="5638800"/>
                        <a:ext cx="27432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3570" name="Rectangle 2"/>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3571" name="Object 3"/>
          <p:cNvGraphicFramePr>
            <a:graphicFrameLocks noChangeAspect="1"/>
          </p:cNvGraphicFramePr>
          <p:nvPr/>
        </p:nvGraphicFramePr>
        <p:xfrm>
          <a:off x="2438400" y="0"/>
          <a:ext cx="3524250" cy="2362200"/>
        </p:xfrm>
        <a:graphic>
          <a:graphicData uri="http://schemas.openxmlformats.org/presentationml/2006/ole">
            <mc:AlternateContent xmlns:mc="http://schemas.openxmlformats.org/markup-compatibility/2006">
              <mc:Choice xmlns:v="urn:schemas-microsoft-com:vml" Requires="v">
                <p:oleObj spid="_x0000_s493591" name="位图图像" r:id="rId4" imgW="3524742" imgH="2362530" progId="Paint.Picture">
                  <p:embed/>
                </p:oleObj>
              </mc:Choice>
              <mc:Fallback>
                <p:oleObj name="位图图像" r:id="rId4" imgW="3524742" imgH="236253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0"/>
                        <a:ext cx="35242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3572" name="Text Box 4"/>
          <p:cNvSpPr txBox="1">
            <a:spLocks noChangeArrowheads="1"/>
          </p:cNvSpPr>
          <p:nvPr/>
        </p:nvSpPr>
        <p:spPr bwMode="auto">
          <a:xfrm>
            <a:off x="152400" y="2819400"/>
            <a:ext cx="56435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未校正前稳定裕度小，采用</a:t>
            </a:r>
            <a:r>
              <a:rPr kumimoji="1" lang="en-US" altLang="zh-CN" sz="2400" b="1">
                <a:solidFill>
                  <a:srgbClr val="0000FF"/>
                </a:solidFill>
                <a:latin typeface="Times New Roman" pitchFamily="18" charset="0"/>
              </a:rPr>
              <a:t>PD</a:t>
            </a:r>
            <a:r>
              <a:rPr kumimoji="1" lang="zh-CN" altLang="en-US" sz="2400" b="1">
                <a:solidFill>
                  <a:srgbClr val="0000FF"/>
                </a:solidFill>
                <a:latin typeface="Times New Roman" pitchFamily="18" charset="0"/>
              </a:rPr>
              <a:t>控制后，</a:t>
            </a:r>
          </a:p>
          <a:p>
            <a:pPr>
              <a:spcBef>
                <a:spcPct val="50000"/>
              </a:spcBef>
            </a:pPr>
            <a:r>
              <a:rPr kumimoji="1" lang="en-US" altLang="zh-CN" sz="2400" b="1">
                <a:solidFill>
                  <a:srgbClr val="0000FF"/>
                </a:solidFill>
                <a:latin typeface="Times New Roman" pitchFamily="18" charset="0"/>
              </a:rPr>
              <a:t>1)</a:t>
            </a:r>
            <a:r>
              <a:rPr kumimoji="1" lang="zh-CN" altLang="en-US" sz="2400" b="1">
                <a:solidFill>
                  <a:schemeClr val="hlink"/>
                </a:solidFill>
                <a:latin typeface="Times New Roman" pitchFamily="18" charset="0"/>
              </a:rPr>
              <a:t>相位裕度增加，稳定性增强。</a:t>
            </a:r>
          </a:p>
          <a:p>
            <a:pPr>
              <a:spcBef>
                <a:spcPct val="50000"/>
              </a:spcBef>
            </a:pPr>
            <a:r>
              <a:rPr kumimoji="1" lang="en-US" altLang="zh-CN" sz="2400" b="1">
                <a:solidFill>
                  <a:schemeClr val="hlink"/>
                </a:solidFill>
                <a:latin typeface="Times New Roman" pitchFamily="18" charset="0"/>
              </a:rPr>
              <a:t>2)</a:t>
            </a:r>
            <a:r>
              <a:rPr kumimoji="1" lang="zh-CN" altLang="en-US" sz="2400" b="1">
                <a:solidFill>
                  <a:schemeClr val="hlink"/>
                </a:solidFill>
                <a:latin typeface="Times New Roman" pitchFamily="18" charset="0"/>
              </a:rPr>
              <a:t>剪切频率增加</a:t>
            </a:r>
            <a:r>
              <a:rPr kumimoji="1" lang="zh-CN" altLang="en-US" sz="2400" b="1">
                <a:solidFill>
                  <a:srgbClr val="0000FF"/>
                </a:solidFill>
                <a:latin typeface="Times New Roman" pitchFamily="18" charset="0"/>
              </a:rPr>
              <a:t>，系统的</a:t>
            </a:r>
            <a:r>
              <a:rPr kumimoji="1" lang="zh-CN" altLang="en-US" sz="2400" b="1">
                <a:solidFill>
                  <a:schemeClr val="hlink"/>
                </a:solidFill>
                <a:latin typeface="Times New Roman" pitchFamily="18" charset="0"/>
              </a:rPr>
              <a:t>快速性提高。</a:t>
            </a:r>
          </a:p>
        </p:txBody>
      </p:sp>
      <p:sp>
        <p:nvSpPr>
          <p:cNvPr id="493573" name="Text Box 5"/>
          <p:cNvSpPr txBox="1">
            <a:spLocks noChangeArrowheads="1"/>
          </p:cNvSpPr>
          <p:nvPr/>
        </p:nvSpPr>
        <p:spPr bwMode="auto">
          <a:xfrm>
            <a:off x="304800" y="4800600"/>
            <a:ext cx="513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但高频增益上升，</a:t>
            </a:r>
            <a:r>
              <a:rPr kumimoji="1" lang="zh-CN" altLang="en-US" sz="2400" b="1">
                <a:solidFill>
                  <a:schemeClr val="hlink"/>
                </a:solidFill>
                <a:latin typeface="Times New Roman" pitchFamily="18" charset="0"/>
              </a:rPr>
              <a:t>抗干扰能力减弱。</a:t>
            </a:r>
          </a:p>
        </p:txBody>
      </p:sp>
      <p:graphicFrame>
        <p:nvGraphicFramePr>
          <p:cNvPr id="493574" name="Object 6"/>
          <p:cNvGraphicFramePr>
            <a:graphicFrameLocks noChangeAspect="1"/>
          </p:cNvGraphicFramePr>
          <p:nvPr/>
        </p:nvGraphicFramePr>
        <p:xfrm>
          <a:off x="5724525" y="2349500"/>
          <a:ext cx="3105150" cy="3476625"/>
        </p:xfrm>
        <a:graphic>
          <a:graphicData uri="http://schemas.openxmlformats.org/presentationml/2006/ole">
            <mc:AlternateContent xmlns:mc="http://schemas.openxmlformats.org/markup-compatibility/2006">
              <mc:Choice xmlns:v="urn:schemas-microsoft-com:vml" Requires="v">
                <p:oleObj spid="_x0000_s493592" name="位图图像" r:id="rId6" imgW="3104762" imgH="3476190" progId="Paint.Picture">
                  <p:embed/>
                </p:oleObj>
              </mc:Choice>
              <mc:Fallback>
                <p:oleObj name="位图图像" r:id="rId6" imgW="3104762" imgH="3476190"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2349500"/>
                        <a:ext cx="31051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3575" name="Text Box 7"/>
          <p:cNvSpPr txBox="1">
            <a:spLocks noChangeArrowheads="1"/>
          </p:cNvSpPr>
          <p:nvPr/>
        </p:nvSpPr>
        <p:spPr bwMode="auto">
          <a:xfrm>
            <a:off x="5257800" y="60198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PD</a:t>
            </a:r>
            <a:r>
              <a:rPr kumimoji="1" lang="zh-CN" altLang="en-US" sz="2400" b="1">
                <a:solidFill>
                  <a:srgbClr val="0000FF"/>
                </a:solidFill>
                <a:latin typeface="Times New Roman" pitchFamily="18" charset="0"/>
              </a:rPr>
              <a:t>调节器控制作用示意图</a:t>
            </a:r>
          </a:p>
        </p:txBody>
      </p:sp>
      <p:grpSp>
        <p:nvGrpSpPr>
          <p:cNvPr id="493580" name="Group 12"/>
          <p:cNvGrpSpPr>
            <a:grpSpLocks/>
          </p:cNvGrpSpPr>
          <p:nvPr/>
        </p:nvGrpSpPr>
        <p:grpSpPr bwMode="auto">
          <a:xfrm>
            <a:off x="5940425" y="2781300"/>
            <a:ext cx="2303463" cy="2087563"/>
            <a:chOff x="3742" y="1752"/>
            <a:chExt cx="1451" cy="1315"/>
          </a:xfrm>
        </p:grpSpPr>
        <p:sp>
          <p:nvSpPr>
            <p:cNvPr id="493577" name="Line 9"/>
            <p:cNvSpPr>
              <a:spLocks noChangeShapeType="1"/>
            </p:cNvSpPr>
            <p:nvPr/>
          </p:nvSpPr>
          <p:spPr bwMode="auto">
            <a:xfrm>
              <a:off x="3742" y="1752"/>
              <a:ext cx="544" cy="272"/>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78" name="Line 10"/>
            <p:cNvSpPr>
              <a:spLocks noChangeShapeType="1"/>
            </p:cNvSpPr>
            <p:nvPr/>
          </p:nvSpPr>
          <p:spPr bwMode="auto">
            <a:xfrm>
              <a:off x="4286" y="2024"/>
              <a:ext cx="590" cy="59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79" name="Line 11"/>
            <p:cNvSpPr>
              <a:spLocks noChangeShapeType="1"/>
            </p:cNvSpPr>
            <p:nvPr/>
          </p:nvSpPr>
          <p:spPr bwMode="auto">
            <a:xfrm>
              <a:off x="4876" y="2614"/>
              <a:ext cx="317" cy="453"/>
            </a:xfrm>
            <a:prstGeom prst="line">
              <a:avLst/>
            </a:prstGeom>
            <a:noFill/>
            <a:ln w="76200">
              <a:solidFill>
                <a:srgbClr val="3366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3581" name="Line 13"/>
          <p:cNvSpPr>
            <a:spLocks noChangeShapeType="1"/>
          </p:cNvSpPr>
          <p:nvPr/>
        </p:nvSpPr>
        <p:spPr bwMode="auto">
          <a:xfrm>
            <a:off x="5940425" y="3673475"/>
            <a:ext cx="1008063" cy="0"/>
          </a:xfrm>
          <a:prstGeom prst="line">
            <a:avLst/>
          </a:prstGeom>
          <a:noFill/>
          <a:ln w="762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82" name="Line 14"/>
          <p:cNvSpPr>
            <a:spLocks noChangeShapeType="1"/>
          </p:cNvSpPr>
          <p:nvPr/>
        </p:nvSpPr>
        <p:spPr bwMode="auto">
          <a:xfrm flipV="1">
            <a:off x="6948488" y="2881313"/>
            <a:ext cx="1295400" cy="792162"/>
          </a:xfrm>
          <a:prstGeom prst="line">
            <a:avLst/>
          </a:prstGeom>
          <a:noFill/>
          <a:ln w="762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83" name="Line 15"/>
          <p:cNvSpPr>
            <a:spLocks noChangeShapeType="1"/>
          </p:cNvSpPr>
          <p:nvPr/>
        </p:nvSpPr>
        <p:spPr bwMode="auto">
          <a:xfrm>
            <a:off x="5940425" y="2794000"/>
            <a:ext cx="863600" cy="433388"/>
          </a:xfrm>
          <a:prstGeom prst="line">
            <a:avLst/>
          </a:prstGeom>
          <a:noFill/>
          <a:ln w="762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84" name="Line 16"/>
          <p:cNvSpPr>
            <a:spLocks noChangeShapeType="1"/>
          </p:cNvSpPr>
          <p:nvPr/>
        </p:nvSpPr>
        <p:spPr bwMode="auto">
          <a:xfrm>
            <a:off x="6804025" y="3213100"/>
            <a:ext cx="144463" cy="144463"/>
          </a:xfrm>
          <a:prstGeom prst="line">
            <a:avLst/>
          </a:prstGeom>
          <a:noFill/>
          <a:ln w="762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85" name="Line 17"/>
          <p:cNvSpPr>
            <a:spLocks noChangeShapeType="1"/>
          </p:cNvSpPr>
          <p:nvPr/>
        </p:nvSpPr>
        <p:spPr bwMode="auto">
          <a:xfrm>
            <a:off x="6948488" y="3357563"/>
            <a:ext cx="719137" cy="287337"/>
          </a:xfrm>
          <a:prstGeom prst="line">
            <a:avLst/>
          </a:prstGeom>
          <a:noFill/>
          <a:ln w="762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3586" name="Line 18"/>
          <p:cNvSpPr>
            <a:spLocks noChangeShapeType="1"/>
          </p:cNvSpPr>
          <p:nvPr/>
        </p:nvSpPr>
        <p:spPr bwMode="auto">
          <a:xfrm>
            <a:off x="7740650" y="3671888"/>
            <a:ext cx="863600" cy="865187"/>
          </a:xfrm>
          <a:prstGeom prst="line">
            <a:avLst/>
          </a:prstGeom>
          <a:noFill/>
          <a:ln w="762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blinds(horizontal)">
                                      <p:cBhvr>
                                        <p:cTn id="7" dur="500"/>
                                        <p:tgtEl>
                                          <p:spTgt spid="493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3580"/>
                                        </p:tgtEl>
                                        <p:attrNameLst>
                                          <p:attrName>style.visibility</p:attrName>
                                        </p:attrNameLst>
                                      </p:cBhvr>
                                      <p:to>
                                        <p:strVal val="visible"/>
                                      </p:to>
                                    </p:set>
                                    <p:animEffect transition="in" filter="blinds(horizontal)">
                                      <p:cBhvr>
                                        <p:cTn id="12" dur="500"/>
                                        <p:tgtEl>
                                          <p:spTgt spid="493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3581"/>
                                        </p:tgtEl>
                                        <p:attrNameLst>
                                          <p:attrName>style.visibility</p:attrName>
                                        </p:attrNameLst>
                                      </p:cBhvr>
                                      <p:to>
                                        <p:strVal val="visible"/>
                                      </p:to>
                                    </p:set>
                                    <p:animEffect transition="in" filter="blinds(horizontal)">
                                      <p:cBhvr>
                                        <p:cTn id="17" dur="500"/>
                                        <p:tgtEl>
                                          <p:spTgt spid="49358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93582"/>
                                        </p:tgtEl>
                                        <p:attrNameLst>
                                          <p:attrName>style.visibility</p:attrName>
                                        </p:attrNameLst>
                                      </p:cBhvr>
                                      <p:to>
                                        <p:strVal val="visible"/>
                                      </p:to>
                                    </p:set>
                                    <p:animEffect transition="in" filter="blinds(horizontal)">
                                      <p:cBhvr>
                                        <p:cTn id="20" dur="500"/>
                                        <p:tgtEl>
                                          <p:spTgt spid="49358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3583"/>
                                        </p:tgtEl>
                                        <p:attrNameLst>
                                          <p:attrName>style.visibility</p:attrName>
                                        </p:attrNameLst>
                                      </p:cBhvr>
                                      <p:to>
                                        <p:strVal val="visible"/>
                                      </p:to>
                                    </p:set>
                                    <p:animEffect transition="in" filter="blinds(horizontal)">
                                      <p:cBhvr>
                                        <p:cTn id="25" dur="500"/>
                                        <p:tgtEl>
                                          <p:spTgt spid="4935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93584"/>
                                        </p:tgtEl>
                                        <p:attrNameLst>
                                          <p:attrName>style.visibility</p:attrName>
                                        </p:attrNameLst>
                                      </p:cBhvr>
                                      <p:to>
                                        <p:strVal val="visible"/>
                                      </p:to>
                                    </p:set>
                                    <p:animEffect transition="in" filter="blinds(horizontal)">
                                      <p:cBhvr>
                                        <p:cTn id="30" dur="500"/>
                                        <p:tgtEl>
                                          <p:spTgt spid="49358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93585"/>
                                        </p:tgtEl>
                                        <p:attrNameLst>
                                          <p:attrName>style.visibility</p:attrName>
                                        </p:attrNameLst>
                                      </p:cBhvr>
                                      <p:to>
                                        <p:strVal val="visible"/>
                                      </p:to>
                                    </p:set>
                                    <p:animEffect transition="in" filter="blinds(horizontal)">
                                      <p:cBhvr>
                                        <p:cTn id="35" dur="500"/>
                                        <p:tgtEl>
                                          <p:spTgt spid="4935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93586"/>
                                        </p:tgtEl>
                                        <p:attrNameLst>
                                          <p:attrName>style.visibility</p:attrName>
                                        </p:attrNameLst>
                                      </p:cBhvr>
                                      <p:to>
                                        <p:strVal val="visible"/>
                                      </p:to>
                                    </p:set>
                                    <p:animEffect transition="in" filter="blinds(horizontal)">
                                      <p:cBhvr>
                                        <p:cTn id="40" dur="500"/>
                                        <p:tgtEl>
                                          <p:spTgt spid="49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81" grpId="0" animBg="1"/>
      <p:bldP spid="493582" grpId="0" animBg="1"/>
      <p:bldP spid="493583" grpId="0" animBg="1"/>
      <p:bldP spid="493584" grpId="0" animBg="1"/>
      <p:bldP spid="493585" grpId="0" animBg="1"/>
      <p:bldP spid="49358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94594" name="Object 2"/>
          <p:cNvGraphicFramePr>
            <a:graphicFrameLocks noChangeAspect="1"/>
          </p:cNvGraphicFramePr>
          <p:nvPr/>
        </p:nvGraphicFramePr>
        <p:xfrm>
          <a:off x="457200" y="3733800"/>
          <a:ext cx="3810000" cy="887413"/>
        </p:xfrm>
        <a:graphic>
          <a:graphicData uri="http://schemas.openxmlformats.org/presentationml/2006/ole">
            <mc:AlternateContent xmlns:mc="http://schemas.openxmlformats.org/markup-compatibility/2006">
              <mc:Choice xmlns:v="urn:schemas-microsoft-com:vml" Requires="v">
                <p:oleObj spid="_x0000_s494634" name="位图图像" r:id="rId4" imgW="5571429" imgH="1895238" progId="Paint.Picture">
                  <p:embed/>
                </p:oleObj>
              </mc:Choice>
              <mc:Fallback>
                <p:oleObj name="位图图像" r:id="rId4" imgW="5571429" imgH="189523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t="68221" r="53587"/>
                      <a:stretch>
                        <a:fillRect/>
                      </a:stretch>
                    </p:blipFill>
                    <p:spPr bwMode="auto">
                      <a:xfrm>
                        <a:off x="457200" y="3733800"/>
                        <a:ext cx="381000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4595" name="Rectangle 3"/>
          <p:cNvSpPr>
            <a:spLocks noChangeArrowheads="1"/>
          </p:cNvSpPr>
          <p:nvPr/>
        </p:nvSpPr>
        <p:spPr bwMode="auto">
          <a:xfrm>
            <a:off x="914400" y="381000"/>
            <a:ext cx="225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a:solidFill>
                  <a:srgbClr val="0000FF"/>
                </a:solidFill>
                <a:latin typeface="Tahoma" pitchFamily="34" charset="0"/>
              </a:rPr>
              <a:t>2</a:t>
            </a:r>
            <a:r>
              <a:rPr kumimoji="1" lang="zh-CN" altLang="en-US" sz="2400" b="1">
                <a:solidFill>
                  <a:srgbClr val="0000FF"/>
                </a:solidFill>
                <a:latin typeface="Tahoma" pitchFamily="34" charset="0"/>
              </a:rPr>
              <a:t>．</a:t>
            </a:r>
            <a:r>
              <a:rPr kumimoji="1" lang="en-US" altLang="zh-CN" sz="2400" b="1">
                <a:solidFill>
                  <a:srgbClr val="0000FF"/>
                </a:solidFill>
                <a:latin typeface="Tahoma" pitchFamily="34" charset="0"/>
              </a:rPr>
              <a:t>PI</a:t>
            </a:r>
            <a:r>
              <a:rPr kumimoji="1" lang="zh-CN" altLang="en-US" sz="2400" b="1">
                <a:solidFill>
                  <a:srgbClr val="0000FF"/>
                </a:solidFill>
                <a:latin typeface="Tahoma" pitchFamily="34" charset="0"/>
              </a:rPr>
              <a:t>校正环节</a:t>
            </a:r>
          </a:p>
        </p:txBody>
      </p:sp>
      <p:grpSp>
        <p:nvGrpSpPr>
          <p:cNvPr id="494596" name="Group 4"/>
          <p:cNvGrpSpPr>
            <a:grpSpLocks/>
          </p:cNvGrpSpPr>
          <p:nvPr/>
        </p:nvGrpSpPr>
        <p:grpSpPr bwMode="auto">
          <a:xfrm>
            <a:off x="1219200" y="1219200"/>
            <a:ext cx="6934200" cy="1143000"/>
            <a:chOff x="768" y="768"/>
            <a:chExt cx="4368" cy="720"/>
          </a:xfrm>
        </p:grpSpPr>
        <p:sp>
          <p:nvSpPr>
            <p:cNvPr id="494597" name="Line 5"/>
            <p:cNvSpPr>
              <a:spLocks noChangeShapeType="1"/>
            </p:cNvSpPr>
            <p:nvPr/>
          </p:nvSpPr>
          <p:spPr bwMode="auto">
            <a:xfrm>
              <a:off x="816" y="110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598" name="Oval 6"/>
            <p:cNvSpPr>
              <a:spLocks noChangeArrowheads="1"/>
            </p:cNvSpPr>
            <p:nvPr/>
          </p:nvSpPr>
          <p:spPr bwMode="auto">
            <a:xfrm>
              <a:off x="1248" y="960"/>
              <a:ext cx="288" cy="288"/>
            </a:xfrm>
            <a:prstGeom prst="ellips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599" name="Line 7"/>
            <p:cNvSpPr>
              <a:spLocks noChangeShapeType="1"/>
            </p:cNvSpPr>
            <p:nvPr/>
          </p:nvSpPr>
          <p:spPr bwMode="auto">
            <a:xfrm flipV="1">
              <a:off x="1296" y="1008"/>
              <a:ext cx="192" cy="192"/>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00" name="Line 8"/>
            <p:cNvSpPr>
              <a:spLocks noChangeShapeType="1"/>
            </p:cNvSpPr>
            <p:nvPr/>
          </p:nvSpPr>
          <p:spPr bwMode="auto">
            <a:xfrm flipH="1" flipV="1">
              <a:off x="1296" y="1008"/>
              <a:ext cx="192" cy="192"/>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01" name="Line 9"/>
            <p:cNvSpPr>
              <a:spLocks noChangeShapeType="1"/>
            </p:cNvSpPr>
            <p:nvPr/>
          </p:nvSpPr>
          <p:spPr bwMode="auto">
            <a:xfrm>
              <a:off x="1536" y="110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02" name="Rectangle 10"/>
            <p:cNvSpPr>
              <a:spLocks noChangeArrowheads="1"/>
            </p:cNvSpPr>
            <p:nvPr/>
          </p:nvSpPr>
          <p:spPr bwMode="auto">
            <a:xfrm>
              <a:off x="1968" y="768"/>
              <a:ext cx="960" cy="576"/>
            </a:xfrm>
            <a:prstGeom prst="rect">
              <a:avLst/>
            </a:prstGeom>
            <a:noFill/>
            <a:ln w="28575"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3" name="Line 11"/>
            <p:cNvSpPr>
              <a:spLocks noChangeShapeType="1"/>
            </p:cNvSpPr>
            <p:nvPr/>
          </p:nvSpPr>
          <p:spPr bwMode="auto">
            <a:xfrm>
              <a:off x="2928" y="110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04" name="Rectangle 12"/>
            <p:cNvSpPr>
              <a:spLocks noChangeArrowheads="1"/>
            </p:cNvSpPr>
            <p:nvPr/>
          </p:nvSpPr>
          <p:spPr bwMode="auto">
            <a:xfrm>
              <a:off x="3360" y="912"/>
              <a:ext cx="960" cy="384"/>
            </a:xfrm>
            <a:prstGeom prst="rect">
              <a:avLst/>
            </a:prstGeom>
            <a:noFill/>
            <a:ln w="28575"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5" name="Line 13"/>
            <p:cNvSpPr>
              <a:spLocks noChangeShapeType="1"/>
            </p:cNvSpPr>
            <p:nvPr/>
          </p:nvSpPr>
          <p:spPr bwMode="auto">
            <a:xfrm>
              <a:off x="4320" y="1104"/>
              <a:ext cx="816"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4606" name="Object 14"/>
            <p:cNvGraphicFramePr>
              <a:graphicFrameLocks noChangeAspect="1"/>
            </p:cNvGraphicFramePr>
            <p:nvPr/>
          </p:nvGraphicFramePr>
          <p:xfrm>
            <a:off x="1968" y="768"/>
            <a:ext cx="960" cy="576"/>
          </p:xfrm>
          <a:graphic>
            <a:graphicData uri="http://schemas.openxmlformats.org/presentationml/2006/ole">
              <mc:AlternateContent xmlns:mc="http://schemas.openxmlformats.org/markup-compatibility/2006">
                <mc:Choice xmlns:v="urn:schemas-microsoft-com:vml" Requires="v">
                  <p:oleObj spid="_x0000_s494635" name="Equation" r:id="rId6" imgW="723600" imgH="431640" progId="Equation.3">
                    <p:embed/>
                  </p:oleObj>
                </mc:Choice>
                <mc:Fallback>
                  <p:oleObj name="Equation" r:id="rId6" imgW="723600" imgH="4316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768"/>
                          <a:ext cx="960" cy="576"/>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4607" name="Object 15"/>
            <p:cNvGraphicFramePr>
              <a:graphicFrameLocks noChangeAspect="1"/>
            </p:cNvGraphicFramePr>
            <p:nvPr/>
          </p:nvGraphicFramePr>
          <p:xfrm>
            <a:off x="3552" y="960"/>
            <a:ext cx="528" cy="327"/>
          </p:xfrm>
          <a:graphic>
            <a:graphicData uri="http://schemas.openxmlformats.org/presentationml/2006/ole">
              <mc:AlternateContent xmlns:mc="http://schemas.openxmlformats.org/markup-compatibility/2006">
                <mc:Choice xmlns:v="urn:schemas-microsoft-com:vml" Requires="v">
                  <p:oleObj spid="_x0000_s494636" name="Equation" r:id="rId8" imgW="330120" imgH="203040" progId="Equation.3">
                    <p:embed/>
                  </p:oleObj>
                </mc:Choice>
                <mc:Fallback>
                  <p:oleObj name="Equation" r:id="rId8" imgW="330120" imgH="20304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2" y="960"/>
                          <a:ext cx="528" cy="32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94608" name="Text Box 16"/>
            <p:cNvSpPr txBox="1">
              <a:spLocks noChangeArrowheads="1"/>
            </p:cNvSpPr>
            <p:nvPr/>
          </p:nvSpPr>
          <p:spPr bwMode="auto">
            <a:xfrm>
              <a:off x="768" y="7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X</a:t>
              </a:r>
              <a:r>
                <a:rPr kumimoji="1" lang="en-US" altLang="zh-CN" sz="2400" b="1" baseline="-25000">
                  <a:solidFill>
                    <a:srgbClr val="0000FF"/>
                  </a:solidFill>
                  <a:latin typeface="Times New Roman" pitchFamily="18" charset="0"/>
                </a:rPr>
                <a:t>i</a:t>
              </a:r>
              <a:r>
                <a:rPr kumimoji="1" lang="en-US" altLang="zh-CN" sz="2400" b="1">
                  <a:solidFill>
                    <a:srgbClr val="0000FF"/>
                  </a:solidFill>
                  <a:latin typeface="Times New Roman" pitchFamily="18" charset="0"/>
                </a:rPr>
                <a:t>(s)</a:t>
              </a:r>
            </a:p>
          </p:txBody>
        </p:sp>
        <p:sp>
          <p:nvSpPr>
            <p:cNvPr id="494609" name="Text Box 17"/>
            <p:cNvSpPr txBox="1">
              <a:spLocks noChangeArrowheads="1"/>
            </p:cNvSpPr>
            <p:nvPr/>
          </p:nvSpPr>
          <p:spPr bwMode="auto">
            <a:xfrm>
              <a:off x="4416" y="7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X</a:t>
              </a:r>
              <a:r>
                <a:rPr kumimoji="1" lang="en-US" altLang="zh-CN" sz="2400" b="1" baseline="-25000">
                  <a:solidFill>
                    <a:srgbClr val="0000FF"/>
                  </a:solidFill>
                  <a:latin typeface="Times New Roman" pitchFamily="18" charset="0"/>
                </a:rPr>
                <a:t>o</a:t>
              </a:r>
              <a:r>
                <a:rPr kumimoji="1" lang="en-US" altLang="zh-CN" sz="2400" b="1">
                  <a:solidFill>
                    <a:srgbClr val="0000FF"/>
                  </a:solidFill>
                  <a:latin typeface="Times New Roman" pitchFamily="18" charset="0"/>
                </a:rPr>
                <a:t>(s)</a:t>
              </a:r>
            </a:p>
          </p:txBody>
        </p:sp>
        <p:sp>
          <p:nvSpPr>
            <p:cNvPr id="494610" name="Text Box 18"/>
            <p:cNvSpPr txBox="1">
              <a:spLocks noChangeArrowheads="1"/>
            </p:cNvSpPr>
            <p:nvPr/>
          </p:nvSpPr>
          <p:spPr bwMode="auto">
            <a:xfrm>
              <a:off x="1536" y="7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E(s)</a:t>
              </a:r>
            </a:p>
          </p:txBody>
        </p:sp>
        <p:sp>
          <p:nvSpPr>
            <p:cNvPr id="494611" name="Text Box 19"/>
            <p:cNvSpPr txBox="1">
              <a:spLocks noChangeArrowheads="1"/>
            </p:cNvSpPr>
            <p:nvPr/>
          </p:nvSpPr>
          <p:spPr bwMode="auto">
            <a:xfrm>
              <a:off x="2880" y="76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M(s)</a:t>
              </a:r>
            </a:p>
          </p:txBody>
        </p:sp>
        <p:sp>
          <p:nvSpPr>
            <p:cNvPr id="494612" name="Line 20"/>
            <p:cNvSpPr>
              <a:spLocks noChangeShapeType="1"/>
            </p:cNvSpPr>
            <p:nvPr/>
          </p:nvSpPr>
          <p:spPr bwMode="auto">
            <a:xfrm>
              <a:off x="4704" y="1104"/>
              <a:ext cx="0" cy="384"/>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13" name="Line 21"/>
            <p:cNvSpPr>
              <a:spLocks noChangeShapeType="1"/>
            </p:cNvSpPr>
            <p:nvPr/>
          </p:nvSpPr>
          <p:spPr bwMode="auto">
            <a:xfrm flipH="1">
              <a:off x="1392" y="1488"/>
              <a:ext cx="3312" cy="0"/>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14" name="Line 22"/>
            <p:cNvSpPr>
              <a:spLocks noChangeShapeType="1"/>
            </p:cNvSpPr>
            <p:nvPr/>
          </p:nvSpPr>
          <p:spPr bwMode="auto">
            <a:xfrm flipV="1">
              <a:off x="1392" y="1248"/>
              <a:ext cx="0" cy="24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15" name="Text Box 23"/>
            <p:cNvSpPr txBox="1">
              <a:spLocks noChangeArrowheads="1"/>
            </p:cNvSpPr>
            <p:nvPr/>
          </p:nvSpPr>
          <p:spPr bwMode="auto">
            <a:xfrm>
              <a:off x="1056" y="1104"/>
              <a:ext cx="1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t>
              </a:r>
            </a:p>
          </p:txBody>
        </p:sp>
        <p:sp>
          <p:nvSpPr>
            <p:cNvPr id="494616" name="Text Box 24"/>
            <p:cNvSpPr txBox="1">
              <a:spLocks noChangeArrowheads="1"/>
            </p:cNvSpPr>
            <p:nvPr/>
          </p:nvSpPr>
          <p:spPr bwMode="auto">
            <a:xfrm>
              <a:off x="1488" y="11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t>
              </a:r>
            </a:p>
          </p:txBody>
        </p:sp>
      </p:grpSp>
      <p:graphicFrame>
        <p:nvGraphicFramePr>
          <p:cNvPr id="494617" name="Object 25"/>
          <p:cNvGraphicFramePr>
            <a:graphicFrameLocks noChangeAspect="1"/>
          </p:cNvGraphicFramePr>
          <p:nvPr/>
        </p:nvGraphicFramePr>
        <p:xfrm>
          <a:off x="457200" y="2514600"/>
          <a:ext cx="4356100" cy="1038225"/>
        </p:xfrm>
        <a:graphic>
          <a:graphicData uri="http://schemas.openxmlformats.org/presentationml/2006/ole">
            <mc:AlternateContent xmlns:mc="http://schemas.openxmlformats.org/markup-compatibility/2006">
              <mc:Choice xmlns:v="urn:schemas-microsoft-com:vml" Requires="v">
                <p:oleObj spid="_x0000_s494637" name="Equation" r:id="rId10" imgW="1815840" imgH="431640" progId="Equation.3">
                  <p:embed/>
                </p:oleObj>
              </mc:Choice>
              <mc:Fallback>
                <p:oleObj name="Equation" r:id="rId10" imgW="1815840" imgH="43164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2514600"/>
                        <a:ext cx="4356100" cy="1038225"/>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94618" name="Text Box 26"/>
          <p:cNvSpPr txBox="1">
            <a:spLocks noChangeArrowheads="1"/>
          </p:cNvSpPr>
          <p:nvPr/>
        </p:nvSpPr>
        <p:spPr bwMode="auto">
          <a:xfrm>
            <a:off x="152400" y="4953000"/>
            <a:ext cx="204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当</a:t>
            </a:r>
            <a:r>
              <a:rPr kumimoji="1" lang="en-US" altLang="zh-CN" sz="2400" b="1">
                <a:solidFill>
                  <a:srgbClr val="0000FF"/>
                </a:solidFill>
                <a:latin typeface="Times New Roman" pitchFamily="18" charset="0"/>
              </a:rPr>
              <a:t>K</a:t>
            </a:r>
            <a:r>
              <a:rPr kumimoji="1" lang="en-US" altLang="zh-CN" sz="2000" b="1">
                <a:solidFill>
                  <a:srgbClr val="0000FF"/>
                </a:solidFill>
                <a:latin typeface="Times New Roman" pitchFamily="18" charset="0"/>
              </a:rPr>
              <a:t>p</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时，</a:t>
            </a:r>
          </a:p>
        </p:txBody>
      </p:sp>
      <p:graphicFrame>
        <p:nvGraphicFramePr>
          <p:cNvPr id="494619" name="Object 27"/>
          <p:cNvGraphicFramePr>
            <a:graphicFrameLocks noChangeAspect="1"/>
          </p:cNvGraphicFramePr>
          <p:nvPr/>
        </p:nvGraphicFramePr>
        <p:xfrm>
          <a:off x="1905000" y="4724400"/>
          <a:ext cx="2630488" cy="982663"/>
        </p:xfrm>
        <a:graphic>
          <a:graphicData uri="http://schemas.openxmlformats.org/presentationml/2006/ole">
            <mc:AlternateContent xmlns:mc="http://schemas.openxmlformats.org/markup-compatibility/2006">
              <mc:Choice xmlns:v="urn:schemas-microsoft-com:vml" Requires="v">
                <p:oleObj spid="_x0000_s494638" name="Equation" r:id="rId12" imgW="1155600" imgH="431640" progId="Equation.3">
                  <p:embed/>
                </p:oleObj>
              </mc:Choice>
              <mc:Fallback>
                <p:oleObj name="Equation" r:id="rId12" imgW="1155600" imgH="43164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4724400"/>
                        <a:ext cx="263048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20" name="Object 28"/>
          <p:cNvGraphicFramePr>
            <a:graphicFrameLocks noChangeAspect="1"/>
          </p:cNvGraphicFramePr>
          <p:nvPr/>
        </p:nvGraphicFramePr>
        <p:xfrm>
          <a:off x="5334000" y="2514600"/>
          <a:ext cx="3505200" cy="3390900"/>
        </p:xfrm>
        <a:graphic>
          <a:graphicData uri="http://schemas.openxmlformats.org/presentationml/2006/ole">
            <mc:AlternateContent xmlns:mc="http://schemas.openxmlformats.org/markup-compatibility/2006">
              <mc:Choice xmlns:v="urn:schemas-microsoft-com:vml" Requires="v">
                <p:oleObj spid="_x0000_s494639" name="位图图像" r:id="rId14" imgW="2933333" imgH="2838846" progId="Paint.Picture">
                  <p:embed/>
                </p:oleObj>
              </mc:Choice>
              <mc:Fallback>
                <p:oleObj name="位图图像" r:id="rId14" imgW="2933333" imgH="2838846" progId="Paint.Picture">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0" y="2514600"/>
                        <a:ext cx="35052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4621" name="Text Box 29"/>
          <p:cNvSpPr txBox="1">
            <a:spLocks noChangeArrowheads="1"/>
          </p:cNvSpPr>
          <p:nvPr/>
        </p:nvSpPr>
        <p:spPr bwMode="auto">
          <a:xfrm>
            <a:off x="6172200" y="6096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PI</a:t>
            </a:r>
            <a:r>
              <a:rPr kumimoji="1" lang="zh-CN" altLang="en-US" sz="2400" b="1">
                <a:solidFill>
                  <a:srgbClr val="0000FF"/>
                </a:solidFill>
                <a:latin typeface="Times New Roman" pitchFamily="18" charset="0"/>
              </a:rPr>
              <a:t>调节器</a:t>
            </a:r>
            <a:r>
              <a:rPr kumimoji="1" lang="en-US" altLang="zh-CN" sz="2400" b="1">
                <a:solidFill>
                  <a:srgbClr val="0000FF"/>
                </a:solidFill>
                <a:latin typeface="Times New Roman" pitchFamily="18" charset="0"/>
              </a:rPr>
              <a:t>Bode </a:t>
            </a:r>
            <a:r>
              <a:rPr kumimoji="1" lang="zh-CN" altLang="en-US" sz="2400" b="1">
                <a:solidFill>
                  <a:srgbClr val="0000FF"/>
                </a:solidFill>
                <a:latin typeface="Times New Roman" pitchFamily="18" charset="0"/>
              </a:rPr>
              <a:t>图</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5618" name="Text Box 2"/>
          <p:cNvSpPr txBox="1">
            <a:spLocks noChangeArrowheads="1"/>
          </p:cNvSpPr>
          <p:nvPr/>
        </p:nvSpPr>
        <p:spPr bwMode="auto">
          <a:xfrm>
            <a:off x="533400" y="5943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PI</a:t>
            </a:r>
            <a:r>
              <a:rPr kumimoji="1" lang="zh-CN" altLang="en-US" sz="2400" b="1">
                <a:solidFill>
                  <a:srgbClr val="0000FF"/>
                </a:solidFill>
                <a:latin typeface="Times New Roman" pitchFamily="18" charset="0"/>
              </a:rPr>
              <a:t>调节器控制作用示意图</a:t>
            </a:r>
          </a:p>
        </p:txBody>
      </p:sp>
      <p:graphicFrame>
        <p:nvGraphicFramePr>
          <p:cNvPr id="495619" name="Object 3"/>
          <p:cNvGraphicFramePr>
            <a:graphicFrameLocks noChangeAspect="1"/>
          </p:cNvGraphicFramePr>
          <p:nvPr/>
        </p:nvGraphicFramePr>
        <p:xfrm>
          <a:off x="0" y="533400"/>
          <a:ext cx="5562600" cy="5105400"/>
        </p:xfrm>
        <a:graphic>
          <a:graphicData uri="http://schemas.openxmlformats.org/presentationml/2006/ole">
            <mc:AlternateContent xmlns:mc="http://schemas.openxmlformats.org/markup-compatibility/2006">
              <mc:Choice xmlns:v="urn:schemas-microsoft-com:vml" Requires="v">
                <p:oleObj spid="_x0000_s495638" name="位图图像" r:id="rId4" imgW="3704762" imgH="3400900" progId="Paint.Picture">
                  <p:embed/>
                </p:oleObj>
              </mc:Choice>
              <mc:Fallback>
                <p:oleObj name="位图图像" r:id="rId4" imgW="3704762" imgH="340090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5562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956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2362200"/>
            <a:ext cx="3492500"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5621" name="Text Box 5"/>
          <p:cNvSpPr txBox="1">
            <a:spLocks noChangeArrowheads="1"/>
          </p:cNvSpPr>
          <p:nvPr/>
        </p:nvSpPr>
        <p:spPr bwMode="auto">
          <a:xfrm>
            <a:off x="5943600" y="4572000"/>
            <a:ext cx="29162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黑体" pitchFamily="49" charset="-122"/>
              </a:rPr>
              <a:t>只适合系统稳定性裕度足够的系统</a:t>
            </a:r>
          </a:p>
        </p:txBody>
      </p:sp>
      <p:sp>
        <p:nvSpPr>
          <p:cNvPr id="495622" name="Rectangle 6"/>
          <p:cNvSpPr>
            <a:spLocks noChangeArrowheads="1"/>
          </p:cNvSpPr>
          <p:nvPr/>
        </p:nvSpPr>
        <p:spPr bwMode="auto">
          <a:xfrm>
            <a:off x="6705600" y="2438400"/>
            <a:ext cx="533400" cy="381000"/>
          </a:xfrm>
          <a:prstGeom prst="rect">
            <a:avLst/>
          </a:prstGeom>
          <a:noFill/>
          <a:ln w="28575"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5623" name="Object 7"/>
          <p:cNvGraphicFramePr>
            <a:graphicFrameLocks noChangeAspect="1"/>
          </p:cNvGraphicFramePr>
          <p:nvPr/>
        </p:nvGraphicFramePr>
        <p:xfrm>
          <a:off x="5867400" y="685800"/>
          <a:ext cx="2630488" cy="982663"/>
        </p:xfrm>
        <a:graphic>
          <a:graphicData uri="http://schemas.openxmlformats.org/presentationml/2006/ole">
            <mc:AlternateContent xmlns:mc="http://schemas.openxmlformats.org/markup-compatibility/2006">
              <mc:Choice xmlns:v="urn:schemas-microsoft-com:vml" Requires="v">
                <p:oleObj spid="_x0000_s495639" name="Equation" r:id="rId7" imgW="1155600" imgH="431640" progId="Equation.3">
                  <p:embed/>
                </p:oleObj>
              </mc:Choice>
              <mc:Fallback>
                <p:oleObj name="Equation" r:id="rId7" imgW="1155600" imgH="431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685800"/>
                        <a:ext cx="2630488" cy="9826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5624" name="Line 8"/>
          <p:cNvSpPr>
            <a:spLocks noChangeShapeType="1"/>
          </p:cNvSpPr>
          <p:nvPr/>
        </p:nvSpPr>
        <p:spPr bwMode="auto">
          <a:xfrm flipV="1">
            <a:off x="6858000" y="1676400"/>
            <a:ext cx="228600" cy="609600"/>
          </a:xfrm>
          <a:prstGeom prst="line">
            <a:avLst/>
          </a:prstGeom>
          <a:noFill/>
          <a:ln w="38100"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25" name="Text Box 9"/>
          <p:cNvSpPr txBox="1">
            <a:spLocks noChangeArrowheads="1"/>
          </p:cNvSpPr>
          <p:nvPr/>
        </p:nvSpPr>
        <p:spPr bwMode="auto">
          <a:xfrm>
            <a:off x="5791200" y="5638800"/>
            <a:ext cx="304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带宽没有变化，对响应速度影响不大。</a:t>
            </a:r>
          </a:p>
        </p:txBody>
      </p:sp>
      <p:sp>
        <p:nvSpPr>
          <p:cNvPr id="495626" name="Line 10"/>
          <p:cNvSpPr>
            <a:spLocks noChangeShapeType="1"/>
          </p:cNvSpPr>
          <p:nvPr/>
        </p:nvSpPr>
        <p:spPr bwMode="auto">
          <a:xfrm>
            <a:off x="755650" y="1484313"/>
            <a:ext cx="1008063" cy="0"/>
          </a:xfrm>
          <a:prstGeom prst="line">
            <a:avLst/>
          </a:prstGeom>
          <a:noFill/>
          <a:ln w="762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27" name="Line 11"/>
          <p:cNvSpPr>
            <a:spLocks noChangeShapeType="1"/>
          </p:cNvSpPr>
          <p:nvPr/>
        </p:nvSpPr>
        <p:spPr bwMode="auto">
          <a:xfrm>
            <a:off x="1763713" y="1484313"/>
            <a:ext cx="2447925" cy="1584325"/>
          </a:xfrm>
          <a:prstGeom prst="line">
            <a:avLst/>
          </a:prstGeom>
          <a:noFill/>
          <a:ln w="762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28" name="Line 12"/>
          <p:cNvSpPr>
            <a:spLocks noChangeShapeType="1"/>
          </p:cNvSpPr>
          <p:nvPr/>
        </p:nvSpPr>
        <p:spPr bwMode="auto">
          <a:xfrm>
            <a:off x="4211638" y="3068638"/>
            <a:ext cx="360362" cy="504825"/>
          </a:xfrm>
          <a:prstGeom prst="line">
            <a:avLst/>
          </a:prstGeom>
          <a:noFill/>
          <a:ln w="762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29" name="Line 13"/>
          <p:cNvSpPr>
            <a:spLocks noChangeShapeType="1"/>
          </p:cNvSpPr>
          <p:nvPr/>
        </p:nvSpPr>
        <p:spPr bwMode="auto">
          <a:xfrm>
            <a:off x="755650" y="2060575"/>
            <a:ext cx="936625" cy="64770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30" name="Line 14"/>
          <p:cNvSpPr>
            <a:spLocks noChangeShapeType="1"/>
          </p:cNvSpPr>
          <p:nvPr/>
        </p:nvSpPr>
        <p:spPr bwMode="auto">
          <a:xfrm flipV="1">
            <a:off x="1692275" y="2708275"/>
            <a:ext cx="3743325" cy="14288"/>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31" name="Line 15"/>
          <p:cNvSpPr>
            <a:spLocks noChangeShapeType="1"/>
          </p:cNvSpPr>
          <p:nvPr/>
        </p:nvSpPr>
        <p:spPr bwMode="auto">
          <a:xfrm>
            <a:off x="755650" y="765175"/>
            <a:ext cx="3384550" cy="2303463"/>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32" name="Freeform 16"/>
          <p:cNvSpPr>
            <a:spLocks/>
          </p:cNvSpPr>
          <p:nvPr/>
        </p:nvSpPr>
        <p:spPr bwMode="auto">
          <a:xfrm>
            <a:off x="4140200" y="3068638"/>
            <a:ext cx="373063" cy="530225"/>
          </a:xfrm>
          <a:custGeom>
            <a:avLst/>
            <a:gdLst>
              <a:gd name="T0" fmla="*/ 0 w 235"/>
              <a:gd name="T1" fmla="*/ 0 h 334"/>
              <a:gd name="T2" fmla="*/ 235 w 235"/>
              <a:gd name="T3" fmla="*/ 334 h 334"/>
            </a:gdLst>
            <a:ahLst/>
            <a:cxnLst>
              <a:cxn ang="0">
                <a:pos x="T0" y="T1"/>
              </a:cxn>
              <a:cxn ang="0">
                <a:pos x="T2" y="T3"/>
              </a:cxn>
            </a:cxnLst>
            <a:rect l="0" t="0" r="r" b="b"/>
            <a:pathLst>
              <a:path w="235" h="334">
                <a:moveTo>
                  <a:pt x="0" y="0"/>
                </a:moveTo>
                <a:lnTo>
                  <a:pt x="235" y="334"/>
                </a:lnTo>
              </a:path>
            </a:pathLst>
          </a:custGeom>
          <a:noFill/>
          <a:ln w="76200" cap="flat" cmpd="sng">
            <a:solidFill>
              <a:srgbClr val="FF3300"/>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5633" name="Oval 17"/>
          <p:cNvSpPr>
            <a:spLocks noChangeArrowheads="1"/>
          </p:cNvSpPr>
          <p:nvPr/>
        </p:nvSpPr>
        <p:spPr bwMode="auto">
          <a:xfrm>
            <a:off x="250825" y="404813"/>
            <a:ext cx="2089150" cy="2736850"/>
          </a:xfrm>
          <a:prstGeom prst="ellipse">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26"/>
                                        </p:tgtEl>
                                        <p:attrNameLst>
                                          <p:attrName>style.visibility</p:attrName>
                                        </p:attrNameLst>
                                      </p:cBhvr>
                                      <p:to>
                                        <p:strVal val="visible"/>
                                      </p:to>
                                    </p:set>
                                    <p:animEffect transition="in" filter="blinds(horizontal)">
                                      <p:cBhvr>
                                        <p:cTn id="7" dur="500"/>
                                        <p:tgtEl>
                                          <p:spTgt spid="4956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5627"/>
                                        </p:tgtEl>
                                        <p:attrNameLst>
                                          <p:attrName>style.visibility</p:attrName>
                                        </p:attrNameLst>
                                      </p:cBhvr>
                                      <p:to>
                                        <p:strVal val="visible"/>
                                      </p:to>
                                    </p:set>
                                    <p:animEffect transition="in" filter="blinds(horizontal)">
                                      <p:cBhvr>
                                        <p:cTn id="10" dur="500"/>
                                        <p:tgtEl>
                                          <p:spTgt spid="4956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5628"/>
                                        </p:tgtEl>
                                        <p:attrNameLst>
                                          <p:attrName>style.visibility</p:attrName>
                                        </p:attrNameLst>
                                      </p:cBhvr>
                                      <p:to>
                                        <p:strVal val="visible"/>
                                      </p:to>
                                    </p:set>
                                    <p:animEffect transition="in" filter="blinds(horizontal)">
                                      <p:cBhvr>
                                        <p:cTn id="13" dur="500"/>
                                        <p:tgtEl>
                                          <p:spTgt spid="4956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95629"/>
                                        </p:tgtEl>
                                        <p:attrNameLst>
                                          <p:attrName>style.visibility</p:attrName>
                                        </p:attrNameLst>
                                      </p:cBhvr>
                                      <p:to>
                                        <p:strVal val="visible"/>
                                      </p:to>
                                    </p:set>
                                    <p:animEffect transition="in" filter="blinds(horizontal)">
                                      <p:cBhvr>
                                        <p:cTn id="18" dur="500"/>
                                        <p:tgtEl>
                                          <p:spTgt spid="49562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95630"/>
                                        </p:tgtEl>
                                        <p:attrNameLst>
                                          <p:attrName>style.visibility</p:attrName>
                                        </p:attrNameLst>
                                      </p:cBhvr>
                                      <p:to>
                                        <p:strVal val="visible"/>
                                      </p:to>
                                    </p:set>
                                    <p:animEffect transition="in" filter="blinds(horizontal)">
                                      <p:cBhvr>
                                        <p:cTn id="21" dur="500"/>
                                        <p:tgtEl>
                                          <p:spTgt spid="4956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95631"/>
                                        </p:tgtEl>
                                        <p:attrNameLst>
                                          <p:attrName>style.visibility</p:attrName>
                                        </p:attrNameLst>
                                      </p:cBhvr>
                                      <p:to>
                                        <p:strVal val="visible"/>
                                      </p:to>
                                    </p:set>
                                    <p:animEffect transition="in" filter="blinds(horizontal)">
                                      <p:cBhvr>
                                        <p:cTn id="26" dur="500"/>
                                        <p:tgtEl>
                                          <p:spTgt spid="49563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95632"/>
                                        </p:tgtEl>
                                        <p:attrNameLst>
                                          <p:attrName>style.visibility</p:attrName>
                                        </p:attrNameLst>
                                      </p:cBhvr>
                                      <p:to>
                                        <p:strVal val="visible"/>
                                      </p:to>
                                    </p:set>
                                    <p:animEffect transition="in" filter="blinds(horizontal)">
                                      <p:cBhvr>
                                        <p:cTn id="29" dur="500"/>
                                        <p:tgtEl>
                                          <p:spTgt spid="4956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95633"/>
                                        </p:tgtEl>
                                        <p:attrNameLst>
                                          <p:attrName>style.visibility</p:attrName>
                                        </p:attrNameLst>
                                      </p:cBhvr>
                                      <p:to>
                                        <p:strVal val="visible"/>
                                      </p:to>
                                    </p:set>
                                    <p:animEffect transition="in" filter="blinds(horizontal)">
                                      <p:cBhvr>
                                        <p:cTn id="34" dur="500"/>
                                        <p:tgtEl>
                                          <p:spTgt spid="4956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95621"/>
                                        </p:tgtEl>
                                        <p:attrNameLst>
                                          <p:attrName>style.visibility</p:attrName>
                                        </p:attrNameLst>
                                      </p:cBhvr>
                                      <p:to>
                                        <p:strVal val="visible"/>
                                      </p:to>
                                    </p:set>
                                    <p:animEffect transition="in" filter="blinds(horizontal)">
                                      <p:cBhvr>
                                        <p:cTn id="39" dur="500"/>
                                        <p:tgtEl>
                                          <p:spTgt spid="49562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95625"/>
                                        </p:tgtEl>
                                        <p:attrNameLst>
                                          <p:attrName>style.visibility</p:attrName>
                                        </p:attrNameLst>
                                      </p:cBhvr>
                                      <p:to>
                                        <p:strVal val="visible"/>
                                      </p:to>
                                    </p:set>
                                    <p:animEffect transition="in" filter="blinds(horizontal)">
                                      <p:cBhvr>
                                        <p:cTn id="44" dur="500"/>
                                        <p:tgtEl>
                                          <p:spTgt spid="495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1" grpId="0"/>
      <p:bldP spid="495625" grpId="0"/>
      <p:bldP spid="495626" grpId="0" animBg="1"/>
      <p:bldP spid="495627" grpId="0" animBg="1"/>
      <p:bldP spid="495628" grpId="0" animBg="1"/>
      <p:bldP spid="495629" grpId="0" animBg="1"/>
      <p:bldP spid="495630" grpId="0" animBg="1"/>
      <p:bldP spid="495631" grpId="0" animBg="1"/>
      <p:bldP spid="495632" grpId="0" animBg="1"/>
      <p:bldP spid="495633"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228600" y="152400"/>
            <a:ext cx="248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F"/>
                </a:solidFill>
                <a:latin typeface="Tahoma" pitchFamily="34" charset="0"/>
              </a:rPr>
              <a:t>3</a:t>
            </a:r>
            <a:r>
              <a:rPr kumimoji="1" lang="zh-CN" altLang="en-US" sz="2400" b="1">
                <a:solidFill>
                  <a:srgbClr val="0000FF"/>
                </a:solidFill>
                <a:latin typeface="Tahoma" pitchFamily="34" charset="0"/>
              </a:rPr>
              <a:t>．</a:t>
            </a:r>
            <a:r>
              <a:rPr kumimoji="1" lang="en-US" altLang="zh-CN" sz="2400" b="1">
                <a:solidFill>
                  <a:srgbClr val="0000FF"/>
                </a:solidFill>
                <a:latin typeface="Tahoma" pitchFamily="34" charset="0"/>
              </a:rPr>
              <a:t>PID</a:t>
            </a:r>
            <a:r>
              <a:rPr kumimoji="1" lang="zh-CN" altLang="en-US" sz="2400" b="1">
                <a:solidFill>
                  <a:srgbClr val="0000FF"/>
                </a:solidFill>
                <a:latin typeface="Tahoma" pitchFamily="34" charset="0"/>
              </a:rPr>
              <a:t>校正环节</a:t>
            </a:r>
          </a:p>
        </p:txBody>
      </p:sp>
      <p:grpSp>
        <p:nvGrpSpPr>
          <p:cNvPr id="496643" name="Group 3"/>
          <p:cNvGrpSpPr>
            <a:grpSpLocks/>
          </p:cNvGrpSpPr>
          <p:nvPr/>
        </p:nvGrpSpPr>
        <p:grpSpPr bwMode="auto">
          <a:xfrm>
            <a:off x="838200" y="1219200"/>
            <a:ext cx="7543800" cy="1143000"/>
            <a:chOff x="384" y="768"/>
            <a:chExt cx="4752" cy="720"/>
          </a:xfrm>
        </p:grpSpPr>
        <p:sp>
          <p:nvSpPr>
            <p:cNvPr id="496644" name="Line 4"/>
            <p:cNvSpPr>
              <a:spLocks noChangeShapeType="1"/>
            </p:cNvSpPr>
            <p:nvPr/>
          </p:nvSpPr>
          <p:spPr bwMode="auto">
            <a:xfrm>
              <a:off x="432" y="110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45" name="Oval 5"/>
            <p:cNvSpPr>
              <a:spLocks noChangeArrowheads="1"/>
            </p:cNvSpPr>
            <p:nvPr/>
          </p:nvSpPr>
          <p:spPr bwMode="auto">
            <a:xfrm>
              <a:off x="864" y="960"/>
              <a:ext cx="288" cy="288"/>
            </a:xfrm>
            <a:prstGeom prst="ellips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6" name="Line 6"/>
            <p:cNvSpPr>
              <a:spLocks noChangeShapeType="1"/>
            </p:cNvSpPr>
            <p:nvPr/>
          </p:nvSpPr>
          <p:spPr bwMode="auto">
            <a:xfrm flipV="1">
              <a:off x="912" y="1008"/>
              <a:ext cx="192" cy="192"/>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47" name="Line 7"/>
            <p:cNvSpPr>
              <a:spLocks noChangeShapeType="1"/>
            </p:cNvSpPr>
            <p:nvPr/>
          </p:nvSpPr>
          <p:spPr bwMode="auto">
            <a:xfrm flipH="1" flipV="1">
              <a:off x="912" y="1008"/>
              <a:ext cx="192" cy="192"/>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48" name="Line 8"/>
            <p:cNvSpPr>
              <a:spLocks noChangeShapeType="1"/>
            </p:cNvSpPr>
            <p:nvPr/>
          </p:nvSpPr>
          <p:spPr bwMode="auto">
            <a:xfrm>
              <a:off x="1152" y="1104"/>
              <a:ext cx="336"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49" name="Rectangle 9"/>
            <p:cNvSpPr>
              <a:spLocks noChangeArrowheads="1"/>
            </p:cNvSpPr>
            <p:nvPr/>
          </p:nvSpPr>
          <p:spPr bwMode="auto">
            <a:xfrm>
              <a:off x="1488" y="768"/>
              <a:ext cx="1440" cy="576"/>
            </a:xfrm>
            <a:prstGeom prst="rect">
              <a:avLst/>
            </a:prstGeom>
            <a:noFill/>
            <a:ln w="28575"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50" name="Line 10"/>
            <p:cNvSpPr>
              <a:spLocks noChangeShapeType="1"/>
            </p:cNvSpPr>
            <p:nvPr/>
          </p:nvSpPr>
          <p:spPr bwMode="auto">
            <a:xfrm>
              <a:off x="2928" y="1104"/>
              <a:ext cx="432"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51" name="Rectangle 11"/>
            <p:cNvSpPr>
              <a:spLocks noChangeArrowheads="1"/>
            </p:cNvSpPr>
            <p:nvPr/>
          </p:nvSpPr>
          <p:spPr bwMode="auto">
            <a:xfrm>
              <a:off x="3360" y="912"/>
              <a:ext cx="960" cy="384"/>
            </a:xfrm>
            <a:prstGeom prst="rect">
              <a:avLst/>
            </a:prstGeom>
            <a:noFill/>
            <a:ln w="28575" cap="sq">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52" name="Line 12"/>
            <p:cNvSpPr>
              <a:spLocks noChangeShapeType="1"/>
            </p:cNvSpPr>
            <p:nvPr/>
          </p:nvSpPr>
          <p:spPr bwMode="auto">
            <a:xfrm>
              <a:off x="4320" y="1104"/>
              <a:ext cx="816" cy="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6653" name="Object 13"/>
            <p:cNvGraphicFramePr>
              <a:graphicFrameLocks noChangeAspect="1"/>
            </p:cNvGraphicFramePr>
            <p:nvPr/>
          </p:nvGraphicFramePr>
          <p:xfrm>
            <a:off x="1488" y="768"/>
            <a:ext cx="1398" cy="576"/>
          </p:xfrm>
          <a:graphic>
            <a:graphicData uri="http://schemas.openxmlformats.org/presentationml/2006/ole">
              <mc:AlternateContent xmlns:mc="http://schemas.openxmlformats.org/markup-compatibility/2006">
                <mc:Choice xmlns:v="urn:schemas-microsoft-com:vml" Requires="v">
                  <p:oleObj spid="_x0000_s496675" name="Equation" r:id="rId4" imgW="1054080" imgH="431640" progId="Equation.3">
                    <p:embed/>
                  </p:oleObj>
                </mc:Choice>
                <mc:Fallback>
                  <p:oleObj name="Equation" r:id="rId4" imgW="1054080" imgH="43164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768"/>
                          <a:ext cx="1398" cy="576"/>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6654" name="Object 14"/>
            <p:cNvGraphicFramePr>
              <a:graphicFrameLocks noChangeAspect="1"/>
            </p:cNvGraphicFramePr>
            <p:nvPr/>
          </p:nvGraphicFramePr>
          <p:xfrm>
            <a:off x="3552" y="960"/>
            <a:ext cx="528" cy="327"/>
          </p:xfrm>
          <a:graphic>
            <a:graphicData uri="http://schemas.openxmlformats.org/presentationml/2006/ole">
              <mc:AlternateContent xmlns:mc="http://schemas.openxmlformats.org/markup-compatibility/2006">
                <mc:Choice xmlns:v="urn:schemas-microsoft-com:vml" Requires="v">
                  <p:oleObj spid="_x0000_s496676" name="Equation" r:id="rId6" imgW="330120" imgH="203040" progId="Equation.3">
                    <p:embed/>
                  </p:oleObj>
                </mc:Choice>
                <mc:Fallback>
                  <p:oleObj name="Equation" r:id="rId6" imgW="330120" imgH="2030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 y="960"/>
                          <a:ext cx="528" cy="32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96655" name="Text Box 15"/>
            <p:cNvSpPr txBox="1">
              <a:spLocks noChangeArrowheads="1"/>
            </p:cNvSpPr>
            <p:nvPr/>
          </p:nvSpPr>
          <p:spPr bwMode="auto">
            <a:xfrm>
              <a:off x="384" y="7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X</a:t>
              </a:r>
              <a:r>
                <a:rPr kumimoji="1" lang="en-US" altLang="zh-CN" sz="2400" b="1" baseline="-25000">
                  <a:solidFill>
                    <a:srgbClr val="0000FF"/>
                  </a:solidFill>
                  <a:latin typeface="Times New Roman" pitchFamily="18" charset="0"/>
                </a:rPr>
                <a:t>i</a:t>
              </a:r>
              <a:r>
                <a:rPr kumimoji="1" lang="en-US" altLang="zh-CN" sz="2400" b="1">
                  <a:solidFill>
                    <a:srgbClr val="0000FF"/>
                  </a:solidFill>
                  <a:latin typeface="Times New Roman" pitchFamily="18" charset="0"/>
                </a:rPr>
                <a:t>(s)</a:t>
              </a:r>
            </a:p>
          </p:txBody>
        </p:sp>
        <p:sp>
          <p:nvSpPr>
            <p:cNvPr id="496656" name="Text Box 16"/>
            <p:cNvSpPr txBox="1">
              <a:spLocks noChangeArrowheads="1"/>
            </p:cNvSpPr>
            <p:nvPr/>
          </p:nvSpPr>
          <p:spPr bwMode="auto">
            <a:xfrm>
              <a:off x="4416" y="7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X</a:t>
              </a:r>
              <a:r>
                <a:rPr kumimoji="1" lang="en-US" altLang="zh-CN" sz="2400" b="1" baseline="-25000">
                  <a:solidFill>
                    <a:srgbClr val="0000FF"/>
                  </a:solidFill>
                  <a:latin typeface="Times New Roman" pitchFamily="18" charset="0"/>
                </a:rPr>
                <a:t>o</a:t>
              </a:r>
              <a:r>
                <a:rPr kumimoji="1" lang="en-US" altLang="zh-CN" sz="2400" b="1">
                  <a:solidFill>
                    <a:srgbClr val="0000FF"/>
                  </a:solidFill>
                  <a:latin typeface="Times New Roman" pitchFamily="18" charset="0"/>
                </a:rPr>
                <a:t>(s)</a:t>
              </a:r>
            </a:p>
          </p:txBody>
        </p:sp>
        <p:sp>
          <p:nvSpPr>
            <p:cNvPr id="496657" name="Text Box 17"/>
            <p:cNvSpPr txBox="1">
              <a:spLocks noChangeArrowheads="1"/>
            </p:cNvSpPr>
            <p:nvPr/>
          </p:nvSpPr>
          <p:spPr bwMode="auto">
            <a:xfrm>
              <a:off x="1056" y="8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E(s)</a:t>
              </a:r>
            </a:p>
          </p:txBody>
        </p:sp>
        <p:sp>
          <p:nvSpPr>
            <p:cNvPr id="496658" name="Text Box 18"/>
            <p:cNvSpPr txBox="1">
              <a:spLocks noChangeArrowheads="1"/>
            </p:cNvSpPr>
            <p:nvPr/>
          </p:nvSpPr>
          <p:spPr bwMode="auto">
            <a:xfrm>
              <a:off x="2880" y="76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M(s)</a:t>
              </a:r>
            </a:p>
          </p:txBody>
        </p:sp>
        <p:sp>
          <p:nvSpPr>
            <p:cNvPr id="496659" name="Line 19"/>
            <p:cNvSpPr>
              <a:spLocks noChangeShapeType="1"/>
            </p:cNvSpPr>
            <p:nvPr/>
          </p:nvSpPr>
          <p:spPr bwMode="auto">
            <a:xfrm>
              <a:off x="4704" y="1104"/>
              <a:ext cx="0" cy="384"/>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60" name="Line 20"/>
            <p:cNvSpPr>
              <a:spLocks noChangeShapeType="1"/>
            </p:cNvSpPr>
            <p:nvPr/>
          </p:nvSpPr>
          <p:spPr bwMode="auto">
            <a:xfrm flipH="1">
              <a:off x="1008" y="1488"/>
              <a:ext cx="3696" cy="0"/>
            </a:xfrm>
            <a:prstGeom prst="line">
              <a:avLst/>
            </a:prstGeom>
            <a:noFill/>
            <a:ln w="28575" cap="sq">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61" name="Line 21"/>
            <p:cNvSpPr>
              <a:spLocks noChangeShapeType="1"/>
            </p:cNvSpPr>
            <p:nvPr/>
          </p:nvSpPr>
          <p:spPr bwMode="auto">
            <a:xfrm flipV="1">
              <a:off x="1008" y="1248"/>
              <a:ext cx="0" cy="240"/>
            </a:xfrm>
            <a:prstGeom prst="line">
              <a:avLst/>
            </a:prstGeom>
            <a:noFill/>
            <a:ln w="28575" cap="sq">
              <a:solidFill>
                <a:srgbClr val="FF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62" name="Text Box 22"/>
            <p:cNvSpPr txBox="1">
              <a:spLocks noChangeArrowheads="1"/>
            </p:cNvSpPr>
            <p:nvPr/>
          </p:nvSpPr>
          <p:spPr bwMode="auto">
            <a:xfrm>
              <a:off x="672" y="1104"/>
              <a:ext cx="1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t>
              </a:r>
            </a:p>
          </p:txBody>
        </p:sp>
        <p:sp>
          <p:nvSpPr>
            <p:cNvPr id="496663" name="Text Box 23"/>
            <p:cNvSpPr txBox="1">
              <a:spLocks noChangeArrowheads="1"/>
            </p:cNvSpPr>
            <p:nvPr/>
          </p:nvSpPr>
          <p:spPr bwMode="auto">
            <a:xfrm>
              <a:off x="1104" y="11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t>
              </a:r>
            </a:p>
          </p:txBody>
        </p:sp>
      </p:grpSp>
      <p:graphicFrame>
        <p:nvGraphicFramePr>
          <p:cNvPr id="496664" name="Object 24"/>
          <p:cNvGraphicFramePr>
            <a:graphicFrameLocks noChangeAspect="1"/>
          </p:cNvGraphicFramePr>
          <p:nvPr/>
        </p:nvGraphicFramePr>
        <p:xfrm>
          <a:off x="1600200" y="2895600"/>
          <a:ext cx="4114800" cy="841375"/>
        </p:xfrm>
        <a:graphic>
          <a:graphicData uri="http://schemas.openxmlformats.org/presentationml/2006/ole">
            <mc:AlternateContent xmlns:mc="http://schemas.openxmlformats.org/markup-compatibility/2006">
              <mc:Choice xmlns:v="urn:schemas-microsoft-com:vml" Requires="v">
                <p:oleObj spid="_x0000_s496677" name="位图图像" r:id="rId8" imgW="5571429" imgH="1895238" progId="Paint.Picture">
                  <p:embed/>
                </p:oleObj>
              </mc:Choice>
              <mc:Fallback>
                <p:oleObj name="位图图像" r:id="rId8" imgW="5571429" imgH="1895238" progId="Paint.Picture">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t="68221" r="47090"/>
                      <a:stretch>
                        <a:fillRect/>
                      </a:stretch>
                    </p:blipFill>
                    <p:spPr bwMode="auto">
                      <a:xfrm>
                        <a:off x="1600200" y="2895600"/>
                        <a:ext cx="41148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6665" name="Text Box 25"/>
          <p:cNvSpPr txBox="1">
            <a:spLocks noChangeArrowheads="1"/>
          </p:cNvSpPr>
          <p:nvPr/>
        </p:nvSpPr>
        <p:spPr bwMode="auto">
          <a:xfrm>
            <a:off x="1143000" y="4114800"/>
            <a:ext cx="231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当</a:t>
            </a:r>
            <a:r>
              <a:rPr kumimoji="1" lang="en-US" altLang="zh-CN" sz="2400" b="1">
                <a:solidFill>
                  <a:srgbClr val="0000FF"/>
                </a:solidFill>
                <a:latin typeface="Times New Roman" pitchFamily="18" charset="0"/>
              </a:rPr>
              <a:t>K</a:t>
            </a:r>
            <a:r>
              <a:rPr kumimoji="1" lang="en-US" altLang="zh-CN" sz="2000" b="1" baseline="-25000">
                <a:solidFill>
                  <a:srgbClr val="0000FF"/>
                </a:solidFill>
                <a:latin typeface="Times New Roman" pitchFamily="18" charset="0"/>
              </a:rPr>
              <a:t>p</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时，</a:t>
            </a:r>
          </a:p>
        </p:txBody>
      </p:sp>
      <p:graphicFrame>
        <p:nvGraphicFramePr>
          <p:cNvPr id="496666" name="Object 26"/>
          <p:cNvGraphicFramePr>
            <a:graphicFrameLocks noChangeAspect="1"/>
          </p:cNvGraphicFramePr>
          <p:nvPr/>
        </p:nvGraphicFramePr>
        <p:xfrm>
          <a:off x="2209800" y="4876800"/>
          <a:ext cx="3505200" cy="938213"/>
        </p:xfrm>
        <a:graphic>
          <a:graphicData uri="http://schemas.openxmlformats.org/presentationml/2006/ole">
            <mc:AlternateContent xmlns:mc="http://schemas.openxmlformats.org/markup-compatibility/2006">
              <mc:Choice xmlns:v="urn:schemas-microsoft-com:vml" Requires="v">
                <p:oleObj spid="_x0000_s496678" name="Equation" r:id="rId10" imgW="1612800" imgH="431640" progId="Equation.3">
                  <p:embed/>
                </p:oleObj>
              </mc:Choice>
              <mc:Fallback>
                <p:oleObj name="Equation" r:id="rId10" imgW="1612800" imgH="43164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876800"/>
                        <a:ext cx="35052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97666" name="Object 2"/>
          <p:cNvGraphicFramePr>
            <a:graphicFrameLocks noChangeAspect="1"/>
          </p:cNvGraphicFramePr>
          <p:nvPr/>
        </p:nvGraphicFramePr>
        <p:xfrm>
          <a:off x="4191000" y="0"/>
          <a:ext cx="4953000" cy="3916363"/>
        </p:xfrm>
        <a:graphic>
          <a:graphicData uri="http://schemas.openxmlformats.org/presentationml/2006/ole">
            <mc:AlternateContent xmlns:mc="http://schemas.openxmlformats.org/markup-compatibility/2006">
              <mc:Choice xmlns:v="urn:schemas-microsoft-com:vml" Requires="v">
                <p:oleObj spid="_x0000_s497690" name="位图图像" r:id="rId4" imgW="4342857" imgH="3228571" progId="Paint.Picture">
                  <p:embed/>
                </p:oleObj>
              </mc:Choice>
              <mc:Fallback>
                <p:oleObj name="位图图像" r:id="rId4" imgW="4342857" imgH="3228571"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r="5971"/>
                      <a:stretch>
                        <a:fillRect/>
                      </a:stretch>
                    </p:blipFill>
                    <p:spPr bwMode="auto">
                      <a:xfrm>
                        <a:off x="4191000" y="0"/>
                        <a:ext cx="4953000"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7667" name="Object 3"/>
          <p:cNvGraphicFramePr>
            <a:graphicFrameLocks noChangeAspect="1"/>
          </p:cNvGraphicFramePr>
          <p:nvPr/>
        </p:nvGraphicFramePr>
        <p:xfrm>
          <a:off x="5638800" y="1447800"/>
          <a:ext cx="488950" cy="576263"/>
        </p:xfrm>
        <a:graphic>
          <a:graphicData uri="http://schemas.openxmlformats.org/presentationml/2006/ole">
            <mc:AlternateContent xmlns:mc="http://schemas.openxmlformats.org/markup-compatibility/2006">
              <mc:Choice xmlns:v="urn:schemas-microsoft-com:vml" Requires="v">
                <p:oleObj spid="_x0000_s497691" name="公式" r:id="rId6" imgW="291960" imgH="342720" progId="Equation.3">
                  <p:embed/>
                </p:oleObj>
              </mc:Choice>
              <mc:Fallback>
                <p:oleObj name="公式" r:id="rId6" imgW="291960" imgH="34272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447800"/>
                        <a:ext cx="4889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668" name="Object 4"/>
          <p:cNvGraphicFramePr>
            <a:graphicFrameLocks noChangeAspect="1"/>
          </p:cNvGraphicFramePr>
          <p:nvPr/>
        </p:nvGraphicFramePr>
        <p:xfrm>
          <a:off x="6781800" y="1447800"/>
          <a:ext cx="530225" cy="576263"/>
        </p:xfrm>
        <a:graphic>
          <a:graphicData uri="http://schemas.openxmlformats.org/presentationml/2006/ole">
            <mc:AlternateContent xmlns:mc="http://schemas.openxmlformats.org/markup-compatibility/2006">
              <mc:Choice xmlns:v="urn:schemas-microsoft-com:vml" Requires="v">
                <p:oleObj spid="_x0000_s497692" name="公式" r:id="rId8" imgW="317160" imgH="342720" progId="Equation.3">
                  <p:embed/>
                </p:oleObj>
              </mc:Choice>
              <mc:Fallback>
                <p:oleObj name="公式" r:id="rId8" imgW="317160" imgH="3427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1447800"/>
                        <a:ext cx="5302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669" name="Object 5"/>
          <p:cNvGraphicFramePr>
            <a:graphicFrameLocks noChangeAspect="1"/>
          </p:cNvGraphicFramePr>
          <p:nvPr/>
        </p:nvGraphicFramePr>
        <p:xfrm>
          <a:off x="395288" y="1279525"/>
          <a:ext cx="3097212" cy="1069975"/>
        </p:xfrm>
        <a:graphic>
          <a:graphicData uri="http://schemas.openxmlformats.org/presentationml/2006/ole">
            <mc:AlternateContent xmlns:mc="http://schemas.openxmlformats.org/markup-compatibility/2006">
              <mc:Choice xmlns:v="urn:schemas-microsoft-com:vml" Requires="v">
                <p:oleObj spid="_x0000_s497693" name="Equation" r:id="rId10" imgW="1307880" imgH="457200" progId="Equation.3">
                  <p:embed/>
                </p:oleObj>
              </mc:Choice>
              <mc:Fallback>
                <p:oleObj name="Equation" r:id="rId10" imgW="1307880" imgH="4572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1279525"/>
                        <a:ext cx="3097212" cy="10699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7670" name="Object 6"/>
          <p:cNvGraphicFramePr>
            <a:graphicFrameLocks noChangeAspect="1"/>
          </p:cNvGraphicFramePr>
          <p:nvPr/>
        </p:nvGraphicFramePr>
        <p:xfrm>
          <a:off x="466725" y="3524250"/>
          <a:ext cx="2736850" cy="912813"/>
        </p:xfrm>
        <a:graphic>
          <a:graphicData uri="http://schemas.openxmlformats.org/presentationml/2006/ole">
            <mc:AlternateContent xmlns:mc="http://schemas.openxmlformats.org/markup-compatibility/2006">
              <mc:Choice xmlns:v="urn:schemas-microsoft-com:vml" Requires="v">
                <p:oleObj spid="_x0000_s497694" name="公式" r:id="rId12" imgW="1295280" imgH="431640" progId="Equation.3">
                  <p:embed/>
                </p:oleObj>
              </mc:Choice>
              <mc:Fallback>
                <p:oleObj name="公式" r:id="rId12" imgW="1295280" imgH="43164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725" y="3524250"/>
                        <a:ext cx="2736850" cy="9128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7671" name="Object 7"/>
          <p:cNvGraphicFramePr>
            <a:graphicFrameLocks noChangeAspect="1"/>
          </p:cNvGraphicFramePr>
          <p:nvPr/>
        </p:nvGraphicFramePr>
        <p:xfrm>
          <a:off x="395288" y="4868863"/>
          <a:ext cx="7273925" cy="655637"/>
        </p:xfrm>
        <a:graphic>
          <a:graphicData uri="http://schemas.openxmlformats.org/presentationml/2006/ole">
            <mc:AlternateContent xmlns:mc="http://schemas.openxmlformats.org/markup-compatibility/2006">
              <mc:Choice xmlns:v="urn:schemas-microsoft-com:vml" Requires="v">
                <p:oleObj spid="_x0000_s497695" name="公式" r:id="rId14" imgW="2819160" imgH="253800" progId="Equation.3">
                  <p:embed/>
                </p:oleObj>
              </mc:Choice>
              <mc:Fallback>
                <p:oleObj name="公式" r:id="rId14" imgW="2819160" imgH="2538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4868863"/>
                        <a:ext cx="7273925" cy="655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672" name="Object 8"/>
          <p:cNvGraphicFramePr>
            <a:graphicFrameLocks noChangeAspect="1"/>
          </p:cNvGraphicFramePr>
          <p:nvPr/>
        </p:nvGraphicFramePr>
        <p:xfrm>
          <a:off x="395288" y="0"/>
          <a:ext cx="3168650" cy="1098550"/>
        </p:xfrm>
        <a:graphic>
          <a:graphicData uri="http://schemas.openxmlformats.org/presentationml/2006/ole">
            <mc:AlternateContent xmlns:mc="http://schemas.openxmlformats.org/markup-compatibility/2006">
              <mc:Choice xmlns:v="urn:schemas-microsoft-com:vml" Requires="v">
                <p:oleObj spid="_x0000_s497696" name="公式" r:id="rId16" imgW="1244520" imgH="431640" progId="Equation.3">
                  <p:embed/>
                </p:oleObj>
              </mc:Choice>
              <mc:Fallback>
                <p:oleObj name="公式" r:id="rId16" imgW="1244520" imgH="431640"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5288" y="0"/>
                        <a:ext cx="3168650" cy="1098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673" name="Object 9"/>
          <p:cNvGraphicFramePr>
            <a:graphicFrameLocks noChangeAspect="1"/>
          </p:cNvGraphicFramePr>
          <p:nvPr/>
        </p:nvGraphicFramePr>
        <p:xfrm>
          <a:off x="395288" y="2392363"/>
          <a:ext cx="3671887" cy="1036637"/>
        </p:xfrm>
        <a:graphic>
          <a:graphicData uri="http://schemas.openxmlformats.org/presentationml/2006/ole">
            <mc:AlternateContent xmlns:mc="http://schemas.openxmlformats.org/markup-compatibility/2006">
              <mc:Choice xmlns:v="urn:schemas-microsoft-com:vml" Requires="v">
                <p:oleObj spid="_x0000_s497697" name="公式" r:id="rId18" imgW="1600200" imgH="457200" progId="Equation.3">
                  <p:embed/>
                </p:oleObj>
              </mc:Choice>
              <mc:Fallback>
                <p:oleObj name="公式" r:id="rId18" imgW="1600200" imgH="457200"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5288" y="2392363"/>
                        <a:ext cx="3671887" cy="10366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97669"/>
                                        </p:tgtEl>
                                        <p:attrNameLst>
                                          <p:attrName>style.visibility</p:attrName>
                                        </p:attrNameLst>
                                      </p:cBhvr>
                                      <p:to>
                                        <p:strVal val="visible"/>
                                      </p:to>
                                    </p:set>
                                    <p:animEffect transition="in" filter="slide(fromBottom)">
                                      <p:cBhvr>
                                        <p:cTn id="7" dur="500"/>
                                        <p:tgtEl>
                                          <p:spTgt spid="497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97673"/>
                                        </p:tgtEl>
                                        <p:attrNameLst>
                                          <p:attrName>style.visibility</p:attrName>
                                        </p:attrNameLst>
                                      </p:cBhvr>
                                      <p:to>
                                        <p:strVal val="visible"/>
                                      </p:to>
                                    </p:set>
                                    <p:animEffect transition="in" filter="slide(fromBottom)">
                                      <p:cBhvr>
                                        <p:cTn id="12" dur="500"/>
                                        <p:tgtEl>
                                          <p:spTgt spid="4976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97670"/>
                                        </p:tgtEl>
                                        <p:attrNameLst>
                                          <p:attrName>style.visibility</p:attrName>
                                        </p:attrNameLst>
                                      </p:cBhvr>
                                      <p:to>
                                        <p:strVal val="visible"/>
                                      </p:to>
                                    </p:set>
                                    <p:animEffect transition="in" filter="slide(fromBottom)">
                                      <p:cBhvr>
                                        <p:cTn id="17" dur="500"/>
                                        <p:tgtEl>
                                          <p:spTgt spid="4976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7671"/>
                                        </p:tgtEl>
                                        <p:attrNameLst>
                                          <p:attrName>style.visibility</p:attrName>
                                        </p:attrNameLst>
                                      </p:cBhvr>
                                      <p:to>
                                        <p:strVal val="visible"/>
                                      </p:to>
                                    </p:set>
                                    <p:animEffect transition="in" filter="blinds(horizontal)">
                                      <p:cBhvr>
                                        <p:cTn id="22"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323850" y="260350"/>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FF3300"/>
                </a:solidFill>
                <a:latin typeface="黑体" pitchFamily="49" charset="-122"/>
                <a:ea typeface="黑体" pitchFamily="49" charset="-122"/>
              </a:rPr>
              <a:t>PID</a:t>
            </a:r>
            <a:r>
              <a:rPr kumimoji="1" lang="zh-CN" altLang="en-US" sz="2800" b="1">
                <a:solidFill>
                  <a:srgbClr val="FF3300"/>
                </a:solidFill>
                <a:latin typeface="黑体" pitchFamily="49" charset="-122"/>
                <a:ea typeface="黑体" pitchFamily="49" charset="-122"/>
              </a:rPr>
              <a:t>调节器控制作用：</a:t>
            </a:r>
          </a:p>
        </p:txBody>
      </p:sp>
      <p:sp>
        <p:nvSpPr>
          <p:cNvPr id="498691" name="Text Box 3"/>
          <p:cNvSpPr txBox="1">
            <a:spLocks noChangeArrowheads="1"/>
          </p:cNvSpPr>
          <p:nvPr/>
        </p:nvSpPr>
        <p:spPr bwMode="auto">
          <a:xfrm>
            <a:off x="395288" y="908050"/>
            <a:ext cx="82804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b="1">
                <a:solidFill>
                  <a:srgbClr val="0000FF"/>
                </a:solidFill>
                <a:latin typeface="华文楷体" pitchFamily="2" charset="-122"/>
                <a:ea typeface="华文楷体" pitchFamily="2" charset="-122"/>
              </a:rPr>
              <a:t>(1) </a:t>
            </a:r>
            <a:r>
              <a:rPr kumimoji="1" lang="zh-CN" altLang="en-US" sz="2400" b="1">
                <a:solidFill>
                  <a:srgbClr val="0000FF"/>
                </a:solidFill>
                <a:latin typeface="华文楷体" pitchFamily="2" charset="-122"/>
                <a:ea typeface="华文楷体" pitchFamily="2" charset="-122"/>
              </a:rPr>
              <a:t>比例系数</a:t>
            </a:r>
            <a:r>
              <a:rPr kumimoji="1" lang="en-US" altLang="zh-CN" sz="2400" b="1">
                <a:solidFill>
                  <a:srgbClr val="0000FF"/>
                </a:solidFill>
                <a:latin typeface="华文楷体" pitchFamily="2" charset="-122"/>
                <a:ea typeface="华文楷体" pitchFamily="2" charset="-122"/>
              </a:rPr>
              <a:t>K</a:t>
            </a:r>
            <a:r>
              <a:rPr kumimoji="1" lang="en-US" altLang="zh-CN" sz="2400" b="1" baseline="-25000">
                <a:solidFill>
                  <a:srgbClr val="0000FF"/>
                </a:solidFill>
                <a:latin typeface="华文楷体" pitchFamily="2" charset="-122"/>
                <a:ea typeface="华文楷体" pitchFamily="2" charset="-122"/>
              </a:rPr>
              <a:t>p</a:t>
            </a:r>
            <a:r>
              <a:rPr kumimoji="1" lang="zh-CN" altLang="en-US" sz="2400" b="1">
                <a:solidFill>
                  <a:srgbClr val="0000FF"/>
                </a:solidFill>
                <a:latin typeface="华文楷体" pitchFamily="2" charset="-122"/>
                <a:ea typeface="华文楷体" pitchFamily="2" charset="-122"/>
              </a:rPr>
              <a:t>直接决定控制作用的强弱，加大</a:t>
            </a:r>
            <a:r>
              <a:rPr kumimoji="1" lang="en-US" altLang="zh-CN" sz="2400" b="1">
                <a:solidFill>
                  <a:srgbClr val="0000FF"/>
                </a:solidFill>
                <a:latin typeface="华文楷体" pitchFamily="2" charset="-122"/>
                <a:ea typeface="华文楷体" pitchFamily="2" charset="-122"/>
              </a:rPr>
              <a:t>K</a:t>
            </a:r>
            <a:r>
              <a:rPr kumimoji="1" lang="en-US" altLang="zh-CN" sz="2400" b="1" baseline="-25000">
                <a:solidFill>
                  <a:srgbClr val="0000FF"/>
                </a:solidFill>
                <a:latin typeface="华文楷体" pitchFamily="2" charset="-122"/>
                <a:ea typeface="华文楷体" pitchFamily="2" charset="-122"/>
              </a:rPr>
              <a:t>p</a:t>
            </a:r>
            <a:r>
              <a:rPr kumimoji="1" lang="zh-CN" altLang="en-US" sz="2400" b="1">
                <a:solidFill>
                  <a:srgbClr val="0000FF"/>
                </a:solidFill>
                <a:latin typeface="华文楷体" pitchFamily="2" charset="-122"/>
                <a:ea typeface="华文楷体" pitchFamily="2" charset="-122"/>
              </a:rPr>
              <a:t>可减少系统的稳态误差。但</a:t>
            </a:r>
            <a:r>
              <a:rPr kumimoji="1" lang="en-US" altLang="zh-CN" sz="2400" b="1">
                <a:solidFill>
                  <a:srgbClr val="0000FF"/>
                </a:solidFill>
                <a:latin typeface="华文楷体" pitchFamily="2" charset="-122"/>
                <a:ea typeface="华文楷体" pitchFamily="2" charset="-122"/>
              </a:rPr>
              <a:t>K</a:t>
            </a:r>
            <a:r>
              <a:rPr kumimoji="1" lang="en-US" altLang="zh-CN" sz="2400" b="1" baseline="-25000">
                <a:solidFill>
                  <a:srgbClr val="0000FF"/>
                </a:solidFill>
                <a:latin typeface="华文楷体" pitchFamily="2" charset="-122"/>
                <a:ea typeface="华文楷体" pitchFamily="2" charset="-122"/>
              </a:rPr>
              <a:t>p</a:t>
            </a:r>
            <a:r>
              <a:rPr kumimoji="1" lang="zh-CN" altLang="en-US" sz="2400" b="1">
                <a:solidFill>
                  <a:srgbClr val="0000FF"/>
                </a:solidFill>
                <a:latin typeface="华文楷体" pitchFamily="2" charset="-122"/>
                <a:ea typeface="华文楷体" pitchFamily="2" charset="-122"/>
              </a:rPr>
              <a:t>太大，会使系统动态质量变坏，引起被控制量振荡，甚至可能导致系统不稳定。</a:t>
            </a:r>
          </a:p>
        </p:txBody>
      </p:sp>
      <p:sp>
        <p:nvSpPr>
          <p:cNvPr id="498692" name="Text Box 4"/>
          <p:cNvSpPr txBox="1">
            <a:spLocks noChangeArrowheads="1"/>
          </p:cNvSpPr>
          <p:nvPr/>
        </p:nvSpPr>
        <p:spPr bwMode="auto">
          <a:xfrm>
            <a:off x="395288" y="2420938"/>
            <a:ext cx="82804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b="1">
                <a:solidFill>
                  <a:srgbClr val="0000FF"/>
                </a:solidFill>
                <a:latin typeface="华文楷体" pitchFamily="2" charset="-122"/>
                <a:ea typeface="华文楷体" pitchFamily="2" charset="-122"/>
              </a:rPr>
              <a:t>(2) </a:t>
            </a:r>
            <a:r>
              <a:rPr kumimoji="1" lang="zh-CN" altLang="en-US" sz="2400" b="1">
                <a:solidFill>
                  <a:srgbClr val="0000FF"/>
                </a:solidFill>
                <a:latin typeface="华文楷体" pitchFamily="2" charset="-122"/>
                <a:ea typeface="华文楷体" pitchFamily="2" charset="-122"/>
              </a:rPr>
              <a:t>在比例调节的基础上加上积分控制可以消除系统的</a:t>
            </a:r>
            <a:r>
              <a:rPr kumimoji="1" lang="zh-CN" altLang="en-US" sz="2400" b="1">
                <a:solidFill>
                  <a:schemeClr val="hlink"/>
                </a:solidFill>
                <a:latin typeface="华文楷体" pitchFamily="2" charset="-122"/>
                <a:ea typeface="华文楷体" pitchFamily="2" charset="-122"/>
              </a:rPr>
              <a:t>稳态误差，</a:t>
            </a:r>
            <a:r>
              <a:rPr kumimoji="1" lang="zh-CN" altLang="en-US" sz="2400" b="1">
                <a:solidFill>
                  <a:srgbClr val="0000FF"/>
                </a:solidFill>
                <a:latin typeface="华文楷体" pitchFamily="2" charset="-122"/>
                <a:ea typeface="华文楷体" pitchFamily="2" charset="-122"/>
              </a:rPr>
              <a:t>因为只要存在偏差，它的积分所产生的控制量总是用来消除稳态误差的，直到积分的值为</a:t>
            </a:r>
            <a:r>
              <a:rPr kumimoji="1" lang="en-US" altLang="zh-CN" sz="2400" b="1">
                <a:solidFill>
                  <a:srgbClr val="0000FF"/>
                </a:solidFill>
                <a:latin typeface="华文楷体" pitchFamily="2" charset="-122"/>
                <a:ea typeface="华文楷体" pitchFamily="2" charset="-122"/>
              </a:rPr>
              <a:t>0</a:t>
            </a:r>
            <a:r>
              <a:rPr kumimoji="1" lang="zh-CN" altLang="en-US" sz="2400" b="1">
                <a:solidFill>
                  <a:srgbClr val="0000FF"/>
                </a:solidFill>
                <a:latin typeface="华文楷体" pitchFamily="2" charset="-122"/>
                <a:ea typeface="华文楷体" pitchFamily="2" charset="-122"/>
              </a:rPr>
              <a:t>，控制作用才停止。</a:t>
            </a:r>
            <a:r>
              <a:rPr kumimoji="1" lang="zh-CN" altLang="en-US" sz="2400" b="1">
                <a:solidFill>
                  <a:srgbClr val="FF3300"/>
                </a:solidFill>
                <a:latin typeface="黑体" pitchFamily="49" charset="-122"/>
                <a:ea typeface="黑体" pitchFamily="49" charset="-122"/>
              </a:rPr>
              <a:t>但它将使系统的动态过程变慢</a:t>
            </a:r>
            <a:r>
              <a:rPr kumimoji="1" lang="zh-CN" altLang="en-US" sz="2400" b="1">
                <a:solidFill>
                  <a:srgbClr val="0000FF"/>
                </a:solidFill>
                <a:latin typeface="华文楷体" pitchFamily="2" charset="-122"/>
                <a:ea typeface="华文楷体" pitchFamily="2" charset="-122"/>
              </a:rPr>
              <a:t>，而且</a:t>
            </a:r>
            <a:r>
              <a:rPr kumimoji="1" lang="zh-CN" altLang="en-US" sz="2400" b="1">
                <a:solidFill>
                  <a:srgbClr val="FF3300"/>
                </a:solidFill>
                <a:latin typeface="黑体" pitchFamily="49" charset="-122"/>
                <a:ea typeface="黑体" pitchFamily="49" charset="-122"/>
              </a:rPr>
              <a:t>过强的积分作用使系统的超调量增大，从而使系统的稳定性变坏</a:t>
            </a:r>
            <a:r>
              <a:rPr kumimoji="1" lang="zh-CN" altLang="en-US" sz="2400" b="1">
                <a:solidFill>
                  <a:srgbClr val="0000FF"/>
                </a:solidFill>
                <a:latin typeface="华文楷体" pitchFamily="2" charset="-122"/>
                <a:ea typeface="华文楷体" pitchFamily="2" charset="-122"/>
              </a:rPr>
              <a:t>。  </a:t>
            </a:r>
          </a:p>
        </p:txBody>
      </p:sp>
      <p:sp>
        <p:nvSpPr>
          <p:cNvPr id="498693" name="Text Box 5"/>
          <p:cNvSpPr txBox="1">
            <a:spLocks noChangeArrowheads="1"/>
          </p:cNvSpPr>
          <p:nvPr/>
        </p:nvSpPr>
        <p:spPr bwMode="auto">
          <a:xfrm>
            <a:off x="395288" y="5013325"/>
            <a:ext cx="82804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en-US" altLang="zh-CN" sz="2400" b="1">
                <a:solidFill>
                  <a:srgbClr val="0000FF"/>
                </a:solidFill>
                <a:latin typeface="华文楷体" pitchFamily="2" charset="-122"/>
                <a:ea typeface="华文楷体" pitchFamily="2" charset="-122"/>
              </a:rPr>
              <a:t>(3)</a:t>
            </a:r>
            <a:r>
              <a:rPr kumimoji="1" lang="zh-CN" altLang="en-US" sz="2400" b="1">
                <a:solidFill>
                  <a:srgbClr val="0000FF"/>
                </a:solidFill>
                <a:latin typeface="华文楷体" pitchFamily="2" charset="-122"/>
                <a:ea typeface="华文楷体" pitchFamily="2" charset="-122"/>
              </a:rPr>
              <a:t>微分的控制作用是跟</a:t>
            </a:r>
            <a:r>
              <a:rPr kumimoji="1" lang="zh-CN" altLang="en-US" sz="2400" b="1">
                <a:solidFill>
                  <a:srgbClr val="FF3300"/>
                </a:solidFill>
                <a:latin typeface="黑体" pitchFamily="49" charset="-122"/>
                <a:ea typeface="黑体" pitchFamily="49" charset="-122"/>
              </a:rPr>
              <a:t>偏差的变化速度有关</a:t>
            </a:r>
            <a:r>
              <a:rPr kumimoji="1" lang="zh-CN" altLang="en-US" sz="2400" b="1">
                <a:solidFill>
                  <a:srgbClr val="0000FF"/>
                </a:solidFill>
                <a:latin typeface="华文楷体" pitchFamily="2" charset="-122"/>
                <a:ea typeface="华文楷体" pitchFamily="2" charset="-122"/>
              </a:rPr>
              <a:t>。</a:t>
            </a:r>
            <a:r>
              <a:rPr kumimoji="1" lang="zh-CN" altLang="en-US" sz="2400" b="1">
                <a:solidFill>
                  <a:srgbClr val="0000FF"/>
                </a:solidFill>
                <a:latin typeface="黑体" pitchFamily="49" charset="-122"/>
                <a:ea typeface="黑体" pitchFamily="49" charset="-122"/>
              </a:rPr>
              <a:t>微分控制能预测偏差</a:t>
            </a:r>
            <a:r>
              <a:rPr kumimoji="1" lang="zh-CN" altLang="en-US" sz="2400" b="1">
                <a:solidFill>
                  <a:srgbClr val="0000FF"/>
                </a:solidFill>
                <a:latin typeface="华文楷体" pitchFamily="2" charset="-122"/>
                <a:ea typeface="华文楷体" pitchFamily="2" charset="-122"/>
              </a:rPr>
              <a:t>，产生</a:t>
            </a:r>
            <a:r>
              <a:rPr kumimoji="1" lang="zh-CN" altLang="en-US" sz="2400" b="1">
                <a:solidFill>
                  <a:srgbClr val="FF3300"/>
                </a:solidFill>
                <a:latin typeface="黑体" pitchFamily="49" charset="-122"/>
                <a:ea typeface="黑体" pitchFamily="49" charset="-122"/>
              </a:rPr>
              <a:t>超前校正作用</a:t>
            </a:r>
            <a:r>
              <a:rPr kumimoji="1" lang="zh-CN" altLang="en-US" sz="2400" b="1">
                <a:solidFill>
                  <a:srgbClr val="0000FF"/>
                </a:solidFill>
                <a:latin typeface="华文楷体" pitchFamily="2" charset="-122"/>
                <a:ea typeface="华文楷体" pitchFamily="2" charset="-122"/>
              </a:rPr>
              <a:t>，有助于</a:t>
            </a:r>
            <a:r>
              <a:rPr kumimoji="1" lang="zh-CN" altLang="en-US" sz="2400" b="1">
                <a:solidFill>
                  <a:srgbClr val="FF3300"/>
                </a:solidFill>
                <a:latin typeface="黑体" pitchFamily="49" charset="-122"/>
                <a:ea typeface="黑体" pitchFamily="49" charset="-122"/>
              </a:rPr>
              <a:t>减少超调</a:t>
            </a:r>
            <a:r>
              <a:rPr kumimoji="1" lang="zh-CN" altLang="en-US" sz="2400" b="1">
                <a:solidFill>
                  <a:srgbClr val="0000FF"/>
                </a:solidFill>
                <a:latin typeface="华文楷体" pitchFamily="2" charset="-122"/>
                <a:ea typeface="华文楷体" pitchFamily="2" charset="-122"/>
              </a:rPr>
              <a:t>，克服振荡，使</a:t>
            </a:r>
            <a:r>
              <a:rPr kumimoji="1" lang="zh-CN" altLang="en-US" sz="2400" b="1">
                <a:solidFill>
                  <a:srgbClr val="FF3300"/>
                </a:solidFill>
                <a:latin typeface="黑体" pitchFamily="49" charset="-122"/>
                <a:ea typeface="黑体" pitchFamily="49" charset="-122"/>
              </a:rPr>
              <a:t>系统趋于稳定，并能加快系统动作速度，减少调整时间</a:t>
            </a:r>
            <a:r>
              <a:rPr kumimoji="1" lang="zh-CN" altLang="en-US" sz="2400" b="1">
                <a:solidFill>
                  <a:srgbClr val="0000FF"/>
                </a:solidFill>
                <a:latin typeface="华文楷体" pitchFamily="2" charset="-122"/>
                <a:ea typeface="华文楷体" pitchFamily="2" charset="-122"/>
              </a:rPr>
              <a:t>。但放大噪声作用。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blinds(horizontal)">
                                      <p:cBhvr>
                                        <p:cTn id="7" dur="500"/>
                                        <p:tgtEl>
                                          <p:spTgt spid="498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8692">
                                            <p:txEl>
                                              <p:pRg st="0" end="0"/>
                                            </p:txEl>
                                          </p:spTgt>
                                        </p:tgtEl>
                                        <p:attrNameLst>
                                          <p:attrName>style.visibility</p:attrName>
                                        </p:attrNameLst>
                                      </p:cBhvr>
                                      <p:to>
                                        <p:strVal val="visible"/>
                                      </p:to>
                                    </p:set>
                                    <p:animEffect transition="in" filter="blinds(horizontal)">
                                      <p:cBhvr>
                                        <p:cTn id="12" dur="500"/>
                                        <p:tgtEl>
                                          <p:spTgt spid="4986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8693"/>
                                        </p:tgtEl>
                                        <p:attrNameLst>
                                          <p:attrName>style.visibility</p:attrName>
                                        </p:attrNameLst>
                                      </p:cBhvr>
                                      <p:to>
                                        <p:strVal val="visible"/>
                                      </p:to>
                                    </p:set>
                                    <p:animEffect transition="in" filter="blinds(horizontal)">
                                      <p:cBhvr>
                                        <p:cTn id="17" dur="500"/>
                                        <p:tgtEl>
                                          <p:spTgt spid="498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p:bldP spid="498692" grpId="0" build="allAtOnce"/>
      <p:bldP spid="498693"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9714" name="Rectangle 2"/>
          <p:cNvSpPr>
            <a:spLocks noChangeArrowheads="1"/>
          </p:cNvSpPr>
          <p:nvPr/>
        </p:nvSpPr>
        <p:spPr bwMode="auto">
          <a:xfrm>
            <a:off x="171450" y="333375"/>
            <a:ext cx="260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FF"/>
                </a:solidFill>
                <a:latin typeface="Tahoma" pitchFamily="34" charset="0"/>
              </a:rPr>
              <a:t>二．</a:t>
            </a:r>
            <a:r>
              <a:rPr kumimoji="1" lang="en-US" altLang="zh-CN" sz="2400" b="1">
                <a:solidFill>
                  <a:srgbClr val="0000FF"/>
                </a:solidFill>
                <a:latin typeface="Tahoma" pitchFamily="34" charset="0"/>
              </a:rPr>
              <a:t>PID</a:t>
            </a:r>
            <a:r>
              <a:rPr kumimoji="1" lang="zh-CN" altLang="en-US" sz="2400" b="1">
                <a:solidFill>
                  <a:srgbClr val="0000FF"/>
                </a:solidFill>
                <a:latin typeface="Tahoma" pitchFamily="34" charset="0"/>
              </a:rPr>
              <a:t>校正环节</a:t>
            </a:r>
          </a:p>
        </p:txBody>
      </p:sp>
      <p:sp>
        <p:nvSpPr>
          <p:cNvPr id="499715" name="Text Box 3"/>
          <p:cNvSpPr txBox="1">
            <a:spLocks noChangeArrowheads="1"/>
          </p:cNvSpPr>
          <p:nvPr/>
        </p:nvSpPr>
        <p:spPr bwMode="auto">
          <a:xfrm>
            <a:off x="323850" y="126841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仿宋_GB2312" pitchFamily="49" charset="-122"/>
                <a:ea typeface="仿宋_GB2312" pitchFamily="49" charset="-122"/>
              </a:rPr>
              <a:t>1. PD</a:t>
            </a:r>
            <a:r>
              <a:rPr kumimoji="1" lang="zh-CN" altLang="en-US" sz="2400" b="1">
                <a:solidFill>
                  <a:srgbClr val="0000FF"/>
                </a:solidFill>
                <a:latin typeface="仿宋_GB2312" pitchFamily="49" charset="-122"/>
                <a:ea typeface="仿宋_GB2312" pitchFamily="49" charset="-122"/>
              </a:rPr>
              <a:t>校正环节</a:t>
            </a:r>
          </a:p>
        </p:txBody>
      </p:sp>
      <p:graphicFrame>
        <p:nvGraphicFramePr>
          <p:cNvPr id="499716" name="Object 4"/>
          <p:cNvGraphicFramePr>
            <a:graphicFrameLocks noChangeAspect="1"/>
          </p:cNvGraphicFramePr>
          <p:nvPr/>
        </p:nvGraphicFramePr>
        <p:xfrm>
          <a:off x="4787900" y="1052513"/>
          <a:ext cx="3887788" cy="1954212"/>
        </p:xfrm>
        <a:graphic>
          <a:graphicData uri="http://schemas.openxmlformats.org/presentationml/2006/ole">
            <mc:AlternateContent xmlns:mc="http://schemas.openxmlformats.org/markup-compatibility/2006">
              <mc:Choice xmlns:v="urn:schemas-microsoft-com:vml" Requires="v">
                <p:oleObj spid="_x0000_s499735" name="Microsoft Drawing" r:id="rId4" imgW="3336925" imgH="1401763" progId="MSDraw">
                  <p:embed/>
                </p:oleObj>
              </mc:Choice>
              <mc:Fallback>
                <p:oleObj name="Microsoft Drawing" r:id="rId4" imgW="3336925" imgH="1401763" progId="MSDraw">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052513"/>
                        <a:ext cx="3887788" cy="1954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9717" name="Text Box 5"/>
          <p:cNvSpPr txBox="1">
            <a:spLocks noChangeArrowheads="1"/>
          </p:cNvSpPr>
          <p:nvPr/>
        </p:nvSpPr>
        <p:spPr bwMode="auto">
          <a:xfrm>
            <a:off x="468313" y="1916113"/>
            <a:ext cx="3167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电容的复阻抗为：</a:t>
            </a:r>
          </a:p>
        </p:txBody>
      </p:sp>
      <p:graphicFrame>
        <p:nvGraphicFramePr>
          <p:cNvPr id="499718" name="Object 6"/>
          <p:cNvGraphicFramePr>
            <a:graphicFrameLocks noChangeAspect="1"/>
          </p:cNvGraphicFramePr>
          <p:nvPr/>
        </p:nvGraphicFramePr>
        <p:xfrm>
          <a:off x="3059113" y="1693863"/>
          <a:ext cx="936625" cy="852487"/>
        </p:xfrm>
        <a:graphic>
          <a:graphicData uri="http://schemas.openxmlformats.org/presentationml/2006/ole">
            <mc:AlternateContent xmlns:mc="http://schemas.openxmlformats.org/markup-compatibility/2006">
              <mc:Choice xmlns:v="urn:schemas-microsoft-com:vml" Requires="v">
                <p:oleObj spid="_x0000_s499736" name="位图图像" r:id="rId6" imgW="590476" imgH="628571" progId="Paint.Picture">
                  <p:embed/>
                </p:oleObj>
              </mc:Choice>
              <mc:Fallback>
                <p:oleObj name="位图图像" r:id="rId6" imgW="590476" imgH="628571"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1693863"/>
                        <a:ext cx="93662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9719" name="Object 7"/>
          <p:cNvGraphicFramePr>
            <a:graphicFrameLocks noChangeAspect="1"/>
          </p:cNvGraphicFramePr>
          <p:nvPr/>
        </p:nvGraphicFramePr>
        <p:xfrm>
          <a:off x="771525" y="3068638"/>
          <a:ext cx="4432300" cy="2216150"/>
        </p:xfrm>
        <a:graphic>
          <a:graphicData uri="http://schemas.openxmlformats.org/presentationml/2006/ole">
            <mc:AlternateContent xmlns:mc="http://schemas.openxmlformats.org/markup-compatibility/2006">
              <mc:Choice xmlns:v="urn:schemas-microsoft-com:vml" Requires="v">
                <p:oleObj spid="_x0000_s499737" name="公式" r:id="rId8" imgW="1777680" imgH="888840" progId="Equation.3">
                  <p:embed/>
                </p:oleObj>
              </mc:Choice>
              <mc:Fallback>
                <p:oleObj name="公式" r:id="rId8" imgW="1777680" imgH="8888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525" y="3068638"/>
                        <a:ext cx="4432300" cy="2216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9720" name="Text Box 8"/>
          <p:cNvSpPr txBox="1">
            <a:spLocks noChangeArrowheads="1"/>
          </p:cNvSpPr>
          <p:nvPr/>
        </p:nvSpPr>
        <p:spPr bwMode="auto">
          <a:xfrm>
            <a:off x="5651500" y="3284538"/>
            <a:ext cx="349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Z</a:t>
            </a:r>
            <a:r>
              <a:rPr kumimoji="1" lang="en-US" altLang="zh-CN" sz="2400" b="1" baseline="-25000">
                <a:solidFill>
                  <a:srgbClr val="0000FF"/>
                </a:solidFill>
                <a:latin typeface="Times New Roman" pitchFamily="18" charset="0"/>
              </a:rPr>
              <a:t>1</a:t>
            </a:r>
            <a:r>
              <a:rPr kumimoji="1" lang="zh-CN" altLang="en-US" sz="2400" b="1">
                <a:solidFill>
                  <a:srgbClr val="0000FF"/>
                </a:solidFill>
                <a:latin typeface="Times New Roman" pitchFamily="18" charset="0"/>
              </a:rPr>
              <a:t>为第一回路的电阻。</a:t>
            </a:r>
          </a:p>
        </p:txBody>
      </p:sp>
      <p:sp>
        <p:nvSpPr>
          <p:cNvPr id="499721" name="Text Box 9"/>
          <p:cNvSpPr txBox="1">
            <a:spLocks noChangeArrowheads="1"/>
          </p:cNvSpPr>
          <p:nvPr/>
        </p:nvSpPr>
        <p:spPr bwMode="auto">
          <a:xfrm>
            <a:off x="5651500" y="4149725"/>
            <a:ext cx="349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Z</a:t>
            </a:r>
            <a:r>
              <a:rPr kumimoji="1" lang="en-US" altLang="zh-CN" sz="2400" b="1" baseline="-25000">
                <a:solidFill>
                  <a:srgbClr val="0000FF"/>
                </a:solidFill>
                <a:latin typeface="Times New Roman" pitchFamily="18" charset="0"/>
              </a:rPr>
              <a:t>2</a:t>
            </a:r>
            <a:r>
              <a:rPr kumimoji="1" lang="zh-CN" altLang="en-US" sz="2400" b="1">
                <a:solidFill>
                  <a:srgbClr val="0000FF"/>
                </a:solidFill>
                <a:latin typeface="Times New Roman" pitchFamily="18" charset="0"/>
              </a:rPr>
              <a:t>为第二回路的电阻。</a:t>
            </a:r>
          </a:p>
        </p:txBody>
      </p:sp>
      <p:graphicFrame>
        <p:nvGraphicFramePr>
          <p:cNvPr id="499722" name="Object 10"/>
          <p:cNvGraphicFramePr>
            <a:graphicFrameLocks noChangeAspect="1"/>
          </p:cNvGraphicFramePr>
          <p:nvPr/>
        </p:nvGraphicFramePr>
        <p:xfrm>
          <a:off x="900113" y="5589588"/>
          <a:ext cx="1439862" cy="681037"/>
        </p:xfrm>
        <a:graphic>
          <a:graphicData uri="http://schemas.openxmlformats.org/presentationml/2006/ole">
            <mc:AlternateContent xmlns:mc="http://schemas.openxmlformats.org/markup-compatibility/2006">
              <mc:Choice xmlns:v="urn:schemas-microsoft-com:vml" Requires="v">
                <p:oleObj spid="_x0000_s499738" name="公式" r:id="rId10" imgW="457200" imgH="215640" progId="Equation.3">
                  <p:embed/>
                </p:oleObj>
              </mc:Choice>
              <mc:Fallback>
                <p:oleObj name="公式" r:id="rId10" imgW="457200" imgH="2156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5589588"/>
                        <a:ext cx="1439862" cy="6810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9723" name="Object 11"/>
          <p:cNvGraphicFramePr>
            <a:graphicFrameLocks noChangeAspect="1"/>
          </p:cNvGraphicFramePr>
          <p:nvPr/>
        </p:nvGraphicFramePr>
        <p:xfrm>
          <a:off x="5940425" y="4879975"/>
          <a:ext cx="2087563" cy="971550"/>
        </p:xfrm>
        <a:graphic>
          <a:graphicData uri="http://schemas.openxmlformats.org/presentationml/2006/ole">
            <mc:AlternateContent xmlns:mc="http://schemas.openxmlformats.org/markup-compatibility/2006">
              <mc:Choice xmlns:v="urn:schemas-microsoft-com:vml" Requires="v">
                <p:oleObj spid="_x0000_s499739" name="公式" r:id="rId12" imgW="927000" imgH="431640" progId="Equation.3">
                  <p:embed/>
                </p:oleObj>
              </mc:Choice>
              <mc:Fallback>
                <p:oleObj name="公式" r:id="rId12" imgW="927000" imgH="43164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0425" y="4879975"/>
                        <a:ext cx="2087563" cy="971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9724" name="Text Box 12"/>
          <p:cNvSpPr txBox="1">
            <a:spLocks noChangeArrowheads="1"/>
          </p:cNvSpPr>
          <p:nvPr/>
        </p:nvSpPr>
        <p:spPr bwMode="auto">
          <a:xfrm>
            <a:off x="5364163" y="5949950"/>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FF"/>
                </a:solidFill>
                <a:ea typeface="黑体" pitchFamily="49" charset="-122"/>
              </a:rPr>
              <a:t>注意时间常数？？？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24"/>
                                        </p:tgtEl>
                                        <p:attrNameLst>
                                          <p:attrName>style.visibility</p:attrName>
                                        </p:attrNameLst>
                                      </p:cBhvr>
                                      <p:to>
                                        <p:strVal val="visible"/>
                                      </p:to>
                                    </p:set>
                                    <p:animEffect transition="in" filter="blinds(horizontal)">
                                      <p:cBhvr>
                                        <p:cTn id="7" dur="500"/>
                                        <p:tgtEl>
                                          <p:spTgt spid="49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8708" name="Object 4"/>
          <p:cNvGraphicFramePr>
            <a:graphicFrameLocks noChangeAspect="1"/>
          </p:cNvGraphicFramePr>
          <p:nvPr/>
        </p:nvGraphicFramePr>
        <p:xfrm>
          <a:off x="1154113" y="1484313"/>
          <a:ext cx="4281487" cy="747712"/>
        </p:xfrm>
        <a:graphic>
          <a:graphicData uri="http://schemas.openxmlformats.org/presentationml/2006/ole">
            <mc:AlternateContent xmlns:mc="http://schemas.openxmlformats.org/markup-compatibility/2006">
              <mc:Choice xmlns:v="urn:schemas-microsoft-com:vml" Requires="v">
                <p:oleObj spid="_x0000_s328731" name="公式" r:id="rId4" imgW="1892160" imgH="330120" progId="Equation.3">
                  <p:embed/>
                </p:oleObj>
              </mc:Choice>
              <mc:Fallback>
                <p:oleObj name="公式" r:id="rId4" imgW="1892160" imgH="3301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113" y="1484313"/>
                        <a:ext cx="4281487" cy="74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09" name="Text Box 5"/>
          <p:cNvSpPr txBox="1">
            <a:spLocks noChangeArrowheads="1"/>
          </p:cNvSpPr>
          <p:nvPr/>
        </p:nvSpPr>
        <p:spPr bwMode="auto">
          <a:xfrm>
            <a:off x="755650" y="620713"/>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其它关系：</a:t>
            </a:r>
          </a:p>
        </p:txBody>
      </p:sp>
      <p:graphicFrame>
        <p:nvGraphicFramePr>
          <p:cNvPr id="328710" name="Object 6"/>
          <p:cNvGraphicFramePr>
            <a:graphicFrameLocks noChangeAspect="1"/>
          </p:cNvGraphicFramePr>
          <p:nvPr/>
        </p:nvGraphicFramePr>
        <p:xfrm>
          <a:off x="1116013" y="2492375"/>
          <a:ext cx="2498725" cy="977900"/>
        </p:xfrm>
        <a:graphic>
          <a:graphicData uri="http://schemas.openxmlformats.org/presentationml/2006/ole">
            <mc:AlternateContent xmlns:mc="http://schemas.openxmlformats.org/markup-compatibility/2006">
              <mc:Choice xmlns:v="urn:schemas-microsoft-com:vml" Requires="v">
                <p:oleObj spid="_x0000_s328732" name="公式" r:id="rId6" imgW="1104840" imgH="431640" progId="Equation.3">
                  <p:embed/>
                </p:oleObj>
              </mc:Choice>
              <mc:Fallback>
                <p:oleObj name="公式" r:id="rId6" imgW="1104840" imgH="431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2492375"/>
                        <a:ext cx="24987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1" name="Object 7"/>
          <p:cNvGraphicFramePr>
            <a:graphicFrameLocks noChangeAspect="1"/>
          </p:cNvGraphicFramePr>
          <p:nvPr/>
        </p:nvGraphicFramePr>
        <p:xfrm>
          <a:off x="1114425" y="3789363"/>
          <a:ext cx="5113338" cy="977900"/>
        </p:xfrm>
        <a:graphic>
          <a:graphicData uri="http://schemas.openxmlformats.org/presentationml/2006/ole">
            <mc:AlternateContent xmlns:mc="http://schemas.openxmlformats.org/markup-compatibility/2006">
              <mc:Choice xmlns:v="urn:schemas-microsoft-com:vml" Requires="v">
                <p:oleObj spid="_x0000_s328733" name="公式" r:id="rId8" imgW="2260440" imgH="431640" progId="Equation.3">
                  <p:embed/>
                </p:oleObj>
              </mc:Choice>
              <mc:Fallback>
                <p:oleObj name="公式" r:id="rId8" imgW="2260440" imgH="4316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4425" y="3789363"/>
                        <a:ext cx="5113338"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2" name="Object 8"/>
          <p:cNvGraphicFramePr>
            <a:graphicFrameLocks noChangeAspect="1"/>
          </p:cNvGraphicFramePr>
          <p:nvPr/>
        </p:nvGraphicFramePr>
        <p:xfrm>
          <a:off x="1116013" y="4941888"/>
          <a:ext cx="3878262" cy="1150937"/>
        </p:xfrm>
        <a:graphic>
          <a:graphicData uri="http://schemas.openxmlformats.org/presentationml/2006/ole">
            <mc:AlternateContent xmlns:mc="http://schemas.openxmlformats.org/markup-compatibility/2006">
              <mc:Choice xmlns:v="urn:schemas-microsoft-com:vml" Requires="v">
                <p:oleObj spid="_x0000_s328734" name="公式" r:id="rId10" imgW="1714320" imgH="507960" progId="Equation.3">
                  <p:embed/>
                </p:oleObj>
              </mc:Choice>
              <mc:Fallback>
                <p:oleObj name="公式" r:id="rId10" imgW="1714320" imgH="50796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4941888"/>
                        <a:ext cx="3878262"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13" name="AutoShape 9"/>
          <p:cNvSpPr>
            <a:spLocks/>
          </p:cNvSpPr>
          <p:nvPr/>
        </p:nvSpPr>
        <p:spPr bwMode="auto">
          <a:xfrm>
            <a:off x="6229350" y="2708275"/>
            <a:ext cx="503238" cy="1657350"/>
          </a:xfrm>
          <a:prstGeom prst="rightBrace">
            <a:avLst>
              <a:gd name="adj1" fmla="val 27445"/>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8714" name="Object 10"/>
          <p:cNvGraphicFramePr>
            <a:graphicFrameLocks noChangeAspect="1"/>
          </p:cNvGraphicFramePr>
          <p:nvPr/>
        </p:nvGraphicFramePr>
        <p:xfrm>
          <a:off x="7380288" y="2636838"/>
          <a:ext cx="747712" cy="517525"/>
        </p:xfrm>
        <a:graphic>
          <a:graphicData uri="http://schemas.openxmlformats.org/presentationml/2006/ole">
            <mc:AlternateContent xmlns:mc="http://schemas.openxmlformats.org/markup-compatibility/2006">
              <mc:Choice xmlns:v="urn:schemas-microsoft-com:vml" Requires="v">
                <p:oleObj spid="_x0000_s328735" name="公式" r:id="rId12" imgW="330120" imgH="228600" progId="Equation.3">
                  <p:embed/>
                </p:oleObj>
              </mc:Choice>
              <mc:Fallback>
                <p:oleObj name="公式" r:id="rId12" imgW="330120" imgH="2286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2636838"/>
                        <a:ext cx="747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5" name="Object 11"/>
          <p:cNvGraphicFramePr>
            <a:graphicFrameLocks noChangeAspect="1"/>
          </p:cNvGraphicFramePr>
          <p:nvPr/>
        </p:nvGraphicFramePr>
        <p:xfrm>
          <a:off x="7380288" y="4005263"/>
          <a:ext cx="747712" cy="546100"/>
        </p:xfrm>
        <a:graphic>
          <a:graphicData uri="http://schemas.openxmlformats.org/presentationml/2006/ole">
            <mc:AlternateContent xmlns:mc="http://schemas.openxmlformats.org/markup-compatibility/2006">
              <mc:Choice xmlns:v="urn:schemas-microsoft-com:vml" Requires="v">
                <p:oleObj spid="_x0000_s328736" name="公式" r:id="rId14" imgW="330120" imgH="241200" progId="Equation.3">
                  <p:embed/>
                </p:oleObj>
              </mc:Choice>
              <mc:Fallback>
                <p:oleObj name="公式" r:id="rId14" imgW="330120" imgH="2412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80288" y="4005263"/>
                        <a:ext cx="7477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18" name="AutoShape 14"/>
          <p:cNvSpPr>
            <a:spLocks noChangeArrowheads="1"/>
          </p:cNvSpPr>
          <p:nvPr/>
        </p:nvSpPr>
        <p:spPr bwMode="auto">
          <a:xfrm>
            <a:off x="7451725" y="3355975"/>
            <a:ext cx="215900" cy="504825"/>
          </a:xfrm>
          <a:prstGeom prst="upDownArrow">
            <a:avLst>
              <a:gd name="adj1" fmla="val 50000"/>
              <a:gd name="adj2" fmla="val 467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0738" name="Object 2"/>
          <p:cNvGraphicFramePr>
            <a:graphicFrameLocks noChangeAspect="1"/>
          </p:cNvGraphicFramePr>
          <p:nvPr/>
        </p:nvGraphicFramePr>
        <p:xfrm>
          <a:off x="755650" y="333375"/>
          <a:ext cx="4968875" cy="2027238"/>
        </p:xfrm>
        <a:graphic>
          <a:graphicData uri="http://schemas.openxmlformats.org/presentationml/2006/ole">
            <mc:AlternateContent xmlns:mc="http://schemas.openxmlformats.org/markup-compatibility/2006">
              <mc:Choice xmlns:v="urn:schemas-microsoft-com:vml" Requires="v">
                <p:oleObj spid="_x0000_s500751" name="位图图像" r:id="rId4" imgW="3572374" imgH="1457143" progId="Paint.Picture">
                  <p:embed/>
                </p:oleObj>
              </mc:Choice>
              <mc:Fallback>
                <p:oleObj name="位图图像" r:id="rId4" imgW="3572374" imgH="1457143"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33375"/>
                        <a:ext cx="4968875"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0739" name="Object 3"/>
          <p:cNvGraphicFramePr>
            <a:graphicFrameLocks noChangeAspect="1"/>
          </p:cNvGraphicFramePr>
          <p:nvPr/>
        </p:nvGraphicFramePr>
        <p:xfrm>
          <a:off x="6227763" y="692150"/>
          <a:ext cx="2092325" cy="1308100"/>
        </p:xfrm>
        <a:graphic>
          <a:graphicData uri="http://schemas.openxmlformats.org/presentationml/2006/ole">
            <mc:AlternateContent xmlns:mc="http://schemas.openxmlformats.org/markup-compatibility/2006">
              <mc:Choice xmlns:v="urn:schemas-microsoft-com:vml" Requires="v">
                <p:oleObj spid="_x0000_s500752" name="位图图像" r:id="rId6" imgW="1448002" imgH="905001" progId="Paint.Picture">
                  <p:embed/>
                </p:oleObj>
              </mc:Choice>
              <mc:Fallback>
                <p:oleObj name="位图图像" r:id="rId6" imgW="1448002" imgH="905001"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692150"/>
                        <a:ext cx="20923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0740" name="Rectangle 4"/>
          <p:cNvSpPr>
            <a:spLocks noChangeArrowheads="1"/>
          </p:cNvSpPr>
          <p:nvPr/>
        </p:nvSpPr>
        <p:spPr bwMode="auto">
          <a:xfrm>
            <a:off x="250825" y="2655888"/>
            <a:ext cx="2508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仿宋_GB2312" pitchFamily="49" charset="-122"/>
                <a:ea typeface="仿宋_GB2312" pitchFamily="49" charset="-122"/>
              </a:rPr>
              <a:t>2</a:t>
            </a:r>
            <a:r>
              <a:rPr kumimoji="1" lang="zh-CN" altLang="en-US" sz="2800" b="1">
                <a:solidFill>
                  <a:srgbClr val="0000FF"/>
                </a:solidFill>
                <a:latin typeface="仿宋_GB2312" pitchFamily="49" charset="-122"/>
                <a:ea typeface="仿宋_GB2312" pitchFamily="49" charset="-122"/>
              </a:rPr>
              <a:t>．</a:t>
            </a:r>
            <a:r>
              <a:rPr kumimoji="1" lang="en-US" altLang="zh-CN" sz="2800" b="1">
                <a:solidFill>
                  <a:srgbClr val="0000FF"/>
                </a:solidFill>
                <a:latin typeface="仿宋_GB2312" pitchFamily="49" charset="-122"/>
                <a:ea typeface="仿宋_GB2312" pitchFamily="49" charset="-122"/>
              </a:rPr>
              <a:t>PI</a:t>
            </a:r>
            <a:r>
              <a:rPr kumimoji="1" lang="zh-CN" altLang="en-US" sz="2800" b="1">
                <a:solidFill>
                  <a:srgbClr val="0000FF"/>
                </a:solidFill>
                <a:latin typeface="仿宋_GB2312" pitchFamily="49" charset="-122"/>
                <a:ea typeface="仿宋_GB2312" pitchFamily="49" charset="-122"/>
              </a:rPr>
              <a:t>校正环节</a:t>
            </a:r>
          </a:p>
        </p:txBody>
      </p:sp>
      <p:graphicFrame>
        <p:nvGraphicFramePr>
          <p:cNvPr id="500741" name="Object 5"/>
          <p:cNvGraphicFramePr>
            <a:graphicFrameLocks noChangeAspect="1"/>
          </p:cNvGraphicFramePr>
          <p:nvPr/>
        </p:nvGraphicFramePr>
        <p:xfrm>
          <a:off x="4211638" y="2420938"/>
          <a:ext cx="4608512" cy="1957387"/>
        </p:xfrm>
        <a:graphic>
          <a:graphicData uri="http://schemas.openxmlformats.org/presentationml/2006/ole">
            <mc:AlternateContent xmlns:mc="http://schemas.openxmlformats.org/markup-compatibility/2006">
              <mc:Choice xmlns:v="urn:schemas-microsoft-com:vml" Requires="v">
                <p:oleObj spid="_x0000_s500753" name="Microsoft Drawing" r:id="rId8" imgW="3032125" imgH="1420813" progId="MSDraw">
                  <p:embed/>
                </p:oleObj>
              </mc:Choice>
              <mc:Fallback>
                <p:oleObj name="Microsoft Drawing" r:id="rId8" imgW="3032125" imgH="1420813" progId="MSDraw">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2420938"/>
                        <a:ext cx="4608512" cy="19573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0742" name="Object 6"/>
          <p:cNvGraphicFramePr>
            <a:graphicFrameLocks noChangeAspect="1"/>
          </p:cNvGraphicFramePr>
          <p:nvPr/>
        </p:nvGraphicFramePr>
        <p:xfrm>
          <a:off x="317500" y="4437063"/>
          <a:ext cx="6202363" cy="1643062"/>
        </p:xfrm>
        <a:graphic>
          <a:graphicData uri="http://schemas.openxmlformats.org/presentationml/2006/ole">
            <mc:AlternateContent xmlns:mc="http://schemas.openxmlformats.org/markup-compatibility/2006">
              <mc:Choice xmlns:v="urn:schemas-microsoft-com:vml" Requires="v">
                <p:oleObj spid="_x0000_s500754" name="公式" r:id="rId10" imgW="2489040" imgH="660240" progId="Equation.3">
                  <p:embed/>
                </p:oleObj>
              </mc:Choice>
              <mc:Fallback>
                <p:oleObj name="公式" r:id="rId10" imgW="2489040" imgH="66024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500" y="4437063"/>
                        <a:ext cx="6202363" cy="16430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1762" name="Object 2"/>
          <p:cNvGraphicFramePr>
            <a:graphicFrameLocks noChangeAspect="1"/>
          </p:cNvGraphicFramePr>
          <p:nvPr/>
        </p:nvGraphicFramePr>
        <p:xfrm>
          <a:off x="611188" y="1700213"/>
          <a:ext cx="5976937" cy="2260600"/>
        </p:xfrm>
        <a:graphic>
          <a:graphicData uri="http://schemas.openxmlformats.org/presentationml/2006/ole">
            <mc:AlternateContent xmlns:mc="http://schemas.openxmlformats.org/markup-compatibility/2006">
              <mc:Choice xmlns:v="urn:schemas-microsoft-com:vml" Requires="v">
                <p:oleObj spid="_x0000_s501767" name="位图图像" r:id="rId4" imgW="4610744" imgH="1743318" progId="Paint.Picture">
                  <p:embed/>
                </p:oleObj>
              </mc:Choice>
              <mc:Fallback>
                <p:oleObj name="位图图像" r:id="rId4" imgW="4610744" imgH="174331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00213"/>
                        <a:ext cx="5976937"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7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2276475"/>
            <a:ext cx="1727200" cy="1235075"/>
          </a:xfrm>
          <a:prstGeom prst="rect">
            <a:avLst/>
          </a:prstGeom>
          <a:noFill/>
          <a:extLst>
            <a:ext uri="{909E8E84-426E-40DD-AFC4-6F175D3DCCD1}">
              <a14:hiddenFill xmlns:a14="http://schemas.microsoft.com/office/drawing/2010/main">
                <a:solidFill>
                  <a:srgbClr val="FFFFFF"/>
                </a:solidFill>
              </a14:hiddenFill>
            </a:ext>
          </a:extLst>
        </p:spPr>
      </p:pic>
      <p:sp>
        <p:nvSpPr>
          <p:cNvPr id="501764" name="Text Box 4"/>
          <p:cNvSpPr txBox="1">
            <a:spLocks noChangeArrowheads="1"/>
          </p:cNvSpPr>
          <p:nvPr/>
        </p:nvSpPr>
        <p:spPr bwMode="auto">
          <a:xfrm>
            <a:off x="2484438" y="4941888"/>
            <a:ext cx="3527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FF"/>
                </a:solidFill>
                <a:ea typeface="黑体" pitchFamily="49" charset="-122"/>
              </a:rPr>
              <a:t>注意时间常数？？？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4"/>
                                        </p:tgtEl>
                                        <p:attrNameLst>
                                          <p:attrName>style.visibility</p:attrName>
                                        </p:attrNameLst>
                                      </p:cBhvr>
                                      <p:to>
                                        <p:strVal val="visible"/>
                                      </p:to>
                                    </p:set>
                                    <p:animEffect transition="in" filter="blinds(horizontal)">
                                      <p:cBhvr>
                                        <p:cTn id="7" dur="500"/>
                                        <p:tgtEl>
                                          <p:spTgt spid="50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786" name="Rectangle 2"/>
          <p:cNvSpPr>
            <a:spLocks noChangeArrowheads="1"/>
          </p:cNvSpPr>
          <p:nvPr/>
        </p:nvSpPr>
        <p:spPr bwMode="auto">
          <a:xfrm>
            <a:off x="179388" y="404813"/>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800" b="1">
                <a:solidFill>
                  <a:srgbClr val="0000FF"/>
                </a:solidFill>
                <a:latin typeface="仿宋_GB2312" pitchFamily="49" charset="-122"/>
                <a:ea typeface="仿宋_GB2312" pitchFamily="49" charset="-122"/>
              </a:rPr>
              <a:t>3</a:t>
            </a:r>
            <a:r>
              <a:rPr kumimoji="1" lang="zh-CN" altLang="en-US" sz="2800" b="1">
                <a:solidFill>
                  <a:srgbClr val="0000FF"/>
                </a:solidFill>
                <a:latin typeface="仿宋_GB2312" pitchFamily="49" charset="-122"/>
                <a:ea typeface="仿宋_GB2312" pitchFamily="49" charset="-122"/>
              </a:rPr>
              <a:t>．</a:t>
            </a:r>
            <a:r>
              <a:rPr kumimoji="1" lang="en-US" altLang="zh-CN" sz="2800" b="1">
                <a:solidFill>
                  <a:srgbClr val="0000FF"/>
                </a:solidFill>
                <a:latin typeface="仿宋_GB2312" pitchFamily="49" charset="-122"/>
                <a:ea typeface="仿宋_GB2312" pitchFamily="49" charset="-122"/>
              </a:rPr>
              <a:t>PID</a:t>
            </a:r>
            <a:r>
              <a:rPr kumimoji="1" lang="zh-CN" altLang="en-US" sz="2800" b="1">
                <a:solidFill>
                  <a:srgbClr val="0000FF"/>
                </a:solidFill>
                <a:latin typeface="仿宋_GB2312" pitchFamily="49" charset="-122"/>
                <a:ea typeface="仿宋_GB2312" pitchFamily="49" charset="-122"/>
              </a:rPr>
              <a:t>校正环节</a:t>
            </a:r>
          </a:p>
        </p:txBody>
      </p:sp>
      <p:graphicFrame>
        <p:nvGraphicFramePr>
          <p:cNvPr id="502787" name="Object 3"/>
          <p:cNvGraphicFramePr>
            <a:graphicFrameLocks noChangeAspect="1"/>
          </p:cNvGraphicFramePr>
          <p:nvPr/>
        </p:nvGraphicFramePr>
        <p:xfrm>
          <a:off x="3995738" y="404813"/>
          <a:ext cx="4679950" cy="2016125"/>
        </p:xfrm>
        <a:graphic>
          <a:graphicData uri="http://schemas.openxmlformats.org/presentationml/2006/ole">
            <mc:AlternateContent xmlns:mc="http://schemas.openxmlformats.org/markup-compatibility/2006">
              <mc:Choice xmlns:v="urn:schemas-microsoft-com:vml" Requires="v">
                <p:oleObj spid="_x0000_s502791" name="Microsoft Drawing" r:id="rId4" imgW="3032125" imgH="1430338" progId="MSDraw">
                  <p:embed/>
                </p:oleObj>
              </mc:Choice>
              <mc:Fallback>
                <p:oleObj name="Microsoft Drawing" r:id="rId4" imgW="3032125" imgH="1430338" progId="MSDraw">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404813"/>
                        <a:ext cx="4679950" cy="20161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278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8" y="2600325"/>
            <a:ext cx="88931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323850" y="260350"/>
            <a:ext cx="3579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a:solidFill>
                  <a:srgbClr val="0000FF"/>
                </a:solidFill>
                <a:latin typeface="仿宋_GB2312" pitchFamily="49" charset="-122"/>
                <a:ea typeface="仿宋_GB2312" pitchFamily="49" charset="-122"/>
              </a:rPr>
              <a:t>三．</a:t>
            </a:r>
            <a:r>
              <a:rPr kumimoji="1" lang="en-US" altLang="zh-CN" sz="2800" b="1">
                <a:solidFill>
                  <a:srgbClr val="0000FF"/>
                </a:solidFill>
                <a:latin typeface="仿宋_GB2312" pitchFamily="49" charset="-122"/>
                <a:ea typeface="仿宋_GB2312" pitchFamily="49" charset="-122"/>
              </a:rPr>
              <a:t>PID</a:t>
            </a:r>
            <a:r>
              <a:rPr kumimoji="1" lang="zh-CN" altLang="en-US" sz="2800" b="1">
                <a:solidFill>
                  <a:srgbClr val="0000FF"/>
                </a:solidFill>
                <a:latin typeface="仿宋_GB2312" pitchFamily="49" charset="-122"/>
                <a:ea typeface="仿宋_GB2312" pitchFamily="49" charset="-122"/>
              </a:rPr>
              <a:t>调节器的设计</a:t>
            </a:r>
          </a:p>
        </p:txBody>
      </p:sp>
      <p:sp>
        <p:nvSpPr>
          <p:cNvPr id="503811" name="Text Box 3"/>
          <p:cNvSpPr txBox="1">
            <a:spLocks noChangeArrowheads="1"/>
          </p:cNvSpPr>
          <p:nvPr/>
        </p:nvSpPr>
        <p:spPr bwMode="auto">
          <a:xfrm>
            <a:off x="468313" y="1125538"/>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如何用希望特性确定有源校正网络的</a:t>
            </a:r>
            <a:r>
              <a:rPr kumimoji="1" lang="zh-CN" altLang="en-US" sz="2400" b="1">
                <a:solidFill>
                  <a:schemeClr val="hlink"/>
                </a:solidFill>
                <a:latin typeface="Times New Roman" pitchFamily="18" charset="0"/>
              </a:rPr>
              <a:t>参数</a:t>
            </a:r>
            <a:r>
              <a:rPr kumimoji="1" lang="zh-CN" altLang="en-US" sz="2400" b="1">
                <a:solidFill>
                  <a:srgbClr val="0000FF"/>
                </a:solidFill>
                <a:latin typeface="Times New Roman" pitchFamily="18" charset="0"/>
              </a:rPr>
              <a:t>？</a:t>
            </a:r>
          </a:p>
        </p:txBody>
      </p:sp>
      <p:sp>
        <p:nvSpPr>
          <p:cNvPr id="503812" name="Text Box 4"/>
          <p:cNvSpPr txBox="1">
            <a:spLocks noChangeArrowheads="1"/>
          </p:cNvSpPr>
          <p:nvPr/>
        </p:nvSpPr>
        <p:spPr bwMode="auto">
          <a:xfrm>
            <a:off x="395288" y="1844675"/>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工程上常采用</a:t>
            </a:r>
            <a:r>
              <a:rPr kumimoji="1" lang="zh-CN" altLang="en-US" sz="2400" b="1">
                <a:solidFill>
                  <a:schemeClr val="hlink"/>
                </a:solidFill>
                <a:latin typeface="Times New Roman" pitchFamily="18" charset="0"/>
              </a:rPr>
              <a:t>两种典型</a:t>
            </a:r>
            <a:r>
              <a:rPr kumimoji="1" lang="zh-CN" altLang="en-US" sz="2400" b="1">
                <a:solidFill>
                  <a:srgbClr val="0000FF"/>
                </a:solidFill>
                <a:latin typeface="Times New Roman" pitchFamily="18" charset="0"/>
              </a:rPr>
              <a:t>的希望的对数频率特性：</a:t>
            </a:r>
          </a:p>
        </p:txBody>
      </p:sp>
      <p:sp>
        <p:nvSpPr>
          <p:cNvPr id="503813" name="Rectangle 5"/>
          <p:cNvSpPr>
            <a:spLocks noChangeArrowheads="1"/>
          </p:cNvSpPr>
          <p:nvPr/>
        </p:nvSpPr>
        <p:spPr bwMode="auto">
          <a:xfrm>
            <a:off x="323850" y="2565400"/>
            <a:ext cx="324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952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chemeClr val="hlink"/>
                </a:solidFill>
                <a:ea typeface="楷体_GB2312" pitchFamily="49" charset="-122"/>
                <a:cs typeface="Times New Roman" pitchFamily="18" charset="0"/>
              </a:rPr>
              <a:t>1</a:t>
            </a:r>
            <a:r>
              <a:rPr lang="zh-CN" altLang="en-US" b="1">
                <a:solidFill>
                  <a:schemeClr val="hlink"/>
                </a:solidFill>
                <a:ea typeface="楷体_GB2312" pitchFamily="49" charset="-122"/>
                <a:cs typeface="Times New Roman" pitchFamily="18" charset="0"/>
              </a:rPr>
              <a:t>．二阶系统最优模型</a:t>
            </a:r>
            <a:endParaRPr lang="zh-CN" altLang="en-US">
              <a:solidFill>
                <a:schemeClr val="hlink"/>
              </a:solidFill>
              <a:latin typeface="Tahoma" pitchFamily="34" charset="0"/>
              <a:ea typeface="楷体_GB2312" pitchFamily="49" charset="-122"/>
              <a:cs typeface="Times New Roman" pitchFamily="18" charset="0"/>
            </a:endParaRPr>
          </a:p>
        </p:txBody>
      </p:sp>
      <p:sp>
        <p:nvSpPr>
          <p:cNvPr id="503814" name="Line 6"/>
          <p:cNvSpPr>
            <a:spLocks noChangeShapeType="1"/>
          </p:cNvSpPr>
          <p:nvPr/>
        </p:nvSpPr>
        <p:spPr bwMode="auto">
          <a:xfrm>
            <a:off x="36513" y="5518150"/>
            <a:ext cx="3457575" cy="0"/>
          </a:xfrm>
          <a:prstGeom prst="line">
            <a:avLst/>
          </a:prstGeom>
          <a:noFill/>
          <a:ln w="19050" cap="sq">
            <a:solidFill>
              <a:srgbClr val="FF33CC"/>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15" name="Line 7"/>
          <p:cNvSpPr>
            <a:spLocks noChangeShapeType="1"/>
          </p:cNvSpPr>
          <p:nvPr/>
        </p:nvSpPr>
        <p:spPr bwMode="auto">
          <a:xfrm flipV="1">
            <a:off x="685800" y="3933825"/>
            <a:ext cx="0" cy="2160588"/>
          </a:xfrm>
          <a:prstGeom prst="line">
            <a:avLst/>
          </a:prstGeom>
          <a:noFill/>
          <a:ln w="19050" cap="sq">
            <a:solidFill>
              <a:srgbClr val="FF33CC"/>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16" name="Line 8"/>
          <p:cNvSpPr>
            <a:spLocks noChangeShapeType="1"/>
          </p:cNvSpPr>
          <p:nvPr/>
        </p:nvSpPr>
        <p:spPr bwMode="auto">
          <a:xfrm>
            <a:off x="468313" y="4941888"/>
            <a:ext cx="2089150" cy="792162"/>
          </a:xfrm>
          <a:prstGeom prst="line">
            <a:avLst/>
          </a:prstGeom>
          <a:noFill/>
          <a:ln w="381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17" name="Line 9"/>
          <p:cNvSpPr>
            <a:spLocks noChangeShapeType="1"/>
          </p:cNvSpPr>
          <p:nvPr/>
        </p:nvSpPr>
        <p:spPr bwMode="auto">
          <a:xfrm>
            <a:off x="2557463" y="5734050"/>
            <a:ext cx="1079500" cy="1008063"/>
          </a:xfrm>
          <a:prstGeom prst="line">
            <a:avLst/>
          </a:prstGeom>
          <a:noFill/>
          <a:ln w="381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18" name="Line 10"/>
          <p:cNvSpPr>
            <a:spLocks noChangeShapeType="1"/>
          </p:cNvSpPr>
          <p:nvPr/>
        </p:nvSpPr>
        <p:spPr bwMode="auto">
          <a:xfrm flipV="1">
            <a:off x="2557463" y="5518150"/>
            <a:ext cx="0" cy="215900"/>
          </a:xfrm>
          <a:prstGeom prst="line">
            <a:avLst/>
          </a:prstGeom>
          <a:noFill/>
          <a:ln w="28575" cap="rnd">
            <a:solidFill>
              <a:schemeClr val="bg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19" name="Text Box 11"/>
          <p:cNvSpPr txBox="1">
            <a:spLocks noChangeArrowheads="1"/>
          </p:cNvSpPr>
          <p:nvPr/>
        </p:nvSpPr>
        <p:spPr bwMode="auto">
          <a:xfrm>
            <a:off x="1044575" y="4797425"/>
            <a:ext cx="1943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FF"/>
                </a:solidFill>
                <a:latin typeface="Times New Roman" pitchFamily="18" charset="0"/>
              </a:rPr>
              <a:t>-20dB/dec</a:t>
            </a:r>
          </a:p>
        </p:txBody>
      </p:sp>
      <p:graphicFrame>
        <p:nvGraphicFramePr>
          <p:cNvPr id="503820" name="Object 12"/>
          <p:cNvGraphicFramePr>
            <a:graphicFrameLocks noChangeAspect="1"/>
          </p:cNvGraphicFramePr>
          <p:nvPr/>
        </p:nvGraphicFramePr>
        <p:xfrm>
          <a:off x="1692275" y="5516563"/>
          <a:ext cx="393700" cy="473075"/>
        </p:xfrm>
        <a:graphic>
          <a:graphicData uri="http://schemas.openxmlformats.org/presentationml/2006/ole">
            <mc:AlternateContent xmlns:mc="http://schemas.openxmlformats.org/markup-compatibility/2006">
              <mc:Choice xmlns:v="urn:schemas-microsoft-com:vml" Requires="v">
                <p:oleObj spid="_x0000_s503833" name="公式" r:id="rId4" imgW="190440" imgH="228600" progId="Equation.3">
                  <p:embed/>
                </p:oleObj>
              </mc:Choice>
              <mc:Fallback>
                <p:oleObj name="公式" r:id="rId4" imgW="190440" imgH="2286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516563"/>
                        <a:ext cx="3937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3821" name="Line 13"/>
          <p:cNvSpPr>
            <a:spLocks noChangeShapeType="1"/>
          </p:cNvSpPr>
          <p:nvPr/>
        </p:nvSpPr>
        <p:spPr bwMode="auto">
          <a:xfrm flipV="1">
            <a:off x="1477963" y="5446713"/>
            <a:ext cx="0" cy="71437"/>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22" name="Oval 14"/>
          <p:cNvSpPr>
            <a:spLocks noChangeArrowheads="1"/>
          </p:cNvSpPr>
          <p:nvPr/>
        </p:nvSpPr>
        <p:spPr bwMode="auto">
          <a:xfrm>
            <a:off x="1909763" y="5446713"/>
            <a:ext cx="144462" cy="144462"/>
          </a:xfrm>
          <a:prstGeom prst="ellipse">
            <a:avLst/>
          </a:prstGeom>
          <a:solidFill>
            <a:schemeClr val="bg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3" name="Text Box 15"/>
          <p:cNvSpPr txBox="1">
            <a:spLocks noChangeArrowheads="1"/>
          </p:cNvSpPr>
          <p:nvPr/>
        </p:nvSpPr>
        <p:spPr bwMode="auto">
          <a:xfrm>
            <a:off x="3060700" y="5878513"/>
            <a:ext cx="1943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FF"/>
                </a:solidFill>
                <a:latin typeface="Times New Roman" pitchFamily="18" charset="0"/>
              </a:rPr>
              <a:t>-40dB/dec</a:t>
            </a:r>
          </a:p>
        </p:txBody>
      </p:sp>
      <p:sp>
        <p:nvSpPr>
          <p:cNvPr id="503824" name="Text Box 16"/>
          <p:cNvSpPr txBox="1">
            <a:spLocks noChangeArrowheads="1"/>
          </p:cNvSpPr>
          <p:nvPr/>
        </p:nvSpPr>
        <p:spPr bwMode="auto">
          <a:xfrm>
            <a:off x="2484438" y="508476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FF"/>
                </a:solidFill>
                <a:latin typeface="Times New Roman" pitchFamily="18" charset="0"/>
              </a:rPr>
              <a:t>1/T</a:t>
            </a:r>
          </a:p>
        </p:txBody>
      </p:sp>
      <p:sp>
        <p:nvSpPr>
          <p:cNvPr id="503825" name="Text Box 17"/>
          <p:cNvSpPr txBox="1">
            <a:spLocks noChangeArrowheads="1"/>
          </p:cNvSpPr>
          <p:nvPr/>
        </p:nvSpPr>
        <p:spPr bwMode="auto">
          <a:xfrm>
            <a:off x="179388" y="3860800"/>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FF"/>
                </a:solidFill>
                <a:latin typeface="Times New Roman" pitchFamily="18" charset="0"/>
              </a:rPr>
              <a:t>dB</a:t>
            </a:r>
          </a:p>
        </p:txBody>
      </p:sp>
      <p:graphicFrame>
        <p:nvGraphicFramePr>
          <p:cNvPr id="503826" name="Object 18"/>
          <p:cNvGraphicFramePr>
            <a:graphicFrameLocks noChangeAspect="1"/>
          </p:cNvGraphicFramePr>
          <p:nvPr/>
        </p:nvGraphicFramePr>
        <p:xfrm>
          <a:off x="3348038" y="5518150"/>
          <a:ext cx="309562" cy="284163"/>
        </p:xfrm>
        <a:graphic>
          <a:graphicData uri="http://schemas.openxmlformats.org/presentationml/2006/ole">
            <mc:AlternateContent xmlns:mc="http://schemas.openxmlformats.org/markup-compatibility/2006">
              <mc:Choice xmlns:v="urn:schemas-microsoft-com:vml" Requires="v">
                <p:oleObj spid="_x0000_s503834" name="公式" r:id="rId6" imgW="152280" imgH="139680" progId="Equation.3">
                  <p:embed/>
                </p:oleObj>
              </mc:Choice>
              <mc:Fallback>
                <p:oleObj name="公式" r:id="rId6" imgW="152280" imgH="13968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5518150"/>
                        <a:ext cx="309562"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3827" name="Text Box 19"/>
          <p:cNvSpPr txBox="1">
            <a:spLocks noChangeArrowheads="1"/>
          </p:cNvSpPr>
          <p:nvPr/>
        </p:nvSpPr>
        <p:spPr bwMode="auto">
          <a:xfrm>
            <a:off x="1187450" y="321310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闭环传递函数：</a:t>
            </a:r>
          </a:p>
        </p:txBody>
      </p:sp>
      <p:sp>
        <p:nvSpPr>
          <p:cNvPr id="503828" name="Text Box 20"/>
          <p:cNvSpPr txBox="1">
            <a:spLocks noChangeArrowheads="1"/>
          </p:cNvSpPr>
          <p:nvPr/>
        </p:nvSpPr>
        <p:spPr bwMode="auto">
          <a:xfrm>
            <a:off x="5003800" y="3644900"/>
            <a:ext cx="3529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黑体" pitchFamily="49" charset="-122"/>
              </a:rPr>
              <a:t>期望剪切频率处剪切斜率为</a:t>
            </a:r>
            <a:r>
              <a:rPr kumimoji="1" lang="en-US" altLang="zh-CN" sz="2400" b="1">
                <a:solidFill>
                  <a:srgbClr val="0000FF"/>
                </a:solidFill>
                <a:latin typeface="Times New Roman" pitchFamily="18" charset="0"/>
                <a:ea typeface="黑体" pitchFamily="49" charset="-122"/>
              </a:rPr>
              <a:t>-20dB/dec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3828"/>
                                        </p:tgtEl>
                                        <p:attrNameLst>
                                          <p:attrName>style.visibility</p:attrName>
                                        </p:attrNameLst>
                                      </p:cBhvr>
                                      <p:to>
                                        <p:strVal val="visible"/>
                                      </p:to>
                                    </p:set>
                                    <p:animEffect transition="in" filter="blinds(horizontal)">
                                      <p:cBhvr>
                                        <p:cTn id="7" dur="500"/>
                                        <p:tgtEl>
                                          <p:spTgt spid="50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28"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4834" name="Object 2"/>
          <p:cNvGraphicFramePr>
            <a:graphicFrameLocks noChangeAspect="1"/>
          </p:cNvGraphicFramePr>
          <p:nvPr/>
        </p:nvGraphicFramePr>
        <p:xfrm>
          <a:off x="250825" y="188913"/>
          <a:ext cx="7380288" cy="6388100"/>
        </p:xfrm>
        <a:graphic>
          <a:graphicData uri="http://schemas.openxmlformats.org/presentationml/2006/ole">
            <mc:AlternateContent xmlns:mc="http://schemas.openxmlformats.org/markup-compatibility/2006">
              <mc:Choice xmlns:v="urn:schemas-microsoft-com:vml" Requires="v">
                <p:oleObj spid="_x0000_s504840" name="位图图像" r:id="rId4" imgW="3895238" imgH="3209524" progId="Paint.Picture">
                  <p:embed/>
                </p:oleObj>
              </mc:Choice>
              <mc:Fallback>
                <p:oleObj name="位图图像" r:id="rId4" imgW="3895238" imgH="320952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88913"/>
                        <a:ext cx="7380288" cy="638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4835" name="Object 3"/>
          <p:cNvGraphicFramePr>
            <a:graphicFrameLocks noChangeAspect="1"/>
          </p:cNvGraphicFramePr>
          <p:nvPr/>
        </p:nvGraphicFramePr>
        <p:xfrm>
          <a:off x="5651500" y="3429000"/>
          <a:ext cx="3213100" cy="1123950"/>
        </p:xfrm>
        <a:graphic>
          <a:graphicData uri="http://schemas.openxmlformats.org/presentationml/2006/ole">
            <mc:AlternateContent xmlns:mc="http://schemas.openxmlformats.org/markup-compatibility/2006">
              <mc:Choice xmlns:v="urn:schemas-microsoft-com:vml" Requires="v">
                <p:oleObj spid="_x0000_s504841" name="公式" r:id="rId6" imgW="1307880" imgH="457200" progId="Equation.3">
                  <p:embed/>
                </p:oleObj>
              </mc:Choice>
              <mc:Fallback>
                <p:oleObj name="公式" r:id="rId6" imgW="130788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3429000"/>
                        <a:ext cx="3213100" cy="1123950"/>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4835"/>
                                        </p:tgtEl>
                                        <p:attrNameLst>
                                          <p:attrName>style.visibility</p:attrName>
                                        </p:attrNameLst>
                                      </p:cBhvr>
                                      <p:to>
                                        <p:strVal val="visible"/>
                                      </p:to>
                                    </p:set>
                                    <p:animEffect transition="in" filter="blinds(horizontal)">
                                      <p:cBhvr>
                                        <p:cTn id="7" dur="500"/>
                                        <p:tgtEl>
                                          <p:spTgt spid="504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5858" name="Rectangle 2"/>
          <p:cNvSpPr>
            <a:spLocks noChangeArrowheads="1"/>
          </p:cNvSpPr>
          <p:nvPr/>
        </p:nvSpPr>
        <p:spPr bwMode="auto">
          <a:xfrm>
            <a:off x="539750" y="260350"/>
            <a:ext cx="324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952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chemeClr val="hlink"/>
                </a:solidFill>
                <a:ea typeface="楷体_GB2312" pitchFamily="49" charset="-122"/>
                <a:cs typeface="Times New Roman" pitchFamily="18" charset="0"/>
              </a:rPr>
              <a:t>2</a:t>
            </a:r>
            <a:r>
              <a:rPr lang="zh-CN" altLang="en-US" b="1">
                <a:solidFill>
                  <a:schemeClr val="hlink"/>
                </a:solidFill>
                <a:ea typeface="楷体_GB2312" pitchFamily="49" charset="-122"/>
                <a:cs typeface="Times New Roman" pitchFamily="18" charset="0"/>
              </a:rPr>
              <a:t>．高阶系统最优模型</a:t>
            </a:r>
            <a:endParaRPr lang="zh-CN" altLang="en-US">
              <a:solidFill>
                <a:schemeClr val="hlink"/>
              </a:solidFill>
              <a:latin typeface="Tahoma" pitchFamily="34" charset="0"/>
              <a:ea typeface="楷体_GB2312" pitchFamily="49" charset="-122"/>
              <a:cs typeface="Times New Roman" pitchFamily="18" charset="0"/>
            </a:endParaRPr>
          </a:p>
        </p:txBody>
      </p:sp>
      <p:graphicFrame>
        <p:nvGraphicFramePr>
          <p:cNvPr id="505859" name="Object 3"/>
          <p:cNvGraphicFramePr>
            <a:graphicFrameLocks noChangeAspect="1"/>
          </p:cNvGraphicFramePr>
          <p:nvPr/>
        </p:nvGraphicFramePr>
        <p:xfrm>
          <a:off x="250825" y="908050"/>
          <a:ext cx="5392738" cy="3584575"/>
        </p:xfrm>
        <a:graphic>
          <a:graphicData uri="http://schemas.openxmlformats.org/presentationml/2006/ole">
            <mc:AlternateContent xmlns:mc="http://schemas.openxmlformats.org/markup-compatibility/2006">
              <mc:Choice xmlns:v="urn:schemas-microsoft-com:vml" Requires="v">
                <p:oleObj spid="_x0000_s505869" name="位图图像" r:id="rId4" imgW="3296110" imgH="2190476" progId="Paint.Picture">
                  <p:embed/>
                </p:oleObj>
              </mc:Choice>
              <mc:Fallback>
                <p:oleObj name="位图图像" r:id="rId4" imgW="3296110" imgH="2190476"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908050"/>
                        <a:ext cx="5392738"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5860" name="Text Box 4"/>
          <p:cNvSpPr txBox="1">
            <a:spLocks noChangeArrowheads="1"/>
          </p:cNvSpPr>
          <p:nvPr/>
        </p:nvSpPr>
        <p:spPr bwMode="auto">
          <a:xfrm>
            <a:off x="971550" y="4652963"/>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三阶系统最优模型的</a:t>
            </a:r>
            <a:r>
              <a:rPr kumimoji="1" lang="en-US" altLang="zh-CN" sz="2400" b="1">
                <a:solidFill>
                  <a:srgbClr val="0000FF"/>
                </a:solidFill>
                <a:latin typeface="Times New Roman" pitchFamily="18" charset="0"/>
              </a:rPr>
              <a:t>Bode</a:t>
            </a:r>
            <a:r>
              <a:rPr kumimoji="1" lang="zh-CN" altLang="en-US" sz="2400" b="1">
                <a:solidFill>
                  <a:srgbClr val="0000FF"/>
                </a:solidFill>
                <a:latin typeface="Times New Roman" pitchFamily="18" charset="0"/>
              </a:rPr>
              <a:t>图</a:t>
            </a:r>
          </a:p>
        </p:txBody>
      </p:sp>
      <p:sp>
        <p:nvSpPr>
          <p:cNvPr id="505861" name="Text Box 5"/>
          <p:cNvSpPr txBox="1">
            <a:spLocks noChangeArrowheads="1"/>
          </p:cNvSpPr>
          <p:nvPr/>
        </p:nvSpPr>
        <p:spPr bwMode="auto">
          <a:xfrm>
            <a:off x="3851275" y="1268413"/>
            <a:ext cx="47879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）保证中频段斜率为</a:t>
            </a:r>
            <a:r>
              <a:rPr kumimoji="1" lang="en-US" altLang="zh-CN" sz="2400" b="1">
                <a:solidFill>
                  <a:srgbClr val="0000FF"/>
                </a:solidFill>
                <a:latin typeface="Times New Roman" pitchFamily="18" charset="0"/>
              </a:rPr>
              <a:t>-20dB/dec</a:t>
            </a:r>
            <a:r>
              <a:rPr kumimoji="1" lang="zh-CN" altLang="en-US" sz="2400" b="1">
                <a:solidFill>
                  <a:srgbClr val="0000FF"/>
                </a:solidFill>
                <a:latin typeface="Times New Roman" pitchFamily="18" charset="0"/>
              </a:rPr>
              <a:t>。</a:t>
            </a:r>
          </a:p>
        </p:txBody>
      </p:sp>
      <p:sp>
        <p:nvSpPr>
          <p:cNvPr id="505862" name="Text Box 6"/>
          <p:cNvSpPr txBox="1">
            <a:spLocks noChangeArrowheads="1"/>
          </p:cNvSpPr>
          <p:nvPr/>
        </p:nvSpPr>
        <p:spPr bwMode="auto">
          <a:xfrm>
            <a:off x="4787900" y="1989138"/>
            <a:ext cx="3816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2</a:t>
            </a:r>
            <a:r>
              <a:rPr kumimoji="1" lang="zh-CN" altLang="en-US" sz="2400" b="1">
                <a:solidFill>
                  <a:srgbClr val="0000FF"/>
                </a:solidFill>
                <a:latin typeface="Times New Roman" pitchFamily="18" charset="0"/>
              </a:rPr>
              <a:t>）使低频段由有更大的斜率，提高系统稳态精度。</a:t>
            </a:r>
          </a:p>
        </p:txBody>
      </p:sp>
      <p:graphicFrame>
        <p:nvGraphicFramePr>
          <p:cNvPr id="505863" name="Object 7"/>
          <p:cNvGraphicFramePr>
            <a:graphicFrameLocks noChangeAspect="1"/>
          </p:cNvGraphicFramePr>
          <p:nvPr/>
        </p:nvGraphicFramePr>
        <p:xfrm>
          <a:off x="6038850" y="3573463"/>
          <a:ext cx="1997075" cy="1727200"/>
        </p:xfrm>
        <a:graphic>
          <a:graphicData uri="http://schemas.openxmlformats.org/presentationml/2006/ole">
            <mc:AlternateContent xmlns:mc="http://schemas.openxmlformats.org/markup-compatibility/2006">
              <mc:Choice xmlns:v="urn:schemas-microsoft-com:vml" Requires="v">
                <p:oleObj spid="_x0000_s505870" name="公式" r:id="rId6" imgW="952200" imgH="863280" progId="Equation.3">
                  <p:embed/>
                </p:oleObj>
              </mc:Choice>
              <mc:Fallback>
                <p:oleObj name="公式" r:id="rId6" imgW="952200" imgH="8632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3573463"/>
                        <a:ext cx="1997075" cy="1727200"/>
                      </a:xfrm>
                      <a:prstGeom prst="rect">
                        <a:avLst/>
                      </a:prstGeom>
                      <a:solidFill>
                        <a:srgbClr val="FFFF99"/>
                      </a:solidFill>
                      <a:ln w="28575">
                        <a:solidFill>
                          <a:schemeClr val="bg1"/>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5864" name="Line 8"/>
          <p:cNvSpPr>
            <a:spLocks noChangeShapeType="1"/>
          </p:cNvSpPr>
          <p:nvPr/>
        </p:nvSpPr>
        <p:spPr bwMode="auto">
          <a:xfrm>
            <a:off x="2051050" y="2349500"/>
            <a:ext cx="360363" cy="574675"/>
          </a:xfrm>
          <a:prstGeom prst="line">
            <a:avLst/>
          </a:prstGeom>
          <a:noFill/>
          <a:ln w="19050">
            <a:solidFill>
              <a:srgbClr val="FF00FF"/>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Text Box 2"/>
          <p:cNvSpPr txBox="1">
            <a:spLocks noChangeArrowheads="1"/>
          </p:cNvSpPr>
          <p:nvPr/>
        </p:nvSpPr>
        <p:spPr bwMode="auto">
          <a:xfrm>
            <a:off x="250825" y="234950"/>
            <a:ext cx="352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例题分析</a:t>
            </a:r>
          </a:p>
        </p:txBody>
      </p:sp>
      <p:graphicFrame>
        <p:nvGraphicFramePr>
          <p:cNvPr id="506883" name="Object 3"/>
          <p:cNvGraphicFramePr>
            <a:graphicFrameLocks noChangeAspect="1"/>
          </p:cNvGraphicFramePr>
          <p:nvPr/>
        </p:nvGraphicFramePr>
        <p:xfrm>
          <a:off x="539750" y="1268413"/>
          <a:ext cx="6769100" cy="927100"/>
        </p:xfrm>
        <a:graphic>
          <a:graphicData uri="http://schemas.openxmlformats.org/presentationml/2006/ole">
            <mc:AlternateContent xmlns:mc="http://schemas.openxmlformats.org/markup-compatibility/2006">
              <mc:Choice xmlns:v="urn:schemas-microsoft-com:vml" Requires="v">
                <p:oleObj spid="_x0000_s506898" name="Equation" r:id="rId4" imgW="3060360" imgH="419040" progId="Equation.3">
                  <p:embed/>
                </p:oleObj>
              </mc:Choice>
              <mc:Fallback>
                <p:oleObj name="Equation" r:id="rId4" imgW="3060360" imgH="419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268413"/>
                        <a:ext cx="67691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84" name="Object 4"/>
          <p:cNvGraphicFramePr>
            <a:graphicFrameLocks noChangeAspect="1"/>
          </p:cNvGraphicFramePr>
          <p:nvPr/>
        </p:nvGraphicFramePr>
        <p:xfrm>
          <a:off x="1187450" y="2492375"/>
          <a:ext cx="3763963" cy="534988"/>
        </p:xfrm>
        <a:graphic>
          <a:graphicData uri="http://schemas.openxmlformats.org/presentationml/2006/ole">
            <mc:AlternateContent xmlns:mc="http://schemas.openxmlformats.org/markup-compatibility/2006">
              <mc:Choice xmlns:v="urn:schemas-microsoft-com:vml" Requires="v">
                <p:oleObj spid="_x0000_s506899" name="公式" r:id="rId6" imgW="1701720" imgH="241200" progId="Equation.3">
                  <p:embed/>
                </p:oleObj>
              </mc:Choice>
              <mc:Fallback>
                <p:oleObj name="公式" r:id="rId6" imgW="170172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492375"/>
                        <a:ext cx="37639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5" name="Text Box 5"/>
          <p:cNvSpPr txBox="1">
            <a:spLocks noChangeArrowheads="1"/>
          </p:cNvSpPr>
          <p:nvPr/>
        </p:nvSpPr>
        <p:spPr bwMode="auto">
          <a:xfrm>
            <a:off x="179388" y="2492375"/>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要求：</a:t>
            </a:r>
          </a:p>
        </p:txBody>
      </p:sp>
      <p:sp>
        <p:nvSpPr>
          <p:cNvPr id="506886" name="Text Box 6"/>
          <p:cNvSpPr txBox="1">
            <a:spLocks noChangeArrowheads="1"/>
          </p:cNvSpPr>
          <p:nvPr/>
        </p:nvSpPr>
        <p:spPr bwMode="auto">
          <a:xfrm>
            <a:off x="250825" y="3284538"/>
            <a:ext cx="604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仿宋_GB2312" pitchFamily="49" charset="-122"/>
                <a:ea typeface="仿宋_GB2312" pitchFamily="49" charset="-122"/>
              </a:rPr>
              <a:t>第一步：根据稳态误差求</a:t>
            </a:r>
            <a:r>
              <a:rPr kumimoji="1" lang="en-US" altLang="zh-CN" sz="2400" b="1">
                <a:solidFill>
                  <a:srgbClr val="0000FF"/>
                </a:solidFill>
                <a:latin typeface="仿宋_GB2312" pitchFamily="49" charset="-122"/>
                <a:ea typeface="仿宋_GB2312" pitchFamily="49" charset="-122"/>
              </a:rPr>
              <a:t>K</a:t>
            </a:r>
            <a:r>
              <a:rPr kumimoji="1" lang="zh-CN" altLang="en-US" sz="2400" b="1">
                <a:solidFill>
                  <a:srgbClr val="0000FF"/>
                </a:solidFill>
                <a:latin typeface="仿宋_GB2312" pitchFamily="49" charset="-122"/>
                <a:ea typeface="仿宋_GB2312" pitchFamily="49" charset="-122"/>
              </a:rPr>
              <a:t>值</a:t>
            </a:r>
          </a:p>
        </p:txBody>
      </p:sp>
      <p:graphicFrame>
        <p:nvGraphicFramePr>
          <p:cNvPr id="506887" name="Object 7"/>
          <p:cNvGraphicFramePr>
            <a:graphicFrameLocks noChangeAspect="1"/>
          </p:cNvGraphicFramePr>
          <p:nvPr/>
        </p:nvGraphicFramePr>
        <p:xfrm>
          <a:off x="1547813" y="4005263"/>
          <a:ext cx="1770062" cy="506412"/>
        </p:xfrm>
        <a:graphic>
          <a:graphicData uri="http://schemas.openxmlformats.org/presentationml/2006/ole">
            <mc:AlternateContent xmlns:mc="http://schemas.openxmlformats.org/markup-compatibility/2006">
              <mc:Choice xmlns:v="urn:schemas-microsoft-com:vml" Requires="v">
                <p:oleObj spid="_x0000_s506900" name="公式" r:id="rId8" imgW="799920" imgH="228600" progId="Equation.3">
                  <p:embed/>
                </p:oleObj>
              </mc:Choice>
              <mc:Fallback>
                <p:oleObj name="公式" r:id="rId8" imgW="79992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4005263"/>
                        <a:ext cx="1770062"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8" name="Text Box 8"/>
          <p:cNvSpPr txBox="1">
            <a:spLocks noChangeArrowheads="1"/>
          </p:cNvSpPr>
          <p:nvPr/>
        </p:nvSpPr>
        <p:spPr bwMode="auto">
          <a:xfrm>
            <a:off x="250825" y="4581525"/>
            <a:ext cx="604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仿宋_GB2312" pitchFamily="49" charset="-122"/>
                <a:ea typeface="仿宋_GB2312" pitchFamily="49" charset="-122"/>
              </a:rPr>
              <a:t>第二步：分析系统特性</a:t>
            </a:r>
          </a:p>
        </p:txBody>
      </p:sp>
      <p:graphicFrame>
        <p:nvGraphicFramePr>
          <p:cNvPr id="506889" name="Object 9"/>
          <p:cNvGraphicFramePr>
            <a:graphicFrameLocks noChangeAspect="1"/>
          </p:cNvGraphicFramePr>
          <p:nvPr/>
        </p:nvGraphicFramePr>
        <p:xfrm>
          <a:off x="1057275" y="5287963"/>
          <a:ext cx="2752725" cy="533400"/>
        </p:xfrm>
        <a:graphic>
          <a:graphicData uri="http://schemas.openxmlformats.org/presentationml/2006/ole">
            <mc:AlternateContent xmlns:mc="http://schemas.openxmlformats.org/markup-compatibility/2006">
              <mc:Choice xmlns:v="urn:schemas-microsoft-com:vml" Requires="v">
                <p:oleObj spid="_x0000_s506901" name="公式" r:id="rId10" imgW="1244520" imgH="241200" progId="Equation.3">
                  <p:embed/>
                </p:oleObj>
              </mc:Choice>
              <mc:Fallback>
                <p:oleObj name="公式" r:id="rId10" imgW="1244520" imgH="2412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275" y="5287963"/>
                        <a:ext cx="2752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7" name="Text Box 3"/>
          <p:cNvSpPr txBox="1">
            <a:spLocks noChangeArrowheads="1"/>
          </p:cNvSpPr>
          <p:nvPr/>
        </p:nvSpPr>
        <p:spPr bwMode="auto">
          <a:xfrm>
            <a:off x="323850" y="404813"/>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仿宋_GB2312" pitchFamily="49" charset="-122"/>
              </a:rPr>
              <a:t>第三步：校正</a:t>
            </a:r>
          </a:p>
        </p:txBody>
      </p:sp>
      <p:sp>
        <p:nvSpPr>
          <p:cNvPr id="507908" name="Text Box 4"/>
          <p:cNvSpPr txBox="1">
            <a:spLocks noChangeArrowheads="1"/>
          </p:cNvSpPr>
          <p:nvPr/>
        </p:nvSpPr>
        <p:spPr bwMode="auto">
          <a:xfrm>
            <a:off x="971550" y="1125538"/>
            <a:ext cx="6767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仿宋_GB2312" pitchFamily="49" charset="-122"/>
                <a:ea typeface="仿宋_GB2312" pitchFamily="49" charset="-122"/>
              </a:rPr>
              <a:t>系统的相位裕度少，为了保证稳态精度，提高系统的动态性能，选</a:t>
            </a:r>
            <a:r>
              <a:rPr kumimoji="1" lang="en-US" altLang="zh-CN" sz="2400" b="1">
                <a:solidFill>
                  <a:srgbClr val="0000FF"/>
                </a:solidFill>
                <a:latin typeface="仿宋_GB2312" pitchFamily="49" charset="-122"/>
                <a:ea typeface="仿宋_GB2312" pitchFamily="49" charset="-122"/>
              </a:rPr>
              <a:t>PD</a:t>
            </a:r>
            <a:r>
              <a:rPr kumimoji="1" lang="zh-CN" altLang="en-US" sz="2400" b="1">
                <a:solidFill>
                  <a:srgbClr val="0000FF"/>
                </a:solidFill>
                <a:latin typeface="仿宋_GB2312" pitchFamily="49" charset="-122"/>
                <a:ea typeface="仿宋_GB2312" pitchFamily="49" charset="-122"/>
              </a:rPr>
              <a:t>校正</a:t>
            </a:r>
            <a:r>
              <a:rPr kumimoji="1" lang="en-US" altLang="zh-CN" sz="2400" b="1">
                <a:solidFill>
                  <a:schemeClr val="hlink"/>
                </a:solidFill>
                <a:latin typeface="仿宋_GB2312" pitchFamily="49" charset="-122"/>
                <a:ea typeface="仿宋_GB2312" pitchFamily="49" charset="-122"/>
              </a:rPr>
              <a:t>(</a:t>
            </a:r>
            <a:r>
              <a:rPr kumimoji="1" lang="zh-CN" altLang="en-US" sz="2400" b="1">
                <a:solidFill>
                  <a:schemeClr val="hlink"/>
                </a:solidFill>
                <a:latin typeface="仿宋_GB2312" pitchFamily="49" charset="-122"/>
                <a:ea typeface="仿宋_GB2312" pitchFamily="49" charset="-122"/>
              </a:rPr>
              <a:t>超前校正</a:t>
            </a:r>
            <a:r>
              <a:rPr kumimoji="1" lang="en-US" altLang="zh-CN" sz="2400" b="1">
                <a:solidFill>
                  <a:schemeClr val="hlink"/>
                </a:solidFill>
                <a:latin typeface="仿宋_GB2312" pitchFamily="49" charset="-122"/>
                <a:ea typeface="仿宋_GB2312" pitchFamily="49" charset="-122"/>
              </a:rPr>
              <a:t>)</a:t>
            </a:r>
            <a:r>
              <a:rPr kumimoji="1" lang="en-US" altLang="zh-CN" sz="2400" b="1">
                <a:solidFill>
                  <a:srgbClr val="0000FF"/>
                </a:solidFill>
                <a:latin typeface="仿宋_GB2312" pitchFamily="49" charset="-122"/>
                <a:ea typeface="仿宋_GB2312" pitchFamily="49" charset="-122"/>
              </a:rPr>
              <a:t> </a:t>
            </a:r>
          </a:p>
        </p:txBody>
      </p:sp>
      <p:sp>
        <p:nvSpPr>
          <p:cNvPr id="507909" name="Text Box 5"/>
          <p:cNvSpPr txBox="1">
            <a:spLocks noChangeArrowheads="1"/>
          </p:cNvSpPr>
          <p:nvPr/>
        </p:nvSpPr>
        <p:spPr bwMode="auto">
          <a:xfrm>
            <a:off x="1042988" y="2205038"/>
            <a:ext cx="6913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仿宋_GB2312" pitchFamily="49" charset="-122"/>
              </a:rPr>
              <a:t>为了使系统结构简单，对原系统进行等效处理</a:t>
            </a:r>
          </a:p>
        </p:txBody>
      </p:sp>
      <p:graphicFrame>
        <p:nvGraphicFramePr>
          <p:cNvPr id="507910" name="Object 6"/>
          <p:cNvGraphicFramePr>
            <a:graphicFrameLocks noChangeAspect="1"/>
          </p:cNvGraphicFramePr>
          <p:nvPr/>
        </p:nvGraphicFramePr>
        <p:xfrm>
          <a:off x="323850" y="3213100"/>
          <a:ext cx="8313738" cy="2836863"/>
        </p:xfrm>
        <a:graphic>
          <a:graphicData uri="http://schemas.openxmlformats.org/presentationml/2006/ole">
            <mc:AlternateContent xmlns:mc="http://schemas.openxmlformats.org/markup-compatibility/2006">
              <mc:Choice xmlns:v="urn:schemas-microsoft-com:vml" Requires="v">
                <p:oleObj spid="_x0000_s507919" name="公式" r:id="rId4" imgW="3759120" imgH="1282680" progId="Equation.3">
                  <p:embed/>
                </p:oleObj>
              </mc:Choice>
              <mc:Fallback>
                <p:oleObj name="公式" r:id="rId4" imgW="3759120" imgH="12826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3213100"/>
                        <a:ext cx="8313738" cy="283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7911" name="Object 7"/>
          <p:cNvGraphicFramePr>
            <a:graphicFrameLocks noChangeAspect="1"/>
          </p:cNvGraphicFramePr>
          <p:nvPr/>
        </p:nvGraphicFramePr>
        <p:xfrm>
          <a:off x="5943600" y="4495800"/>
          <a:ext cx="2133600" cy="750888"/>
        </p:xfrm>
        <a:graphic>
          <a:graphicData uri="http://schemas.openxmlformats.org/presentationml/2006/ole">
            <mc:AlternateContent xmlns:mc="http://schemas.openxmlformats.org/markup-compatibility/2006">
              <mc:Choice xmlns:v="urn:schemas-microsoft-com:vml" Requires="v">
                <p:oleObj spid="_x0000_s507920" name="Equation" r:id="rId6" imgW="1117440" imgH="393480" progId="Equation.3">
                  <p:embed/>
                </p:oleObj>
              </mc:Choice>
              <mc:Fallback>
                <p:oleObj name="Equation" r:id="rId6" imgW="1117440" imgH="3934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495800"/>
                        <a:ext cx="2133600" cy="750888"/>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7912" name="Object 8"/>
          <p:cNvGraphicFramePr>
            <a:graphicFrameLocks noChangeAspect="1"/>
          </p:cNvGraphicFramePr>
          <p:nvPr/>
        </p:nvGraphicFramePr>
        <p:xfrm>
          <a:off x="5757863" y="5373688"/>
          <a:ext cx="3386137" cy="866775"/>
        </p:xfrm>
        <a:graphic>
          <a:graphicData uri="http://schemas.openxmlformats.org/presentationml/2006/ole">
            <mc:AlternateContent xmlns:mc="http://schemas.openxmlformats.org/markup-compatibility/2006">
              <mc:Choice xmlns:v="urn:schemas-microsoft-com:vml" Requires="v">
                <p:oleObj spid="_x0000_s507921" name="Equation" r:id="rId8" imgW="1536480" imgH="393480" progId="Equation.3">
                  <p:embed/>
                </p:oleObj>
              </mc:Choice>
              <mc:Fallback>
                <p:oleObj name="Equation" r:id="rId8" imgW="1536480" imgH="393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7863" y="5373688"/>
                        <a:ext cx="3386137"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7911"/>
                                        </p:tgtEl>
                                        <p:attrNameLst>
                                          <p:attrName>style.visibility</p:attrName>
                                        </p:attrNameLst>
                                      </p:cBhvr>
                                      <p:to>
                                        <p:strVal val="visible"/>
                                      </p:to>
                                    </p:set>
                                    <p:animEffect transition="in" filter="blinds(horizontal)">
                                      <p:cBhvr>
                                        <p:cTn id="7" dur="500"/>
                                        <p:tgtEl>
                                          <p:spTgt spid="507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7912"/>
                                        </p:tgtEl>
                                        <p:attrNameLst>
                                          <p:attrName>style.visibility</p:attrName>
                                        </p:attrNameLst>
                                      </p:cBhvr>
                                      <p:to>
                                        <p:strVal val="visible"/>
                                      </p:to>
                                    </p:set>
                                    <p:animEffect transition="in" filter="blinds(horizontal)">
                                      <p:cBhvr>
                                        <p:cTn id="12" dur="500"/>
                                        <p:tgtEl>
                                          <p:spTgt spid="507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8931" name="Object 3"/>
          <p:cNvGraphicFramePr>
            <a:graphicFrameLocks noChangeAspect="1"/>
          </p:cNvGraphicFramePr>
          <p:nvPr/>
        </p:nvGraphicFramePr>
        <p:xfrm>
          <a:off x="3563938" y="476250"/>
          <a:ext cx="2695575" cy="533400"/>
        </p:xfrm>
        <a:graphic>
          <a:graphicData uri="http://schemas.openxmlformats.org/presentationml/2006/ole">
            <mc:AlternateContent xmlns:mc="http://schemas.openxmlformats.org/markup-compatibility/2006">
              <mc:Choice xmlns:v="urn:schemas-microsoft-com:vml" Requires="v">
                <p:oleObj spid="_x0000_s508969" name="公式" r:id="rId4" imgW="1218960" imgH="241200" progId="Equation.3">
                  <p:embed/>
                </p:oleObj>
              </mc:Choice>
              <mc:Fallback>
                <p:oleObj name="公式" r:id="rId4" imgW="121896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476250"/>
                        <a:ext cx="2695575" cy="533400"/>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2" name="Text Box 4"/>
          <p:cNvSpPr txBox="1">
            <a:spLocks noChangeArrowheads="1"/>
          </p:cNvSpPr>
          <p:nvPr/>
        </p:nvSpPr>
        <p:spPr bwMode="auto">
          <a:xfrm>
            <a:off x="323850" y="476250"/>
            <a:ext cx="496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仿宋_GB2312" pitchFamily="49" charset="-122"/>
                <a:ea typeface="仿宋_GB2312" pitchFamily="49" charset="-122"/>
              </a:rPr>
              <a:t>PD</a:t>
            </a:r>
            <a:r>
              <a:rPr kumimoji="1" lang="zh-CN" altLang="en-US" sz="2400" b="1">
                <a:solidFill>
                  <a:srgbClr val="0000FF"/>
                </a:solidFill>
                <a:latin typeface="仿宋_GB2312" pitchFamily="49" charset="-122"/>
                <a:ea typeface="仿宋_GB2312" pitchFamily="49" charset="-122"/>
              </a:rPr>
              <a:t>校正环节传递函数：</a:t>
            </a:r>
          </a:p>
        </p:txBody>
      </p:sp>
      <p:graphicFrame>
        <p:nvGraphicFramePr>
          <p:cNvPr id="508933" name="Object 5"/>
          <p:cNvGraphicFramePr>
            <a:graphicFrameLocks noChangeAspect="1"/>
          </p:cNvGraphicFramePr>
          <p:nvPr/>
        </p:nvGraphicFramePr>
        <p:xfrm>
          <a:off x="395288" y="1268413"/>
          <a:ext cx="7497762" cy="925512"/>
        </p:xfrm>
        <a:graphic>
          <a:graphicData uri="http://schemas.openxmlformats.org/presentationml/2006/ole">
            <mc:AlternateContent xmlns:mc="http://schemas.openxmlformats.org/markup-compatibility/2006">
              <mc:Choice xmlns:v="urn:schemas-microsoft-com:vml" Requires="v">
                <p:oleObj spid="_x0000_s508970" name="公式" r:id="rId6" imgW="3390840" imgH="419040" progId="Equation.3">
                  <p:embed/>
                </p:oleObj>
              </mc:Choice>
              <mc:Fallback>
                <p:oleObj name="公式" r:id="rId6" imgW="3390840" imgH="4190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268413"/>
                        <a:ext cx="7497762"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4" name="Text Box 6"/>
          <p:cNvSpPr txBox="1">
            <a:spLocks noChangeArrowheads="1"/>
          </p:cNvSpPr>
          <p:nvPr/>
        </p:nvSpPr>
        <p:spPr bwMode="auto">
          <a:xfrm>
            <a:off x="323850" y="2565400"/>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仿宋_GB2312" pitchFamily="49" charset="-122"/>
              </a:rPr>
              <a:t>为使校正后环节为</a:t>
            </a:r>
            <a:r>
              <a:rPr kumimoji="1" lang="zh-CN" altLang="en-US" sz="2400" b="1">
                <a:solidFill>
                  <a:schemeClr val="hlink"/>
                </a:solidFill>
                <a:latin typeface="Times New Roman" pitchFamily="18" charset="0"/>
                <a:ea typeface="仿宋_GB2312" pitchFamily="49" charset="-122"/>
              </a:rPr>
              <a:t>二阶最优环节</a:t>
            </a:r>
            <a:r>
              <a:rPr kumimoji="1" lang="zh-CN" altLang="en-US" sz="2400" b="1">
                <a:solidFill>
                  <a:srgbClr val="0000FF"/>
                </a:solidFill>
                <a:latin typeface="Times New Roman" pitchFamily="18" charset="0"/>
                <a:ea typeface="仿宋_GB2312" pitchFamily="49" charset="-122"/>
              </a:rPr>
              <a:t>，可用校正环节消除一个极点</a:t>
            </a:r>
          </a:p>
        </p:txBody>
      </p:sp>
      <p:sp>
        <p:nvSpPr>
          <p:cNvPr id="508935" name="Text Box 7"/>
          <p:cNvSpPr txBox="1">
            <a:spLocks noChangeArrowheads="1"/>
          </p:cNvSpPr>
          <p:nvPr/>
        </p:nvSpPr>
        <p:spPr bwMode="auto">
          <a:xfrm>
            <a:off x="395288" y="335756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仿宋_GB2312" pitchFamily="49" charset="-122"/>
              </a:rPr>
              <a:t>令：</a:t>
            </a:r>
          </a:p>
        </p:txBody>
      </p:sp>
      <p:graphicFrame>
        <p:nvGraphicFramePr>
          <p:cNvPr id="508936" name="Object 8"/>
          <p:cNvGraphicFramePr>
            <a:graphicFrameLocks noChangeAspect="1"/>
          </p:cNvGraphicFramePr>
          <p:nvPr/>
        </p:nvGraphicFramePr>
        <p:xfrm>
          <a:off x="1116013" y="3357563"/>
          <a:ext cx="1320800" cy="506412"/>
        </p:xfrm>
        <a:graphic>
          <a:graphicData uri="http://schemas.openxmlformats.org/presentationml/2006/ole">
            <mc:AlternateContent xmlns:mc="http://schemas.openxmlformats.org/markup-compatibility/2006">
              <mc:Choice xmlns:v="urn:schemas-microsoft-com:vml" Requires="v">
                <p:oleObj spid="_x0000_s508971" name="公式" r:id="rId8" imgW="596880" imgH="228600" progId="Equation.3">
                  <p:embed/>
                </p:oleObj>
              </mc:Choice>
              <mc:Fallback>
                <p:oleObj name="公式" r:id="rId8" imgW="59688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3357563"/>
                        <a:ext cx="1320800" cy="506412"/>
                      </a:xfrm>
                      <a:prstGeom prst="rect">
                        <a:avLst/>
                      </a:prstGeom>
                      <a:solidFill>
                        <a:srgbClr val="CCE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8937" name="Object 9"/>
          <p:cNvGraphicFramePr>
            <a:graphicFrameLocks noChangeAspect="1"/>
          </p:cNvGraphicFramePr>
          <p:nvPr/>
        </p:nvGraphicFramePr>
        <p:xfrm>
          <a:off x="1219200" y="3733800"/>
          <a:ext cx="4352925" cy="982663"/>
        </p:xfrm>
        <a:graphic>
          <a:graphicData uri="http://schemas.openxmlformats.org/presentationml/2006/ole">
            <mc:AlternateContent xmlns:mc="http://schemas.openxmlformats.org/markup-compatibility/2006">
              <mc:Choice xmlns:v="urn:schemas-microsoft-com:vml" Requires="v">
                <p:oleObj spid="_x0000_s508972" name="公式" r:id="rId10" imgW="1968480" imgH="444240" progId="Equation.3">
                  <p:embed/>
                </p:oleObj>
              </mc:Choice>
              <mc:Fallback>
                <p:oleObj name="公式" r:id="rId10" imgW="1968480" imgH="44424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733800"/>
                        <a:ext cx="4352925"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8" name="Text Box 10"/>
          <p:cNvSpPr txBox="1">
            <a:spLocks noChangeArrowheads="1"/>
          </p:cNvSpPr>
          <p:nvPr/>
        </p:nvSpPr>
        <p:spPr bwMode="auto">
          <a:xfrm>
            <a:off x="395288" y="39338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仿宋_GB2312" pitchFamily="49" charset="-122"/>
              </a:rPr>
              <a:t>则：</a:t>
            </a:r>
          </a:p>
        </p:txBody>
      </p:sp>
      <p:sp>
        <p:nvSpPr>
          <p:cNvPr id="508939" name="Line 11"/>
          <p:cNvSpPr>
            <a:spLocks noChangeShapeType="1"/>
          </p:cNvSpPr>
          <p:nvPr/>
        </p:nvSpPr>
        <p:spPr bwMode="auto">
          <a:xfrm>
            <a:off x="5580063" y="4294188"/>
            <a:ext cx="576262" cy="0"/>
          </a:xfrm>
          <a:prstGeom prst="line">
            <a:avLst/>
          </a:prstGeom>
          <a:noFill/>
          <a:ln w="38100">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8940" name="Object 12"/>
          <p:cNvGraphicFramePr>
            <a:graphicFrameLocks noChangeAspect="1"/>
          </p:cNvGraphicFramePr>
          <p:nvPr/>
        </p:nvGraphicFramePr>
        <p:xfrm>
          <a:off x="6227763" y="4005263"/>
          <a:ext cx="2443162" cy="533400"/>
        </p:xfrm>
        <a:graphic>
          <a:graphicData uri="http://schemas.openxmlformats.org/presentationml/2006/ole">
            <mc:AlternateContent xmlns:mc="http://schemas.openxmlformats.org/markup-compatibility/2006">
              <mc:Choice xmlns:v="urn:schemas-microsoft-com:vml" Requires="v">
                <p:oleObj spid="_x0000_s508973" name="公式" r:id="rId12" imgW="1104840" imgH="241200" progId="Equation.3">
                  <p:embed/>
                </p:oleObj>
              </mc:Choice>
              <mc:Fallback>
                <p:oleObj name="公式" r:id="rId12" imgW="1104840" imgH="2412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005263"/>
                        <a:ext cx="24431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8941" name="Object 13"/>
          <p:cNvGraphicFramePr>
            <a:graphicFrameLocks noChangeAspect="1"/>
          </p:cNvGraphicFramePr>
          <p:nvPr/>
        </p:nvGraphicFramePr>
        <p:xfrm>
          <a:off x="539750" y="4941888"/>
          <a:ext cx="1265238" cy="533400"/>
        </p:xfrm>
        <a:graphic>
          <a:graphicData uri="http://schemas.openxmlformats.org/presentationml/2006/ole">
            <mc:AlternateContent xmlns:mc="http://schemas.openxmlformats.org/markup-compatibility/2006">
              <mc:Choice xmlns:v="urn:schemas-microsoft-com:vml" Requires="v">
                <p:oleObj spid="_x0000_s508974" name="公式" r:id="rId14" imgW="571320" imgH="241200" progId="Equation.3">
                  <p:embed/>
                </p:oleObj>
              </mc:Choice>
              <mc:Fallback>
                <p:oleObj name="公式" r:id="rId14" imgW="571320" imgH="241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750" y="4941888"/>
                        <a:ext cx="1265238" cy="533400"/>
                      </a:xfrm>
                      <a:prstGeom prst="rect">
                        <a:avLst/>
                      </a:prstGeom>
                      <a:solidFill>
                        <a:srgbClr val="CCE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42" name="Line 14"/>
          <p:cNvSpPr>
            <a:spLocks noChangeShapeType="1"/>
          </p:cNvSpPr>
          <p:nvPr/>
        </p:nvSpPr>
        <p:spPr bwMode="auto">
          <a:xfrm>
            <a:off x="1908175" y="5157788"/>
            <a:ext cx="576263" cy="0"/>
          </a:xfrm>
          <a:prstGeom prst="line">
            <a:avLst/>
          </a:prstGeom>
          <a:noFill/>
          <a:ln w="38100">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8943" name="Object 15"/>
          <p:cNvGraphicFramePr>
            <a:graphicFrameLocks noChangeAspect="1"/>
          </p:cNvGraphicFramePr>
          <p:nvPr/>
        </p:nvGraphicFramePr>
        <p:xfrm>
          <a:off x="2843213" y="4725988"/>
          <a:ext cx="1123950" cy="506412"/>
        </p:xfrm>
        <a:graphic>
          <a:graphicData uri="http://schemas.openxmlformats.org/presentationml/2006/ole">
            <mc:AlternateContent xmlns:mc="http://schemas.openxmlformats.org/markup-compatibility/2006">
              <mc:Choice xmlns:v="urn:schemas-microsoft-com:vml" Requires="v">
                <p:oleObj spid="_x0000_s508975" name="公式" r:id="rId16" imgW="507960" imgH="228600" progId="Equation.3">
                  <p:embed/>
                </p:oleObj>
              </mc:Choice>
              <mc:Fallback>
                <p:oleObj name="公式" r:id="rId16" imgW="507960" imgH="2286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43213" y="4725988"/>
                        <a:ext cx="112395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8944" name="Object 16"/>
          <p:cNvGraphicFramePr>
            <a:graphicFrameLocks noChangeAspect="1"/>
          </p:cNvGraphicFramePr>
          <p:nvPr/>
        </p:nvGraphicFramePr>
        <p:xfrm>
          <a:off x="2765425" y="5157788"/>
          <a:ext cx="6378575" cy="506412"/>
        </p:xfrm>
        <a:graphic>
          <a:graphicData uri="http://schemas.openxmlformats.org/presentationml/2006/ole">
            <mc:AlternateContent xmlns:mc="http://schemas.openxmlformats.org/markup-compatibility/2006">
              <mc:Choice xmlns:v="urn:schemas-microsoft-com:vml" Requires="v">
                <p:oleObj spid="_x0000_s508976" name="公式" r:id="rId18" imgW="2882880" imgH="228600" progId="Equation.3">
                  <p:embed/>
                </p:oleObj>
              </mc:Choice>
              <mc:Fallback>
                <p:oleObj name="公式" r:id="rId18" imgW="2882880" imgH="228600"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65425" y="5157788"/>
                        <a:ext cx="637857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45" name="AutoShape 17"/>
          <p:cNvSpPr>
            <a:spLocks/>
          </p:cNvSpPr>
          <p:nvPr/>
        </p:nvSpPr>
        <p:spPr bwMode="auto">
          <a:xfrm>
            <a:off x="2627313" y="4797425"/>
            <a:ext cx="71437" cy="863600"/>
          </a:xfrm>
          <a:prstGeom prst="leftBracket">
            <a:avLst>
              <a:gd name="adj" fmla="val 100741"/>
            </a:avLst>
          </a:prstGeom>
          <a:noFill/>
          <a:ln w="38100">
            <a:solidFill>
              <a:srgbClr val="FF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8946" name="Text Box 18"/>
          <p:cNvSpPr txBox="1">
            <a:spLocks noChangeArrowheads="1"/>
          </p:cNvSpPr>
          <p:nvPr/>
        </p:nvSpPr>
        <p:spPr bwMode="auto">
          <a:xfrm>
            <a:off x="468313" y="5734050"/>
            <a:ext cx="80645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solidFill>
                  <a:srgbClr val="0000FF"/>
                </a:solidFill>
                <a:latin typeface="Times New Roman" pitchFamily="18" charset="0"/>
                <a:ea typeface="仿宋_GB2312" pitchFamily="49" charset="-122"/>
              </a:rPr>
              <a:t>校正后：                                      系统的动态性能和稳态性能均提高了，达到了系统设计要求</a:t>
            </a:r>
          </a:p>
        </p:txBody>
      </p:sp>
      <p:graphicFrame>
        <p:nvGraphicFramePr>
          <p:cNvPr id="508947" name="Object 19"/>
          <p:cNvGraphicFramePr>
            <a:graphicFrameLocks noChangeAspect="1"/>
          </p:cNvGraphicFramePr>
          <p:nvPr/>
        </p:nvGraphicFramePr>
        <p:xfrm>
          <a:off x="1692275" y="5734050"/>
          <a:ext cx="3033713" cy="534988"/>
        </p:xfrm>
        <a:graphic>
          <a:graphicData uri="http://schemas.openxmlformats.org/presentationml/2006/ole">
            <mc:AlternateContent xmlns:mc="http://schemas.openxmlformats.org/markup-compatibility/2006">
              <mc:Choice xmlns:v="urn:schemas-microsoft-com:vml" Requires="v">
                <p:oleObj spid="_x0000_s508977" name="公式" r:id="rId20" imgW="1371600" imgH="241200" progId="Equation.3">
                  <p:embed/>
                </p:oleObj>
              </mc:Choice>
              <mc:Fallback>
                <p:oleObj name="公式" r:id="rId20" imgW="1371600" imgH="241200"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2275" y="5734050"/>
                        <a:ext cx="30337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48" name="Text Box 20"/>
          <p:cNvSpPr txBox="1">
            <a:spLocks noChangeArrowheads="1"/>
          </p:cNvSpPr>
          <p:nvPr/>
        </p:nvSpPr>
        <p:spPr bwMode="auto">
          <a:xfrm>
            <a:off x="2514600" y="3276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chemeClr val="hlink"/>
                </a:solidFill>
                <a:latin typeface="Times New Roman" pitchFamily="18" charset="0"/>
              </a:rPr>
              <a:t>??</a:t>
            </a:r>
          </a:p>
        </p:txBody>
      </p:sp>
      <p:sp>
        <p:nvSpPr>
          <p:cNvPr id="508949" name="Rectangle 21"/>
          <p:cNvSpPr>
            <a:spLocks noChangeArrowheads="1"/>
          </p:cNvSpPr>
          <p:nvPr/>
        </p:nvSpPr>
        <p:spPr bwMode="auto">
          <a:xfrm>
            <a:off x="4724400" y="3276600"/>
            <a:ext cx="34290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FF"/>
                </a:solidFill>
                <a:latin typeface="Times New Roman" pitchFamily="18" charset="0"/>
              </a:rPr>
              <a:t>和</a:t>
            </a:r>
            <a:r>
              <a:rPr kumimoji="1" lang="en-US" altLang="zh-CN" sz="2400" b="1">
                <a:solidFill>
                  <a:srgbClr val="0000FF"/>
                </a:solidFill>
                <a:latin typeface="Times New Roman" pitchFamily="18" charset="0"/>
              </a:rPr>
              <a:t>ω</a:t>
            </a:r>
            <a:r>
              <a:rPr kumimoji="1" lang="en-US" altLang="zh-CN" sz="2400" b="1" baseline="-25000">
                <a:solidFill>
                  <a:srgbClr val="0000FF"/>
                </a:solidFill>
                <a:latin typeface="Times New Roman" pitchFamily="18" charset="0"/>
              </a:rPr>
              <a:t>c</a:t>
            </a:r>
            <a:r>
              <a:rPr kumimoji="1" lang="zh-CN" altLang="en-US" sz="2400" b="1">
                <a:solidFill>
                  <a:srgbClr val="0000FF"/>
                </a:solidFill>
                <a:latin typeface="Times New Roman" pitchFamily="18" charset="0"/>
              </a:rPr>
              <a:t>比较相近</a:t>
            </a:r>
          </a:p>
        </p:txBody>
      </p:sp>
      <p:sp>
        <p:nvSpPr>
          <p:cNvPr id="508950" name="Line 22"/>
          <p:cNvSpPr>
            <a:spLocks noChangeShapeType="1"/>
          </p:cNvSpPr>
          <p:nvPr/>
        </p:nvSpPr>
        <p:spPr bwMode="auto">
          <a:xfrm>
            <a:off x="3200400" y="3581400"/>
            <a:ext cx="1371600" cy="0"/>
          </a:xfrm>
          <a:prstGeom prst="line">
            <a:avLst/>
          </a:prstGeom>
          <a:noFill/>
          <a:ln w="28575"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8932"/>
                                        </p:tgtEl>
                                        <p:attrNameLst>
                                          <p:attrName>style.visibility</p:attrName>
                                        </p:attrNameLst>
                                      </p:cBhvr>
                                      <p:to>
                                        <p:strVal val="visible"/>
                                      </p:to>
                                    </p:set>
                                    <p:animEffect transition="in" filter="blinds(horizontal)">
                                      <p:cBhvr>
                                        <p:cTn id="7" dur="500"/>
                                        <p:tgtEl>
                                          <p:spTgt spid="508932"/>
                                        </p:tgtEl>
                                      </p:cBhvr>
                                    </p:animEffect>
                                  </p:childTnLst>
                                </p:cTn>
                              </p:par>
                              <p:par>
                                <p:cTn id="8" presetID="3" presetClass="entr" presetSubtype="10" fill="hold" nodeType="withEffect">
                                  <p:stCondLst>
                                    <p:cond delay="0"/>
                                  </p:stCondLst>
                                  <p:childTnLst>
                                    <p:set>
                                      <p:cBhvr>
                                        <p:cTn id="9" dur="1" fill="hold">
                                          <p:stCondLst>
                                            <p:cond delay="0"/>
                                          </p:stCondLst>
                                        </p:cTn>
                                        <p:tgtEl>
                                          <p:spTgt spid="508931"/>
                                        </p:tgtEl>
                                        <p:attrNameLst>
                                          <p:attrName>style.visibility</p:attrName>
                                        </p:attrNameLst>
                                      </p:cBhvr>
                                      <p:to>
                                        <p:strVal val="visible"/>
                                      </p:to>
                                    </p:set>
                                    <p:animEffect transition="in" filter="blinds(horizontal)">
                                      <p:cBhvr>
                                        <p:cTn id="10" dur="500"/>
                                        <p:tgtEl>
                                          <p:spTgt spid="5089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8933"/>
                                        </p:tgtEl>
                                        <p:attrNameLst>
                                          <p:attrName>style.visibility</p:attrName>
                                        </p:attrNameLst>
                                      </p:cBhvr>
                                      <p:to>
                                        <p:strVal val="visible"/>
                                      </p:to>
                                    </p:set>
                                    <p:animEffect transition="in" filter="blinds(horizontal)">
                                      <p:cBhvr>
                                        <p:cTn id="15" dur="500"/>
                                        <p:tgtEl>
                                          <p:spTgt spid="5089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08934"/>
                                        </p:tgtEl>
                                        <p:attrNameLst>
                                          <p:attrName>style.visibility</p:attrName>
                                        </p:attrNameLst>
                                      </p:cBhvr>
                                      <p:to>
                                        <p:strVal val="visible"/>
                                      </p:to>
                                    </p:set>
                                    <p:animEffect transition="in" filter="blinds(horizontal)">
                                      <p:cBhvr>
                                        <p:cTn id="20" dur="500"/>
                                        <p:tgtEl>
                                          <p:spTgt spid="5089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08935"/>
                                        </p:tgtEl>
                                        <p:attrNameLst>
                                          <p:attrName>style.visibility</p:attrName>
                                        </p:attrNameLst>
                                      </p:cBhvr>
                                      <p:to>
                                        <p:strVal val="visible"/>
                                      </p:to>
                                    </p:set>
                                    <p:animEffect transition="in" filter="blinds(horizontal)">
                                      <p:cBhvr>
                                        <p:cTn id="25" dur="500"/>
                                        <p:tgtEl>
                                          <p:spTgt spid="508935"/>
                                        </p:tgtEl>
                                      </p:cBhvr>
                                    </p:animEffect>
                                  </p:childTnLst>
                                </p:cTn>
                              </p:par>
                              <p:par>
                                <p:cTn id="26" presetID="3" presetClass="entr" presetSubtype="10" fill="hold" nodeType="withEffect">
                                  <p:stCondLst>
                                    <p:cond delay="0"/>
                                  </p:stCondLst>
                                  <p:childTnLst>
                                    <p:set>
                                      <p:cBhvr>
                                        <p:cTn id="27" dur="1" fill="hold">
                                          <p:stCondLst>
                                            <p:cond delay="0"/>
                                          </p:stCondLst>
                                        </p:cTn>
                                        <p:tgtEl>
                                          <p:spTgt spid="508936"/>
                                        </p:tgtEl>
                                        <p:attrNameLst>
                                          <p:attrName>style.visibility</p:attrName>
                                        </p:attrNameLst>
                                      </p:cBhvr>
                                      <p:to>
                                        <p:strVal val="visible"/>
                                      </p:to>
                                    </p:set>
                                    <p:animEffect transition="in" filter="blinds(horizontal)">
                                      <p:cBhvr>
                                        <p:cTn id="28" dur="500"/>
                                        <p:tgtEl>
                                          <p:spTgt spid="5089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08948"/>
                                        </p:tgtEl>
                                        <p:attrNameLst>
                                          <p:attrName>style.visibility</p:attrName>
                                        </p:attrNameLst>
                                      </p:cBhvr>
                                      <p:to>
                                        <p:strVal val="visible"/>
                                      </p:to>
                                    </p:set>
                                    <p:animEffect transition="in" filter="blinds(horizontal)">
                                      <p:cBhvr>
                                        <p:cTn id="33" dur="500"/>
                                        <p:tgtEl>
                                          <p:spTgt spid="5089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08950"/>
                                        </p:tgtEl>
                                        <p:attrNameLst>
                                          <p:attrName>style.visibility</p:attrName>
                                        </p:attrNameLst>
                                      </p:cBhvr>
                                      <p:to>
                                        <p:strVal val="visible"/>
                                      </p:to>
                                    </p:set>
                                    <p:animEffect transition="in" filter="blinds(horizontal)">
                                      <p:cBhvr>
                                        <p:cTn id="38" dur="500"/>
                                        <p:tgtEl>
                                          <p:spTgt spid="50895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08949"/>
                                        </p:tgtEl>
                                        <p:attrNameLst>
                                          <p:attrName>style.visibility</p:attrName>
                                        </p:attrNameLst>
                                      </p:cBhvr>
                                      <p:to>
                                        <p:strVal val="visible"/>
                                      </p:to>
                                    </p:set>
                                    <p:animEffect transition="in" filter="blinds(horizontal)">
                                      <p:cBhvr>
                                        <p:cTn id="41" dur="500"/>
                                        <p:tgtEl>
                                          <p:spTgt spid="50894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08938"/>
                                        </p:tgtEl>
                                        <p:attrNameLst>
                                          <p:attrName>style.visibility</p:attrName>
                                        </p:attrNameLst>
                                      </p:cBhvr>
                                      <p:to>
                                        <p:strVal val="visible"/>
                                      </p:to>
                                    </p:set>
                                    <p:animEffect transition="in" filter="blinds(horizontal)">
                                      <p:cBhvr>
                                        <p:cTn id="46" dur="500"/>
                                        <p:tgtEl>
                                          <p:spTgt spid="508938"/>
                                        </p:tgtEl>
                                      </p:cBhvr>
                                    </p:animEffect>
                                  </p:childTnLst>
                                </p:cTn>
                              </p:par>
                              <p:par>
                                <p:cTn id="47" presetID="3" presetClass="entr" presetSubtype="10" fill="hold" nodeType="withEffect">
                                  <p:stCondLst>
                                    <p:cond delay="0"/>
                                  </p:stCondLst>
                                  <p:childTnLst>
                                    <p:set>
                                      <p:cBhvr>
                                        <p:cTn id="48" dur="1" fill="hold">
                                          <p:stCondLst>
                                            <p:cond delay="0"/>
                                          </p:stCondLst>
                                        </p:cTn>
                                        <p:tgtEl>
                                          <p:spTgt spid="508937"/>
                                        </p:tgtEl>
                                        <p:attrNameLst>
                                          <p:attrName>style.visibility</p:attrName>
                                        </p:attrNameLst>
                                      </p:cBhvr>
                                      <p:to>
                                        <p:strVal val="visible"/>
                                      </p:to>
                                    </p:set>
                                    <p:animEffect transition="in" filter="blinds(horizontal)">
                                      <p:cBhvr>
                                        <p:cTn id="49" dur="500"/>
                                        <p:tgtEl>
                                          <p:spTgt spid="5089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08939"/>
                                        </p:tgtEl>
                                        <p:attrNameLst>
                                          <p:attrName>style.visibility</p:attrName>
                                        </p:attrNameLst>
                                      </p:cBhvr>
                                      <p:to>
                                        <p:strVal val="visible"/>
                                      </p:to>
                                    </p:set>
                                    <p:animEffect transition="in" filter="blinds(horizontal)">
                                      <p:cBhvr>
                                        <p:cTn id="54" dur="500"/>
                                        <p:tgtEl>
                                          <p:spTgt spid="508939"/>
                                        </p:tgtEl>
                                      </p:cBhvr>
                                    </p:animEffect>
                                  </p:childTnLst>
                                </p:cTn>
                              </p:par>
                              <p:par>
                                <p:cTn id="55" presetID="3" presetClass="entr" presetSubtype="10" fill="hold" nodeType="withEffect">
                                  <p:stCondLst>
                                    <p:cond delay="0"/>
                                  </p:stCondLst>
                                  <p:childTnLst>
                                    <p:set>
                                      <p:cBhvr>
                                        <p:cTn id="56" dur="1" fill="hold">
                                          <p:stCondLst>
                                            <p:cond delay="0"/>
                                          </p:stCondLst>
                                        </p:cTn>
                                        <p:tgtEl>
                                          <p:spTgt spid="508940"/>
                                        </p:tgtEl>
                                        <p:attrNameLst>
                                          <p:attrName>style.visibility</p:attrName>
                                        </p:attrNameLst>
                                      </p:cBhvr>
                                      <p:to>
                                        <p:strVal val="visible"/>
                                      </p:to>
                                    </p:set>
                                    <p:animEffect transition="in" filter="blinds(horizontal)">
                                      <p:cBhvr>
                                        <p:cTn id="57" dur="500"/>
                                        <p:tgtEl>
                                          <p:spTgt spid="5089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08941"/>
                                        </p:tgtEl>
                                        <p:attrNameLst>
                                          <p:attrName>style.visibility</p:attrName>
                                        </p:attrNameLst>
                                      </p:cBhvr>
                                      <p:to>
                                        <p:strVal val="visible"/>
                                      </p:to>
                                    </p:set>
                                    <p:animEffect transition="in" filter="blinds(horizontal)">
                                      <p:cBhvr>
                                        <p:cTn id="62" dur="500"/>
                                        <p:tgtEl>
                                          <p:spTgt spid="50894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08942"/>
                                        </p:tgtEl>
                                        <p:attrNameLst>
                                          <p:attrName>style.visibility</p:attrName>
                                        </p:attrNameLst>
                                      </p:cBhvr>
                                      <p:to>
                                        <p:strVal val="visible"/>
                                      </p:to>
                                    </p:set>
                                    <p:animEffect transition="in" filter="blinds(horizontal)">
                                      <p:cBhvr>
                                        <p:cTn id="67" dur="500"/>
                                        <p:tgtEl>
                                          <p:spTgt spid="50894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08945"/>
                                        </p:tgtEl>
                                        <p:attrNameLst>
                                          <p:attrName>style.visibility</p:attrName>
                                        </p:attrNameLst>
                                      </p:cBhvr>
                                      <p:to>
                                        <p:strVal val="visible"/>
                                      </p:to>
                                    </p:set>
                                    <p:animEffect transition="in" filter="blinds(horizontal)">
                                      <p:cBhvr>
                                        <p:cTn id="70" dur="500"/>
                                        <p:tgtEl>
                                          <p:spTgt spid="508945"/>
                                        </p:tgtEl>
                                      </p:cBhvr>
                                    </p:animEffect>
                                  </p:childTnLst>
                                </p:cTn>
                              </p:par>
                              <p:par>
                                <p:cTn id="71" presetID="3" presetClass="entr" presetSubtype="10" fill="hold" nodeType="withEffect">
                                  <p:stCondLst>
                                    <p:cond delay="0"/>
                                  </p:stCondLst>
                                  <p:childTnLst>
                                    <p:set>
                                      <p:cBhvr>
                                        <p:cTn id="72" dur="1" fill="hold">
                                          <p:stCondLst>
                                            <p:cond delay="0"/>
                                          </p:stCondLst>
                                        </p:cTn>
                                        <p:tgtEl>
                                          <p:spTgt spid="508943"/>
                                        </p:tgtEl>
                                        <p:attrNameLst>
                                          <p:attrName>style.visibility</p:attrName>
                                        </p:attrNameLst>
                                      </p:cBhvr>
                                      <p:to>
                                        <p:strVal val="visible"/>
                                      </p:to>
                                    </p:set>
                                    <p:animEffect transition="in" filter="blinds(horizontal)">
                                      <p:cBhvr>
                                        <p:cTn id="73" dur="500"/>
                                        <p:tgtEl>
                                          <p:spTgt spid="508943"/>
                                        </p:tgtEl>
                                      </p:cBhvr>
                                    </p:animEffect>
                                  </p:childTnLst>
                                </p:cTn>
                              </p:par>
                              <p:par>
                                <p:cTn id="74" presetID="3" presetClass="entr" presetSubtype="10" fill="hold" nodeType="withEffect">
                                  <p:stCondLst>
                                    <p:cond delay="0"/>
                                  </p:stCondLst>
                                  <p:childTnLst>
                                    <p:set>
                                      <p:cBhvr>
                                        <p:cTn id="75" dur="1" fill="hold">
                                          <p:stCondLst>
                                            <p:cond delay="0"/>
                                          </p:stCondLst>
                                        </p:cTn>
                                        <p:tgtEl>
                                          <p:spTgt spid="508944"/>
                                        </p:tgtEl>
                                        <p:attrNameLst>
                                          <p:attrName>style.visibility</p:attrName>
                                        </p:attrNameLst>
                                      </p:cBhvr>
                                      <p:to>
                                        <p:strVal val="visible"/>
                                      </p:to>
                                    </p:set>
                                    <p:animEffect transition="in" filter="blinds(horizontal)">
                                      <p:cBhvr>
                                        <p:cTn id="76" dur="500"/>
                                        <p:tgtEl>
                                          <p:spTgt spid="50894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08946"/>
                                        </p:tgtEl>
                                        <p:attrNameLst>
                                          <p:attrName>style.visibility</p:attrName>
                                        </p:attrNameLst>
                                      </p:cBhvr>
                                      <p:to>
                                        <p:strVal val="visible"/>
                                      </p:to>
                                    </p:set>
                                    <p:animEffect transition="in" filter="blinds(horizontal)">
                                      <p:cBhvr>
                                        <p:cTn id="81" dur="500"/>
                                        <p:tgtEl>
                                          <p:spTgt spid="508946"/>
                                        </p:tgtEl>
                                      </p:cBhvr>
                                    </p:animEffect>
                                  </p:childTnLst>
                                </p:cTn>
                              </p:par>
                              <p:par>
                                <p:cTn id="82" presetID="3" presetClass="entr" presetSubtype="10" fill="hold" nodeType="withEffect">
                                  <p:stCondLst>
                                    <p:cond delay="0"/>
                                  </p:stCondLst>
                                  <p:childTnLst>
                                    <p:set>
                                      <p:cBhvr>
                                        <p:cTn id="83" dur="1" fill="hold">
                                          <p:stCondLst>
                                            <p:cond delay="0"/>
                                          </p:stCondLst>
                                        </p:cTn>
                                        <p:tgtEl>
                                          <p:spTgt spid="508947"/>
                                        </p:tgtEl>
                                        <p:attrNameLst>
                                          <p:attrName>style.visibility</p:attrName>
                                        </p:attrNameLst>
                                      </p:cBhvr>
                                      <p:to>
                                        <p:strVal val="visible"/>
                                      </p:to>
                                    </p:set>
                                    <p:animEffect transition="in" filter="blinds(horizontal)">
                                      <p:cBhvr>
                                        <p:cTn id="84" dur="500"/>
                                        <p:tgtEl>
                                          <p:spTgt spid="508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p:bldP spid="508934" grpId="0"/>
      <p:bldP spid="508935" grpId="0"/>
      <p:bldP spid="508938" grpId="0"/>
      <p:bldP spid="508939" grpId="0" animBg="1"/>
      <p:bldP spid="508942" grpId="0" animBg="1"/>
      <p:bldP spid="508945" grpId="0" animBg="1"/>
      <p:bldP spid="508946" grpId="0"/>
      <p:bldP spid="508948" grpId="0"/>
      <p:bldP spid="508949" grpId="0" animBg="1"/>
      <p:bldP spid="508950"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9954" name="Rectangle 2"/>
          <p:cNvSpPr>
            <a:spLocks noChangeArrowheads="1"/>
          </p:cNvSpPr>
          <p:nvPr/>
        </p:nvSpPr>
        <p:spPr bwMode="auto">
          <a:xfrm>
            <a:off x="3132138" y="188913"/>
            <a:ext cx="225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00"/>
                </a:solidFill>
                <a:latin typeface="Tahoma" pitchFamily="34" charset="0"/>
              </a:rPr>
              <a:t>6.5   </a:t>
            </a:r>
            <a:r>
              <a:rPr kumimoji="1" lang="zh-CN" altLang="en-US" sz="2400" b="1">
                <a:solidFill>
                  <a:srgbClr val="000000"/>
                </a:solidFill>
                <a:latin typeface="Tahoma" pitchFamily="34" charset="0"/>
              </a:rPr>
              <a:t>反馈校正</a:t>
            </a:r>
            <a:r>
              <a:rPr kumimoji="1" lang="zh-CN" altLang="en-US" sz="2400">
                <a:solidFill>
                  <a:srgbClr val="000000"/>
                </a:solidFill>
                <a:latin typeface="Tahoma" pitchFamily="34" charset="0"/>
              </a:rPr>
              <a:t> </a:t>
            </a:r>
          </a:p>
        </p:txBody>
      </p:sp>
      <p:sp>
        <p:nvSpPr>
          <p:cNvPr id="509955" name="Rectangle 3"/>
          <p:cNvSpPr>
            <a:spLocks noChangeArrowheads="1"/>
          </p:cNvSpPr>
          <p:nvPr/>
        </p:nvSpPr>
        <p:spPr bwMode="auto">
          <a:xfrm>
            <a:off x="323850" y="1557338"/>
            <a:ext cx="8640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609600" algn="l"/>
              </a:tabLst>
              <a:defRPr kumimoji="1" sz="2400">
                <a:solidFill>
                  <a:schemeClr val="tx1"/>
                </a:solidFill>
                <a:latin typeface="Times New Roman" pitchFamily="18" charset="0"/>
                <a:ea typeface="宋体" pitchFamily="2" charset="-122"/>
              </a:defRPr>
            </a:lvl1pPr>
            <a:lvl2pPr>
              <a:tabLst>
                <a:tab pos="609600" algn="l"/>
              </a:tabLst>
              <a:defRPr kumimoji="1" sz="2400">
                <a:solidFill>
                  <a:schemeClr val="tx1"/>
                </a:solidFill>
                <a:latin typeface="Times New Roman" pitchFamily="18" charset="0"/>
                <a:ea typeface="宋体" pitchFamily="2" charset="-122"/>
              </a:defRPr>
            </a:lvl2pPr>
            <a:lvl3pPr>
              <a:tabLst>
                <a:tab pos="609600" algn="l"/>
              </a:tabLst>
              <a:defRPr kumimoji="1" sz="2400">
                <a:solidFill>
                  <a:schemeClr val="tx1"/>
                </a:solidFill>
                <a:latin typeface="Times New Roman" pitchFamily="18" charset="0"/>
                <a:ea typeface="宋体" pitchFamily="2" charset="-122"/>
              </a:defRPr>
            </a:lvl3pPr>
            <a:lvl4pPr>
              <a:tabLst>
                <a:tab pos="609600" algn="l"/>
              </a:tabLst>
              <a:defRPr kumimoji="1" sz="2400">
                <a:solidFill>
                  <a:schemeClr val="tx1"/>
                </a:solidFill>
                <a:latin typeface="Times New Roman" pitchFamily="18" charset="0"/>
                <a:ea typeface="宋体" pitchFamily="2" charset="-122"/>
              </a:defRPr>
            </a:lvl4pPr>
            <a:lvl5pPr>
              <a:tabLst>
                <a:tab pos="6096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9pPr>
          </a:lstStyle>
          <a:p>
            <a:r>
              <a:rPr lang="en-US" altLang="zh-CN" b="1">
                <a:solidFill>
                  <a:srgbClr val="000000"/>
                </a:solidFill>
                <a:latin typeface="华文楷体" pitchFamily="2" charset="-122"/>
                <a:ea typeface="华文楷体" pitchFamily="2" charset="-122"/>
              </a:rPr>
              <a:t>1. </a:t>
            </a:r>
            <a:r>
              <a:rPr lang="zh-CN" altLang="en-US" b="1">
                <a:solidFill>
                  <a:srgbClr val="000000"/>
                </a:solidFill>
                <a:latin typeface="华文楷体" pitchFamily="2" charset="-122"/>
                <a:ea typeface="华文楷体" pitchFamily="2" charset="-122"/>
              </a:rPr>
              <a:t>效果同串联校正效果</a:t>
            </a:r>
          </a:p>
          <a:p>
            <a:r>
              <a:rPr lang="en-US" altLang="zh-CN" b="1">
                <a:solidFill>
                  <a:srgbClr val="000000"/>
                </a:solidFill>
                <a:latin typeface="华文楷体" pitchFamily="2" charset="-122"/>
                <a:ea typeface="华文楷体" pitchFamily="2" charset="-122"/>
              </a:rPr>
              <a:t>2. </a:t>
            </a:r>
            <a:r>
              <a:rPr lang="zh-CN" altLang="en-US" b="1">
                <a:solidFill>
                  <a:srgbClr val="000000"/>
                </a:solidFill>
                <a:latin typeface="华文楷体" pitchFamily="2" charset="-122"/>
                <a:ea typeface="华文楷体" pitchFamily="2" charset="-122"/>
              </a:rPr>
              <a:t>改变反馈所包围环节的</a:t>
            </a:r>
            <a:r>
              <a:rPr lang="zh-CN" altLang="en-US" b="1">
                <a:solidFill>
                  <a:srgbClr val="CC3300"/>
                </a:solidFill>
                <a:latin typeface="华文楷体" pitchFamily="2" charset="-122"/>
                <a:ea typeface="华文楷体" pitchFamily="2" charset="-122"/>
              </a:rPr>
              <a:t>动态结构和参数</a:t>
            </a:r>
            <a:r>
              <a:rPr lang="zh-CN" altLang="en-US" b="1">
                <a:solidFill>
                  <a:srgbClr val="000000"/>
                </a:solidFill>
                <a:latin typeface="华文楷体" pitchFamily="2" charset="-122"/>
                <a:ea typeface="华文楷体" pitchFamily="2" charset="-122"/>
              </a:rPr>
              <a:t>，消除系统不可变部分中为反馈所包围的那部分环节的参数波动对系统性能</a:t>
            </a:r>
          </a:p>
          <a:p>
            <a:r>
              <a:rPr lang="zh-CN" altLang="en-US" b="1">
                <a:solidFill>
                  <a:srgbClr val="000000"/>
                </a:solidFill>
                <a:latin typeface="华文楷体" pitchFamily="2" charset="-122"/>
                <a:ea typeface="华文楷体" pitchFamily="2" charset="-122"/>
              </a:rPr>
              <a:t>的影响。</a:t>
            </a:r>
          </a:p>
          <a:p>
            <a:r>
              <a:rPr lang="zh-CN" altLang="en-US" b="1">
                <a:solidFill>
                  <a:srgbClr val="000000"/>
                </a:solidFill>
                <a:latin typeface="华文楷体" pitchFamily="2" charset="-122"/>
                <a:ea typeface="华文楷体" pitchFamily="2" charset="-122"/>
              </a:rPr>
              <a:t>    条件：</a:t>
            </a:r>
            <a:r>
              <a:rPr lang="zh-CN" altLang="en-US" b="1">
                <a:solidFill>
                  <a:schemeClr val="hlink"/>
                </a:solidFill>
                <a:latin typeface="华文楷体" pitchFamily="2" charset="-122"/>
                <a:ea typeface="华文楷体" pitchFamily="2" charset="-122"/>
              </a:rPr>
              <a:t>必须能取出反馈信号</a:t>
            </a:r>
            <a:r>
              <a:rPr lang="zh-CN" altLang="en-US" b="1">
                <a:solidFill>
                  <a:srgbClr val="000000"/>
                </a:solidFill>
                <a:latin typeface="华文楷体" pitchFamily="2" charset="-122"/>
                <a:ea typeface="华文楷体" pitchFamily="2" charset="-122"/>
              </a:rPr>
              <a:t>，即反馈量应能测量。</a:t>
            </a:r>
          </a:p>
        </p:txBody>
      </p:sp>
      <p:pic>
        <p:nvPicPr>
          <p:cNvPr id="509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7632700" cy="2736850"/>
          </a:xfrm>
          <a:prstGeom prst="rect">
            <a:avLst/>
          </a:prstGeom>
          <a:noFill/>
          <a:extLst>
            <a:ext uri="{909E8E84-426E-40DD-AFC4-6F175D3DCCD1}">
              <a14:hiddenFill xmlns:a14="http://schemas.microsoft.com/office/drawing/2010/main">
                <a:solidFill>
                  <a:srgbClr val="FFFFFF"/>
                </a:solidFill>
              </a14:hiddenFill>
            </a:ext>
          </a:extLst>
        </p:spPr>
      </p:pic>
      <p:sp>
        <p:nvSpPr>
          <p:cNvPr id="509957" name="Rectangle 5"/>
          <p:cNvSpPr>
            <a:spLocks noChangeArrowheads="1"/>
          </p:cNvSpPr>
          <p:nvPr/>
        </p:nvSpPr>
        <p:spPr bwMode="auto">
          <a:xfrm>
            <a:off x="395288" y="9810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latin typeface="Times New Roman" pitchFamily="18" charset="0"/>
              </a:rPr>
              <a:t>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Effect transition="in" filter="blinds(horizontal)">
                                      <p:cBhvr>
                                        <p:cTn id="7" dur="500"/>
                                        <p:tgtEl>
                                          <p:spTgt spid="509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9955"/>
                                        </p:tgtEl>
                                        <p:attrNameLst>
                                          <p:attrName>style.visibility</p:attrName>
                                        </p:attrNameLst>
                                      </p:cBhvr>
                                      <p:to>
                                        <p:strVal val="visible"/>
                                      </p:to>
                                    </p:set>
                                    <p:animEffect transition="in" filter="blinds(horizontal)">
                                      <p:cBhvr>
                                        <p:cTn id="12" dur="500"/>
                                        <p:tgtEl>
                                          <p:spTgt spid="5099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9956"/>
                                        </p:tgtEl>
                                        <p:attrNameLst>
                                          <p:attrName>style.visibility</p:attrName>
                                        </p:attrNameLst>
                                      </p:cBhvr>
                                      <p:to>
                                        <p:strVal val="visible"/>
                                      </p:to>
                                    </p:set>
                                    <p:animEffect transition="in" filter="blinds(horizontal)">
                                      <p:cBhvr>
                                        <p:cTn id="17" dur="500"/>
                                        <p:tgtEl>
                                          <p:spTgt spid="50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p:bldP spid="50995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75" name="Rectangle 19"/>
          <p:cNvSpPr>
            <a:spLocks noChangeArrowheads="1"/>
          </p:cNvSpPr>
          <p:nvPr/>
        </p:nvSpPr>
        <p:spPr bwMode="auto">
          <a:xfrm>
            <a:off x="1547813" y="5878513"/>
            <a:ext cx="4103687" cy="86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0" name="Text Box 4"/>
          <p:cNvSpPr txBox="1">
            <a:spLocks noChangeArrowheads="1"/>
          </p:cNvSpPr>
          <p:nvPr/>
        </p:nvSpPr>
        <p:spPr bwMode="auto">
          <a:xfrm>
            <a:off x="395288" y="549275"/>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例</a:t>
            </a:r>
            <a:r>
              <a:rPr kumimoji="1" lang="en-US" altLang="zh-CN" sz="2400">
                <a:solidFill>
                  <a:srgbClr val="000000"/>
                </a:solidFill>
                <a:latin typeface="Tahoma" pitchFamily="34" charset="0"/>
              </a:rPr>
              <a:t>1</a:t>
            </a:r>
            <a:r>
              <a:rPr kumimoji="1" lang="zh-CN" altLang="en-US" sz="2400">
                <a:solidFill>
                  <a:srgbClr val="000000"/>
                </a:solidFill>
                <a:latin typeface="Tahoma" pitchFamily="34" charset="0"/>
              </a:rPr>
              <a:t>：</a:t>
            </a:r>
          </a:p>
        </p:txBody>
      </p:sp>
      <p:graphicFrame>
        <p:nvGraphicFramePr>
          <p:cNvPr id="301061" name="Object 5"/>
          <p:cNvGraphicFramePr>
            <a:graphicFrameLocks noChangeAspect="1"/>
          </p:cNvGraphicFramePr>
          <p:nvPr/>
        </p:nvGraphicFramePr>
        <p:xfrm>
          <a:off x="1403350" y="333375"/>
          <a:ext cx="3887788" cy="866775"/>
        </p:xfrm>
        <a:graphic>
          <a:graphicData uri="http://schemas.openxmlformats.org/presentationml/2006/ole">
            <mc:AlternateContent xmlns:mc="http://schemas.openxmlformats.org/markup-compatibility/2006">
              <mc:Choice xmlns:v="urn:schemas-microsoft-com:vml" Requires="v">
                <p:oleObj spid="_x0000_s301090" name="公式" r:id="rId4" imgW="1765080" imgH="393480" progId="Equation.3">
                  <p:embed/>
                </p:oleObj>
              </mc:Choice>
              <mc:Fallback>
                <p:oleObj name="公式" r:id="rId4" imgW="1765080" imgH="3934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33375"/>
                        <a:ext cx="388778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1062" name="Text Box 6"/>
          <p:cNvSpPr txBox="1">
            <a:spLocks noChangeArrowheads="1"/>
          </p:cNvSpPr>
          <p:nvPr/>
        </p:nvSpPr>
        <p:spPr bwMode="auto">
          <a:xfrm>
            <a:off x="6262688" y="549275"/>
            <a:ext cx="288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见</a:t>
            </a:r>
            <a:r>
              <a:rPr kumimoji="1" lang="en-US" altLang="zh-CN" sz="2400">
                <a:solidFill>
                  <a:srgbClr val="000000"/>
                </a:solidFill>
                <a:latin typeface="Tahoma" pitchFamily="34" charset="0"/>
              </a:rPr>
              <a:t>P.176</a:t>
            </a:r>
          </a:p>
        </p:txBody>
      </p:sp>
      <p:sp>
        <p:nvSpPr>
          <p:cNvPr id="301066" name="Text Box 10"/>
          <p:cNvSpPr txBox="1">
            <a:spLocks noChangeArrowheads="1"/>
          </p:cNvSpPr>
          <p:nvPr/>
        </p:nvSpPr>
        <p:spPr bwMode="auto">
          <a:xfrm>
            <a:off x="1403350" y="541972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单位阶跃响应</a:t>
            </a:r>
          </a:p>
        </p:txBody>
      </p:sp>
      <p:sp>
        <p:nvSpPr>
          <p:cNvPr id="301068" name="Text Box 12"/>
          <p:cNvSpPr txBox="1">
            <a:spLocks noChangeArrowheads="1"/>
          </p:cNvSpPr>
          <p:nvPr/>
        </p:nvSpPr>
        <p:spPr bwMode="auto">
          <a:xfrm>
            <a:off x="5794375" y="5348288"/>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单位速度</a:t>
            </a:r>
          </a:p>
        </p:txBody>
      </p:sp>
      <p:sp>
        <p:nvSpPr>
          <p:cNvPr id="301069" name="Text Box 13"/>
          <p:cNvSpPr txBox="1">
            <a:spLocks noChangeArrowheads="1"/>
          </p:cNvSpPr>
          <p:nvPr/>
        </p:nvSpPr>
        <p:spPr bwMode="auto">
          <a:xfrm>
            <a:off x="395288" y="5949950"/>
            <a:ext cx="583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比较：  </a:t>
            </a:r>
            <a:r>
              <a:rPr kumimoji="1" lang="zh-CN" altLang="en-US" sz="2400" b="1">
                <a:solidFill>
                  <a:srgbClr val="CC3300"/>
                </a:solidFill>
                <a:latin typeface="Tahoma" pitchFamily="34" charset="0"/>
              </a:rPr>
              <a:t>系统带宽越大</a:t>
            </a:r>
            <a:r>
              <a:rPr kumimoji="1" lang="en-US" altLang="zh-CN" sz="2400" b="1">
                <a:solidFill>
                  <a:srgbClr val="CC3300"/>
                </a:solidFill>
                <a:latin typeface="Tahoma" pitchFamily="34" charset="0"/>
              </a:rPr>
              <a:t>,</a:t>
            </a:r>
            <a:r>
              <a:rPr kumimoji="1" lang="zh-CN" altLang="en-US" sz="2400" b="1">
                <a:solidFill>
                  <a:srgbClr val="CC3300"/>
                </a:solidFill>
                <a:latin typeface="Tahoma" pitchFamily="34" charset="0"/>
              </a:rPr>
              <a:t>响应速度越快</a:t>
            </a:r>
            <a:r>
              <a:rPr kumimoji="1" lang="en-US" altLang="zh-CN" sz="2400" b="1">
                <a:solidFill>
                  <a:srgbClr val="CC3300"/>
                </a:solidFill>
                <a:latin typeface="Tahoma" pitchFamily="34" charset="0"/>
              </a:rPr>
              <a:t>.</a:t>
            </a:r>
          </a:p>
        </p:txBody>
      </p:sp>
      <p:sp>
        <p:nvSpPr>
          <p:cNvPr id="301070" name="Text Box 14"/>
          <p:cNvSpPr txBox="1">
            <a:spLocks noChangeArrowheads="1"/>
          </p:cNvSpPr>
          <p:nvPr/>
        </p:nvSpPr>
        <p:spPr bwMode="auto">
          <a:xfrm>
            <a:off x="250825" y="191611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latin typeface="Tahoma" pitchFamily="34" charset="0"/>
              </a:rPr>
              <a:t>系统一</a:t>
            </a:r>
            <a:r>
              <a:rPr kumimoji="1" lang="en-US" altLang="zh-CN" sz="2400" b="1">
                <a:solidFill>
                  <a:srgbClr val="000000"/>
                </a:solidFill>
                <a:latin typeface="Tahoma" pitchFamily="34" charset="0"/>
              </a:rPr>
              <a:t>:    </a:t>
            </a:r>
            <a:r>
              <a:rPr kumimoji="1" lang="en-US" altLang="zh-CN" sz="2400" b="1">
                <a:solidFill>
                  <a:srgbClr val="FF3300"/>
                </a:solidFill>
                <a:latin typeface="Tahoma" pitchFamily="34" charset="0"/>
              </a:rPr>
              <a:t>ω</a:t>
            </a:r>
            <a:r>
              <a:rPr kumimoji="1" lang="en-US" altLang="zh-CN" sz="2400" b="1" baseline="-25000">
                <a:solidFill>
                  <a:srgbClr val="FF3300"/>
                </a:solidFill>
                <a:latin typeface="Tahoma" pitchFamily="34" charset="0"/>
              </a:rPr>
              <a:t>b</a:t>
            </a:r>
            <a:r>
              <a:rPr kumimoji="1" lang="en-US" altLang="zh-CN" sz="2400" b="1">
                <a:solidFill>
                  <a:srgbClr val="FF3300"/>
                </a:solidFill>
                <a:latin typeface="Tahoma" pitchFamily="34" charset="0"/>
              </a:rPr>
              <a:t>=ω</a:t>
            </a:r>
            <a:r>
              <a:rPr kumimoji="1" lang="en-US" altLang="zh-CN" sz="2400" b="1" baseline="-25000">
                <a:solidFill>
                  <a:srgbClr val="FF3300"/>
                </a:solidFill>
                <a:latin typeface="Tahoma" pitchFamily="34" charset="0"/>
              </a:rPr>
              <a:t>T</a:t>
            </a:r>
            <a:r>
              <a:rPr kumimoji="1" lang="en-US" altLang="zh-CN" sz="2400" b="1">
                <a:solidFill>
                  <a:srgbClr val="000000"/>
                </a:solidFill>
                <a:latin typeface="Tahoma" pitchFamily="34" charset="0"/>
              </a:rPr>
              <a:t>=1s</a:t>
            </a:r>
            <a:r>
              <a:rPr kumimoji="1" lang="en-US" altLang="zh-CN" sz="2400" b="1" baseline="30000">
                <a:solidFill>
                  <a:srgbClr val="000000"/>
                </a:solidFill>
                <a:latin typeface="Tahoma" pitchFamily="34" charset="0"/>
              </a:rPr>
              <a:t>-1</a:t>
            </a:r>
            <a:r>
              <a:rPr kumimoji="1" lang="en-US" altLang="zh-CN" sz="2400" b="1">
                <a:solidFill>
                  <a:srgbClr val="000000"/>
                </a:solidFill>
                <a:latin typeface="Tahoma" pitchFamily="34" charset="0"/>
              </a:rPr>
              <a:t>      </a:t>
            </a:r>
            <a:r>
              <a:rPr kumimoji="1" lang="zh-CN" altLang="en-US" sz="2400" b="1">
                <a:solidFill>
                  <a:srgbClr val="000000"/>
                </a:solidFill>
                <a:latin typeface="Tahoma" pitchFamily="34" charset="0"/>
              </a:rPr>
              <a:t>系统二</a:t>
            </a:r>
            <a:r>
              <a:rPr kumimoji="1" lang="en-US" altLang="zh-CN" sz="2400" b="1">
                <a:solidFill>
                  <a:srgbClr val="000000"/>
                </a:solidFill>
                <a:latin typeface="Tahoma" pitchFamily="34" charset="0"/>
              </a:rPr>
              <a:t>: ω</a:t>
            </a:r>
            <a:r>
              <a:rPr kumimoji="1" lang="en-US" altLang="zh-CN" sz="2400" b="1" baseline="-25000">
                <a:solidFill>
                  <a:srgbClr val="000000"/>
                </a:solidFill>
                <a:latin typeface="Tahoma" pitchFamily="34" charset="0"/>
              </a:rPr>
              <a:t>b</a:t>
            </a:r>
            <a:r>
              <a:rPr kumimoji="1" lang="en-US" altLang="zh-CN" sz="2400" b="1">
                <a:solidFill>
                  <a:srgbClr val="000000"/>
                </a:solidFill>
                <a:latin typeface="Tahoma" pitchFamily="34" charset="0"/>
              </a:rPr>
              <a:t>=ω</a:t>
            </a:r>
            <a:r>
              <a:rPr kumimoji="1" lang="en-US" altLang="zh-CN" sz="2400" b="1" baseline="-25000">
                <a:solidFill>
                  <a:srgbClr val="000000"/>
                </a:solidFill>
                <a:latin typeface="Tahoma" pitchFamily="34" charset="0"/>
              </a:rPr>
              <a:t>T</a:t>
            </a:r>
            <a:r>
              <a:rPr kumimoji="1" lang="en-US" altLang="zh-CN" sz="2400" b="1">
                <a:solidFill>
                  <a:srgbClr val="000000"/>
                </a:solidFill>
                <a:latin typeface="Tahoma" pitchFamily="34" charset="0"/>
              </a:rPr>
              <a:t>=0.33s</a:t>
            </a:r>
            <a:r>
              <a:rPr kumimoji="1" lang="en-US" altLang="zh-CN" sz="2400" b="1" baseline="30000">
                <a:solidFill>
                  <a:srgbClr val="000000"/>
                </a:solidFill>
                <a:latin typeface="Tahoma" pitchFamily="34" charset="0"/>
              </a:rPr>
              <a:t>-1</a:t>
            </a:r>
            <a:r>
              <a:rPr kumimoji="1" lang="en-US" altLang="zh-CN" sz="2400" b="1">
                <a:solidFill>
                  <a:srgbClr val="000000"/>
                </a:solidFill>
                <a:latin typeface="Tahoma" pitchFamily="34" charset="0"/>
              </a:rPr>
              <a:t> </a:t>
            </a:r>
          </a:p>
        </p:txBody>
      </p:sp>
      <p:graphicFrame>
        <p:nvGraphicFramePr>
          <p:cNvPr id="301071" name="Object 15"/>
          <p:cNvGraphicFramePr>
            <a:graphicFrameLocks noChangeAspect="1"/>
          </p:cNvGraphicFramePr>
          <p:nvPr/>
        </p:nvGraphicFramePr>
        <p:xfrm>
          <a:off x="827088" y="2900363"/>
          <a:ext cx="3600450" cy="2490787"/>
        </p:xfrm>
        <a:graphic>
          <a:graphicData uri="http://schemas.openxmlformats.org/presentationml/2006/ole">
            <mc:AlternateContent xmlns:mc="http://schemas.openxmlformats.org/markup-compatibility/2006">
              <mc:Choice xmlns:v="urn:schemas-microsoft-com:vml" Requires="v">
                <p:oleObj spid="_x0000_s301091" name="位图图像" r:id="rId6" imgW="3029373" imgH="2095793" progId="Paint.Picture">
                  <p:embed/>
                </p:oleObj>
              </mc:Choice>
              <mc:Fallback>
                <p:oleObj name="位图图像" r:id="rId6" imgW="3029373" imgH="2095793" progId="Paint.Picture">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900363"/>
                        <a:ext cx="3600450"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2" name="Object 16"/>
          <p:cNvGraphicFramePr>
            <a:graphicFrameLocks noChangeAspect="1"/>
          </p:cNvGraphicFramePr>
          <p:nvPr/>
        </p:nvGraphicFramePr>
        <p:xfrm>
          <a:off x="4787900" y="2900363"/>
          <a:ext cx="3455988" cy="2411412"/>
        </p:xfrm>
        <a:graphic>
          <a:graphicData uri="http://schemas.openxmlformats.org/presentationml/2006/ole">
            <mc:AlternateContent xmlns:mc="http://schemas.openxmlformats.org/markup-compatibility/2006">
              <mc:Choice xmlns:v="urn:schemas-microsoft-com:vml" Requires="v">
                <p:oleObj spid="_x0000_s301092" name="位图图像" r:id="rId8" imgW="2962689" imgH="2066667" progId="Paint.Picture">
                  <p:embed/>
                </p:oleObj>
              </mc:Choice>
              <mc:Fallback>
                <p:oleObj name="位图图像" r:id="rId8" imgW="2962689" imgH="2066667" progId="Paint.Picture">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900" y="2900363"/>
                        <a:ext cx="3455988" cy="241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3" name="Object 17"/>
          <p:cNvGraphicFramePr>
            <a:graphicFrameLocks noChangeAspect="1"/>
          </p:cNvGraphicFramePr>
          <p:nvPr/>
        </p:nvGraphicFramePr>
        <p:xfrm>
          <a:off x="1763713" y="2492375"/>
          <a:ext cx="1931987" cy="555625"/>
        </p:xfrm>
        <a:graphic>
          <a:graphicData uri="http://schemas.openxmlformats.org/presentationml/2006/ole">
            <mc:AlternateContent xmlns:mc="http://schemas.openxmlformats.org/markup-compatibility/2006">
              <mc:Choice xmlns:v="urn:schemas-microsoft-com:vml" Requires="v">
                <p:oleObj spid="_x0000_s301093" name="公式" r:id="rId10" imgW="838080" imgH="241200" progId="Equation.3">
                  <p:embed/>
                </p:oleObj>
              </mc:Choice>
              <mc:Fallback>
                <p:oleObj name="公式" r:id="rId10" imgW="838080" imgH="2412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713" y="2492375"/>
                        <a:ext cx="19319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74" name="Object 18"/>
          <p:cNvGraphicFramePr>
            <a:graphicFrameLocks noChangeAspect="1"/>
          </p:cNvGraphicFramePr>
          <p:nvPr/>
        </p:nvGraphicFramePr>
        <p:xfrm>
          <a:off x="5076825" y="2492375"/>
          <a:ext cx="2254250" cy="555625"/>
        </p:xfrm>
        <a:graphic>
          <a:graphicData uri="http://schemas.openxmlformats.org/presentationml/2006/ole">
            <mc:AlternateContent xmlns:mc="http://schemas.openxmlformats.org/markup-compatibility/2006">
              <mc:Choice xmlns:v="urn:schemas-microsoft-com:vml" Requires="v">
                <p:oleObj spid="_x0000_s301094" name="公式" r:id="rId12" imgW="977760" imgH="241200" progId="Equation.3">
                  <p:embed/>
                </p:oleObj>
              </mc:Choice>
              <mc:Fallback>
                <p:oleObj name="公式" r:id="rId12" imgW="977760" imgH="2412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6825" y="2492375"/>
                        <a:ext cx="225425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76" name="Object 20"/>
          <p:cNvGraphicFramePr>
            <a:graphicFrameLocks noChangeAspect="1"/>
          </p:cNvGraphicFramePr>
          <p:nvPr/>
        </p:nvGraphicFramePr>
        <p:xfrm>
          <a:off x="1547813" y="1196975"/>
          <a:ext cx="1800225" cy="674688"/>
        </p:xfrm>
        <a:graphic>
          <a:graphicData uri="http://schemas.openxmlformats.org/presentationml/2006/ole">
            <mc:AlternateContent xmlns:mc="http://schemas.openxmlformats.org/markup-compatibility/2006">
              <mc:Choice xmlns:v="urn:schemas-microsoft-com:vml" Requires="v">
                <p:oleObj spid="_x0000_s301095" name="公式" r:id="rId14" imgW="609480" imgH="228600" progId="Equation.3">
                  <p:embed/>
                </p:oleObj>
              </mc:Choice>
              <mc:Fallback>
                <p:oleObj name="公式" r:id="rId14" imgW="609480" imgH="2286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813" y="1196975"/>
                        <a:ext cx="1800225" cy="67468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1077" name="AutoShape 21">
            <a:hlinkClick r:id="rId16" action="ppaction://hlinksldjump" highlightClick="1"/>
          </p:cNvPr>
          <p:cNvSpPr>
            <a:spLocks noChangeArrowheads="1"/>
          </p:cNvSpPr>
          <p:nvPr/>
        </p:nvSpPr>
        <p:spPr bwMode="auto">
          <a:xfrm>
            <a:off x="8496300" y="6237288"/>
            <a:ext cx="647700" cy="620712"/>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395288" y="333375"/>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CC3300"/>
                </a:solidFill>
                <a:latin typeface="Tahoma" pitchFamily="34" charset="0"/>
                <a:ea typeface="黑体" pitchFamily="49" charset="-122"/>
              </a:rPr>
              <a:t>一、位置反馈校正</a:t>
            </a:r>
          </a:p>
        </p:txBody>
      </p:sp>
      <p:sp>
        <p:nvSpPr>
          <p:cNvPr id="510979" name="Text Box 3"/>
          <p:cNvSpPr txBox="1">
            <a:spLocks noChangeArrowheads="1"/>
          </p:cNvSpPr>
          <p:nvPr/>
        </p:nvSpPr>
        <p:spPr bwMode="auto">
          <a:xfrm>
            <a:off x="395288" y="1989138"/>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未校正前传递函数为：</a:t>
            </a:r>
          </a:p>
        </p:txBody>
      </p:sp>
      <p:graphicFrame>
        <p:nvGraphicFramePr>
          <p:cNvPr id="510980" name="Object 4"/>
          <p:cNvGraphicFramePr>
            <a:graphicFrameLocks noChangeAspect="1"/>
          </p:cNvGraphicFramePr>
          <p:nvPr/>
        </p:nvGraphicFramePr>
        <p:xfrm>
          <a:off x="611188" y="2549525"/>
          <a:ext cx="4021137" cy="1743075"/>
        </p:xfrm>
        <a:graphic>
          <a:graphicData uri="http://schemas.openxmlformats.org/presentationml/2006/ole">
            <mc:AlternateContent xmlns:mc="http://schemas.openxmlformats.org/markup-compatibility/2006">
              <mc:Choice xmlns:v="urn:schemas-microsoft-com:vml" Requires="v">
                <p:oleObj spid="_x0000_s510989" name="公式" r:id="rId4" imgW="1993680" imgH="863280" progId="Equation.3">
                  <p:embed/>
                </p:oleObj>
              </mc:Choice>
              <mc:Fallback>
                <p:oleObj name="公式" r:id="rId4" imgW="1993680" imgH="863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549525"/>
                        <a:ext cx="4021137"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1" name="Text Box 5"/>
          <p:cNvSpPr txBox="1">
            <a:spLocks noChangeArrowheads="1"/>
          </p:cNvSpPr>
          <p:nvPr/>
        </p:nvSpPr>
        <p:spPr bwMode="auto">
          <a:xfrm>
            <a:off x="323850" y="4292600"/>
            <a:ext cx="4464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若系统采用单位反馈校正，即</a:t>
            </a:r>
            <a:r>
              <a:rPr kumimoji="1" lang="en-US" altLang="zh-CN" sz="2400">
                <a:solidFill>
                  <a:srgbClr val="000000"/>
                </a:solidFill>
                <a:latin typeface="Tahoma" pitchFamily="34" charset="0"/>
              </a:rPr>
              <a:t>K=1</a:t>
            </a:r>
            <a:r>
              <a:rPr kumimoji="1" lang="zh-CN" altLang="en-US" sz="2400">
                <a:solidFill>
                  <a:srgbClr val="000000"/>
                </a:solidFill>
                <a:latin typeface="Tahoma" pitchFamily="34" charset="0"/>
              </a:rPr>
              <a:t>，则传递函数为：</a:t>
            </a:r>
          </a:p>
        </p:txBody>
      </p:sp>
      <p:graphicFrame>
        <p:nvGraphicFramePr>
          <p:cNvPr id="510982" name="Object 6"/>
          <p:cNvGraphicFramePr>
            <a:graphicFrameLocks noChangeAspect="1"/>
          </p:cNvGraphicFramePr>
          <p:nvPr/>
        </p:nvGraphicFramePr>
        <p:xfrm>
          <a:off x="755650" y="4999038"/>
          <a:ext cx="6556375" cy="1743075"/>
        </p:xfrm>
        <a:graphic>
          <a:graphicData uri="http://schemas.openxmlformats.org/presentationml/2006/ole">
            <mc:AlternateContent xmlns:mc="http://schemas.openxmlformats.org/markup-compatibility/2006">
              <mc:Choice xmlns:v="urn:schemas-microsoft-com:vml" Requires="v">
                <p:oleObj spid="_x0000_s510990" name="公式" r:id="rId6" imgW="3251160" imgH="863280" progId="Equation.3">
                  <p:embed/>
                </p:oleObj>
              </mc:Choice>
              <mc:Fallback>
                <p:oleObj name="公式" r:id="rId6" imgW="3251160" imgH="8632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999038"/>
                        <a:ext cx="6556375"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3" name="Text Box 7"/>
          <p:cNvSpPr txBox="1">
            <a:spLocks noChangeArrowheads="1"/>
          </p:cNvSpPr>
          <p:nvPr/>
        </p:nvSpPr>
        <p:spPr bwMode="auto">
          <a:xfrm>
            <a:off x="323850" y="1268413"/>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FF"/>
                </a:solidFill>
                <a:latin typeface="黑体" pitchFamily="49" charset="-122"/>
                <a:ea typeface="黑体" pitchFamily="49" charset="-122"/>
              </a:rPr>
              <a:t>1.</a:t>
            </a:r>
            <a:r>
              <a:rPr kumimoji="1" lang="zh-CN" altLang="en-US" sz="2800" b="1">
                <a:solidFill>
                  <a:srgbClr val="0000FF"/>
                </a:solidFill>
                <a:latin typeface="黑体" pitchFamily="49" charset="-122"/>
                <a:ea typeface="黑体" pitchFamily="49" charset="-122"/>
              </a:rPr>
              <a:t>对于含有积分环节的系统</a:t>
            </a:r>
          </a:p>
        </p:txBody>
      </p:sp>
      <p:pic>
        <p:nvPicPr>
          <p:cNvPr id="51098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981075"/>
            <a:ext cx="4249737" cy="3783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78"/>
                                        </p:tgtEl>
                                        <p:attrNameLst>
                                          <p:attrName>style.visibility</p:attrName>
                                        </p:attrNameLst>
                                      </p:cBhvr>
                                      <p:to>
                                        <p:strVal val="visible"/>
                                      </p:to>
                                    </p:set>
                                    <p:animEffect transition="in" filter="blinds(horizontal)">
                                      <p:cBhvr>
                                        <p:cTn id="7" dur="500"/>
                                        <p:tgtEl>
                                          <p:spTgt spid="510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0979"/>
                                        </p:tgtEl>
                                        <p:attrNameLst>
                                          <p:attrName>style.visibility</p:attrName>
                                        </p:attrNameLst>
                                      </p:cBhvr>
                                      <p:to>
                                        <p:strVal val="visible"/>
                                      </p:to>
                                    </p:set>
                                    <p:animEffect transition="in" filter="blinds(horizontal)">
                                      <p:cBhvr>
                                        <p:cTn id="12" dur="500"/>
                                        <p:tgtEl>
                                          <p:spTgt spid="510979"/>
                                        </p:tgtEl>
                                      </p:cBhvr>
                                    </p:animEffect>
                                  </p:childTnLst>
                                </p:cTn>
                              </p:par>
                              <p:par>
                                <p:cTn id="13" presetID="3" presetClass="entr" presetSubtype="10" fill="hold" nodeType="withEffect">
                                  <p:stCondLst>
                                    <p:cond delay="0"/>
                                  </p:stCondLst>
                                  <p:childTnLst>
                                    <p:set>
                                      <p:cBhvr>
                                        <p:cTn id="14" dur="1" fill="hold">
                                          <p:stCondLst>
                                            <p:cond delay="0"/>
                                          </p:stCondLst>
                                        </p:cTn>
                                        <p:tgtEl>
                                          <p:spTgt spid="510980"/>
                                        </p:tgtEl>
                                        <p:attrNameLst>
                                          <p:attrName>style.visibility</p:attrName>
                                        </p:attrNameLst>
                                      </p:cBhvr>
                                      <p:to>
                                        <p:strVal val="visible"/>
                                      </p:to>
                                    </p:set>
                                    <p:animEffect transition="in" filter="blinds(horizontal)">
                                      <p:cBhvr>
                                        <p:cTn id="15" dur="500"/>
                                        <p:tgtEl>
                                          <p:spTgt spid="5109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0981"/>
                                        </p:tgtEl>
                                        <p:attrNameLst>
                                          <p:attrName>style.visibility</p:attrName>
                                        </p:attrNameLst>
                                      </p:cBhvr>
                                      <p:to>
                                        <p:strVal val="visible"/>
                                      </p:to>
                                    </p:set>
                                    <p:animEffect transition="in" filter="blinds(horizontal)">
                                      <p:cBhvr>
                                        <p:cTn id="20" dur="500"/>
                                        <p:tgtEl>
                                          <p:spTgt spid="510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10982"/>
                                        </p:tgtEl>
                                        <p:attrNameLst>
                                          <p:attrName>style.visibility</p:attrName>
                                        </p:attrNameLst>
                                      </p:cBhvr>
                                      <p:to>
                                        <p:strVal val="visible"/>
                                      </p:to>
                                    </p:set>
                                    <p:animEffect transition="in" filter="blinds(horizontal)">
                                      <p:cBhvr>
                                        <p:cTn id="25" dur="500"/>
                                        <p:tgtEl>
                                          <p:spTgt spid="51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p:bldP spid="510979" grpId="0"/>
      <p:bldP spid="510981" grpId="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002" name="Group 2"/>
          <p:cNvGrpSpPr>
            <a:grpSpLocks/>
          </p:cNvGrpSpPr>
          <p:nvPr/>
        </p:nvGrpSpPr>
        <p:grpSpPr bwMode="auto">
          <a:xfrm>
            <a:off x="1763713" y="1341438"/>
            <a:ext cx="9144000" cy="1412875"/>
            <a:chOff x="0" y="239"/>
            <a:chExt cx="5760" cy="845"/>
          </a:xfrm>
        </p:grpSpPr>
        <p:sp>
          <p:nvSpPr>
            <p:cNvPr id="512003" name="Rectangle 3"/>
            <p:cNvSpPr>
              <a:spLocks noChangeArrowheads="1"/>
            </p:cNvSpPr>
            <p:nvPr/>
          </p:nvSpPr>
          <p:spPr bwMode="auto">
            <a:xfrm>
              <a:off x="0" y="462"/>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004" name="Object 4"/>
            <p:cNvGraphicFramePr>
              <a:graphicFrameLocks noChangeAspect="1"/>
            </p:cNvGraphicFramePr>
            <p:nvPr/>
          </p:nvGraphicFramePr>
          <p:xfrm>
            <a:off x="0" y="540"/>
            <a:ext cx="536" cy="264"/>
          </p:xfrm>
          <a:graphic>
            <a:graphicData uri="http://schemas.openxmlformats.org/presentationml/2006/ole">
              <mc:AlternateContent xmlns:mc="http://schemas.openxmlformats.org/markup-compatibility/2006">
                <mc:Choice xmlns:v="urn:schemas-microsoft-com:vml" Requires="v">
                  <p:oleObj spid="_x0000_s512030" name="公式" r:id="rId4" imgW="596900" imgH="292100" progId="Equation.3">
                    <p:embed/>
                  </p:oleObj>
                </mc:Choice>
                <mc:Fallback>
                  <p:oleObj name="公式" r:id="rId4" imgW="596900" imgH="292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40"/>
                          <a:ext cx="53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5" name="Rectangle 5"/>
            <p:cNvSpPr>
              <a:spLocks noChangeArrowheads="1"/>
            </p:cNvSpPr>
            <p:nvPr/>
          </p:nvSpPr>
          <p:spPr bwMode="auto">
            <a:xfrm>
              <a:off x="521" y="414"/>
              <a:ext cx="243"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600" b="1">
                  <a:solidFill>
                    <a:srgbClr val="0000FF"/>
                  </a:solidFill>
                  <a:latin typeface="Times New Roman" pitchFamily="18" charset="0"/>
                  <a:cs typeface="Times New Roman" pitchFamily="18" charset="0"/>
                </a:rPr>
                <a:t>	=</a:t>
              </a:r>
              <a:endParaRPr lang="en-US" altLang="zh-CN" b="1">
                <a:solidFill>
                  <a:srgbClr val="0000FF"/>
                </a:solidFill>
              </a:endParaRPr>
            </a:p>
          </p:txBody>
        </p:sp>
        <p:graphicFrame>
          <p:nvGraphicFramePr>
            <p:cNvPr id="512006" name="Object 6"/>
            <p:cNvGraphicFramePr>
              <a:graphicFrameLocks noChangeAspect="1"/>
            </p:cNvGraphicFramePr>
            <p:nvPr/>
          </p:nvGraphicFramePr>
          <p:xfrm>
            <a:off x="748" y="239"/>
            <a:ext cx="631" cy="832"/>
          </p:xfrm>
          <a:graphic>
            <a:graphicData uri="http://schemas.openxmlformats.org/presentationml/2006/ole">
              <mc:AlternateContent xmlns:mc="http://schemas.openxmlformats.org/markup-compatibility/2006">
                <mc:Choice xmlns:v="urn:schemas-microsoft-com:vml" Requires="v">
                  <p:oleObj spid="_x0000_s512031" name="公式" r:id="rId6" imgW="838200" imgH="1104900" progId="Equation.3">
                    <p:embed/>
                  </p:oleObj>
                </mc:Choice>
                <mc:Fallback>
                  <p:oleObj name="公式" r:id="rId6" imgW="838200" imgH="1104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 y="239"/>
                          <a:ext cx="631" cy="8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7" name="Rectangle 7"/>
            <p:cNvSpPr>
              <a:spLocks noChangeArrowheads="1"/>
            </p:cNvSpPr>
            <p:nvPr/>
          </p:nvSpPr>
          <p:spPr bwMode="auto">
            <a:xfrm>
              <a:off x="1247" y="577"/>
              <a:ext cx="454"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r>
                <a:rPr kumimoji="0" lang="en-US" altLang="zh-CN" sz="1600" b="1">
                  <a:solidFill>
                    <a:srgbClr val="0000FF"/>
                  </a:solidFill>
                  <a:cs typeface="Times New Roman" pitchFamily="18" charset="0"/>
                </a:rPr>
                <a:t>=</a:t>
              </a:r>
              <a:endParaRPr kumimoji="0" lang="en-US" altLang="zh-CN" sz="1100" b="1">
                <a:solidFill>
                  <a:srgbClr val="0000FF"/>
                </a:solidFill>
                <a:latin typeface="Arial" pitchFamily="34" charset="0"/>
              </a:endParaRPr>
            </a:p>
          </p:txBody>
        </p:sp>
        <p:graphicFrame>
          <p:nvGraphicFramePr>
            <p:cNvPr id="512008" name="Object 8"/>
            <p:cNvGraphicFramePr>
              <a:graphicFrameLocks noChangeAspect="1"/>
            </p:cNvGraphicFramePr>
            <p:nvPr/>
          </p:nvGraphicFramePr>
          <p:xfrm>
            <a:off x="1655" y="462"/>
            <a:ext cx="681" cy="519"/>
          </p:xfrm>
          <a:graphic>
            <a:graphicData uri="http://schemas.openxmlformats.org/presentationml/2006/ole">
              <mc:AlternateContent xmlns:mc="http://schemas.openxmlformats.org/markup-compatibility/2006">
                <mc:Choice xmlns:v="urn:schemas-microsoft-com:vml" Requires="v">
                  <p:oleObj spid="_x0000_s512032" name="公式" r:id="rId8" imgW="800100" imgH="609600" progId="Equation.3">
                    <p:embed/>
                  </p:oleObj>
                </mc:Choice>
                <mc:Fallback>
                  <p:oleObj name="公式" r:id="rId8" imgW="800100" imgH="609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462"/>
                          <a:ext cx="681"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9" name="Rectangle 9"/>
            <p:cNvSpPr>
              <a:spLocks noChangeArrowheads="1"/>
            </p:cNvSpPr>
            <p:nvPr/>
          </p:nvSpPr>
          <p:spPr bwMode="auto">
            <a:xfrm>
              <a:off x="2245" y="592"/>
              <a:ext cx="31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600" b="1">
                  <a:solidFill>
                    <a:srgbClr val="0000FF"/>
                  </a:solidFill>
                  <a:latin typeface="Times New Roman" pitchFamily="18" charset="0"/>
                  <a:cs typeface="Times New Roman" pitchFamily="18" charset="0"/>
                </a:rPr>
                <a:t>=</a:t>
              </a:r>
              <a:endParaRPr lang="en-US" altLang="zh-CN" b="1">
                <a:solidFill>
                  <a:srgbClr val="0000FF"/>
                </a:solidFill>
              </a:endParaRPr>
            </a:p>
          </p:txBody>
        </p:sp>
        <p:graphicFrame>
          <p:nvGraphicFramePr>
            <p:cNvPr id="512010" name="Object 10"/>
            <p:cNvGraphicFramePr>
              <a:graphicFrameLocks noChangeAspect="1"/>
            </p:cNvGraphicFramePr>
            <p:nvPr/>
          </p:nvGraphicFramePr>
          <p:xfrm>
            <a:off x="2653" y="300"/>
            <a:ext cx="535" cy="784"/>
          </p:xfrm>
          <a:graphic>
            <a:graphicData uri="http://schemas.openxmlformats.org/presentationml/2006/ole">
              <mc:AlternateContent xmlns:mc="http://schemas.openxmlformats.org/markup-compatibility/2006">
                <mc:Choice xmlns:v="urn:schemas-microsoft-com:vml" Requires="v">
                  <p:oleObj spid="_x0000_s512033" name="公式" r:id="rId10" imgW="800100" imgH="1168400" progId="Equation.3">
                    <p:embed/>
                  </p:oleObj>
                </mc:Choice>
                <mc:Fallback>
                  <p:oleObj name="公式" r:id="rId10" imgW="800100" imgH="11684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3" y="300"/>
                          <a:ext cx="535" cy="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2011" name="Group 11"/>
          <p:cNvGrpSpPr>
            <a:grpSpLocks/>
          </p:cNvGrpSpPr>
          <p:nvPr/>
        </p:nvGrpSpPr>
        <p:grpSpPr bwMode="auto">
          <a:xfrm>
            <a:off x="539750" y="404813"/>
            <a:ext cx="4608513" cy="827087"/>
            <a:chOff x="930" y="1004"/>
            <a:chExt cx="2903" cy="521"/>
          </a:xfrm>
        </p:grpSpPr>
        <p:sp>
          <p:nvSpPr>
            <p:cNvPr id="512012" name="Text Box 12"/>
            <p:cNvSpPr txBox="1">
              <a:spLocks noChangeArrowheads="1"/>
            </p:cNvSpPr>
            <p:nvPr/>
          </p:nvSpPr>
          <p:spPr bwMode="auto">
            <a:xfrm>
              <a:off x="930" y="1162"/>
              <a:ext cx="29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rPr>
                <a:t>当</a:t>
              </a:r>
              <a:r>
                <a:rPr lang="en-US" altLang="zh-CN" sz="2400" b="1">
                  <a:solidFill>
                    <a:srgbClr val="0000FF"/>
                  </a:solidFill>
                </a:rPr>
                <a:t>G(s)=         </a:t>
              </a:r>
              <a:r>
                <a:rPr lang="zh-CN" altLang="en-US" sz="2400" b="1">
                  <a:solidFill>
                    <a:srgbClr val="0000FF"/>
                  </a:solidFill>
                </a:rPr>
                <a:t>时</a:t>
              </a:r>
            </a:p>
          </p:txBody>
        </p:sp>
        <p:graphicFrame>
          <p:nvGraphicFramePr>
            <p:cNvPr id="512013" name="Object 13"/>
            <p:cNvGraphicFramePr>
              <a:graphicFrameLocks noChangeAspect="1"/>
            </p:cNvGraphicFramePr>
            <p:nvPr/>
          </p:nvGraphicFramePr>
          <p:xfrm>
            <a:off x="1746" y="1004"/>
            <a:ext cx="303" cy="521"/>
          </p:xfrm>
          <a:graphic>
            <a:graphicData uri="http://schemas.openxmlformats.org/presentationml/2006/ole">
              <mc:AlternateContent xmlns:mc="http://schemas.openxmlformats.org/markup-compatibility/2006">
                <mc:Choice xmlns:v="urn:schemas-microsoft-com:vml" Requires="v">
                  <p:oleObj spid="_x0000_s512034" name="公式" r:id="rId12" imgW="228600" imgH="393480" progId="Equation.3">
                    <p:embed/>
                  </p:oleObj>
                </mc:Choice>
                <mc:Fallback>
                  <p:oleObj name="公式" r:id="rId12" imgW="228600" imgH="39348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 y="1004"/>
                          <a:ext cx="303"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12014" name="Rectangle 14"/>
          <p:cNvSpPr>
            <a:spLocks noChangeArrowheads="1"/>
          </p:cNvSpPr>
          <p:nvPr/>
        </p:nvSpPr>
        <p:spPr bwMode="auto">
          <a:xfrm>
            <a:off x="250825" y="2852738"/>
            <a:ext cx="85328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a:solidFill>
                  <a:schemeClr val="tx1"/>
                </a:solidFill>
                <a:latin typeface="Times New Roman" pitchFamily="18" charset="0"/>
                <a:ea typeface="宋体" pitchFamily="2" charset="-122"/>
              </a:defRPr>
            </a:lvl1pPr>
            <a:lvl2pPr marL="6286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pPr>
            <a:r>
              <a:rPr lang="zh-CN" altLang="en-US">
                <a:solidFill>
                  <a:srgbClr val="000000"/>
                </a:solidFill>
                <a:latin typeface="Tahoma" pitchFamily="34" charset="0"/>
                <a:ea typeface="黑体" pitchFamily="49" charset="-122"/>
              </a:rPr>
              <a:t>含有积分环节的系统经反馈校正后，</a:t>
            </a:r>
            <a:r>
              <a:rPr lang="zh-CN" altLang="en-US" b="1">
                <a:solidFill>
                  <a:srgbClr val="FF6699"/>
                </a:solidFill>
                <a:latin typeface="Tahoma" pitchFamily="34" charset="0"/>
                <a:ea typeface="黑体" pitchFamily="49" charset="-122"/>
              </a:rPr>
              <a:t>由原来的</a:t>
            </a:r>
            <a:r>
              <a:rPr lang="zh-CN" altLang="en-US" b="1">
                <a:solidFill>
                  <a:srgbClr val="CC3300"/>
                </a:solidFill>
                <a:latin typeface="Tahoma" pitchFamily="34" charset="0"/>
                <a:ea typeface="黑体" pitchFamily="49" charset="-122"/>
              </a:rPr>
              <a:t>积分环节</a:t>
            </a:r>
            <a:r>
              <a:rPr lang="zh-CN" altLang="en-US" b="1">
                <a:solidFill>
                  <a:srgbClr val="FF6699"/>
                </a:solidFill>
                <a:latin typeface="Tahoma" pitchFamily="34" charset="0"/>
                <a:ea typeface="黑体" pitchFamily="49" charset="-122"/>
              </a:rPr>
              <a:t>变成了</a:t>
            </a:r>
            <a:r>
              <a:rPr lang="zh-CN" altLang="en-US" b="1">
                <a:solidFill>
                  <a:srgbClr val="CC3300"/>
                </a:solidFill>
                <a:latin typeface="Tahoma" pitchFamily="34" charset="0"/>
                <a:ea typeface="黑体" pitchFamily="49" charset="-122"/>
              </a:rPr>
              <a:t>惯性环节</a:t>
            </a:r>
            <a:endParaRPr lang="zh-CN" altLang="en-US">
              <a:solidFill>
                <a:srgbClr val="CC3300"/>
              </a:solidFill>
              <a:latin typeface="Tahoma" pitchFamily="34" charset="0"/>
              <a:ea typeface="黑体" pitchFamily="49" charset="-122"/>
            </a:endParaRPr>
          </a:p>
        </p:txBody>
      </p:sp>
      <p:sp>
        <p:nvSpPr>
          <p:cNvPr id="512015" name="Rectangle 15"/>
          <p:cNvSpPr>
            <a:spLocks noChangeArrowheads="1"/>
          </p:cNvSpPr>
          <p:nvPr/>
        </p:nvSpPr>
        <p:spPr bwMode="auto">
          <a:xfrm>
            <a:off x="111125" y="4868863"/>
            <a:ext cx="90328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60000"/>
              </a:lnSpc>
            </a:pP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由原来的积分环节变成了惯性环节；</a:t>
            </a:r>
          </a:p>
          <a:p>
            <a:pPr>
              <a:lnSpc>
                <a:spcPct val="160000"/>
              </a:lnSpc>
            </a:pPr>
            <a:r>
              <a:rPr kumimoji="1" lang="en-US" altLang="zh-CN" sz="2400" b="1">
                <a:solidFill>
                  <a:srgbClr val="0000FF"/>
                </a:solidFill>
                <a:latin typeface="Times New Roman" pitchFamily="18" charset="0"/>
              </a:rPr>
              <a:t>(2)</a:t>
            </a:r>
            <a:r>
              <a:rPr kumimoji="1" lang="zh-CN" altLang="en-US" sz="2400" b="1">
                <a:solidFill>
                  <a:srgbClr val="0000FF"/>
                </a:solidFill>
                <a:latin typeface="Times New Roman" pitchFamily="18" charset="0"/>
              </a:rPr>
              <a:t>一般地</a:t>
            </a:r>
            <a:r>
              <a:rPr kumimoji="1" lang="en-US" altLang="zh-CN" sz="2400" b="1">
                <a:solidFill>
                  <a:srgbClr val="0000FF"/>
                </a:solidFill>
                <a:latin typeface="Times New Roman" pitchFamily="18" charset="0"/>
              </a:rPr>
              <a:t>K&gt;1</a:t>
            </a:r>
            <a:r>
              <a:rPr kumimoji="1" lang="zh-CN" altLang="en-US" sz="2400" b="1">
                <a:solidFill>
                  <a:srgbClr val="0000FF"/>
                </a:solidFill>
                <a:latin typeface="Times New Roman" pitchFamily="18" charset="0"/>
              </a:rPr>
              <a:t>、</a:t>
            </a:r>
            <a:r>
              <a:rPr kumimoji="1" lang="en-US" altLang="zh-CN" sz="2400" b="1" i="1">
                <a:solidFill>
                  <a:srgbClr val="0000FF"/>
                </a:solidFill>
                <a:latin typeface="Times New Roman" pitchFamily="18" charset="0"/>
              </a:rPr>
              <a:t>KK</a:t>
            </a:r>
            <a:r>
              <a:rPr kumimoji="1" lang="en-US" altLang="zh-CN" sz="2400" b="1" baseline="-25000">
                <a:solidFill>
                  <a:srgbClr val="0000FF"/>
                </a:solidFill>
                <a:latin typeface="Times New Roman" pitchFamily="18" charset="0"/>
              </a:rPr>
              <a:t>1</a:t>
            </a:r>
            <a:r>
              <a:rPr kumimoji="1" lang="en-US" altLang="zh-CN" sz="2400" b="1">
                <a:solidFill>
                  <a:srgbClr val="0000FF"/>
                </a:solidFill>
                <a:latin typeface="Times New Roman" pitchFamily="18" charset="0"/>
              </a:rPr>
              <a:t>&gt;1</a:t>
            </a:r>
            <a:r>
              <a:rPr kumimoji="1" lang="zh-CN" altLang="en-US" sz="2400" b="1">
                <a:solidFill>
                  <a:srgbClr val="0000FF"/>
                </a:solidFill>
                <a:latin typeface="Times New Roman" pitchFamily="18" charset="0"/>
              </a:rPr>
              <a:t>，∴系统</a:t>
            </a:r>
            <a:r>
              <a:rPr kumimoji="1" lang="zh-CN" altLang="en-US" sz="2400" b="1">
                <a:solidFill>
                  <a:schemeClr val="hlink"/>
                </a:solidFill>
                <a:latin typeface="Times New Roman" pitchFamily="18" charset="0"/>
              </a:rPr>
              <a:t>增益下降</a:t>
            </a:r>
            <a:r>
              <a:rPr kumimoji="1" lang="zh-CN" altLang="en-US" sz="2400" b="1">
                <a:solidFill>
                  <a:srgbClr val="0000FF"/>
                </a:solidFill>
                <a:latin typeface="Times New Roman" pitchFamily="18" charset="0"/>
              </a:rPr>
              <a:t>，惯性时间常数也下降。</a:t>
            </a:r>
          </a:p>
        </p:txBody>
      </p:sp>
      <p:sp>
        <p:nvSpPr>
          <p:cNvPr id="512016" name="Rectangle 16"/>
          <p:cNvSpPr>
            <a:spLocks noChangeArrowheads="1"/>
          </p:cNvSpPr>
          <p:nvPr/>
        </p:nvSpPr>
        <p:spPr bwMode="auto">
          <a:xfrm>
            <a:off x="250825" y="4221163"/>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FF33CC"/>
                </a:solidFill>
                <a:latin typeface="Times New Roman" pitchFamily="18" charset="0"/>
              </a:rPr>
              <a:t>表明经反馈校正后</a:t>
            </a:r>
          </a:p>
        </p:txBody>
      </p:sp>
      <p:graphicFrame>
        <p:nvGraphicFramePr>
          <p:cNvPr id="512017" name="Object 17"/>
          <p:cNvGraphicFramePr>
            <a:graphicFrameLocks noChangeAspect="1"/>
          </p:cNvGraphicFramePr>
          <p:nvPr/>
        </p:nvGraphicFramePr>
        <p:xfrm>
          <a:off x="6156325" y="4221163"/>
          <a:ext cx="1041400" cy="827087"/>
        </p:xfrm>
        <a:graphic>
          <a:graphicData uri="http://schemas.openxmlformats.org/presentationml/2006/ole">
            <mc:AlternateContent xmlns:mc="http://schemas.openxmlformats.org/markup-compatibility/2006">
              <mc:Choice xmlns:v="urn:schemas-microsoft-com:vml" Requires="v">
                <p:oleObj spid="_x0000_s512035" name="公式" r:id="rId14" imgW="495000" imgH="393480" progId="Equation.3">
                  <p:embed/>
                </p:oleObj>
              </mc:Choice>
              <mc:Fallback>
                <p:oleObj name="公式" r:id="rId14" imgW="495000" imgH="39348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56325" y="4221163"/>
                        <a:ext cx="1041400" cy="827087"/>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animEffect transition="in" filter="blinds(horizontal)">
                                      <p:cBhvr>
                                        <p:cTn id="7" dur="500"/>
                                        <p:tgtEl>
                                          <p:spTgt spid="512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02"/>
                                        </p:tgtEl>
                                        <p:attrNameLst>
                                          <p:attrName>style.visibility</p:attrName>
                                        </p:attrNameLst>
                                      </p:cBhvr>
                                      <p:to>
                                        <p:strVal val="visible"/>
                                      </p:to>
                                    </p:set>
                                    <p:animEffect transition="in" filter="blinds(horizontal)">
                                      <p:cBhvr>
                                        <p:cTn id="12" dur="500"/>
                                        <p:tgtEl>
                                          <p:spTgt spid="5120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14"/>
                                        </p:tgtEl>
                                        <p:attrNameLst>
                                          <p:attrName>style.visibility</p:attrName>
                                        </p:attrNameLst>
                                      </p:cBhvr>
                                      <p:to>
                                        <p:strVal val="visible"/>
                                      </p:to>
                                    </p:set>
                                    <p:animEffect transition="in" filter="blinds(horizontal)">
                                      <p:cBhvr>
                                        <p:cTn id="17" dur="500"/>
                                        <p:tgtEl>
                                          <p:spTgt spid="512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16"/>
                                        </p:tgtEl>
                                        <p:attrNameLst>
                                          <p:attrName>style.visibility</p:attrName>
                                        </p:attrNameLst>
                                      </p:cBhvr>
                                      <p:to>
                                        <p:strVal val="visible"/>
                                      </p:to>
                                    </p:set>
                                    <p:animEffect transition="in" filter="blinds(horizontal)">
                                      <p:cBhvr>
                                        <p:cTn id="22" dur="500"/>
                                        <p:tgtEl>
                                          <p:spTgt spid="5120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15"/>
                                        </p:tgtEl>
                                        <p:attrNameLst>
                                          <p:attrName>style.visibility</p:attrName>
                                        </p:attrNameLst>
                                      </p:cBhvr>
                                      <p:to>
                                        <p:strVal val="visible"/>
                                      </p:to>
                                    </p:set>
                                    <p:animEffect transition="in" filter="blinds(horizontal)">
                                      <p:cBhvr>
                                        <p:cTn id="27" dur="500"/>
                                        <p:tgtEl>
                                          <p:spTgt spid="5120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017"/>
                                        </p:tgtEl>
                                        <p:attrNameLst>
                                          <p:attrName>style.visibility</p:attrName>
                                        </p:attrNameLst>
                                      </p:cBhvr>
                                      <p:to>
                                        <p:strVal val="visible"/>
                                      </p:to>
                                    </p:set>
                                    <p:animEffect transition="in" filter="blinds(horizontal)">
                                      <p:cBhvr>
                                        <p:cTn id="32" dur="500"/>
                                        <p:tgtEl>
                                          <p:spTgt spid="512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4" grpId="0"/>
      <p:bldP spid="512015" grpId="0"/>
      <p:bldP spid="512016"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6" name="Rectangle 2"/>
          <p:cNvSpPr>
            <a:spLocks noChangeArrowheads="1"/>
          </p:cNvSpPr>
          <p:nvPr/>
        </p:nvSpPr>
        <p:spPr bwMode="auto">
          <a:xfrm>
            <a:off x="323850" y="273050"/>
            <a:ext cx="3856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200">
                <a:solidFill>
                  <a:srgbClr val="0000FF"/>
                </a:solidFill>
                <a:latin typeface="黑体" pitchFamily="49" charset="-122"/>
                <a:ea typeface="黑体" pitchFamily="49" charset="-122"/>
              </a:rPr>
              <a:t> </a:t>
            </a:r>
            <a:r>
              <a:rPr kumimoji="1" lang="en-US" altLang="zh-CN" sz="3200" b="1">
                <a:solidFill>
                  <a:srgbClr val="0000FF"/>
                </a:solidFill>
                <a:latin typeface="黑体" pitchFamily="49" charset="-122"/>
                <a:ea typeface="黑体" pitchFamily="49" charset="-122"/>
              </a:rPr>
              <a:t>2</a:t>
            </a:r>
            <a:r>
              <a:rPr kumimoji="1" lang="zh-CN" altLang="en-US" sz="3200" b="1">
                <a:solidFill>
                  <a:srgbClr val="0000FF"/>
                </a:solidFill>
                <a:latin typeface="黑体" pitchFamily="49" charset="-122"/>
                <a:ea typeface="黑体" pitchFamily="49" charset="-122"/>
              </a:rPr>
              <a:t>．不包含积分环节</a:t>
            </a:r>
          </a:p>
        </p:txBody>
      </p:sp>
      <p:sp>
        <p:nvSpPr>
          <p:cNvPr id="513027" name="Text Box 3"/>
          <p:cNvSpPr txBox="1">
            <a:spLocks noChangeArrowheads="1"/>
          </p:cNvSpPr>
          <p:nvPr/>
        </p:nvSpPr>
        <p:spPr bwMode="auto">
          <a:xfrm>
            <a:off x="611188" y="1125538"/>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ahoma" pitchFamily="34" charset="0"/>
              </a:rPr>
              <a:t>当</a:t>
            </a:r>
            <a:r>
              <a:rPr kumimoji="1" lang="en-US" altLang="zh-CN" sz="2400">
                <a:solidFill>
                  <a:srgbClr val="000000"/>
                </a:solidFill>
                <a:latin typeface="Tahoma" pitchFamily="34" charset="0"/>
              </a:rPr>
              <a:t>K=1</a:t>
            </a:r>
            <a:r>
              <a:rPr kumimoji="1" lang="zh-CN" altLang="en-US" sz="2400">
                <a:solidFill>
                  <a:srgbClr val="000000"/>
                </a:solidFill>
                <a:latin typeface="Tahoma" pitchFamily="34" charset="0"/>
              </a:rPr>
              <a:t>时，</a:t>
            </a:r>
          </a:p>
        </p:txBody>
      </p:sp>
      <p:pic>
        <p:nvPicPr>
          <p:cNvPr id="513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6113"/>
            <a:ext cx="7959725" cy="406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blinds(horizontal)">
                                      <p:cBhvr>
                                        <p:cTn id="7" dur="500"/>
                                        <p:tgtEl>
                                          <p:spTgt spid="513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blinds(horizontal)">
                                      <p:cBhvr>
                                        <p:cTn id="12"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4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25538"/>
            <a:ext cx="8104188" cy="338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0"/>
                                        </p:tgtEl>
                                        <p:attrNameLst>
                                          <p:attrName>style.visibility</p:attrName>
                                        </p:attrNameLst>
                                      </p:cBhvr>
                                      <p:to>
                                        <p:strVal val="visible"/>
                                      </p:to>
                                    </p:set>
                                    <p:animEffect transition="in" filter="blinds(horizontal)">
                                      <p:cBhvr>
                                        <p:cTn id="7" dur="500"/>
                                        <p:tgtEl>
                                          <p:spTgt spid="514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5074" name="Text Box 2"/>
          <p:cNvSpPr txBox="1">
            <a:spLocks noChangeArrowheads="1"/>
          </p:cNvSpPr>
          <p:nvPr/>
        </p:nvSpPr>
        <p:spPr bwMode="auto">
          <a:xfrm>
            <a:off x="323850" y="260350"/>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Tahoma" pitchFamily="34" charset="0"/>
                <a:ea typeface="黑体" pitchFamily="49" charset="-122"/>
              </a:rPr>
              <a:t>二、速度反馈校正</a:t>
            </a:r>
          </a:p>
        </p:txBody>
      </p:sp>
      <p:graphicFrame>
        <p:nvGraphicFramePr>
          <p:cNvPr id="515075" name="Object 3"/>
          <p:cNvGraphicFramePr>
            <a:graphicFrameLocks noChangeAspect="1"/>
          </p:cNvGraphicFramePr>
          <p:nvPr/>
        </p:nvGraphicFramePr>
        <p:xfrm>
          <a:off x="5148263" y="1268413"/>
          <a:ext cx="3570287" cy="2001837"/>
        </p:xfrm>
        <a:graphic>
          <a:graphicData uri="http://schemas.openxmlformats.org/presentationml/2006/ole">
            <mc:AlternateContent xmlns:mc="http://schemas.openxmlformats.org/markup-compatibility/2006">
              <mc:Choice xmlns:v="urn:schemas-microsoft-com:vml" Requires="v">
                <p:oleObj spid="_x0000_s515092" name="位图图像" r:id="rId4" imgW="3209524" imgH="1800476" progId="Paint.Picture">
                  <p:embed/>
                </p:oleObj>
              </mc:Choice>
              <mc:Fallback>
                <p:oleObj name="位图图像" r:id="rId4" imgW="3209524" imgH="1800476"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268413"/>
                        <a:ext cx="3570287" cy="20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5076" name="Object 4"/>
          <p:cNvGraphicFramePr>
            <a:graphicFrameLocks noChangeAspect="1"/>
          </p:cNvGraphicFramePr>
          <p:nvPr/>
        </p:nvGraphicFramePr>
        <p:xfrm>
          <a:off x="290513" y="2928938"/>
          <a:ext cx="4332287" cy="1076325"/>
        </p:xfrm>
        <a:graphic>
          <a:graphicData uri="http://schemas.openxmlformats.org/presentationml/2006/ole">
            <mc:AlternateContent xmlns:mc="http://schemas.openxmlformats.org/markup-compatibility/2006">
              <mc:Choice xmlns:v="urn:schemas-microsoft-com:vml" Requires="v">
                <p:oleObj spid="_x0000_s515093" name="公式" r:id="rId6" imgW="1739880" imgH="431640" progId="Equation.3">
                  <p:embed/>
                </p:oleObj>
              </mc:Choice>
              <mc:Fallback>
                <p:oleObj name="公式" r:id="rId6" imgW="1739880" imgH="4316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513" y="2928938"/>
                        <a:ext cx="4332287"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077" name="Object 5"/>
          <p:cNvGraphicFramePr>
            <a:graphicFrameLocks noChangeAspect="1"/>
          </p:cNvGraphicFramePr>
          <p:nvPr/>
        </p:nvGraphicFramePr>
        <p:xfrm>
          <a:off x="250825" y="4508500"/>
          <a:ext cx="5186363" cy="1900238"/>
        </p:xfrm>
        <a:graphic>
          <a:graphicData uri="http://schemas.openxmlformats.org/presentationml/2006/ole">
            <mc:AlternateContent xmlns:mc="http://schemas.openxmlformats.org/markup-compatibility/2006">
              <mc:Choice xmlns:v="urn:schemas-microsoft-com:vml" Requires="v">
                <p:oleObj spid="_x0000_s515094" name="公式" r:id="rId8" imgW="2082600" imgH="761760" progId="Equation.3">
                  <p:embed/>
                </p:oleObj>
              </mc:Choice>
              <mc:Fallback>
                <p:oleObj name="公式" r:id="rId8" imgW="2082600" imgH="76176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508500"/>
                        <a:ext cx="5186363" cy="190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078" name="Text Box 6"/>
          <p:cNvSpPr txBox="1">
            <a:spLocks noChangeArrowheads="1"/>
          </p:cNvSpPr>
          <p:nvPr/>
        </p:nvSpPr>
        <p:spPr bwMode="auto">
          <a:xfrm>
            <a:off x="5292725" y="3141663"/>
            <a:ext cx="3851275"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00"/>
                </a:solidFill>
                <a:latin typeface="黑体" pitchFamily="49" charset="-122"/>
                <a:ea typeface="黑体" pitchFamily="49" charset="-122"/>
              </a:rPr>
              <a:t>结论： </a:t>
            </a:r>
          </a:p>
          <a:p>
            <a:pPr>
              <a:spcBef>
                <a:spcPct val="50000"/>
              </a:spcBef>
            </a:pPr>
            <a:r>
              <a:rPr kumimoji="1" lang="en-US" altLang="zh-CN" sz="2800">
                <a:solidFill>
                  <a:srgbClr val="000000"/>
                </a:solidFill>
                <a:latin typeface="黑体" pitchFamily="49" charset="-122"/>
                <a:ea typeface="黑体" pitchFamily="49" charset="-122"/>
              </a:rPr>
              <a:t>1.</a:t>
            </a:r>
            <a:r>
              <a:rPr kumimoji="1" lang="zh-CN" altLang="en-US" sz="2800">
                <a:solidFill>
                  <a:srgbClr val="000000"/>
                </a:solidFill>
                <a:latin typeface="黑体" pitchFamily="49" charset="-122"/>
                <a:ea typeface="黑体" pitchFamily="49" charset="-122"/>
              </a:rPr>
              <a:t>系统型次没有改变</a:t>
            </a:r>
          </a:p>
          <a:p>
            <a:pPr>
              <a:spcBef>
                <a:spcPct val="50000"/>
              </a:spcBef>
            </a:pPr>
            <a:r>
              <a:rPr kumimoji="1" lang="en-US" altLang="zh-CN" sz="2800">
                <a:solidFill>
                  <a:srgbClr val="000000"/>
                </a:solidFill>
                <a:latin typeface="黑体" pitchFamily="49" charset="-122"/>
                <a:ea typeface="黑体" pitchFamily="49" charset="-122"/>
              </a:rPr>
              <a:t>2.</a:t>
            </a:r>
            <a:r>
              <a:rPr kumimoji="1" lang="zh-CN" altLang="en-US" sz="2800" b="1">
                <a:solidFill>
                  <a:srgbClr val="CC3300"/>
                </a:solidFill>
                <a:latin typeface="黑体" pitchFamily="49" charset="-122"/>
                <a:ea typeface="黑体" pitchFamily="49" charset="-122"/>
              </a:rPr>
              <a:t>时间常数下降</a:t>
            </a:r>
            <a:r>
              <a:rPr kumimoji="1" lang="zh-CN" altLang="en-US" sz="2800">
                <a:solidFill>
                  <a:srgbClr val="000000"/>
                </a:solidFill>
                <a:latin typeface="黑体" pitchFamily="49" charset="-122"/>
                <a:ea typeface="黑体" pitchFamily="49" charset="-122"/>
              </a:rPr>
              <a:t>，转折频率和截止频率增大，系统响应速度加快。</a:t>
            </a:r>
          </a:p>
          <a:p>
            <a:pPr>
              <a:spcBef>
                <a:spcPct val="50000"/>
              </a:spcBef>
            </a:pPr>
            <a:r>
              <a:rPr kumimoji="1" lang="en-US" altLang="zh-CN" sz="2800">
                <a:solidFill>
                  <a:srgbClr val="000000"/>
                </a:solidFill>
                <a:latin typeface="黑体" pitchFamily="49" charset="-122"/>
                <a:ea typeface="黑体" pitchFamily="49" charset="-122"/>
              </a:rPr>
              <a:t>3.</a:t>
            </a:r>
            <a:r>
              <a:rPr kumimoji="1" lang="zh-CN" altLang="en-US" sz="2800">
                <a:solidFill>
                  <a:srgbClr val="000000"/>
                </a:solidFill>
                <a:latin typeface="黑体" pitchFamily="49" charset="-122"/>
                <a:ea typeface="黑体" pitchFamily="49" charset="-122"/>
              </a:rPr>
              <a:t>系统增益减小</a:t>
            </a:r>
          </a:p>
        </p:txBody>
      </p:sp>
      <p:graphicFrame>
        <p:nvGraphicFramePr>
          <p:cNvPr id="515079" name="Object 7"/>
          <p:cNvGraphicFramePr>
            <a:graphicFrameLocks noChangeAspect="1"/>
          </p:cNvGraphicFramePr>
          <p:nvPr/>
        </p:nvGraphicFramePr>
        <p:xfrm>
          <a:off x="395288" y="1916113"/>
          <a:ext cx="2952750" cy="457200"/>
        </p:xfrm>
        <a:graphic>
          <a:graphicData uri="http://schemas.openxmlformats.org/presentationml/2006/ole">
            <mc:AlternateContent xmlns:mc="http://schemas.openxmlformats.org/markup-compatibility/2006">
              <mc:Choice xmlns:v="urn:schemas-microsoft-com:vml" Requires="v">
                <p:oleObj spid="_x0000_s515095" name="公式" r:id="rId10" imgW="1307880" imgH="203040" progId="Equation.3">
                  <p:embed/>
                </p:oleObj>
              </mc:Choice>
              <mc:Fallback>
                <p:oleObj name="公式" r:id="rId10" imgW="1307880" imgH="20304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1916113"/>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80" name="Text Box 8"/>
          <p:cNvSpPr txBox="1">
            <a:spLocks noChangeArrowheads="1"/>
          </p:cNvSpPr>
          <p:nvPr/>
        </p:nvSpPr>
        <p:spPr bwMode="auto">
          <a:xfrm>
            <a:off x="250825" y="1052513"/>
            <a:ext cx="4897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FF3300"/>
                </a:solidFill>
                <a:latin typeface="黑体" pitchFamily="49" charset="-122"/>
                <a:ea typeface="黑体" pitchFamily="49" charset="-122"/>
              </a:rPr>
              <a:t>1. </a:t>
            </a:r>
            <a:r>
              <a:rPr kumimoji="1" lang="zh-CN" altLang="en-US" sz="2800" b="1">
                <a:solidFill>
                  <a:srgbClr val="FF3300"/>
                </a:solidFill>
                <a:latin typeface="黑体" pitchFamily="49" charset="-122"/>
                <a:ea typeface="黑体" pitchFamily="49" charset="-122"/>
              </a:rPr>
              <a:t>对于含有积分环节的系统</a:t>
            </a:r>
          </a:p>
        </p:txBody>
      </p:sp>
      <p:graphicFrame>
        <p:nvGraphicFramePr>
          <p:cNvPr id="515081" name="Object 9"/>
          <p:cNvGraphicFramePr>
            <a:graphicFrameLocks noChangeAspect="1"/>
          </p:cNvGraphicFramePr>
          <p:nvPr/>
        </p:nvGraphicFramePr>
        <p:xfrm>
          <a:off x="395288" y="4149725"/>
          <a:ext cx="3168650" cy="492125"/>
        </p:xfrm>
        <a:graphic>
          <a:graphicData uri="http://schemas.openxmlformats.org/presentationml/2006/ole">
            <mc:AlternateContent xmlns:mc="http://schemas.openxmlformats.org/markup-compatibility/2006">
              <mc:Choice xmlns:v="urn:schemas-microsoft-com:vml" Requires="v">
                <p:oleObj spid="_x0000_s515096" name="公式" r:id="rId12" imgW="1307880" imgH="203040" progId="Equation.3">
                  <p:embed/>
                </p:oleObj>
              </mc:Choice>
              <mc:Fallback>
                <p:oleObj name="公式" r:id="rId12" imgW="1307880" imgH="20304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4149725"/>
                        <a:ext cx="31686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4"/>
                                        </p:tgtEl>
                                        <p:attrNameLst>
                                          <p:attrName>style.visibility</p:attrName>
                                        </p:attrNameLst>
                                      </p:cBhvr>
                                      <p:to>
                                        <p:strVal val="visible"/>
                                      </p:to>
                                    </p:set>
                                    <p:animEffect transition="in" filter="blinds(horizontal)">
                                      <p:cBhvr>
                                        <p:cTn id="7" dur="500"/>
                                        <p:tgtEl>
                                          <p:spTgt spid="515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5079"/>
                                        </p:tgtEl>
                                        <p:attrNameLst>
                                          <p:attrName>style.visibility</p:attrName>
                                        </p:attrNameLst>
                                      </p:cBhvr>
                                      <p:to>
                                        <p:strVal val="visible"/>
                                      </p:to>
                                    </p:set>
                                    <p:animEffect transition="in" filter="blinds(horizontal)">
                                      <p:cBhvr>
                                        <p:cTn id="12" dur="500"/>
                                        <p:tgtEl>
                                          <p:spTgt spid="515079"/>
                                        </p:tgtEl>
                                      </p:cBhvr>
                                    </p:animEffect>
                                  </p:childTnLst>
                                </p:cTn>
                              </p:par>
                              <p:par>
                                <p:cTn id="13" presetID="3" presetClass="entr" presetSubtype="10" fill="hold" nodeType="withEffect">
                                  <p:stCondLst>
                                    <p:cond delay="0"/>
                                  </p:stCondLst>
                                  <p:childTnLst>
                                    <p:set>
                                      <p:cBhvr>
                                        <p:cTn id="14" dur="1" fill="hold">
                                          <p:stCondLst>
                                            <p:cond delay="0"/>
                                          </p:stCondLst>
                                        </p:cTn>
                                        <p:tgtEl>
                                          <p:spTgt spid="515076"/>
                                        </p:tgtEl>
                                        <p:attrNameLst>
                                          <p:attrName>style.visibility</p:attrName>
                                        </p:attrNameLst>
                                      </p:cBhvr>
                                      <p:to>
                                        <p:strVal val="visible"/>
                                      </p:to>
                                    </p:set>
                                    <p:animEffect transition="in" filter="blinds(horizontal)">
                                      <p:cBhvr>
                                        <p:cTn id="15" dur="500"/>
                                        <p:tgtEl>
                                          <p:spTgt spid="5150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15075"/>
                                        </p:tgtEl>
                                        <p:attrNameLst>
                                          <p:attrName>style.visibility</p:attrName>
                                        </p:attrNameLst>
                                      </p:cBhvr>
                                      <p:to>
                                        <p:strVal val="visible"/>
                                      </p:to>
                                    </p:set>
                                    <p:animEffect transition="in" filter="blinds(horizontal)">
                                      <p:cBhvr>
                                        <p:cTn id="20" dur="500"/>
                                        <p:tgtEl>
                                          <p:spTgt spid="5150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15081"/>
                                        </p:tgtEl>
                                        <p:attrNameLst>
                                          <p:attrName>style.visibility</p:attrName>
                                        </p:attrNameLst>
                                      </p:cBhvr>
                                      <p:to>
                                        <p:strVal val="visible"/>
                                      </p:to>
                                    </p:set>
                                    <p:animEffect transition="in" filter="blinds(horizontal)">
                                      <p:cBhvr>
                                        <p:cTn id="25" dur="500"/>
                                        <p:tgtEl>
                                          <p:spTgt spid="515081"/>
                                        </p:tgtEl>
                                      </p:cBhvr>
                                    </p:animEffect>
                                  </p:childTnLst>
                                </p:cTn>
                              </p:par>
                              <p:par>
                                <p:cTn id="26" presetID="3" presetClass="entr" presetSubtype="10" fill="hold" nodeType="withEffect">
                                  <p:stCondLst>
                                    <p:cond delay="0"/>
                                  </p:stCondLst>
                                  <p:childTnLst>
                                    <p:set>
                                      <p:cBhvr>
                                        <p:cTn id="27" dur="1" fill="hold">
                                          <p:stCondLst>
                                            <p:cond delay="0"/>
                                          </p:stCondLst>
                                        </p:cTn>
                                        <p:tgtEl>
                                          <p:spTgt spid="515077"/>
                                        </p:tgtEl>
                                        <p:attrNameLst>
                                          <p:attrName>style.visibility</p:attrName>
                                        </p:attrNameLst>
                                      </p:cBhvr>
                                      <p:to>
                                        <p:strVal val="visible"/>
                                      </p:to>
                                    </p:set>
                                    <p:animEffect transition="in" filter="blinds(horizontal)">
                                      <p:cBhvr>
                                        <p:cTn id="28" dur="500"/>
                                        <p:tgtEl>
                                          <p:spTgt spid="5150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15078">
                                            <p:txEl>
                                              <p:pRg st="0" end="0"/>
                                            </p:txEl>
                                          </p:spTgt>
                                        </p:tgtEl>
                                        <p:attrNameLst>
                                          <p:attrName>style.visibility</p:attrName>
                                        </p:attrNameLst>
                                      </p:cBhvr>
                                      <p:to>
                                        <p:strVal val="visible"/>
                                      </p:to>
                                    </p:set>
                                    <p:animEffect transition="in" filter="blinds(horizontal)">
                                      <p:cBhvr>
                                        <p:cTn id="33" dur="500"/>
                                        <p:tgtEl>
                                          <p:spTgt spid="515078">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15078">
                                            <p:txEl>
                                              <p:pRg st="1" end="1"/>
                                            </p:txEl>
                                          </p:spTgt>
                                        </p:tgtEl>
                                        <p:attrNameLst>
                                          <p:attrName>style.visibility</p:attrName>
                                        </p:attrNameLst>
                                      </p:cBhvr>
                                      <p:to>
                                        <p:strVal val="visible"/>
                                      </p:to>
                                    </p:set>
                                    <p:animEffect transition="in" filter="blinds(horizontal)">
                                      <p:cBhvr>
                                        <p:cTn id="38" dur="500"/>
                                        <p:tgtEl>
                                          <p:spTgt spid="515078">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15078">
                                            <p:txEl>
                                              <p:pRg st="2" end="2"/>
                                            </p:txEl>
                                          </p:spTgt>
                                        </p:tgtEl>
                                        <p:attrNameLst>
                                          <p:attrName>style.visibility</p:attrName>
                                        </p:attrNameLst>
                                      </p:cBhvr>
                                      <p:to>
                                        <p:strVal val="visible"/>
                                      </p:to>
                                    </p:set>
                                    <p:animEffect transition="in" filter="blinds(horizontal)">
                                      <p:cBhvr>
                                        <p:cTn id="43" dur="500"/>
                                        <p:tgtEl>
                                          <p:spTgt spid="515078">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515078">
                                            <p:txEl>
                                              <p:pRg st="3" end="3"/>
                                            </p:txEl>
                                          </p:spTgt>
                                        </p:tgtEl>
                                        <p:attrNameLst>
                                          <p:attrName>style.visibility</p:attrName>
                                        </p:attrNameLst>
                                      </p:cBhvr>
                                      <p:to>
                                        <p:strVal val="visible"/>
                                      </p:to>
                                    </p:set>
                                    <p:animEffect transition="in" filter="blinds(horizontal)">
                                      <p:cBhvr>
                                        <p:cTn id="48" dur="500"/>
                                        <p:tgtEl>
                                          <p:spTgt spid="5150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323850" y="333375"/>
            <a:ext cx="4392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FF3300"/>
                </a:solidFill>
                <a:latin typeface="黑体" pitchFamily="49" charset="-122"/>
                <a:ea typeface="黑体" pitchFamily="49" charset="-122"/>
              </a:rPr>
              <a:t> 2.</a:t>
            </a:r>
            <a:r>
              <a:rPr kumimoji="1" lang="zh-CN" altLang="en-US" sz="2800" b="1">
                <a:solidFill>
                  <a:srgbClr val="FF3300"/>
                </a:solidFill>
                <a:latin typeface="黑体" pitchFamily="49" charset="-122"/>
                <a:ea typeface="黑体" pitchFamily="49" charset="-122"/>
              </a:rPr>
              <a:t>不包含积分环节</a:t>
            </a:r>
          </a:p>
        </p:txBody>
      </p:sp>
      <p:pic>
        <p:nvPicPr>
          <p:cNvPr id="516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163" y="765175"/>
            <a:ext cx="3298825"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100" name="Rectangle 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6101" name="Object 5"/>
          <p:cNvGraphicFramePr>
            <a:graphicFrameLocks noChangeAspect="1"/>
          </p:cNvGraphicFramePr>
          <p:nvPr/>
        </p:nvGraphicFramePr>
        <p:xfrm>
          <a:off x="1619250" y="2968625"/>
          <a:ext cx="1008063" cy="1008063"/>
        </p:xfrm>
        <a:graphic>
          <a:graphicData uri="http://schemas.openxmlformats.org/presentationml/2006/ole">
            <mc:AlternateContent xmlns:mc="http://schemas.openxmlformats.org/markup-compatibility/2006">
              <mc:Choice xmlns:v="urn:schemas-microsoft-com:vml" Requires="v">
                <p:oleObj spid="_x0000_s516117" name="公式" r:id="rId5" imgW="622030" imgH="622030" progId="Equation.3">
                  <p:embed/>
                </p:oleObj>
              </mc:Choice>
              <mc:Fallback>
                <p:oleObj name="公式" r:id="rId5" imgW="622030" imgH="62203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968625"/>
                        <a:ext cx="100806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102" name="Rectangle 6"/>
          <p:cNvSpPr>
            <a:spLocks noChangeArrowheads="1"/>
          </p:cNvSpPr>
          <p:nvPr/>
        </p:nvSpPr>
        <p:spPr bwMode="auto">
          <a:xfrm>
            <a:off x="2568575" y="3255963"/>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FF"/>
                </a:solidFill>
                <a:latin typeface="Times New Roman" pitchFamily="18" charset="0"/>
                <a:cs typeface="Times New Roman" pitchFamily="18" charset="0"/>
              </a:rPr>
              <a:t>=</a:t>
            </a:r>
            <a:endParaRPr lang="en-US" altLang="zh-CN" sz="2000">
              <a:solidFill>
                <a:srgbClr val="0000FF"/>
              </a:solidFill>
            </a:endParaRPr>
          </a:p>
        </p:txBody>
      </p:sp>
      <p:graphicFrame>
        <p:nvGraphicFramePr>
          <p:cNvPr id="516103" name="Object 7"/>
          <p:cNvGraphicFramePr>
            <a:graphicFrameLocks noChangeAspect="1"/>
          </p:cNvGraphicFramePr>
          <p:nvPr/>
        </p:nvGraphicFramePr>
        <p:xfrm>
          <a:off x="2916238" y="2781300"/>
          <a:ext cx="1439862" cy="1416050"/>
        </p:xfrm>
        <a:graphic>
          <a:graphicData uri="http://schemas.openxmlformats.org/presentationml/2006/ole">
            <mc:AlternateContent xmlns:mc="http://schemas.openxmlformats.org/markup-compatibility/2006">
              <mc:Choice xmlns:v="urn:schemas-microsoft-com:vml" Requires="v">
                <p:oleObj spid="_x0000_s516118" name="公式" r:id="rId7" imgW="1130300" imgH="1117600" progId="Equation.3">
                  <p:embed/>
                </p:oleObj>
              </mc:Choice>
              <mc:Fallback>
                <p:oleObj name="公式" r:id="rId7" imgW="1130300" imgH="1117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781300"/>
                        <a:ext cx="1439862" cy="14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104" name="Rectangle 8"/>
          <p:cNvSpPr>
            <a:spLocks noChangeArrowheads="1"/>
          </p:cNvSpPr>
          <p:nvPr/>
        </p:nvSpPr>
        <p:spPr bwMode="auto">
          <a:xfrm>
            <a:off x="4321175" y="3286125"/>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FF"/>
                </a:solidFill>
                <a:latin typeface="Times New Roman" pitchFamily="18" charset="0"/>
                <a:cs typeface="Times New Roman" pitchFamily="18" charset="0"/>
              </a:rPr>
              <a:t>=</a:t>
            </a:r>
            <a:endParaRPr lang="en-US" altLang="zh-CN" sz="2000">
              <a:solidFill>
                <a:srgbClr val="0000FF"/>
              </a:solidFill>
            </a:endParaRPr>
          </a:p>
        </p:txBody>
      </p:sp>
      <p:graphicFrame>
        <p:nvGraphicFramePr>
          <p:cNvPr id="516105" name="Object 9"/>
          <p:cNvGraphicFramePr>
            <a:graphicFrameLocks noChangeAspect="1"/>
          </p:cNvGraphicFramePr>
          <p:nvPr/>
        </p:nvGraphicFramePr>
        <p:xfrm>
          <a:off x="4643438" y="3108325"/>
          <a:ext cx="1584325" cy="754063"/>
        </p:xfrm>
        <a:graphic>
          <a:graphicData uri="http://schemas.openxmlformats.org/presentationml/2006/ole">
            <mc:AlternateContent xmlns:mc="http://schemas.openxmlformats.org/markup-compatibility/2006">
              <mc:Choice xmlns:v="urn:schemas-microsoft-com:vml" Requires="v">
                <p:oleObj spid="_x0000_s516119" name="公式" r:id="rId9" imgW="1180588" imgH="558558" progId="Equation.3">
                  <p:embed/>
                </p:oleObj>
              </mc:Choice>
              <mc:Fallback>
                <p:oleObj name="公式" r:id="rId9" imgW="1180588" imgH="55855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108325"/>
                        <a:ext cx="1584325"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106" name="Rectangle 10"/>
          <p:cNvSpPr>
            <a:spLocks noChangeArrowheads="1"/>
          </p:cNvSpPr>
          <p:nvPr/>
        </p:nvSpPr>
        <p:spPr bwMode="auto">
          <a:xfrm>
            <a:off x="6172200" y="3286125"/>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FF"/>
                </a:solidFill>
                <a:latin typeface="Times New Roman" pitchFamily="18" charset="0"/>
                <a:cs typeface="Times New Roman" pitchFamily="18" charset="0"/>
              </a:rPr>
              <a:t>=</a:t>
            </a:r>
            <a:endParaRPr lang="en-US" altLang="zh-CN" sz="2000">
              <a:solidFill>
                <a:srgbClr val="0000FF"/>
              </a:solidFill>
            </a:endParaRPr>
          </a:p>
        </p:txBody>
      </p:sp>
      <p:graphicFrame>
        <p:nvGraphicFramePr>
          <p:cNvPr id="516107" name="Object 11"/>
          <p:cNvGraphicFramePr>
            <a:graphicFrameLocks noChangeAspect="1"/>
          </p:cNvGraphicFramePr>
          <p:nvPr/>
        </p:nvGraphicFramePr>
        <p:xfrm>
          <a:off x="6588125" y="3117850"/>
          <a:ext cx="1619250" cy="744538"/>
        </p:xfrm>
        <a:graphic>
          <a:graphicData uri="http://schemas.openxmlformats.org/presentationml/2006/ole">
            <mc:AlternateContent xmlns:mc="http://schemas.openxmlformats.org/markup-compatibility/2006">
              <mc:Choice xmlns:v="urn:schemas-microsoft-com:vml" Requires="v">
                <p:oleObj spid="_x0000_s516120" name="公式" r:id="rId11" imgW="1308100" imgH="596900" progId="Equation.3">
                  <p:embed/>
                </p:oleObj>
              </mc:Choice>
              <mc:Fallback>
                <p:oleObj name="公式" r:id="rId11" imgW="1308100" imgH="5969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8125" y="3117850"/>
                        <a:ext cx="161925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108" name="Rectangle 12"/>
          <p:cNvSpPr>
            <a:spLocks noChangeArrowheads="1"/>
          </p:cNvSpPr>
          <p:nvPr/>
        </p:nvSpPr>
        <p:spPr bwMode="auto">
          <a:xfrm>
            <a:off x="684213" y="4437063"/>
            <a:ext cx="770413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2400" b="1">
                <a:solidFill>
                  <a:srgbClr val="0000FF"/>
                </a:solidFill>
                <a:latin typeface="Times New Roman" pitchFamily="18" charset="0"/>
              </a:rPr>
              <a:t>仍为惯性环节，但时间常数增大。且反馈系数越大，时间常数也越大。</a:t>
            </a:r>
            <a:endParaRPr kumimoji="1" lang="zh-CN" altLang="en-US" sz="2400">
              <a:solidFill>
                <a:srgbClr val="0000FF"/>
              </a:solidFill>
              <a:latin typeface="Times New Roman" pitchFamily="18" charset="0"/>
            </a:endParaRPr>
          </a:p>
          <a:p>
            <a:pPr>
              <a:lnSpc>
                <a:spcPct val="120000"/>
              </a:lnSpc>
            </a:pPr>
            <a:r>
              <a:rPr kumimoji="1" lang="zh-CN" altLang="en-US" sz="2400" b="1">
                <a:solidFill>
                  <a:schemeClr val="hlink"/>
                </a:solidFill>
                <a:latin typeface="Times New Roman" pitchFamily="18" charset="0"/>
              </a:rPr>
              <a:t>作用：</a:t>
            </a:r>
            <a:r>
              <a:rPr kumimoji="1" lang="zh-CN" altLang="en-US" sz="2400" b="1">
                <a:solidFill>
                  <a:srgbClr val="0000FF"/>
                </a:solidFill>
                <a:latin typeface="Times New Roman" pitchFamily="18" charset="0"/>
              </a:rPr>
              <a:t>作为局部反馈，可使系统中各环节的时间常数拉开，改善系统的动态平衡性。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6099"/>
                                        </p:tgtEl>
                                        <p:attrNameLst>
                                          <p:attrName>style.visibility</p:attrName>
                                        </p:attrNameLst>
                                      </p:cBhvr>
                                      <p:to>
                                        <p:strVal val="visible"/>
                                      </p:to>
                                    </p:set>
                                    <p:animEffect transition="in" filter="blinds(horizontal)">
                                      <p:cBhvr>
                                        <p:cTn id="7" dur="500"/>
                                        <p:tgtEl>
                                          <p:spTgt spid="516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6101"/>
                                        </p:tgtEl>
                                        <p:attrNameLst>
                                          <p:attrName>style.visibility</p:attrName>
                                        </p:attrNameLst>
                                      </p:cBhvr>
                                      <p:to>
                                        <p:strVal val="visible"/>
                                      </p:to>
                                    </p:set>
                                    <p:animEffect transition="in" filter="blinds(horizontal)">
                                      <p:cBhvr>
                                        <p:cTn id="12" dur="500"/>
                                        <p:tgtEl>
                                          <p:spTgt spid="51610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6102"/>
                                        </p:tgtEl>
                                        <p:attrNameLst>
                                          <p:attrName>style.visibility</p:attrName>
                                        </p:attrNameLst>
                                      </p:cBhvr>
                                      <p:to>
                                        <p:strVal val="visible"/>
                                      </p:to>
                                    </p:set>
                                    <p:animEffect transition="in" filter="blinds(horizontal)">
                                      <p:cBhvr>
                                        <p:cTn id="15" dur="500"/>
                                        <p:tgtEl>
                                          <p:spTgt spid="516102"/>
                                        </p:tgtEl>
                                      </p:cBhvr>
                                    </p:animEffect>
                                  </p:childTnLst>
                                </p:cTn>
                              </p:par>
                              <p:par>
                                <p:cTn id="16" presetID="3" presetClass="entr" presetSubtype="10" fill="hold" nodeType="withEffect">
                                  <p:stCondLst>
                                    <p:cond delay="0"/>
                                  </p:stCondLst>
                                  <p:childTnLst>
                                    <p:set>
                                      <p:cBhvr>
                                        <p:cTn id="17" dur="1" fill="hold">
                                          <p:stCondLst>
                                            <p:cond delay="0"/>
                                          </p:stCondLst>
                                        </p:cTn>
                                        <p:tgtEl>
                                          <p:spTgt spid="516103"/>
                                        </p:tgtEl>
                                        <p:attrNameLst>
                                          <p:attrName>style.visibility</p:attrName>
                                        </p:attrNameLst>
                                      </p:cBhvr>
                                      <p:to>
                                        <p:strVal val="visible"/>
                                      </p:to>
                                    </p:set>
                                    <p:animEffect transition="in" filter="blinds(horizontal)">
                                      <p:cBhvr>
                                        <p:cTn id="18" dur="500"/>
                                        <p:tgtEl>
                                          <p:spTgt spid="51610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6104"/>
                                        </p:tgtEl>
                                        <p:attrNameLst>
                                          <p:attrName>style.visibility</p:attrName>
                                        </p:attrNameLst>
                                      </p:cBhvr>
                                      <p:to>
                                        <p:strVal val="visible"/>
                                      </p:to>
                                    </p:set>
                                    <p:animEffect transition="in" filter="blinds(horizontal)">
                                      <p:cBhvr>
                                        <p:cTn id="21" dur="500"/>
                                        <p:tgtEl>
                                          <p:spTgt spid="516104"/>
                                        </p:tgtEl>
                                      </p:cBhvr>
                                    </p:animEffect>
                                  </p:childTnLst>
                                </p:cTn>
                              </p:par>
                              <p:par>
                                <p:cTn id="22" presetID="3" presetClass="entr" presetSubtype="10" fill="hold" nodeType="withEffect">
                                  <p:stCondLst>
                                    <p:cond delay="0"/>
                                  </p:stCondLst>
                                  <p:childTnLst>
                                    <p:set>
                                      <p:cBhvr>
                                        <p:cTn id="23" dur="1" fill="hold">
                                          <p:stCondLst>
                                            <p:cond delay="0"/>
                                          </p:stCondLst>
                                        </p:cTn>
                                        <p:tgtEl>
                                          <p:spTgt spid="516105"/>
                                        </p:tgtEl>
                                        <p:attrNameLst>
                                          <p:attrName>style.visibility</p:attrName>
                                        </p:attrNameLst>
                                      </p:cBhvr>
                                      <p:to>
                                        <p:strVal val="visible"/>
                                      </p:to>
                                    </p:set>
                                    <p:animEffect transition="in" filter="blinds(horizontal)">
                                      <p:cBhvr>
                                        <p:cTn id="24" dur="500"/>
                                        <p:tgtEl>
                                          <p:spTgt spid="51610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6106"/>
                                        </p:tgtEl>
                                        <p:attrNameLst>
                                          <p:attrName>style.visibility</p:attrName>
                                        </p:attrNameLst>
                                      </p:cBhvr>
                                      <p:to>
                                        <p:strVal val="visible"/>
                                      </p:to>
                                    </p:set>
                                    <p:animEffect transition="in" filter="blinds(horizontal)">
                                      <p:cBhvr>
                                        <p:cTn id="27" dur="500"/>
                                        <p:tgtEl>
                                          <p:spTgt spid="516106"/>
                                        </p:tgtEl>
                                      </p:cBhvr>
                                    </p:animEffect>
                                  </p:childTnLst>
                                </p:cTn>
                              </p:par>
                              <p:par>
                                <p:cTn id="28" presetID="3" presetClass="entr" presetSubtype="10" fill="hold" nodeType="withEffect">
                                  <p:stCondLst>
                                    <p:cond delay="0"/>
                                  </p:stCondLst>
                                  <p:childTnLst>
                                    <p:set>
                                      <p:cBhvr>
                                        <p:cTn id="29" dur="1" fill="hold">
                                          <p:stCondLst>
                                            <p:cond delay="0"/>
                                          </p:stCondLst>
                                        </p:cTn>
                                        <p:tgtEl>
                                          <p:spTgt spid="516107"/>
                                        </p:tgtEl>
                                        <p:attrNameLst>
                                          <p:attrName>style.visibility</p:attrName>
                                        </p:attrNameLst>
                                      </p:cBhvr>
                                      <p:to>
                                        <p:strVal val="visible"/>
                                      </p:to>
                                    </p:set>
                                    <p:animEffect transition="in" filter="blinds(horizontal)">
                                      <p:cBhvr>
                                        <p:cTn id="30" dur="500"/>
                                        <p:tgtEl>
                                          <p:spTgt spid="5161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6108"/>
                                        </p:tgtEl>
                                        <p:attrNameLst>
                                          <p:attrName>style.visibility</p:attrName>
                                        </p:attrNameLst>
                                      </p:cBhvr>
                                      <p:to>
                                        <p:strVal val="visible"/>
                                      </p:to>
                                    </p:set>
                                    <p:animEffect transition="in" filter="blinds(horizontal)">
                                      <p:cBhvr>
                                        <p:cTn id="35" dur="500"/>
                                        <p:tgtEl>
                                          <p:spTgt spid="516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2" grpId="0"/>
      <p:bldP spid="516104" grpId="0"/>
      <p:bldP spid="516106" grpId="0"/>
      <p:bldP spid="516108"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3059113" y="200025"/>
            <a:ext cx="281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600" b="1">
                <a:solidFill>
                  <a:srgbClr val="FF3300"/>
                </a:solidFill>
                <a:latin typeface="Times New Roman" pitchFamily="18" charset="0"/>
                <a:ea typeface="黑体" pitchFamily="49" charset="-122"/>
              </a:rPr>
              <a:t>6.6 </a:t>
            </a:r>
            <a:r>
              <a:rPr kumimoji="1" lang="zh-CN" altLang="en-US" sz="3600" b="1">
                <a:solidFill>
                  <a:srgbClr val="FF3300"/>
                </a:solidFill>
                <a:latin typeface="Times New Roman" pitchFamily="18" charset="0"/>
                <a:ea typeface="黑体" pitchFamily="49" charset="-122"/>
              </a:rPr>
              <a:t>顺馈校正</a:t>
            </a:r>
            <a:r>
              <a:rPr kumimoji="1" lang="zh-CN" altLang="en-US" sz="3600">
                <a:solidFill>
                  <a:srgbClr val="FF3300"/>
                </a:solidFill>
                <a:latin typeface="Times New Roman" pitchFamily="18" charset="0"/>
                <a:ea typeface="黑体" pitchFamily="49" charset="-122"/>
              </a:rPr>
              <a:t> </a:t>
            </a:r>
          </a:p>
        </p:txBody>
      </p:sp>
      <p:sp>
        <p:nvSpPr>
          <p:cNvPr id="517123" name="Rectangle 3"/>
          <p:cNvSpPr>
            <a:spLocks noChangeArrowheads="1"/>
          </p:cNvSpPr>
          <p:nvPr/>
        </p:nvSpPr>
        <p:spPr bwMode="auto">
          <a:xfrm>
            <a:off x="323850" y="1090613"/>
            <a:ext cx="842486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609600" algn="l"/>
              </a:tabLst>
              <a:defRPr kumimoji="1" sz="2400">
                <a:solidFill>
                  <a:schemeClr val="tx1"/>
                </a:solidFill>
                <a:latin typeface="Times New Roman" pitchFamily="18" charset="0"/>
                <a:ea typeface="宋体" pitchFamily="2" charset="-122"/>
              </a:defRPr>
            </a:lvl1pPr>
            <a:lvl2pPr>
              <a:tabLst>
                <a:tab pos="609600" algn="l"/>
              </a:tabLst>
              <a:defRPr kumimoji="1" sz="2400">
                <a:solidFill>
                  <a:schemeClr val="tx1"/>
                </a:solidFill>
                <a:latin typeface="Times New Roman" pitchFamily="18" charset="0"/>
                <a:ea typeface="宋体" pitchFamily="2" charset="-122"/>
              </a:defRPr>
            </a:lvl2pPr>
            <a:lvl3pPr>
              <a:tabLst>
                <a:tab pos="609600" algn="l"/>
              </a:tabLst>
              <a:defRPr kumimoji="1" sz="2400">
                <a:solidFill>
                  <a:schemeClr val="tx1"/>
                </a:solidFill>
                <a:latin typeface="Times New Roman" pitchFamily="18" charset="0"/>
                <a:ea typeface="宋体" pitchFamily="2" charset="-122"/>
              </a:defRPr>
            </a:lvl3pPr>
            <a:lvl4pPr>
              <a:tabLst>
                <a:tab pos="609600" algn="l"/>
              </a:tabLst>
              <a:defRPr kumimoji="1" sz="2400">
                <a:solidFill>
                  <a:schemeClr val="tx1"/>
                </a:solidFill>
                <a:latin typeface="Times New Roman" pitchFamily="18" charset="0"/>
                <a:ea typeface="宋体" pitchFamily="2" charset="-122"/>
              </a:defRPr>
            </a:lvl4pPr>
            <a:lvl5pPr>
              <a:tabLst>
                <a:tab pos="6096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609600" algn="l"/>
              </a:tabLst>
              <a:defRPr kumimoji="1" sz="2400">
                <a:solidFill>
                  <a:schemeClr val="tx1"/>
                </a:solidFill>
                <a:latin typeface="Times New Roman" pitchFamily="18" charset="0"/>
                <a:ea typeface="宋体" pitchFamily="2" charset="-122"/>
              </a:defRPr>
            </a:lvl9pPr>
          </a:lstStyle>
          <a:p>
            <a:pPr>
              <a:lnSpc>
                <a:spcPct val="80000"/>
              </a:lnSpc>
            </a:pPr>
            <a:r>
              <a:rPr lang="zh-CN" altLang="en-US" sz="3200" b="1">
                <a:solidFill>
                  <a:srgbClr val="000000"/>
                </a:solidFill>
                <a:latin typeface="Tahoma" pitchFamily="34" charset="0"/>
                <a:ea typeface="黑体" pitchFamily="49" charset="-122"/>
              </a:rPr>
              <a:t>反馈校正特点</a:t>
            </a:r>
            <a:r>
              <a:rPr lang="zh-CN" altLang="en-US" sz="3200">
                <a:solidFill>
                  <a:srgbClr val="000000"/>
                </a:solidFill>
                <a:latin typeface="Tahoma" pitchFamily="34" charset="0"/>
                <a:ea typeface="黑体" pitchFamily="49" charset="-122"/>
              </a:rPr>
              <a:t>：</a:t>
            </a:r>
          </a:p>
          <a:p>
            <a:pPr>
              <a:lnSpc>
                <a:spcPct val="80000"/>
              </a:lnSpc>
            </a:pPr>
            <a:endParaRPr lang="zh-CN" altLang="en-US" sz="3200">
              <a:solidFill>
                <a:srgbClr val="000000"/>
              </a:solidFill>
              <a:latin typeface="Tahoma" pitchFamily="34" charset="0"/>
              <a:ea typeface="黑体" pitchFamily="49" charset="-122"/>
            </a:endParaRPr>
          </a:p>
          <a:p>
            <a:pPr>
              <a:lnSpc>
                <a:spcPct val="80000"/>
              </a:lnSpc>
            </a:pPr>
            <a:r>
              <a:rPr lang="zh-CN" altLang="en-US" sz="2800" b="1">
                <a:solidFill>
                  <a:srgbClr val="0000FF"/>
                </a:solidFill>
                <a:latin typeface="Tahoma" pitchFamily="34" charset="0"/>
                <a:ea typeface="华文楷体" pitchFamily="2" charset="-122"/>
              </a:rPr>
              <a:t>反馈是通过偏差进行控制的，偏差只可能减小到一定的程度，不可能完全消除。</a:t>
            </a:r>
          </a:p>
        </p:txBody>
      </p:sp>
      <p:sp>
        <p:nvSpPr>
          <p:cNvPr id="517124" name="Rectangle 4"/>
          <p:cNvSpPr>
            <a:spLocks noChangeArrowheads="1"/>
          </p:cNvSpPr>
          <p:nvPr/>
        </p:nvSpPr>
        <p:spPr bwMode="auto">
          <a:xfrm>
            <a:off x="323850" y="2708275"/>
            <a:ext cx="8351838"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pPr>
            <a:r>
              <a:rPr kumimoji="1" lang="zh-CN" altLang="en-US" sz="3200" b="1">
                <a:solidFill>
                  <a:srgbClr val="000000"/>
                </a:solidFill>
                <a:latin typeface="Tahoma" pitchFamily="34" charset="0"/>
                <a:ea typeface="黑体" pitchFamily="49" charset="-122"/>
                <a:cs typeface="Times New Roman" pitchFamily="18" charset="0"/>
              </a:rPr>
              <a:t>顺馈校正</a:t>
            </a:r>
          </a:p>
          <a:p>
            <a:pPr>
              <a:lnSpc>
                <a:spcPct val="135000"/>
              </a:lnSpc>
            </a:pPr>
            <a:r>
              <a:rPr kumimoji="1" lang="zh-CN" altLang="en-US" sz="2400" b="1">
                <a:solidFill>
                  <a:srgbClr val="0000FF"/>
                </a:solidFill>
                <a:latin typeface="Times New Roman" pitchFamily="18" charset="0"/>
                <a:ea typeface="楷体_GB2312" pitchFamily="49" charset="-122"/>
                <a:cs typeface="Times New Roman" pitchFamily="18" charset="0"/>
              </a:rPr>
              <a:t>不依靠偏差而直接测量干扰，在干扰引起误差之前就对它进行近似补偿，及时消除干扰的影响。</a:t>
            </a:r>
            <a:endParaRPr kumimoji="1" lang="zh-CN" altLang="en-US" sz="2400">
              <a:latin typeface="Times New Roman" pitchFamily="18" charset="0"/>
              <a:ea typeface="楷体_GB2312" pitchFamily="49" charset="-122"/>
              <a:cs typeface="Times New Roman" pitchFamily="18" charset="0"/>
            </a:endParaRPr>
          </a:p>
        </p:txBody>
      </p:sp>
      <p:sp>
        <p:nvSpPr>
          <p:cNvPr id="517125" name="Text Box 5"/>
          <p:cNvSpPr txBox="1">
            <a:spLocks noChangeArrowheads="1"/>
          </p:cNvSpPr>
          <p:nvPr/>
        </p:nvSpPr>
        <p:spPr bwMode="auto">
          <a:xfrm>
            <a:off x="395288" y="4652963"/>
            <a:ext cx="4826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00"/>
                </a:solidFill>
                <a:latin typeface="Tahoma" pitchFamily="34" charset="0"/>
                <a:ea typeface="黑体" pitchFamily="49" charset="-122"/>
                <a:cs typeface="Times New Roman" pitchFamily="18" charset="0"/>
              </a:rPr>
              <a:t>前提条件：干扰可以测出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blinds(horizontal)">
                                      <p:cBhvr>
                                        <p:cTn id="7" dur="500"/>
                                        <p:tgtEl>
                                          <p:spTgt spid="517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7124"/>
                                        </p:tgtEl>
                                        <p:attrNameLst>
                                          <p:attrName>style.visibility</p:attrName>
                                        </p:attrNameLst>
                                      </p:cBhvr>
                                      <p:to>
                                        <p:strVal val="visible"/>
                                      </p:to>
                                    </p:set>
                                    <p:animEffect transition="in" filter="blinds(horizontal)">
                                      <p:cBhvr>
                                        <p:cTn id="12" dur="500"/>
                                        <p:tgtEl>
                                          <p:spTgt spid="517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7125"/>
                                        </p:tgtEl>
                                        <p:attrNameLst>
                                          <p:attrName>style.visibility</p:attrName>
                                        </p:attrNameLst>
                                      </p:cBhvr>
                                      <p:to>
                                        <p:strVal val="visible"/>
                                      </p:to>
                                    </p:set>
                                    <p:animEffect transition="in" filter="blinds(horizontal)">
                                      <p:cBhvr>
                                        <p:cTn id="17" dur="500"/>
                                        <p:tgtEl>
                                          <p:spTgt spid="517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p:bldP spid="517124" grpId="0"/>
      <p:bldP spid="517125"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8146" name="Object 2"/>
          <p:cNvGraphicFramePr>
            <a:graphicFrameLocks noChangeAspect="1"/>
          </p:cNvGraphicFramePr>
          <p:nvPr/>
        </p:nvGraphicFramePr>
        <p:xfrm>
          <a:off x="900113" y="2276475"/>
          <a:ext cx="6048375" cy="1577975"/>
        </p:xfrm>
        <a:graphic>
          <a:graphicData uri="http://schemas.openxmlformats.org/presentationml/2006/ole">
            <mc:AlternateContent xmlns:mc="http://schemas.openxmlformats.org/markup-compatibility/2006">
              <mc:Choice xmlns:v="urn:schemas-microsoft-com:vml" Requires="v">
                <p:oleObj spid="_x0000_s518153" name="位图图像" r:id="rId4" imgW="3982006" imgH="1038370" progId="Paint.Picture">
                  <p:embed/>
                </p:oleObj>
              </mc:Choice>
              <mc:Fallback>
                <p:oleObj name="位图图像" r:id="rId4" imgW="3982006" imgH="103837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276475"/>
                        <a:ext cx="6048375"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8147" name="Text Box 3"/>
          <p:cNvSpPr txBox="1">
            <a:spLocks noChangeArrowheads="1"/>
          </p:cNvSpPr>
          <p:nvPr/>
        </p:nvSpPr>
        <p:spPr bwMode="auto">
          <a:xfrm>
            <a:off x="7092950" y="299561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(a)</a:t>
            </a:r>
          </a:p>
        </p:txBody>
      </p:sp>
      <p:sp>
        <p:nvSpPr>
          <p:cNvPr id="518148" name="Text Box 4"/>
          <p:cNvSpPr txBox="1">
            <a:spLocks noChangeArrowheads="1"/>
          </p:cNvSpPr>
          <p:nvPr/>
        </p:nvSpPr>
        <p:spPr bwMode="auto">
          <a:xfrm>
            <a:off x="323850" y="47625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图</a:t>
            </a:r>
            <a:r>
              <a:rPr kumimoji="1" lang="en-US" altLang="zh-CN" sz="2400" b="1">
                <a:solidFill>
                  <a:srgbClr val="0000FF"/>
                </a:solidFill>
                <a:latin typeface="Times New Roman" pitchFamily="18" charset="0"/>
              </a:rPr>
              <a:t>a</a:t>
            </a:r>
            <a:r>
              <a:rPr kumimoji="1" lang="zh-CN" altLang="en-US" sz="2400" b="1">
                <a:solidFill>
                  <a:srgbClr val="0000FF"/>
                </a:solidFill>
                <a:latin typeface="Times New Roman" pitchFamily="18" charset="0"/>
              </a:rPr>
              <a:t>为单位反馈系统，其中</a:t>
            </a:r>
            <a:r>
              <a:rPr kumimoji="1" lang="en-US" altLang="zh-CN" sz="2400" b="1">
                <a:solidFill>
                  <a:srgbClr val="0000FF"/>
                </a:solidFill>
                <a:latin typeface="Times New Roman" pitchFamily="18" charset="0"/>
              </a:rPr>
              <a:t>E(s)≠0,</a:t>
            </a:r>
            <a:r>
              <a:rPr kumimoji="1" lang="zh-CN" altLang="en-US" sz="2400" b="1">
                <a:solidFill>
                  <a:srgbClr val="0000FF"/>
                </a:solidFill>
                <a:latin typeface="Times New Roman" pitchFamily="18" charset="0"/>
              </a:rPr>
              <a:t>要使其为</a:t>
            </a:r>
            <a:r>
              <a:rPr kumimoji="1" lang="en-US" altLang="zh-CN" sz="2400" b="1">
                <a:solidFill>
                  <a:srgbClr val="0000FF"/>
                </a:solidFill>
                <a:latin typeface="Times New Roman" pitchFamily="18" charset="0"/>
              </a:rPr>
              <a:t>0,</a:t>
            </a:r>
            <a:r>
              <a:rPr kumimoji="1" lang="zh-CN" altLang="en-US" sz="2400" b="1">
                <a:solidFill>
                  <a:srgbClr val="0000FF"/>
                </a:solidFill>
                <a:latin typeface="Times New Roman" pitchFamily="18" charset="0"/>
              </a:rPr>
              <a:t>则必须有</a:t>
            </a:r>
          </a:p>
        </p:txBody>
      </p:sp>
      <p:sp>
        <p:nvSpPr>
          <p:cNvPr id="518149" name="Rectangle 5"/>
          <p:cNvSpPr>
            <a:spLocks noChangeArrowheads="1"/>
          </p:cNvSpPr>
          <p:nvPr/>
        </p:nvSpPr>
        <p:spPr bwMode="auto">
          <a:xfrm>
            <a:off x="611188" y="1341438"/>
            <a:ext cx="185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a:solidFill>
                  <a:srgbClr val="0000FF"/>
                </a:solidFill>
                <a:latin typeface="Times New Roman" pitchFamily="18" charset="0"/>
              </a:rPr>
              <a:t> </a:t>
            </a:r>
            <a:r>
              <a:rPr kumimoji="1" lang="en-US" altLang="zh-CN" sz="2400" i="1">
                <a:solidFill>
                  <a:srgbClr val="0000FF"/>
                </a:solidFill>
                <a:latin typeface="Times New Roman" pitchFamily="18" charset="0"/>
              </a:rPr>
              <a:t>X</a:t>
            </a:r>
            <a:r>
              <a:rPr kumimoji="1" lang="en-US" altLang="zh-CN" sz="2400" baseline="-25000">
                <a:solidFill>
                  <a:srgbClr val="0000FF"/>
                </a:solidFill>
                <a:latin typeface="Times New Roman" pitchFamily="18" charset="0"/>
              </a:rPr>
              <a:t>o</a:t>
            </a:r>
            <a:r>
              <a:rPr kumimoji="1" lang="en-US" altLang="zh-CN" sz="2400">
                <a:solidFill>
                  <a:srgbClr val="0000FF"/>
                </a:solidFill>
                <a:latin typeface="Times New Roman" pitchFamily="18" charset="0"/>
              </a:rPr>
              <a:t>(</a:t>
            </a:r>
            <a:r>
              <a:rPr kumimoji="1" lang="en-US" altLang="zh-CN" sz="2400" i="1">
                <a:solidFill>
                  <a:srgbClr val="0000FF"/>
                </a:solidFill>
                <a:latin typeface="Times New Roman" pitchFamily="18" charset="0"/>
              </a:rPr>
              <a:t>s</a:t>
            </a:r>
            <a:r>
              <a:rPr kumimoji="1" lang="en-US" altLang="zh-CN" sz="2400">
                <a:solidFill>
                  <a:srgbClr val="0000FF"/>
                </a:solidFill>
                <a:latin typeface="Times New Roman" pitchFamily="18" charset="0"/>
              </a:rPr>
              <a:t>)=</a:t>
            </a:r>
            <a:r>
              <a:rPr kumimoji="1" lang="en-US" altLang="zh-CN" sz="2400" b="1">
                <a:solidFill>
                  <a:srgbClr val="0000FF"/>
                </a:solidFill>
                <a:latin typeface="Times New Roman" pitchFamily="18" charset="0"/>
              </a:rPr>
              <a:t> </a:t>
            </a:r>
            <a:r>
              <a:rPr kumimoji="1" lang="en-US" altLang="zh-CN" sz="2400" b="1" i="1">
                <a:solidFill>
                  <a:srgbClr val="0000FF"/>
                </a:solidFill>
                <a:latin typeface="Times New Roman" pitchFamily="18" charset="0"/>
              </a:rPr>
              <a:t>X</a:t>
            </a:r>
            <a:r>
              <a:rPr kumimoji="1" lang="en-US" altLang="zh-CN" sz="2400" b="1" baseline="-25000">
                <a:solidFill>
                  <a:srgbClr val="0000FF"/>
                </a:solidFill>
                <a:latin typeface="Times New Roman" pitchFamily="18" charset="0"/>
              </a:rPr>
              <a:t>i</a:t>
            </a:r>
            <a:r>
              <a:rPr kumimoji="1" lang="en-US" altLang="zh-CN" sz="2400" b="1">
                <a:solidFill>
                  <a:srgbClr val="0000FF"/>
                </a:solidFill>
                <a:latin typeface="Times New Roman" pitchFamily="18" charset="0"/>
              </a:rPr>
              <a:t>(</a:t>
            </a:r>
            <a:r>
              <a:rPr kumimoji="1" lang="en-US" altLang="zh-CN" sz="2400" b="1" i="1">
                <a:solidFill>
                  <a:srgbClr val="0000FF"/>
                </a:solidFill>
                <a:latin typeface="Times New Roman" pitchFamily="18" charset="0"/>
              </a:rPr>
              <a:t>s</a:t>
            </a:r>
            <a:r>
              <a:rPr kumimoji="1" lang="en-US" altLang="zh-CN" sz="2400" b="1">
                <a:solidFill>
                  <a:srgbClr val="0000FF"/>
                </a:solidFill>
                <a:latin typeface="Times New Roman" pitchFamily="18" charset="0"/>
              </a:rPr>
              <a:t>)  </a:t>
            </a:r>
          </a:p>
        </p:txBody>
      </p:sp>
      <p:sp>
        <p:nvSpPr>
          <p:cNvPr id="518150" name="Text Box 6"/>
          <p:cNvSpPr txBox="1">
            <a:spLocks noChangeArrowheads="1"/>
          </p:cNvSpPr>
          <p:nvPr/>
        </p:nvSpPr>
        <p:spPr bwMode="auto">
          <a:xfrm>
            <a:off x="827088" y="4724400"/>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rPr>
              <a:t>则要加入顺馈校正环节</a:t>
            </a:r>
            <a:r>
              <a:rPr kumimoji="1" lang="en-US" altLang="zh-CN" sz="2400" b="1">
                <a:solidFill>
                  <a:srgbClr val="0000FF"/>
                </a:solidFill>
                <a:latin typeface="Times New Roman" pitchFamily="18" charset="0"/>
              </a:rPr>
              <a:t>G</a:t>
            </a:r>
            <a:r>
              <a:rPr kumimoji="1" lang="en-US" altLang="zh-CN" sz="2400" b="1" baseline="-25000">
                <a:solidFill>
                  <a:srgbClr val="0000FF"/>
                </a:solidFill>
                <a:latin typeface="Times New Roman" pitchFamily="18" charset="0"/>
              </a:rPr>
              <a:t>c</a:t>
            </a:r>
            <a:r>
              <a:rPr kumimoji="1" lang="en-US" altLang="zh-CN" sz="2400" b="1">
                <a:solidFill>
                  <a:srgbClr val="0000FF"/>
                </a:solidFill>
                <a:latin typeface="Times New Roman" pitchFamily="18" charset="0"/>
              </a:rPr>
              <a:t>(s)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323850" y="2852738"/>
            <a:ext cx="82804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1" lang="zh-CN" altLang="en-US" sz="2800" b="1">
                <a:solidFill>
                  <a:srgbClr val="000000"/>
                </a:solidFill>
                <a:latin typeface="华文楷体" pitchFamily="2" charset="-122"/>
                <a:ea typeface="华文楷体" pitchFamily="2" charset="-122"/>
              </a:rPr>
              <a:t>由叠加原理，输出</a:t>
            </a:r>
            <a:r>
              <a:rPr kumimoji="1" lang="en-US" altLang="zh-CN" sz="2800" b="1">
                <a:solidFill>
                  <a:srgbClr val="000000"/>
                </a:solidFill>
                <a:latin typeface="华文楷体" pitchFamily="2" charset="-122"/>
                <a:ea typeface="华文楷体" pitchFamily="2" charset="-122"/>
              </a:rPr>
              <a:t>X</a:t>
            </a:r>
            <a:r>
              <a:rPr kumimoji="1" lang="en-US" altLang="zh-CN" sz="2800" b="1" baseline="-25000">
                <a:solidFill>
                  <a:srgbClr val="000000"/>
                </a:solidFill>
                <a:latin typeface="华文楷体" pitchFamily="2" charset="-122"/>
                <a:ea typeface="华文楷体" pitchFamily="2" charset="-122"/>
              </a:rPr>
              <a:t>o</a:t>
            </a:r>
            <a:r>
              <a:rPr kumimoji="1" lang="en-US" altLang="zh-CN" sz="2800" b="1">
                <a:solidFill>
                  <a:srgbClr val="000000"/>
                </a:solidFill>
                <a:latin typeface="华文楷体" pitchFamily="2" charset="-122"/>
                <a:ea typeface="华文楷体" pitchFamily="2" charset="-122"/>
              </a:rPr>
              <a:t>(s)</a:t>
            </a:r>
            <a:r>
              <a:rPr kumimoji="1" lang="zh-CN" altLang="en-US" sz="2800" b="1">
                <a:solidFill>
                  <a:srgbClr val="000000"/>
                </a:solidFill>
                <a:latin typeface="华文楷体" pitchFamily="2" charset="-122"/>
                <a:ea typeface="华文楷体" pitchFamily="2" charset="-122"/>
              </a:rPr>
              <a:t>可表为</a:t>
            </a:r>
          </a:p>
          <a:p>
            <a:r>
              <a:rPr kumimoji="1" lang="zh-CN" altLang="en-US" sz="2800" b="1">
                <a:solidFill>
                  <a:srgbClr val="000000"/>
                </a:solidFill>
                <a:latin typeface="华文楷体" pitchFamily="2" charset="-122"/>
                <a:ea typeface="华文楷体" pitchFamily="2" charset="-122"/>
              </a:rPr>
              <a:t>         </a:t>
            </a:r>
            <a:r>
              <a:rPr kumimoji="1" lang="en-US" altLang="zh-CN" sz="2800" b="1">
                <a:solidFill>
                  <a:srgbClr val="000000"/>
                </a:solidFill>
                <a:latin typeface="华文楷体" pitchFamily="2" charset="-122"/>
                <a:ea typeface="华文楷体" pitchFamily="2" charset="-122"/>
              </a:rPr>
              <a:t>X</a:t>
            </a:r>
            <a:r>
              <a:rPr kumimoji="1" lang="en-US" altLang="zh-CN" sz="2800" b="1" baseline="-25000">
                <a:solidFill>
                  <a:srgbClr val="000000"/>
                </a:solidFill>
                <a:latin typeface="华文楷体" pitchFamily="2" charset="-122"/>
                <a:ea typeface="华文楷体" pitchFamily="2" charset="-122"/>
              </a:rPr>
              <a:t>o</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1</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2</a:t>
            </a:r>
            <a:r>
              <a:rPr kumimoji="1" lang="en-US" altLang="zh-CN" sz="2800" b="1">
                <a:solidFill>
                  <a:srgbClr val="000000"/>
                </a:solidFill>
                <a:latin typeface="华文楷体" pitchFamily="2" charset="-122"/>
                <a:ea typeface="华文楷体" pitchFamily="2" charset="-122"/>
              </a:rPr>
              <a:t>(s)</a:t>
            </a:r>
            <a:r>
              <a:rPr kumimoji="1" lang="en-US" altLang="zh-CN" sz="2800" b="1">
                <a:solidFill>
                  <a:schemeClr val="hlink"/>
                </a:solidFill>
                <a:latin typeface="华文楷体" pitchFamily="2" charset="-122"/>
                <a:ea typeface="华文楷体" pitchFamily="2" charset="-122"/>
                <a:sym typeface="Symbol" pitchFamily="18" charset="2"/>
              </a:rPr>
              <a:t>E</a:t>
            </a:r>
            <a:r>
              <a:rPr kumimoji="1" lang="en-US" altLang="zh-CN" sz="2800" b="1">
                <a:solidFill>
                  <a:schemeClr val="hlink"/>
                </a:solidFill>
                <a:latin typeface="华文楷体" pitchFamily="2" charset="-122"/>
                <a:ea typeface="华文楷体" pitchFamily="2" charset="-122"/>
              </a:rPr>
              <a:t>(</a:t>
            </a:r>
            <a:r>
              <a:rPr kumimoji="1" lang="en-US" altLang="zh-CN" sz="2800" b="1">
                <a:solidFill>
                  <a:schemeClr val="hlink"/>
                </a:solidFill>
                <a:latin typeface="华文楷体" pitchFamily="2" charset="-122"/>
                <a:ea typeface="华文楷体" pitchFamily="2" charset="-122"/>
                <a:sym typeface="Symbol" pitchFamily="18" charset="2"/>
              </a:rPr>
              <a:t>s)</a:t>
            </a:r>
            <a:r>
              <a:rPr kumimoji="1" lang="en-US" altLang="zh-CN" sz="2800" b="1">
                <a:solidFill>
                  <a:schemeClr val="bg2"/>
                </a:solidFill>
                <a:latin typeface="华文楷体" pitchFamily="2" charset="-122"/>
                <a:ea typeface="华文楷体" pitchFamily="2" charset="-122"/>
                <a:sym typeface="Symbol" pitchFamily="18" charset="2"/>
              </a:rPr>
              <a:t>+</a:t>
            </a:r>
            <a:r>
              <a:rPr kumimoji="1" lang="en-US" altLang="zh-CN" sz="2800" b="1">
                <a:solidFill>
                  <a:srgbClr val="000000"/>
                </a:solidFill>
                <a:latin typeface="华文楷体" pitchFamily="2" charset="-122"/>
                <a:ea typeface="华文楷体" pitchFamily="2" charset="-122"/>
                <a:sym typeface="Symbol" pitchFamily="18" charset="2"/>
              </a:rPr>
              <a:t>G</a:t>
            </a:r>
            <a:r>
              <a:rPr kumimoji="1" lang="en-US" altLang="zh-CN" sz="2800" b="1" baseline="-25000">
                <a:solidFill>
                  <a:srgbClr val="000000"/>
                </a:solidFill>
                <a:latin typeface="华文楷体" pitchFamily="2" charset="-122"/>
                <a:ea typeface="华文楷体" pitchFamily="2" charset="-122"/>
                <a:sym typeface="Symbol" pitchFamily="18" charset="2"/>
              </a:rPr>
              <a:t>c</a:t>
            </a:r>
            <a:r>
              <a:rPr kumimoji="1" lang="en-US" altLang="zh-CN" sz="2800" b="1">
                <a:solidFill>
                  <a:srgbClr val="000000"/>
                </a:solidFill>
                <a:latin typeface="华文楷体" pitchFamily="2" charset="-122"/>
                <a:ea typeface="华文楷体" pitchFamily="2" charset="-122"/>
                <a:sym typeface="Symbol" pitchFamily="18" charset="2"/>
              </a:rPr>
              <a:t>(s)G</a:t>
            </a:r>
            <a:r>
              <a:rPr kumimoji="1" lang="en-US" altLang="zh-CN" sz="2800" b="1" baseline="-25000">
                <a:solidFill>
                  <a:srgbClr val="000000"/>
                </a:solidFill>
                <a:latin typeface="华文楷体" pitchFamily="2" charset="-122"/>
                <a:ea typeface="华文楷体" pitchFamily="2" charset="-122"/>
                <a:sym typeface="Symbol" pitchFamily="18" charset="2"/>
              </a:rPr>
              <a:t>2</a:t>
            </a:r>
            <a:r>
              <a:rPr kumimoji="1" lang="en-US" altLang="zh-CN" sz="2800" b="1">
                <a:solidFill>
                  <a:srgbClr val="000000"/>
                </a:solidFill>
                <a:latin typeface="华文楷体" pitchFamily="2" charset="-122"/>
                <a:ea typeface="华文楷体" pitchFamily="2" charset="-122"/>
                <a:sym typeface="Symbol" pitchFamily="18" charset="2"/>
              </a:rPr>
              <a:t>(s)X</a:t>
            </a:r>
            <a:r>
              <a:rPr kumimoji="1" lang="en-US" altLang="zh-CN" sz="2800" b="1" baseline="-25000">
                <a:solidFill>
                  <a:srgbClr val="000000"/>
                </a:solidFill>
                <a:latin typeface="华文楷体" pitchFamily="2" charset="-122"/>
                <a:ea typeface="华文楷体" pitchFamily="2" charset="-122"/>
                <a:sym typeface="Symbol" pitchFamily="18" charset="2"/>
              </a:rPr>
              <a:t>i</a:t>
            </a:r>
            <a:r>
              <a:rPr kumimoji="1" lang="en-US" altLang="zh-CN" sz="2800" b="1">
                <a:solidFill>
                  <a:srgbClr val="000000"/>
                </a:solidFill>
                <a:latin typeface="华文楷体" pitchFamily="2" charset="-122"/>
                <a:ea typeface="华文楷体" pitchFamily="2" charset="-122"/>
                <a:sym typeface="Symbol" pitchFamily="18" charset="2"/>
              </a:rPr>
              <a:t>(s)</a:t>
            </a:r>
          </a:p>
          <a:p>
            <a:r>
              <a:rPr kumimoji="1" lang="en-US" altLang="zh-CN" sz="2800" b="1">
                <a:solidFill>
                  <a:srgbClr val="000000"/>
                </a:solidFill>
                <a:latin typeface="华文楷体" pitchFamily="2" charset="-122"/>
                <a:ea typeface="华文楷体" pitchFamily="2" charset="-122"/>
                <a:sym typeface="Symbol" pitchFamily="18" charset="2"/>
              </a:rPr>
              <a:t>             =X</a:t>
            </a:r>
            <a:r>
              <a:rPr kumimoji="1" lang="en-US" altLang="zh-CN" sz="2800" b="1" baseline="-25000">
                <a:solidFill>
                  <a:srgbClr val="000000"/>
                </a:solidFill>
                <a:latin typeface="华文楷体" pitchFamily="2" charset="-122"/>
                <a:ea typeface="华文楷体" pitchFamily="2" charset="-122"/>
                <a:sym typeface="Symbol" pitchFamily="18" charset="2"/>
              </a:rPr>
              <a:t>o1</a:t>
            </a:r>
            <a:r>
              <a:rPr kumimoji="1" lang="en-US" altLang="zh-CN" sz="2800" b="1">
                <a:solidFill>
                  <a:srgbClr val="000000"/>
                </a:solidFill>
                <a:latin typeface="华文楷体" pitchFamily="2" charset="-122"/>
                <a:ea typeface="华文楷体" pitchFamily="2" charset="-122"/>
                <a:sym typeface="Symbol" pitchFamily="18" charset="2"/>
              </a:rPr>
              <a:t>(s)+X</a:t>
            </a:r>
            <a:r>
              <a:rPr kumimoji="1" lang="en-US" altLang="zh-CN" sz="2800" b="1" baseline="-25000">
                <a:solidFill>
                  <a:srgbClr val="000000"/>
                </a:solidFill>
                <a:latin typeface="华文楷体" pitchFamily="2" charset="-122"/>
                <a:ea typeface="华文楷体" pitchFamily="2" charset="-122"/>
                <a:sym typeface="Symbol" pitchFamily="18" charset="2"/>
              </a:rPr>
              <a:t>o2</a:t>
            </a:r>
            <a:r>
              <a:rPr kumimoji="1" lang="en-US" altLang="zh-CN" sz="2800" b="1">
                <a:solidFill>
                  <a:srgbClr val="000000"/>
                </a:solidFill>
                <a:latin typeface="华文楷体" pitchFamily="2" charset="-122"/>
                <a:ea typeface="华文楷体" pitchFamily="2" charset="-122"/>
                <a:sym typeface="Symbol" pitchFamily="18" charset="2"/>
              </a:rPr>
              <a:t>(s)</a:t>
            </a:r>
          </a:p>
          <a:p>
            <a:endParaRPr kumimoji="1" lang="en-US" altLang="zh-CN" sz="2800" b="1">
              <a:solidFill>
                <a:srgbClr val="000000"/>
              </a:solidFill>
              <a:latin typeface="华文楷体" pitchFamily="2" charset="-122"/>
              <a:ea typeface="华文楷体" pitchFamily="2" charset="-122"/>
              <a:sym typeface="Symbol" pitchFamily="18" charset="2"/>
            </a:endParaRPr>
          </a:p>
          <a:p>
            <a:r>
              <a:rPr kumimoji="1" lang="zh-CN" altLang="en-US" sz="2800" b="1">
                <a:solidFill>
                  <a:srgbClr val="000000"/>
                </a:solidFill>
                <a:latin typeface="华文楷体" pitchFamily="2" charset="-122"/>
                <a:ea typeface="华文楷体" pitchFamily="2" charset="-122"/>
                <a:sym typeface="Symbol" pitchFamily="18" charset="2"/>
              </a:rPr>
              <a:t>表明，顺馈校正环节相当于通过</a:t>
            </a:r>
            <a:r>
              <a:rPr kumimoji="1" lang="en-US" altLang="zh-CN" sz="2800" b="1">
                <a:solidFill>
                  <a:srgbClr val="CC3300"/>
                </a:solidFill>
                <a:latin typeface="华文楷体" pitchFamily="2" charset="-122"/>
                <a:ea typeface="华文楷体" pitchFamily="2" charset="-122"/>
                <a:sym typeface="Symbol" pitchFamily="18" charset="2"/>
              </a:rPr>
              <a:t>G</a:t>
            </a:r>
            <a:r>
              <a:rPr kumimoji="1" lang="en-US" altLang="zh-CN" sz="2800" b="1" baseline="-25000">
                <a:solidFill>
                  <a:srgbClr val="CC3300"/>
                </a:solidFill>
                <a:latin typeface="华文楷体" pitchFamily="2" charset="-122"/>
                <a:ea typeface="华文楷体" pitchFamily="2" charset="-122"/>
                <a:sym typeface="Symbol" pitchFamily="18" charset="2"/>
              </a:rPr>
              <a:t>c</a:t>
            </a:r>
            <a:r>
              <a:rPr kumimoji="1" lang="en-US" altLang="zh-CN" sz="2800" b="1">
                <a:solidFill>
                  <a:srgbClr val="CC3300"/>
                </a:solidFill>
                <a:latin typeface="华文楷体" pitchFamily="2" charset="-122"/>
                <a:ea typeface="华文楷体" pitchFamily="2" charset="-122"/>
                <a:sym typeface="Symbol" pitchFamily="18" charset="2"/>
              </a:rPr>
              <a:t>(s)G</a:t>
            </a:r>
            <a:r>
              <a:rPr kumimoji="1" lang="en-US" altLang="zh-CN" sz="2800" b="1" baseline="-25000">
                <a:solidFill>
                  <a:srgbClr val="CC3300"/>
                </a:solidFill>
                <a:latin typeface="华文楷体" pitchFamily="2" charset="-122"/>
                <a:ea typeface="华文楷体" pitchFamily="2" charset="-122"/>
                <a:sym typeface="Symbol" pitchFamily="18" charset="2"/>
              </a:rPr>
              <a:t>2</a:t>
            </a:r>
            <a:r>
              <a:rPr kumimoji="1" lang="en-US" altLang="zh-CN" sz="2800" b="1">
                <a:solidFill>
                  <a:srgbClr val="CC3300"/>
                </a:solidFill>
                <a:latin typeface="华文楷体" pitchFamily="2" charset="-122"/>
                <a:ea typeface="华文楷体" pitchFamily="2" charset="-122"/>
                <a:sym typeface="Symbol" pitchFamily="18" charset="2"/>
              </a:rPr>
              <a:t>(s)</a:t>
            </a:r>
            <a:r>
              <a:rPr kumimoji="1" lang="zh-CN" altLang="en-US" sz="2800" b="1">
                <a:solidFill>
                  <a:srgbClr val="000000"/>
                </a:solidFill>
                <a:latin typeface="华文楷体" pitchFamily="2" charset="-122"/>
                <a:ea typeface="华文楷体" pitchFamily="2" charset="-122"/>
                <a:sym typeface="Symbol" pitchFamily="18" charset="2"/>
              </a:rPr>
              <a:t>增加了一个输出，以补偿原来的误差。</a:t>
            </a:r>
          </a:p>
        </p:txBody>
      </p:sp>
      <p:graphicFrame>
        <p:nvGraphicFramePr>
          <p:cNvPr id="519171" name="Object 3"/>
          <p:cNvGraphicFramePr>
            <a:graphicFrameLocks noChangeAspect="1"/>
          </p:cNvGraphicFramePr>
          <p:nvPr/>
        </p:nvGraphicFramePr>
        <p:xfrm>
          <a:off x="971550" y="620713"/>
          <a:ext cx="6408738" cy="1919287"/>
        </p:xfrm>
        <a:graphic>
          <a:graphicData uri="http://schemas.openxmlformats.org/presentationml/2006/ole">
            <mc:AlternateContent xmlns:mc="http://schemas.openxmlformats.org/markup-compatibility/2006">
              <mc:Choice xmlns:v="urn:schemas-microsoft-com:vml" Requires="v">
                <p:oleObj spid="_x0000_s519175" name="Microsoft Drawing" r:id="rId4" imgW="3011488" imgH="908050" progId="MSDraw">
                  <p:embed/>
                </p:oleObj>
              </mc:Choice>
              <mc:Fallback>
                <p:oleObj name="Microsoft Drawing" r:id="rId4" imgW="3011488" imgH="908050" progId="MSDraw">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620713"/>
                        <a:ext cx="6408738" cy="191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172" name="Text Box 4"/>
          <p:cNvSpPr txBox="1">
            <a:spLocks noChangeArrowheads="1"/>
          </p:cNvSpPr>
          <p:nvPr/>
        </p:nvSpPr>
        <p:spPr bwMode="auto">
          <a:xfrm>
            <a:off x="7524750" y="155733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9171"/>
                                        </p:tgtEl>
                                        <p:attrNameLst>
                                          <p:attrName>style.visibility</p:attrName>
                                        </p:attrNameLst>
                                      </p:cBhvr>
                                      <p:to>
                                        <p:strVal val="visible"/>
                                      </p:to>
                                    </p:set>
                                    <p:animEffect transition="in" filter="blinds(horizontal)">
                                      <p:cBhvr>
                                        <p:cTn id="7" dur="500"/>
                                        <p:tgtEl>
                                          <p:spTgt spid="519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9172"/>
                                        </p:tgtEl>
                                        <p:attrNameLst>
                                          <p:attrName>style.visibility</p:attrName>
                                        </p:attrNameLst>
                                      </p:cBhvr>
                                      <p:to>
                                        <p:strVal val="visible"/>
                                      </p:to>
                                    </p:set>
                                    <p:animEffect transition="in" filter="blinds(horizontal)">
                                      <p:cBhvr>
                                        <p:cTn id="10" dur="500"/>
                                        <p:tgtEl>
                                          <p:spTgt spid="519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19170">
                                            <p:txEl>
                                              <p:pRg st="0" end="0"/>
                                            </p:txEl>
                                          </p:spTgt>
                                        </p:tgtEl>
                                        <p:attrNameLst>
                                          <p:attrName>style.visibility</p:attrName>
                                        </p:attrNameLst>
                                      </p:cBhvr>
                                      <p:to>
                                        <p:strVal val="visible"/>
                                      </p:to>
                                    </p:set>
                                    <p:animEffect transition="in" filter="blinds(horizontal)">
                                      <p:cBhvr>
                                        <p:cTn id="15" dur="500"/>
                                        <p:tgtEl>
                                          <p:spTgt spid="519170">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9170">
                                            <p:txEl>
                                              <p:pRg st="1" end="1"/>
                                            </p:txEl>
                                          </p:spTgt>
                                        </p:tgtEl>
                                        <p:attrNameLst>
                                          <p:attrName>style.visibility</p:attrName>
                                        </p:attrNameLst>
                                      </p:cBhvr>
                                      <p:to>
                                        <p:strVal val="visible"/>
                                      </p:to>
                                    </p:set>
                                    <p:animEffect transition="in" filter="blinds(horizontal)">
                                      <p:cBhvr>
                                        <p:cTn id="18" dur="500"/>
                                        <p:tgtEl>
                                          <p:spTgt spid="519170">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19170">
                                            <p:txEl>
                                              <p:pRg st="2" end="2"/>
                                            </p:txEl>
                                          </p:spTgt>
                                        </p:tgtEl>
                                        <p:attrNameLst>
                                          <p:attrName>style.visibility</p:attrName>
                                        </p:attrNameLst>
                                      </p:cBhvr>
                                      <p:to>
                                        <p:strVal val="visible"/>
                                      </p:to>
                                    </p:set>
                                    <p:animEffect transition="in" filter="blinds(horizontal)">
                                      <p:cBhvr>
                                        <p:cTn id="21" dur="500"/>
                                        <p:tgtEl>
                                          <p:spTgt spid="51917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19170">
                                            <p:txEl>
                                              <p:pRg st="4" end="4"/>
                                            </p:txEl>
                                          </p:spTgt>
                                        </p:tgtEl>
                                        <p:attrNameLst>
                                          <p:attrName>style.visibility</p:attrName>
                                        </p:attrNameLst>
                                      </p:cBhvr>
                                      <p:to>
                                        <p:strVal val="visible"/>
                                      </p:to>
                                    </p:set>
                                    <p:animEffect transition="in" filter="blinds(horizontal)">
                                      <p:cBhvr>
                                        <p:cTn id="26" dur="500"/>
                                        <p:tgtEl>
                                          <p:spTgt spid="519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20194" name="Object 2"/>
          <p:cNvGraphicFramePr>
            <a:graphicFrameLocks noChangeAspect="1"/>
          </p:cNvGraphicFramePr>
          <p:nvPr/>
        </p:nvGraphicFramePr>
        <p:xfrm>
          <a:off x="539750" y="3284538"/>
          <a:ext cx="7343775" cy="2663825"/>
        </p:xfrm>
        <a:graphic>
          <a:graphicData uri="http://schemas.openxmlformats.org/presentationml/2006/ole">
            <mc:AlternateContent xmlns:mc="http://schemas.openxmlformats.org/markup-compatibility/2006">
              <mc:Choice xmlns:v="urn:schemas-microsoft-com:vml" Requires="v">
                <p:oleObj spid="_x0000_s520204" name="位图图像" r:id="rId4" imgW="5409524" imgH="3191320" progId="Paint.Picture">
                  <p:embed/>
                </p:oleObj>
              </mc:Choice>
              <mc:Fallback>
                <p:oleObj name="位图图像" r:id="rId4" imgW="5409524" imgH="319132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t="26613" b="11876"/>
                      <a:stretch>
                        <a:fillRect/>
                      </a:stretch>
                    </p:blipFill>
                    <p:spPr bwMode="auto">
                      <a:xfrm>
                        <a:off x="539750" y="3284538"/>
                        <a:ext cx="734377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0195" name="Rectangle 3"/>
          <p:cNvSpPr>
            <a:spLocks noChangeArrowheads="1"/>
          </p:cNvSpPr>
          <p:nvPr/>
        </p:nvSpPr>
        <p:spPr bwMode="auto">
          <a:xfrm>
            <a:off x="900113" y="6092825"/>
            <a:ext cx="373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chemeClr val="hlink"/>
                </a:solidFill>
                <a:latin typeface="Tahoma" pitchFamily="34" charset="0"/>
              </a:rPr>
              <a:t> </a:t>
            </a:r>
            <a:r>
              <a:rPr kumimoji="1" lang="zh-CN" altLang="en-US" sz="2400" b="1">
                <a:solidFill>
                  <a:schemeClr val="hlink"/>
                </a:solidFill>
                <a:latin typeface="Tahoma" pitchFamily="34" charset="0"/>
              </a:rPr>
              <a:t>表明，此时达到全补偿。 </a:t>
            </a:r>
          </a:p>
        </p:txBody>
      </p:sp>
      <p:sp>
        <p:nvSpPr>
          <p:cNvPr id="520196" name="Rectangle 4"/>
          <p:cNvSpPr>
            <a:spLocks noChangeArrowheads="1"/>
          </p:cNvSpPr>
          <p:nvPr/>
        </p:nvSpPr>
        <p:spPr bwMode="auto">
          <a:xfrm>
            <a:off x="1187450" y="115888"/>
            <a:ext cx="6121400" cy="946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华文楷体" pitchFamily="2" charset="-122"/>
                <a:ea typeface="华文楷体" pitchFamily="2" charset="-122"/>
              </a:rPr>
              <a:t>X</a:t>
            </a:r>
            <a:r>
              <a:rPr kumimoji="1" lang="en-US" altLang="zh-CN" sz="2800" b="1" baseline="-25000">
                <a:solidFill>
                  <a:srgbClr val="000000"/>
                </a:solidFill>
                <a:latin typeface="华文楷体" pitchFamily="2" charset="-122"/>
                <a:ea typeface="华文楷体" pitchFamily="2" charset="-122"/>
              </a:rPr>
              <a:t>o</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1</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2</a:t>
            </a:r>
            <a:r>
              <a:rPr kumimoji="1" lang="en-US" altLang="zh-CN" sz="2800" b="1">
                <a:solidFill>
                  <a:srgbClr val="000000"/>
                </a:solidFill>
                <a:latin typeface="华文楷体" pitchFamily="2" charset="-122"/>
                <a:ea typeface="华文楷体" pitchFamily="2" charset="-122"/>
              </a:rPr>
              <a:t>(s)</a:t>
            </a:r>
            <a:r>
              <a:rPr kumimoji="1" lang="en-US" altLang="zh-CN" sz="2800" b="1">
                <a:solidFill>
                  <a:schemeClr val="hlink"/>
                </a:solidFill>
                <a:latin typeface="华文楷体" pitchFamily="2" charset="-122"/>
                <a:ea typeface="华文楷体" pitchFamily="2" charset="-122"/>
                <a:sym typeface="Symbol" pitchFamily="18" charset="2"/>
              </a:rPr>
              <a:t>E</a:t>
            </a:r>
            <a:r>
              <a:rPr kumimoji="1" lang="en-US" altLang="zh-CN" sz="2800" b="1">
                <a:solidFill>
                  <a:schemeClr val="hlink"/>
                </a:solidFill>
                <a:latin typeface="华文楷体" pitchFamily="2" charset="-122"/>
                <a:ea typeface="华文楷体" pitchFamily="2" charset="-122"/>
              </a:rPr>
              <a:t>(</a:t>
            </a:r>
            <a:r>
              <a:rPr kumimoji="1" lang="en-US" altLang="zh-CN" sz="2800" b="1">
                <a:solidFill>
                  <a:schemeClr val="hlink"/>
                </a:solidFill>
                <a:latin typeface="华文楷体" pitchFamily="2" charset="-122"/>
                <a:ea typeface="华文楷体" pitchFamily="2" charset="-122"/>
                <a:sym typeface="Symbol" pitchFamily="18" charset="2"/>
              </a:rPr>
              <a:t>s)</a:t>
            </a:r>
            <a:r>
              <a:rPr kumimoji="1" lang="en-US" altLang="zh-CN" sz="2800" b="1">
                <a:solidFill>
                  <a:schemeClr val="bg2"/>
                </a:solidFill>
                <a:latin typeface="华文楷体" pitchFamily="2" charset="-122"/>
                <a:ea typeface="华文楷体" pitchFamily="2" charset="-122"/>
                <a:sym typeface="Symbol" pitchFamily="18" charset="2"/>
              </a:rPr>
              <a:t>+</a:t>
            </a:r>
            <a:r>
              <a:rPr kumimoji="1" lang="en-US" altLang="zh-CN" sz="2800" b="1">
                <a:solidFill>
                  <a:srgbClr val="000000"/>
                </a:solidFill>
                <a:latin typeface="华文楷体" pitchFamily="2" charset="-122"/>
                <a:ea typeface="华文楷体" pitchFamily="2" charset="-122"/>
                <a:sym typeface="Symbol" pitchFamily="18" charset="2"/>
              </a:rPr>
              <a:t>G</a:t>
            </a:r>
            <a:r>
              <a:rPr kumimoji="1" lang="en-US" altLang="zh-CN" sz="2800" b="1" baseline="-25000">
                <a:solidFill>
                  <a:srgbClr val="000000"/>
                </a:solidFill>
                <a:latin typeface="华文楷体" pitchFamily="2" charset="-122"/>
                <a:ea typeface="华文楷体" pitchFamily="2" charset="-122"/>
                <a:sym typeface="Symbol" pitchFamily="18" charset="2"/>
              </a:rPr>
              <a:t>c</a:t>
            </a:r>
            <a:r>
              <a:rPr kumimoji="1" lang="en-US" altLang="zh-CN" sz="2800" b="1">
                <a:solidFill>
                  <a:srgbClr val="000000"/>
                </a:solidFill>
                <a:latin typeface="华文楷体" pitchFamily="2" charset="-122"/>
                <a:ea typeface="华文楷体" pitchFamily="2" charset="-122"/>
                <a:sym typeface="Symbol" pitchFamily="18" charset="2"/>
              </a:rPr>
              <a:t>(s)G</a:t>
            </a:r>
            <a:r>
              <a:rPr kumimoji="1" lang="en-US" altLang="zh-CN" sz="2800" b="1" baseline="-25000">
                <a:solidFill>
                  <a:srgbClr val="000000"/>
                </a:solidFill>
                <a:latin typeface="华文楷体" pitchFamily="2" charset="-122"/>
                <a:ea typeface="华文楷体" pitchFamily="2" charset="-122"/>
                <a:sym typeface="Symbol" pitchFamily="18" charset="2"/>
              </a:rPr>
              <a:t>2</a:t>
            </a:r>
            <a:r>
              <a:rPr kumimoji="1" lang="en-US" altLang="zh-CN" sz="2800" b="1">
                <a:solidFill>
                  <a:srgbClr val="000000"/>
                </a:solidFill>
                <a:latin typeface="华文楷体" pitchFamily="2" charset="-122"/>
                <a:ea typeface="华文楷体" pitchFamily="2" charset="-122"/>
                <a:sym typeface="Symbol" pitchFamily="18" charset="2"/>
              </a:rPr>
              <a:t>(s)X</a:t>
            </a:r>
            <a:r>
              <a:rPr kumimoji="1" lang="en-US" altLang="zh-CN" sz="2800" b="1" baseline="-25000">
                <a:solidFill>
                  <a:srgbClr val="000000"/>
                </a:solidFill>
                <a:latin typeface="华文楷体" pitchFamily="2" charset="-122"/>
                <a:ea typeface="华文楷体" pitchFamily="2" charset="-122"/>
                <a:sym typeface="Symbol" pitchFamily="18" charset="2"/>
              </a:rPr>
              <a:t>i</a:t>
            </a:r>
            <a:r>
              <a:rPr kumimoji="1" lang="en-US" altLang="zh-CN" sz="2800" b="1">
                <a:solidFill>
                  <a:srgbClr val="000000"/>
                </a:solidFill>
                <a:latin typeface="华文楷体" pitchFamily="2" charset="-122"/>
                <a:ea typeface="华文楷体" pitchFamily="2" charset="-122"/>
                <a:sym typeface="Symbol" pitchFamily="18" charset="2"/>
              </a:rPr>
              <a:t>(s)</a:t>
            </a:r>
          </a:p>
          <a:p>
            <a:r>
              <a:rPr kumimoji="1" lang="en-US" altLang="zh-CN" sz="2800" b="1">
                <a:solidFill>
                  <a:srgbClr val="000000"/>
                </a:solidFill>
                <a:latin typeface="华文楷体" pitchFamily="2" charset="-122"/>
                <a:ea typeface="华文楷体" pitchFamily="2" charset="-122"/>
                <a:sym typeface="Symbol" pitchFamily="18" charset="2"/>
              </a:rPr>
              <a:t>             =X</a:t>
            </a:r>
            <a:r>
              <a:rPr kumimoji="1" lang="en-US" altLang="zh-CN" sz="2800" b="1" baseline="-25000">
                <a:solidFill>
                  <a:srgbClr val="000000"/>
                </a:solidFill>
                <a:latin typeface="华文楷体" pitchFamily="2" charset="-122"/>
                <a:ea typeface="华文楷体" pitchFamily="2" charset="-122"/>
                <a:sym typeface="Symbol" pitchFamily="18" charset="2"/>
              </a:rPr>
              <a:t>o1</a:t>
            </a:r>
            <a:r>
              <a:rPr kumimoji="1" lang="en-US" altLang="zh-CN" sz="2800" b="1">
                <a:solidFill>
                  <a:srgbClr val="000000"/>
                </a:solidFill>
                <a:latin typeface="华文楷体" pitchFamily="2" charset="-122"/>
                <a:ea typeface="华文楷体" pitchFamily="2" charset="-122"/>
                <a:sym typeface="Symbol" pitchFamily="18" charset="2"/>
              </a:rPr>
              <a:t>(s)+X</a:t>
            </a:r>
            <a:r>
              <a:rPr kumimoji="1" lang="en-US" altLang="zh-CN" sz="2800" b="1" baseline="-25000">
                <a:solidFill>
                  <a:srgbClr val="000000"/>
                </a:solidFill>
                <a:latin typeface="华文楷体" pitchFamily="2" charset="-122"/>
                <a:ea typeface="华文楷体" pitchFamily="2" charset="-122"/>
                <a:sym typeface="Symbol" pitchFamily="18" charset="2"/>
              </a:rPr>
              <a:t>o2</a:t>
            </a:r>
            <a:r>
              <a:rPr kumimoji="1" lang="en-US" altLang="zh-CN" sz="2800" b="1">
                <a:solidFill>
                  <a:srgbClr val="000000"/>
                </a:solidFill>
                <a:latin typeface="华文楷体" pitchFamily="2" charset="-122"/>
                <a:ea typeface="华文楷体" pitchFamily="2" charset="-122"/>
                <a:sym typeface="Symbol" pitchFamily="18" charset="2"/>
              </a:rPr>
              <a:t>(s)</a:t>
            </a:r>
            <a:r>
              <a:rPr kumimoji="1" lang="zh-CN" altLang="en-US" sz="2800" b="1">
                <a:solidFill>
                  <a:srgbClr val="000000"/>
                </a:solidFill>
                <a:latin typeface="华文楷体" pitchFamily="2" charset="-122"/>
                <a:ea typeface="华文楷体" pitchFamily="2" charset="-122"/>
                <a:sym typeface="Symbol" pitchFamily="18" charset="2"/>
              </a:rPr>
              <a:t>。</a:t>
            </a:r>
          </a:p>
        </p:txBody>
      </p:sp>
      <p:graphicFrame>
        <p:nvGraphicFramePr>
          <p:cNvPr id="520197" name="Object 5"/>
          <p:cNvGraphicFramePr>
            <a:graphicFrameLocks noChangeAspect="1"/>
          </p:cNvGraphicFramePr>
          <p:nvPr/>
        </p:nvGraphicFramePr>
        <p:xfrm>
          <a:off x="1476375" y="1268413"/>
          <a:ext cx="4895850" cy="490537"/>
        </p:xfrm>
        <a:graphic>
          <a:graphicData uri="http://schemas.openxmlformats.org/presentationml/2006/ole">
            <mc:AlternateContent xmlns:mc="http://schemas.openxmlformats.org/markup-compatibility/2006">
              <mc:Choice xmlns:v="urn:schemas-microsoft-com:vml" Requires="v">
                <p:oleObj spid="_x0000_s520205" name="位图图像" r:id="rId6" imgW="2828571" imgH="847843" progId="Paint.Picture">
                  <p:embed/>
                </p:oleObj>
              </mc:Choice>
              <mc:Fallback>
                <p:oleObj name="位图图像" r:id="rId6" imgW="2828571" imgH="847843"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b="59821"/>
                      <a:stretch>
                        <a:fillRect/>
                      </a:stretch>
                    </p:blipFill>
                    <p:spPr bwMode="auto">
                      <a:xfrm>
                        <a:off x="1476375" y="1268413"/>
                        <a:ext cx="48958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0198" name="Rectangle 6"/>
          <p:cNvSpPr>
            <a:spLocks noChangeArrowheads="1"/>
          </p:cNvSpPr>
          <p:nvPr/>
        </p:nvSpPr>
        <p:spPr bwMode="auto">
          <a:xfrm>
            <a:off x="827088" y="1773238"/>
            <a:ext cx="7632700"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华文楷体" pitchFamily="2" charset="-122"/>
                <a:ea typeface="华文楷体" pitchFamily="2" charset="-122"/>
              </a:rPr>
              <a:t>X</a:t>
            </a:r>
            <a:r>
              <a:rPr kumimoji="1" lang="en-US" altLang="zh-CN" sz="2800" b="1" baseline="-25000">
                <a:solidFill>
                  <a:srgbClr val="000000"/>
                </a:solidFill>
                <a:latin typeface="华文楷体" pitchFamily="2" charset="-122"/>
                <a:ea typeface="华文楷体" pitchFamily="2" charset="-122"/>
              </a:rPr>
              <a:t>o</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1</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2</a:t>
            </a:r>
            <a:r>
              <a:rPr kumimoji="1" lang="en-US" altLang="zh-CN" sz="2800" b="1">
                <a:solidFill>
                  <a:srgbClr val="000000"/>
                </a:solidFill>
                <a:latin typeface="华文楷体" pitchFamily="2" charset="-122"/>
                <a:ea typeface="华文楷体" pitchFamily="2" charset="-122"/>
              </a:rPr>
              <a:t>(s) [</a:t>
            </a:r>
            <a:r>
              <a:rPr kumimoji="1" lang="en-US" altLang="zh-CN" sz="2800" b="1">
                <a:solidFill>
                  <a:srgbClr val="000000"/>
                </a:solidFill>
                <a:latin typeface="华文楷体" pitchFamily="2" charset="-122"/>
                <a:ea typeface="华文楷体" pitchFamily="2" charset="-122"/>
                <a:sym typeface="Symbol" pitchFamily="18" charset="2"/>
              </a:rPr>
              <a:t>X</a:t>
            </a:r>
            <a:r>
              <a:rPr kumimoji="1" lang="en-US" altLang="zh-CN" sz="2800" b="1" baseline="-25000">
                <a:solidFill>
                  <a:srgbClr val="000000"/>
                </a:solidFill>
                <a:latin typeface="华文楷体" pitchFamily="2" charset="-122"/>
                <a:ea typeface="华文楷体" pitchFamily="2" charset="-122"/>
                <a:sym typeface="Symbol" pitchFamily="18" charset="2"/>
              </a:rPr>
              <a:t>i</a:t>
            </a:r>
            <a:r>
              <a:rPr kumimoji="1" lang="en-US" altLang="zh-CN" sz="2800" b="1">
                <a:solidFill>
                  <a:srgbClr val="000000"/>
                </a:solidFill>
                <a:latin typeface="华文楷体" pitchFamily="2" charset="-122"/>
                <a:ea typeface="华文楷体" pitchFamily="2" charset="-122"/>
                <a:sym typeface="Symbol" pitchFamily="18" charset="2"/>
              </a:rPr>
              <a:t>(s)- </a:t>
            </a:r>
            <a:r>
              <a:rPr kumimoji="1" lang="en-US" altLang="zh-CN" sz="2800" b="1">
                <a:solidFill>
                  <a:srgbClr val="000000"/>
                </a:solidFill>
                <a:latin typeface="华文楷体" pitchFamily="2" charset="-122"/>
                <a:ea typeface="华文楷体" pitchFamily="2" charset="-122"/>
              </a:rPr>
              <a:t>X</a:t>
            </a:r>
            <a:r>
              <a:rPr kumimoji="1" lang="en-US" altLang="zh-CN" sz="2800" b="1" baseline="-25000">
                <a:solidFill>
                  <a:srgbClr val="000000"/>
                </a:solidFill>
                <a:latin typeface="华文楷体" pitchFamily="2" charset="-122"/>
                <a:ea typeface="华文楷体" pitchFamily="2" charset="-122"/>
              </a:rPr>
              <a:t>o</a:t>
            </a:r>
            <a:r>
              <a:rPr kumimoji="1" lang="en-US" altLang="zh-CN" sz="2800" b="1">
                <a:solidFill>
                  <a:srgbClr val="000000"/>
                </a:solidFill>
                <a:latin typeface="华文楷体" pitchFamily="2" charset="-122"/>
                <a:ea typeface="华文楷体" pitchFamily="2" charset="-122"/>
              </a:rPr>
              <a:t>(s)]</a:t>
            </a:r>
            <a:r>
              <a:rPr kumimoji="1" lang="en-US" altLang="zh-CN" sz="2800" b="1">
                <a:solidFill>
                  <a:srgbClr val="000000"/>
                </a:solidFill>
                <a:latin typeface="华文楷体" pitchFamily="2" charset="-122"/>
                <a:ea typeface="华文楷体" pitchFamily="2" charset="-122"/>
                <a:sym typeface="Symbol" pitchFamily="18" charset="2"/>
              </a:rPr>
              <a:t> +G</a:t>
            </a:r>
            <a:r>
              <a:rPr kumimoji="1" lang="en-US" altLang="zh-CN" sz="2800" b="1" baseline="-25000">
                <a:solidFill>
                  <a:srgbClr val="000000"/>
                </a:solidFill>
                <a:latin typeface="华文楷体" pitchFamily="2" charset="-122"/>
                <a:ea typeface="华文楷体" pitchFamily="2" charset="-122"/>
                <a:sym typeface="Symbol" pitchFamily="18" charset="2"/>
              </a:rPr>
              <a:t>c</a:t>
            </a:r>
            <a:r>
              <a:rPr kumimoji="1" lang="en-US" altLang="zh-CN" sz="2800" b="1">
                <a:solidFill>
                  <a:srgbClr val="000000"/>
                </a:solidFill>
                <a:latin typeface="华文楷体" pitchFamily="2" charset="-122"/>
                <a:ea typeface="华文楷体" pitchFamily="2" charset="-122"/>
                <a:sym typeface="Symbol" pitchFamily="18" charset="2"/>
              </a:rPr>
              <a:t>(s)G</a:t>
            </a:r>
            <a:r>
              <a:rPr kumimoji="1" lang="en-US" altLang="zh-CN" sz="2800" b="1" baseline="-25000">
                <a:solidFill>
                  <a:srgbClr val="000000"/>
                </a:solidFill>
                <a:latin typeface="华文楷体" pitchFamily="2" charset="-122"/>
                <a:ea typeface="华文楷体" pitchFamily="2" charset="-122"/>
                <a:sym typeface="Symbol" pitchFamily="18" charset="2"/>
              </a:rPr>
              <a:t>2</a:t>
            </a:r>
            <a:r>
              <a:rPr kumimoji="1" lang="en-US" altLang="zh-CN" sz="2800" b="1">
                <a:solidFill>
                  <a:srgbClr val="000000"/>
                </a:solidFill>
                <a:latin typeface="华文楷体" pitchFamily="2" charset="-122"/>
                <a:ea typeface="华文楷体" pitchFamily="2" charset="-122"/>
                <a:sym typeface="Symbol" pitchFamily="18" charset="2"/>
              </a:rPr>
              <a:t>(s)X</a:t>
            </a:r>
            <a:r>
              <a:rPr kumimoji="1" lang="en-US" altLang="zh-CN" sz="2800" b="1" baseline="-25000">
                <a:solidFill>
                  <a:srgbClr val="000000"/>
                </a:solidFill>
                <a:latin typeface="华文楷体" pitchFamily="2" charset="-122"/>
                <a:ea typeface="华文楷体" pitchFamily="2" charset="-122"/>
                <a:sym typeface="Symbol" pitchFamily="18" charset="2"/>
              </a:rPr>
              <a:t>i</a:t>
            </a:r>
            <a:r>
              <a:rPr kumimoji="1" lang="en-US" altLang="zh-CN" sz="2800" b="1">
                <a:solidFill>
                  <a:srgbClr val="000000"/>
                </a:solidFill>
                <a:latin typeface="华文楷体" pitchFamily="2" charset="-122"/>
                <a:ea typeface="华文楷体" pitchFamily="2" charset="-122"/>
                <a:sym typeface="Symbol" pitchFamily="18" charset="2"/>
              </a:rPr>
              <a:t>(s)</a:t>
            </a:r>
          </a:p>
        </p:txBody>
      </p:sp>
      <p:sp>
        <p:nvSpPr>
          <p:cNvPr id="520199" name="Rectangle 7"/>
          <p:cNvSpPr>
            <a:spLocks noChangeArrowheads="1"/>
          </p:cNvSpPr>
          <p:nvPr/>
        </p:nvSpPr>
        <p:spPr bwMode="auto">
          <a:xfrm>
            <a:off x="468313" y="2492375"/>
            <a:ext cx="8424862"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华文楷体" pitchFamily="2" charset="-122"/>
                <a:ea typeface="华文楷体" pitchFamily="2" charset="-122"/>
              </a:rPr>
              <a:t>[1+ G</a:t>
            </a:r>
            <a:r>
              <a:rPr kumimoji="1" lang="en-US" altLang="zh-CN" sz="2800" b="1" baseline="-25000">
                <a:solidFill>
                  <a:srgbClr val="000000"/>
                </a:solidFill>
                <a:latin typeface="华文楷体" pitchFamily="2" charset="-122"/>
                <a:ea typeface="华文楷体" pitchFamily="2" charset="-122"/>
              </a:rPr>
              <a:t>1</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2</a:t>
            </a:r>
            <a:r>
              <a:rPr kumimoji="1" lang="en-US" altLang="zh-CN" sz="2800" b="1">
                <a:solidFill>
                  <a:srgbClr val="000000"/>
                </a:solidFill>
                <a:latin typeface="华文楷体" pitchFamily="2" charset="-122"/>
                <a:ea typeface="华文楷体" pitchFamily="2" charset="-122"/>
              </a:rPr>
              <a:t>(s) ]X</a:t>
            </a:r>
            <a:r>
              <a:rPr kumimoji="1" lang="en-US" altLang="zh-CN" sz="2800" b="1" baseline="-25000">
                <a:solidFill>
                  <a:srgbClr val="000000"/>
                </a:solidFill>
                <a:latin typeface="华文楷体" pitchFamily="2" charset="-122"/>
                <a:ea typeface="华文楷体" pitchFamily="2" charset="-122"/>
              </a:rPr>
              <a:t>o</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1</a:t>
            </a:r>
            <a:r>
              <a:rPr kumimoji="1" lang="en-US" altLang="zh-CN" sz="2800" b="1">
                <a:solidFill>
                  <a:srgbClr val="000000"/>
                </a:solidFill>
                <a:latin typeface="华文楷体" pitchFamily="2" charset="-122"/>
                <a:ea typeface="华文楷体" pitchFamily="2" charset="-122"/>
              </a:rPr>
              <a:t>(s)G</a:t>
            </a:r>
            <a:r>
              <a:rPr kumimoji="1" lang="en-US" altLang="zh-CN" sz="2800" b="1" baseline="-25000">
                <a:solidFill>
                  <a:srgbClr val="000000"/>
                </a:solidFill>
                <a:latin typeface="华文楷体" pitchFamily="2" charset="-122"/>
                <a:ea typeface="华文楷体" pitchFamily="2" charset="-122"/>
              </a:rPr>
              <a:t>2</a:t>
            </a:r>
            <a:r>
              <a:rPr kumimoji="1" lang="en-US" altLang="zh-CN" sz="2800" b="1">
                <a:solidFill>
                  <a:srgbClr val="000000"/>
                </a:solidFill>
                <a:latin typeface="华文楷体" pitchFamily="2" charset="-122"/>
                <a:ea typeface="华文楷体" pitchFamily="2" charset="-122"/>
              </a:rPr>
              <a:t>(s) </a:t>
            </a:r>
            <a:r>
              <a:rPr kumimoji="1" lang="en-US" altLang="zh-CN" sz="2800" b="1">
                <a:solidFill>
                  <a:srgbClr val="000000"/>
                </a:solidFill>
                <a:latin typeface="华文楷体" pitchFamily="2" charset="-122"/>
                <a:ea typeface="华文楷体" pitchFamily="2" charset="-122"/>
                <a:sym typeface="Symbol" pitchFamily="18" charset="2"/>
              </a:rPr>
              <a:t>+G</a:t>
            </a:r>
            <a:r>
              <a:rPr kumimoji="1" lang="en-US" altLang="zh-CN" sz="2800" b="1" baseline="-25000">
                <a:solidFill>
                  <a:srgbClr val="000000"/>
                </a:solidFill>
                <a:latin typeface="华文楷体" pitchFamily="2" charset="-122"/>
                <a:ea typeface="华文楷体" pitchFamily="2" charset="-122"/>
                <a:sym typeface="Symbol" pitchFamily="18" charset="2"/>
              </a:rPr>
              <a:t>c</a:t>
            </a:r>
            <a:r>
              <a:rPr kumimoji="1" lang="en-US" altLang="zh-CN" sz="2800" b="1">
                <a:solidFill>
                  <a:srgbClr val="000000"/>
                </a:solidFill>
                <a:latin typeface="华文楷体" pitchFamily="2" charset="-122"/>
                <a:ea typeface="华文楷体" pitchFamily="2" charset="-122"/>
                <a:sym typeface="Symbol" pitchFamily="18" charset="2"/>
              </a:rPr>
              <a:t>(s)G</a:t>
            </a:r>
            <a:r>
              <a:rPr kumimoji="1" lang="en-US" altLang="zh-CN" sz="2800" b="1" baseline="-25000">
                <a:solidFill>
                  <a:srgbClr val="000000"/>
                </a:solidFill>
                <a:latin typeface="华文楷体" pitchFamily="2" charset="-122"/>
                <a:ea typeface="华文楷体" pitchFamily="2" charset="-122"/>
                <a:sym typeface="Symbol" pitchFamily="18" charset="2"/>
              </a:rPr>
              <a:t>2</a:t>
            </a:r>
            <a:r>
              <a:rPr kumimoji="1" lang="en-US" altLang="zh-CN" sz="2800" b="1">
                <a:solidFill>
                  <a:srgbClr val="000000"/>
                </a:solidFill>
                <a:latin typeface="华文楷体" pitchFamily="2" charset="-122"/>
                <a:ea typeface="华文楷体" pitchFamily="2" charset="-122"/>
                <a:sym typeface="Symbol" pitchFamily="18" charset="2"/>
              </a:rPr>
              <a:t>(s)]X</a:t>
            </a:r>
            <a:r>
              <a:rPr kumimoji="1" lang="en-US" altLang="zh-CN" sz="2800" b="1" baseline="-25000">
                <a:solidFill>
                  <a:srgbClr val="000000"/>
                </a:solidFill>
                <a:latin typeface="华文楷体" pitchFamily="2" charset="-122"/>
                <a:ea typeface="华文楷体" pitchFamily="2" charset="-122"/>
                <a:sym typeface="Symbol" pitchFamily="18" charset="2"/>
              </a:rPr>
              <a:t>i</a:t>
            </a:r>
            <a:r>
              <a:rPr kumimoji="1" lang="en-US" altLang="zh-CN" sz="2800" b="1">
                <a:solidFill>
                  <a:srgbClr val="000000"/>
                </a:solidFill>
                <a:latin typeface="华文楷体" pitchFamily="2" charset="-122"/>
                <a:ea typeface="华文楷体" pitchFamily="2" charset="-122"/>
                <a:sym typeface="Symbol" pitchFamily="18" charset="2"/>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196"/>
                                        </p:tgtEl>
                                        <p:attrNameLst>
                                          <p:attrName>style.visibility</p:attrName>
                                        </p:attrNameLst>
                                      </p:cBhvr>
                                      <p:to>
                                        <p:strVal val="visible"/>
                                      </p:to>
                                    </p:set>
                                    <p:animEffect transition="in" filter="blinds(horizontal)">
                                      <p:cBhvr>
                                        <p:cTn id="7" dur="500"/>
                                        <p:tgtEl>
                                          <p:spTgt spid="520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0197"/>
                                        </p:tgtEl>
                                        <p:attrNameLst>
                                          <p:attrName>style.visibility</p:attrName>
                                        </p:attrNameLst>
                                      </p:cBhvr>
                                      <p:to>
                                        <p:strVal val="visible"/>
                                      </p:to>
                                    </p:set>
                                    <p:animEffect transition="in" filter="blinds(horizontal)">
                                      <p:cBhvr>
                                        <p:cTn id="12" dur="500"/>
                                        <p:tgtEl>
                                          <p:spTgt spid="520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0198"/>
                                        </p:tgtEl>
                                        <p:attrNameLst>
                                          <p:attrName>style.visibility</p:attrName>
                                        </p:attrNameLst>
                                      </p:cBhvr>
                                      <p:to>
                                        <p:strVal val="visible"/>
                                      </p:to>
                                    </p:set>
                                    <p:animEffect transition="in" filter="blinds(horizontal)">
                                      <p:cBhvr>
                                        <p:cTn id="17" dur="500"/>
                                        <p:tgtEl>
                                          <p:spTgt spid="520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199"/>
                                        </p:tgtEl>
                                        <p:attrNameLst>
                                          <p:attrName>style.visibility</p:attrName>
                                        </p:attrNameLst>
                                      </p:cBhvr>
                                      <p:to>
                                        <p:strVal val="visible"/>
                                      </p:to>
                                    </p:set>
                                    <p:animEffect transition="in" filter="blinds(horizontal)">
                                      <p:cBhvr>
                                        <p:cTn id="22" dur="500"/>
                                        <p:tgtEl>
                                          <p:spTgt spid="520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20194"/>
                                        </p:tgtEl>
                                        <p:attrNameLst>
                                          <p:attrName>style.visibility</p:attrName>
                                        </p:attrNameLst>
                                      </p:cBhvr>
                                      <p:to>
                                        <p:strVal val="visible"/>
                                      </p:to>
                                    </p:set>
                                    <p:animEffect transition="in" filter="blinds(horizontal)">
                                      <p:cBhvr>
                                        <p:cTn id="27" dur="500"/>
                                        <p:tgtEl>
                                          <p:spTgt spid="5201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0195"/>
                                        </p:tgtEl>
                                        <p:attrNameLst>
                                          <p:attrName>style.visibility</p:attrName>
                                        </p:attrNameLst>
                                      </p:cBhvr>
                                      <p:to>
                                        <p:strVal val="visible"/>
                                      </p:to>
                                    </p:set>
                                    <p:animEffect transition="in" filter="blinds(horizontal)">
                                      <p:cBhvr>
                                        <p:cTn id="32" dur="500"/>
                                        <p:tgtEl>
                                          <p:spTgt spid="52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p:bldP spid="520196" grpId="0"/>
      <p:bldP spid="520198" grpId="0"/>
      <p:bldP spid="520199" grpId="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24056</TotalTime>
  <Words>3622</Words>
  <Application>Microsoft Office PowerPoint</Application>
  <PresentationFormat>全屏显示(4:3)</PresentationFormat>
  <Paragraphs>609</Paragraphs>
  <Slides>99</Slides>
  <Notes>99</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99</vt:i4>
      </vt:variant>
    </vt:vector>
  </HeadingPairs>
  <TitlesOfParts>
    <vt:vector size="106" baseType="lpstr">
      <vt:lpstr>Watermark</vt:lpstr>
      <vt:lpstr>Microsoft 公式 3.0</vt:lpstr>
      <vt:lpstr>Equation</vt:lpstr>
      <vt:lpstr>MSDraw</vt:lpstr>
      <vt:lpstr>公式</vt:lpstr>
      <vt:lpstr>位图图像</vt:lpstr>
      <vt:lpstr>Microsoft Drawing</vt:lpstr>
      <vt:lpstr>PowerPoint 演示文稿</vt:lpstr>
      <vt:lpstr>系统的性能指标</vt:lpstr>
      <vt:lpstr>1.时域性能指标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相位超前校正的适用范围</vt:lpstr>
      <vt:lpstr>相位超前校正的适用范围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再提醒一点：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hfpl</dc:creator>
  <cp:lastModifiedBy>Windows 用户</cp:lastModifiedBy>
  <cp:revision>1260</cp:revision>
  <dcterms:created xsi:type="dcterms:W3CDTF">2004-07-18T07:16:08Z</dcterms:created>
  <dcterms:modified xsi:type="dcterms:W3CDTF">2017-08-13T03:09:43Z</dcterms:modified>
</cp:coreProperties>
</file>