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34"/>
  </p:notesMasterIdLst>
  <p:sldIdLst>
    <p:sldId id="382" r:id="rId2"/>
    <p:sldId id="383" r:id="rId3"/>
    <p:sldId id="292" r:id="rId4"/>
    <p:sldId id="395" r:id="rId5"/>
    <p:sldId id="340" r:id="rId6"/>
    <p:sldId id="341" r:id="rId7"/>
    <p:sldId id="364" r:id="rId8"/>
    <p:sldId id="403" r:id="rId9"/>
    <p:sldId id="362" r:id="rId10"/>
    <p:sldId id="400" r:id="rId11"/>
    <p:sldId id="370" r:id="rId12"/>
    <p:sldId id="371" r:id="rId13"/>
    <p:sldId id="381" r:id="rId14"/>
    <p:sldId id="375" r:id="rId15"/>
    <p:sldId id="384" r:id="rId16"/>
    <p:sldId id="388" r:id="rId17"/>
    <p:sldId id="386" r:id="rId18"/>
    <p:sldId id="391" r:id="rId19"/>
    <p:sldId id="393" r:id="rId20"/>
    <p:sldId id="394" r:id="rId21"/>
    <p:sldId id="262" r:id="rId22"/>
    <p:sldId id="401" r:id="rId23"/>
    <p:sldId id="404" r:id="rId24"/>
    <p:sldId id="402" r:id="rId25"/>
    <p:sldId id="405" r:id="rId26"/>
    <p:sldId id="406" r:id="rId27"/>
    <p:sldId id="330" r:id="rId28"/>
    <p:sldId id="379" r:id="rId29"/>
    <p:sldId id="407" r:id="rId30"/>
    <p:sldId id="380" r:id="rId31"/>
    <p:sldId id="309" r:id="rId32"/>
    <p:sldId id="30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CC00"/>
    <a:srgbClr val="FF3300"/>
    <a:srgbClr val="800000"/>
    <a:srgbClr val="CC0000"/>
    <a:srgbClr val="FFCC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2" autoAdjust="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9FB699F-9D8D-4C96-9B20-6470FA508ADE}" type="datetimeFigureOut">
              <a:rPr lang="zh-CN" altLang="en-US"/>
              <a:pPr>
                <a:defRPr/>
              </a:pPr>
              <a:t>2016/9/6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20D5706-7CEF-43FF-A0F1-5196FE2B0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23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60FBBA-4682-4A6F-A905-9EFFF208B55E}" type="slidenum">
              <a:rPr lang="zh-CN" altLang="en-US" sz="1200" smtClean="0"/>
              <a:pPr eaLnBrk="1" hangingPunct="1"/>
              <a:t>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13635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111</a:t>
            </a:r>
            <a:endParaRPr lang="zh-CN" altLang="en-US" smtClean="0"/>
          </a:p>
        </p:txBody>
      </p:sp>
      <p:sp>
        <p:nvSpPr>
          <p:cNvPr id="870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7FEABB2-D0CB-4433-B20A-9BF077372CB5}" type="slidenum">
              <a:rPr lang="zh-CN" altLang="en-US" sz="1200"/>
              <a:pPr algn="r" eaLnBrk="1" hangingPunct="1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6708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72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8E58EE4-3AB0-4552-89B3-E5EA7C47FCE6}" type="slidenum">
              <a:rPr lang="zh-CN" altLang="en-US" sz="1200"/>
              <a:pPr algn="r" eaLnBrk="1" hangingPunct="1"/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1570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8934E-43C6-4863-B324-6A6AADDA380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C1117-DFE4-42E4-AF8D-3D514D6EE3E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F8CC9-4D6E-4E0E-B46D-E53E6C829B0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281A8-D012-4C16-AE1F-A86A57126AC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5EE2A-C797-493B-9471-F3769A96DFA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E4600-2016-4C8E-8D26-F426A41FE2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20210-BAA9-4592-9A00-144BFD805E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DDB85-49BE-42B7-984E-D038065B8A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F1962-C83F-4EED-964B-B6EF4BB1781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3C041-82FF-4C6F-AEE8-23B3921ADB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82841CD-9E0C-4096-8B44-97C15E8FD2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390B4FD-32ED-451B-AF6C-6A46CED12A7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lifter.sw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lifter.sw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2276872"/>
            <a:ext cx="23551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latin typeface="楷体" pitchFamily="49" charset="-122"/>
                <a:ea typeface="楷体" pitchFamily="49" charset="-122"/>
              </a:rPr>
              <a:t>绪   论</a:t>
            </a:r>
            <a:endParaRPr lang="zh-CN" altLang="en-US" sz="4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2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2492896"/>
            <a:ext cx="6913389" cy="31035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spcBef>
                <a:spcPts val="15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、液压传动是以液体（液压油、水）作为工作介质，进行能量转换、传递和控制的一种传动方式。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     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液压传动是利用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密闭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在管路中的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受压液体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（压力能）来传递力和运动。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1413441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液压传动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62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802" y="1268760"/>
            <a:ext cx="7772400" cy="1143000"/>
          </a:xfrm>
          <a:noFill/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二、液压传动的工作原理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2555776" y="2935238"/>
            <a:ext cx="2815194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、帕斯卡原理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、液体连续性原理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、能量守恒原理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268760"/>
            <a:ext cx="6768752" cy="52593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150000"/>
              </a:spcBef>
              <a:spcAft>
                <a:spcPts val="900"/>
              </a:spcAft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帕斯卡原理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ct val="150000"/>
              </a:spcBef>
              <a:spcAft>
                <a:spcPts val="900"/>
              </a:spcAft>
              <a:buFont typeface="Wingdings" pitchFamily="2" charset="2"/>
              <a:buNone/>
            </a:pPr>
            <a:endParaRPr lang="en-US" altLang="zh-CN" sz="8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zh-CN" sz="2400" b="1" dirty="0" smtClean="0">
                <a:latin typeface="楷体" pitchFamily="49" charset="-122"/>
                <a:ea typeface="楷体" pitchFamily="49" charset="-122"/>
              </a:rPr>
              <a:t>帕斯卡原理是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1654</a:t>
            </a:r>
            <a:r>
              <a:rPr lang="zh-CN" altLang="zh-CN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年，帕斯卡在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31</a:t>
            </a:r>
            <a:r>
              <a:rPr lang="zh-CN" altLang="zh-CN" sz="2400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岁</a:t>
            </a:r>
            <a:r>
              <a:rPr lang="zh-CN" altLang="zh-CN" sz="2400" b="1" dirty="0" smtClean="0">
                <a:latin typeface="楷体" pitchFamily="49" charset="-122"/>
                <a:ea typeface="楷体" pitchFamily="49" charset="-122"/>
              </a:rPr>
              <a:t>时写的《流体平衡论》中介绍“水压机的原理”时提出的。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帕斯卡原理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密闭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容器中，施加于静止液体上的压力将以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等值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同时传到液体内部各点。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4077072"/>
            <a:ext cx="7344816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+mj-ea"/>
                <a:ea typeface="+mj-ea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“在一个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密闭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的容器里装满水，开两个口。一个口的面积是另一个口的面积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倍。分别在两个口塞上活塞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密封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。这样，一个人压小活塞，顶得上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个人压大活塞。”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7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7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2492896"/>
            <a:ext cx="7508875" cy="2160240"/>
          </a:xfrm>
          <a:noFill/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液压千斤顶工作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b="1" dirty="0" smtClean="0">
                <a:latin typeface="楷体" pitchFamily="49" charset="-122"/>
                <a:ea typeface="楷体" pitchFamily="49" charset="-122"/>
                <a:hlinkClick r:id="rId3" action="ppaction://hlinkfile"/>
              </a:rPr>
              <a:t>lifter.swf</a:t>
            </a:r>
            <a:endParaRPr lang="en-US" altLang="zh-CN" sz="1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699792" y="4869160"/>
            <a:ext cx="4153513" cy="954107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液压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千斤顶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、输出力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、产生运动</a:t>
            </a:r>
            <a:endParaRPr lang="zh-CN" altLang="en-US" sz="2800" b="1" dirty="0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196752"/>
            <a:ext cx="6912768" cy="309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、液压传动可以传递力，力的传递遵循帕斯卡原理。</a:t>
            </a:r>
            <a:endParaRPr lang="en-US" altLang="zh-CN" sz="2800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ct val="50000"/>
              </a:spcAft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1 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 F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/A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 P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= F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/A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P —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液压系统的工作压力，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MPa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N/mm</a:t>
            </a:r>
            <a:r>
              <a:rPr lang="en-US" altLang="zh-CN" sz="2000" b="1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）；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G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液压系统的工作负载，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作用在小活塞上的力，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84276"/>
            <a:ext cx="4362190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092280" y="4446429"/>
            <a:ext cx="162018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为了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获得较大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的输出力，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可通过增大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工作压力或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增大输出端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面积来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实现。</a:t>
            </a:r>
            <a:endParaRPr lang="en-US" altLang="zh-CN" sz="1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1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4248" y="0"/>
            <a:ext cx="2363738" cy="6977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b="1" dirty="0">
                <a:ea typeface="宋体" pitchFamily="2" charset="-122"/>
              </a:rPr>
              <a:t>P = G/A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负载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增大，液压系统工作压力也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增大，出于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安全考虑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，对液压系统的工作压力有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一定限制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。可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通过增大液压缸的工作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面积，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理论上就可以得到任意大小的输出力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。基于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这种液体静压传动原理可制造出大型液压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设备。</a:t>
            </a:r>
            <a:r>
              <a:rPr lang="en-US" altLang="zh-CN" b="1" dirty="0">
                <a:ea typeface="宋体" pitchFamily="2" charset="-122"/>
              </a:rPr>
              <a:t> </a:t>
            </a:r>
            <a:endParaRPr lang="en-US" altLang="zh-CN" b="1" dirty="0" smtClean="0">
              <a:ea typeface="宋体" pitchFamily="2" charset="-122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9" y="0"/>
            <a:ext cx="681949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7726" y="4079855"/>
            <a:ext cx="7542706" cy="247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液压泵的工作压力取决于负载，负载越大，液压泵的工作压力就越大。当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没有负载（负载等于零）时，系统中压力不能建立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工作压力只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取决于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负载，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而与油液的流量大小无关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                </a:t>
            </a:r>
            <a:r>
              <a:rPr lang="en-US" altLang="zh-CN" b="1" dirty="0" smtClean="0">
                <a:ea typeface="宋体" pitchFamily="2" charset="-122"/>
              </a:rPr>
              <a:t>P = G/A</a:t>
            </a:r>
            <a:r>
              <a:rPr lang="en-US" altLang="zh-CN" b="1" baseline="-25000" dirty="0" smtClean="0">
                <a:ea typeface="宋体" pitchFamily="2" charset="-122"/>
              </a:rPr>
              <a:t>2</a:t>
            </a:r>
            <a:r>
              <a:rPr lang="en-US" altLang="zh-CN" b="1" dirty="0" smtClean="0">
                <a:ea typeface="宋体" pitchFamily="2" charset="-122"/>
              </a:rPr>
              <a:t>                            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   </a:t>
            </a:r>
            <a:endParaRPr lang="zh-CN" alt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95" y="1556792"/>
            <a:ext cx="5112568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-35738" y="-6619"/>
            <a:ext cx="9179737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影响液压系统工作压力因素分析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85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3444" y="1268760"/>
            <a:ext cx="698477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、液压传动可以传递运动，运动的传递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遵循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液体连续性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原理（质量守恒）。</a:t>
            </a:r>
            <a:endParaRPr lang="zh-CN" altLang="en-US" sz="28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949" y="2132856"/>
            <a:ext cx="3888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800" b="1" baseline="-25000" dirty="0" smtClean="0">
                <a:ea typeface="楷体" pitchFamily="49" charset="-122"/>
                <a:cs typeface="Times New Roman" pitchFamily="18" charset="0"/>
              </a:rPr>
              <a:t>1  </a:t>
            </a:r>
            <a:r>
              <a:rPr lang="en-US" altLang="zh-CN" sz="2800" b="1" dirty="0">
                <a:ea typeface="楷体" pitchFamily="49" charset="-122"/>
                <a:cs typeface="Times New Roman" pitchFamily="18" charset="0"/>
              </a:rPr>
              <a:t>= A</a:t>
            </a:r>
            <a:r>
              <a:rPr lang="en-US" altLang="zh-CN" sz="2800" b="1" baseline="-250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ea typeface="楷体" pitchFamily="49" charset="-122"/>
                <a:cs typeface="Times New Roman" pitchFamily="18" charset="0"/>
              </a:rPr>
              <a:t> 2</a:t>
            </a:r>
            <a:r>
              <a:rPr lang="en-US" altLang="zh-CN" sz="2800" b="1" dirty="0">
                <a:ea typeface="楷体" pitchFamily="49" charset="-122"/>
                <a:cs typeface="Times New Roman" pitchFamily="18" charset="0"/>
              </a:rPr>
              <a:t> = △V</a:t>
            </a:r>
            <a:br>
              <a:rPr lang="en-US" altLang="zh-CN" sz="2800" b="1" dirty="0">
                <a:ea typeface="楷体" pitchFamily="49" charset="-122"/>
                <a:cs typeface="Times New Roman" pitchFamily="18" charset="0"/>
              </a:rPr>
            </a:br>
            <a:endParaRPr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88763"/>
            <a:ext cx="4139952" cy="2780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666089" y="5075144"/>
            <a:ext cx="295232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  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考虑液体的可压缩性、泄漏、管道变形等体积变化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因素。         </a:t>
            </a:r>
            <a:r>
              <a:rPr lang="zh-CN" altLang="en-US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容积</a:t>
            </a:r>
            <a:r>
              <a: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相等（质量守恒</a:t>
            </a:r>
            <a:r>
              <a:rPr lang="zh-CN" altLang="en-US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655519" y="3517851"/>
            <a:ext cx="31175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方程两边同时除以时间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t</a:t>
            </a: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1" baseline="-25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= A</a:t>
            </a:r>
            <a:r>
              <a:rPr lang="en-US" altLang="zh-CN" sz="2800" b="1" baseline="-25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ea typeface="宋体" pitchFamily="2" charset="-122"/>
                <a:cs typeface="Times New Roman" pitchFamily="18" charset="0"/>
              </a:rPr>
              <a:t>2 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= q 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2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8724" y="3717032"/>
            <a:ext cx="367240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大活塞面积一定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时，大活塞运动速度主要取决于输入的流量，与负载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无关。调节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输入流量，就可以改变大活塞的运动速度，从而实现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无级调速。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8724" y="2517514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     v</a:t>
            </a:r>
            <a:r>
              <a:rPr lang="en-US" altLang="zh-CN" sz="3200" b="1" baseline="-25000" dirty="0" smtClean="0">
                <a:latin typeface="宋体" pitchFamily="2" charset="-122"/>
                <a:ea typeface="宋体" pitchFamily="2" charset="-122"/>
              </a:rPr>
              <a:t>2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= </a:t>
            </a: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/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-35740" y="-25710"/>
            <a:ext cx="9179737" cy="127727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影响大活塞运动速度因素分析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spcBef>
                <a:spcPts val="0"/>
              </a:spcBef>
              <a:spcAft>
                <a:spcPts val="1000"/>
              </a:spcAft>
            </a:pPr>
            <a:endParaRPr lang="zh-CN" altLang="en-US" sz="8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5" y="2132856"/>
            <a:ext cx="3798554" cy="3699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123776" y="2552238"/>
            <a:ext cx="529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3200" b="1" baseline="-25000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3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9672" y="1396802"/>
            <a:ext cx="59766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4572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本章主要内容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4572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endParaRPr lang="en-US" altLang="zh-CN" sz="2800" b="1" kern="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marL="0" marR="4572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1.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液压传动的定义</a:t>
            </a:r>
          </a:p>
          <a:p>
            <a:pPr marL="0" marR="4572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2.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液压传动的工作原理</a:t>
            </a:r>
          </a:p>
          <a:p>
            <a:pPr marL="0" marR="4572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3.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液压传动系统的组成</a:t>
            </a:r>
          </a:p>
          <a:p>
            <a:pPr marL="0" marR="4572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4.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液压</a:t>
            </a:r>
            <a:r>
              <a:rPr lang="zh-CN" altLang="en-US" sz="2800" b="1" kern="0" noProof="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元件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的职能符号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4572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5.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液压传动的</a:t>
            </a:r>
            <a:r>
              <a:rPr lang="zh-CN" altLang="en-US" sz="2800" b="1" kern="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特点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及应用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4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052736"/>
            <a:ext cx="705678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、液压传动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可以传递动力，动力的传递遵循能量守恒原理。</a:t>
            </a:r>
            <a:endParaRPr lang="zh-CN" altLang="en-US" sz="28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4218" y="3356992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Fv</a:t>
            </a:r>
            <a:r>
              <a:rPr lang="en-US" altLang="zh-CN" sz="2800" b="1" baseline="-25000" dirty="0">
                <a:ea typeface="宋体" pitchFamily="2" charset="-122"/>
                <a:cs typeface="Times New Roman" pitchFamily="18" charset="0"/>
              </a:rPr>
              <a:t>1  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= pA</a:t>
            </a:r>
            <a:r>
              <a:rPr lang="en-US" altLang="zh-CN" sz="2800" b="1" baseline="-250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ea typeface="宋体" pitchFamily="2" charset="-122"/>
                <a:cs typeface="Times New Roman" pitchFamily="18" charset="0"/>
              </a:rPr>
              <a:t> 1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 = pA</a:t>
            </a:r>
            <a:r>
              <a:rPr lang="en-US" altLang="zh-CN" sz="2800" b="1" baseline="-25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ea typeface="宋体" pitchFamily="2" charset="-122"/>
                <a:cs typeface="Times New Roman" pitchFamily="18" charset="0"/>
              </a:rPr>
              <a:t> 2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800" b="1" dirty="0" err="1">
                <a:ea typeface="宋体" pitchFamily="2" charset="-122"/>
                <a:cs typeface="Times New Roman" pitchFamily="18" charset="0"/>
              </a:rPr>
              <a:t>pq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240360" cy="29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004048" y="4277366"/>
            <a:ext cx="2891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Fv</a:t>
            </a:r>
            <a:r>
              <a:rPr lang="en-US" altLang="zh-CN" sz="1800" b="1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系统的输入功率；</a:t>
            </a:r>
            <a:endParaRPr lang="en-US" altLang="zh-CN" sz="1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/>
            <a:r>
              <a:rPr lang="en-US" altLang="zh-CN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pA</a:t>
            </a:r>
            <a:r>
              <a:rPr lang="en-US" altLang="zh-CN" sz="1800" b="1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1800" b="1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2 </a:t>
            </a:r>
            <a:r>
              <a:rPr lang="en-US" altLang="zh-CN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系统的输出功率。</a:t>
            </a:r>
            <a:endParaRPr lang="en-US" altLang="zh-CN" sz="1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9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441327" y="3645024"/>
            <a:ext cx="8280400" cy="2456936"/>
            <a:chOff x="431" y="1317"/>
            <a:chExt cx="5216" cy="1705"/>
          </a:xfrm>
        </p:grpSpPr>
        <p:sp>
          <p:nvSpPr>
            <p:cNvPr id="31748" name="AutoShape 23"/>
            <p:cNvSpPr>
              <a:spLocks noChangeArrowheads="1"/>
            </p:cNvSpPr>
            <p:nvPr/>
          </p:nvSpPr>
          <p:spPr bwMode="auto">
            <a:xfrm>
              <a:off x="1570" y="1516"/>
              <a:ext cx="725" cy="333"/>
            </a:xfrm>
            <a:prstGeom prst="rightArrow">
              <a:avLst>
                <a:gd name="adj1" fmla="val 50000"/>
                <a:gd name="adj2" fmla="val 544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49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楷体" pitchFamily="49" charset="-122"/>
                  <a:ea typeface="楷体" pitchFamily="49" charset="-122"/>
                </a:rPr>
                <a:t>驱动设备</a:t>
              </a:r>
            </a:p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31750" name="Text Box 25"/>
            <p:cNvSpPr txBox="1">
              <a:spLocks noChangeArrowheads="1"/>
            </p:cNvSpPr>
            <p:nvPr/>
          </p:nvSpPr>
          <p:spPr bwMode="auto">
            <a:xfrm>
              <a:off x="431" y="2115"/>
              <a:ext cx="1315" cy="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表现形式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转矩×角速度</a:t>
              </a:r>
              <a:endParaRPr lang="en-US" altLang="zh-CN" b="1" dirty="0"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Nm  rad/s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751" name="AutoShape 26"/>
            <p:cNvSpPr>
              <a:spLocks noChangeArrowheads="1"/>
            </p:cNvSpPr>
            <p:nvPr/>
          </p:nvSpPr>
          <p:spPr bwMode="auto">
            <a:xfrm>
              <a:off x="229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楷体" pitchFamily="49" charset="-122"/>
                  <a:ea typeface="楷体" pitchFamily="49" charset="-122"/>
                </a:rPr>
                <a:t>液压油的</a:t>
              </a:r>
            </a:p>
            <a:p>
              <a:pPr algn="ctr"/>
              <a:r>
                <a:rPr lang="zh-CN" altLang="en-US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  <p:sp>
          <p:nvSpPr>
            <p:cNvPr id="31752" name="Text Box 27"/>
            <p:cNvSpPr txBox="1">
              <a:spLocks noChangeArrowheads="1"/>
            </p:cNvSpPr>
            <p:nvPr/>
          </p:nvSpPr>
          <p:spPr bwMode="auto">
            <a:xfrm>
              <a:off x="1623" y="1881"/>
              <a:ext cx="5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 dirty="0">
                  <a:latin typeface="楷体" pitchFamily="49" charset="-122"/>
                  <a:ea typeface="楷体" pitchFamily="49" charset="-122"/>
                </a:rPr>
                <a:t>油泵</a:t>
              </a:r>
            </a:p>
          </p:txBody>
        </p:sp>
        <p:sp>
          <p:nvSpPr>
            <p:cNvPr id="31753" name="AutoShape 28"/>
            <p:cNvSpPr>
              <a:spLocks noChangeArrowheads="1"/>
            </p:cNvSpPr>
            <p:nvPr/>
          </p:nvSpPr>
          <p:spPr bwMode="auto">
            <a:xfrm>
              <a:off x="3330" y="1516"/>
              <a:ext cx="884" cy="333"/>
            </a:xfrm>
            <a:prstGeom prst="rightArrow">
              <a:avLst>
                <a:gd name="adj1" fmla="val 50000"/>
                <a:gd name="adj2" fmla="val 544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54" name="AutoShape 29"/>
            <p:cNvSpPr>
              <a:spLocks noChangeArrowheads="1"/>
            </p:cNvSpPr>
            <p:nvPr/>
          </p:nvSpPr>
          <p:spPr bwMode="auto">
            <a:xfrm>
              <a:off x="4214" y="1350"/>
              <a:ext cx="1410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楷体" pitchFamily="49" charset="-122"/>
                  <a:ea typeface="楷体" pitchFamily="49" charset="-122"/>
                </a:rPr>
                <a:t>液压系统输</a:t>
              </a:r>
              <a:endParaRPr lang="en-US" altLang="zh-CN" sz="2800" b="1" dirty="0"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800" b="1" dirty="0">
                  <a:latin typeface="楷体" pitchFamily="49" charset="-122"/>
                  <a:ea typeface="楷体" pitchFamily="49" charset="-122"/>
                </a:rPr>
                <a:t>出的</a:t>
              </a:r>
              <a:r>
                <a:rPr lang="zh-CN" altLang="en-US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31755" name="Text Box 30"/>
            <p:cNvSpPr txBox="1">
              <a:spLocks noChangeArrowheads="1"/>
            </p:cNvSpPr>
            <p:nvPr/>
          </p:nvSpPr>
          <p:spPr bwMode="auto">
            <a:xfrm>
              <a:off x="3330" y="1890"/>
              <a:ext cx="97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 dirty="0">
                  <a:latin typeface="楷体" pitchFamily="49" charset="-122"/>
                  <a:ea typeface="楷体" pitchFamily="49" charset="-122"/>
                </a:rPr>
                <a:t>执行元件</a:t>
              </a:r>
            </a:p>
          </p:txBody>
        </p:sp>
        <p:sp>
          <p:nvSpPr>
            <p:cNvPr id="31756" name="Text Box 31"/>
            <p:cNvSpPr txBox="1">
              <a:spLocks noChangeArrowheads="1"/>
            </p:cNvSpPr>
            <p:nvPr/>
          </p:nvSpPr>
          <p:spPr bwMode="auto">
            <a:xfrm>
              <a:off x="2191" y="2115"/>
              <a:ext cx="1191" cy="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表现形式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压力×流量</a:t>
              </a:r>
              <a:endParaRPr lang="en-US" altLang="zh-CN" b="1" dirty="0"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N/m</a:t>
              </a:r>
              <a:r>
                <a:rPr lang="en-US" altLang="zh-CN" b="1" baseline="30000" dirty="0">
                  <a:latin typeface="楷体" pitchFamily="49" charset="-122"/>
                  <a:ea typeface="楷体" pitchFamily="49" charset="-122"/>
                </a:rPr>
                <a:t>2   </a:t>
              </a: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b="1" baseline="30000" dirty="0"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/s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757" name="Text Box 32"/>
            <p:cNvSpPr txBox="1">
              <a:spLocks noChangeArrowheads="1"/>
            </p:cNvSpPr>
            <p:nvPr/>
          </p:nvSpPr>
          <p:spPr bwMode="auto">
            <a:xfrm>
              <a:off x="3560" y="2115"/>
              <a:ext cx="2087" cy="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表现形式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力×速度；</a:t>
              </a:r>
              <a:endParaRPr lang="en-US" altLang="zh-CN" b="1" dirty="0"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转矩×角速度</a:t>
              </a:r>
            </a:p>
          </p:txBody>
        </p:sp>
      </p:grp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2996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48" y="2780928"/>
            <a:ext cx="6270103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小活塞直径为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，行程为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；大活塞直径为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40mm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，重物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G =50000N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，杆长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L =500mm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，小活塞轴线到杆件回转支点距离</a:t>
            </a:r>
            <a:r>
              <a:rPr lang="en-US" altLang="zh-CN" b="1" dirty="0" smtClean="0">
                <a:latin typeface="+mn-ea"/>
              </a:rPr>
              <a:t>l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=25mm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。试确定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在杆末端所施加的可举重物的力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   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）此时两活塞腔的液体压力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；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   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）杠杆往返一次重物上升的高度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5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" y="0"/>
            <a:ext cx="9145116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3639" y="4905110"/>
            <a:ext cx="89508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输入较小的力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156.25N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），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通过千斤顶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可以输出较大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的力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5000N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千斤顶工作腔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的大小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是由负载决定的；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千斤顶省力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不省功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，小活塞移动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20mm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，大活塞移动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1.25mm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运动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速度减慢。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97971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大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活塞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直径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40mm</a:t>
            </a: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重物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G =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50000N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123029" y="2060848"/>
            <a:ext cx="2009822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小活塞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直径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10mm</a:t>
            </a: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行程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20mm</a:t>
            </a: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杆长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500mm</a:t>
            </a:r>
          </a:p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小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活塞轴线到杆件回转支点距离</a:t>
            </a:r>
            <a:r>
              <a:rPr lang="en-US" altLang="zh-CN" sz="2000" b="1" dirty="0">
                <a:latin typeface="+mn-ea"/>
              </a:rPr>
              <a:t>l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=25mm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27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03215"/>
            <a:ext cx="903649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20410"/>
            <a:ext cx="914400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如图所示两个液压缸的结构尺寸均相同，无杆腔和有杆腔的面积分别为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=2A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，两缸承受负载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，且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=2F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，液压泵流量为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，试求两个液压缸并联和串联时，活塞移动速度和液压缸内的压力。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87824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987824" y="-8687"/>
            <a:ext cx="6156176" cy="6740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两个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活塞面积相同的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液压缸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并联时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，由于外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负载不同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，两个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液压缸工作压力不同；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随着液压泵工作压力的上升，两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个液压缸先后顺序动作，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外负载小的缸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先运动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2F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两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个液压缸先后顺序动作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，进入液压缸流量相同，两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缸运动速度相同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缸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：压力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；速度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Q/A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缸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：压力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速度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Q/A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b="1" baseline="-250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2P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     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</a:p>
          <a:p>
            <a:pPr>
              <a:lnSpc>
                <a:spcPct val="150000"/>
              </a:lnSpc>
            </a:pPr>
            <a:endParaRPr lang="zh-CN" altLang="en-US" b="1" baseline="-25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6" cy="508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012035" y="2740647"/>
            <a:ext cx="1440160" cy="559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b="1" baseline="-25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1279" y="2709685"/>
            <a:ext cx="1907654" cy="559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+F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b="1" baseline="-25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5026" y="3536686"/>
            <a:ext cx="1440160" cy="559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u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=Q/A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b="1" baseline="-25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572243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1800" b="1" baseline="-25000" dirty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863489" y="575219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1600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004048" y="3478990"/>
            <a:ext cx="26608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u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=(Q/A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)A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/A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2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7"/>
          <p:cNvGrpSpPr>
            <a:grpSpLocks/>
          </p:cNvGrpSpPr>
          <p:nvPr/>
        </p:nvGrpSpPr>
        <p:grpSpPr bwMode="auto">
          <a:xfrm>
            <a:off x="1980413" y="2074863"/>
            <a:ext cx="5947562" cy="3079751"/>
            <a:chOff x="726" y="1207"/>
            <a:chExt cx="2448" cy="1940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726" y="1329"/>
              <a:ext cx="352" cy="13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液</a:t>
              </a:r>
              <a:endParaRPr lang="en-US" altLang="zh-CN" sz="3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压</a:t>
              </a:r>
              <a:endParaRPr lang="en-US" altLang="zh-CN" sz="3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传</a:t>
              </a:r>
              <a:endParaRPr lang="en-US" altLang="zh-CN" sz="3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32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动</a:t>
              </a:r>
            </a:p>
          </p:txBody>
        </p:sp>
        <p:sp>
          <p:nvSpPr>
            <p:cNvPr id="29700" name="AutoShape 7"/>
            <p:cNvSpPr>
              <a:spLocks/>
            </p:cNvSpPr>
            <p:nvPr/>
          </p:nvSpPr>
          <p:spPr bwMode="auto">
            <a:xfrm>
              <a:off x="1156" y="1389"/>
              <a:ext cx="499" cy="1242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tx1">
                  <a:alpha val="79999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701" name="Rectangle 8"/>
            <p:cNvSpPr>
              <a:spLocks noChangeArrowheads="1"/>
            </p:cNvSpPr>
            <p:nvPr/>
          </p:nvSpPr>
          <p:spPr bwMode="auto">
            <a:xfrm>
              <a:off x="1703" y="1207"/>
              <a:ext cx="5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楷体" pitchFamily="49" charset="-122"/>
                  <a:ea typeface="楷体" pitchFamily="49" charset="-122"/>
                </a:rPr>
                <a:t>传递力</a:t>
              </a:r>
            </a:p>
          </p:txBody>
        </p:sp>
        <p:sp>
          <p:nvSpPr>
            <p:cNvPr id="29702" name="Rectangle 9"/>
            <p:cNvSpPr>
              <a:spLocks noChangeArrowheads="1"/>
            </p:cNvSpPr>
            <p:nvPr/>
          </p:nvSpPr>
          <p:spPr bwMode="auto">
            <a:xfrm>
              <a:off x="1678" y="1827"/>
              <a:ext cx="7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楷体" pitchFamily="49" charset="-122"/>
                  <a:ea typeface="楷体" pitchFamily="49" charset="-122"/>
                </a:rPr>
                <a:t>传递运动</a:t>
              </a:r>
            </a:p>
          </p:txBody>
        </p:sp>
        <p:sp>
          <p:nvSpPr>
            <p:cNvPr id="29703" name="Rectangle 10"/>
            <p:cNvSpPr>
              <a:spLocks noChangeArrowheads="1"/>
            </p:cNvSpPr>
            <p:nvPr/>
          </p:nvSpPr>
          <p:spPr bwMode="auto">
            <a:xfrm>
              <a:off x="1704" y="2448"/>
              <a:ext cx="8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楷体" pitchFamily="49" charset="-122"/>
                  <a:ea typeface="楷体" pitchFamily="49" charset="-122"/>
                </a:rPr>
                <a:t>传递动力</a:t>
              </a:r>
            </a:p>
          </p:txBody>
        </p:sp>
        <p:sp>
          <p:nvSpPr>
            <p:cNvPr id="29704" name="Rectangle 12"/>
            <p:cNvSpPr>
              <a:spLocks noChangeArrowheads="1"/>
            </p:cNvSpPr>
            <p:nvPr/>
          </p:nvSpPr>
          <p:spPr bwMode="auto">
            <a:xfrm>
              <a:off x="3099" y="1498"/>
              <a:ext cx="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29705" name="Rectangle 13"/>
            <p:cNvSpPr>
              <a:spLocks noChangeArrowheads="1"/>
            </p:cNvSpPr>
            <p:nvPr/>
          </p:nvSpPr>
          <p:spPr bwMode="auto">
            <a:xfrm>
              <a:off x="3057" y="2109"/>
              <a:ext cx="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29706" name="Rectangle 15"/>
            <p:cNvSpPr>
              <a:spLocks noChangeArrowheads="1"/>
            </p:cNvSpPr>
            <p:nvPr/>
          </p:nvSpPr>
          <p:spPr bwMode="auto">
            <a:xfrm>
              <a:off x="3099" y="2859"/>
              <a:ext cx="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b="1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7584" y="5085184"/>
            <a:ext cx="7128792" cy="1287829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、液压传动系统是以液体为传输介质，通常为液压油或水。</a:t>
            </a:r>
            <a:endParaRPr lang="zh-CN" altLang="en-US" sz="1050" b="1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582"/>
            <a:ext cx="9144000" cy="4581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4869160"/>
            <a:ext cx="7920880" cy="1728192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、液压传动利用液体的压力能（压力、流量）进行能量转换和传递动力的，因此必须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在密闭的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容器、管路内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进行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FontTx/>
              <a:buNone/>
            </a:pPr>
            <a:endParaRPr lang="zh-CN" altLang="en-US" sz="1050" b="1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0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6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8"/>
          <p:cNvSpPr>
            <a:spLocks noChangeArrowheads="1"/>
          </p:cNvSpPr>
          <p:nvPr/>
        </p:nvSpPr>
        <p:spPr bwMode="auto">
          <a:xfrm>
            <a:off x="1073428" y="2780928"/>
            <a:ext cx="3529013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１、机器的组成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pSp>
        <p:nvGrpSpPr>
          <p:cNvPr id="19461" name="Group 1031"/>
          <p:cNvGrpSpPr>
            <a:grpSpLocks/>
          </p:cNvGrpSpPr>
          <p:nvPr/>
        </p:nvGrpSpPr>
        <p:grpSpPr bwMode="auto">
          <a:xfrm>
            <a:off x="2188186" y="3809266"/>
            <a:ext cx="4613216" cy="2204036"/>
            <a:chOff x="864" y="1722"/>
            <a:chExt cx="3408" cy="1477"/>
          </a:xfrm>
        </p:grpSpPr>
        <p:sp>
          <p:nvSpPr>
            <p:cNvPr id="19462" name="Line 1032"/>
            <p:cNvSpPr>
              <a:spLocks noChangeShapeType="1"/>
            </p:cNvSpPr>
            <p:nvPr/>
          </p:nvSpPr>
          <p:spPr bwMode="auto">
            <a:xfrm>
              <a:off x="2544" y="2016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63" name="Group 1033"/>
            <p:cNvGrpSpPr>
              <a:grpSpLocks/>
            </p:cNvGrpSpPr>
            <p:nvPr/>
          </p:nvGrpSpPr>
          <p:grpSpPr bwMode="auto">
            <a:xfrm>
              <a:off x="864" y="1722"/>
              <a:ext cx="3408" cy="1477"/>
              <a:chOff x="864" y="1290"/>
              <a:chExt cx="3408" cy="1477"/>
            </a:xfrm>
          </p:grpSpPr>
          <p:sp>
            <p:nvSpPr>
              <p:cNvPr id="6157" name="AutoShape 1034"/>
              <p:cNvSpPr>
                <a:spLocks noChangeArrowheads="1"/>
              </p:cNvSpPr>
              <p:nvPr/>
            </p:nvSpPr>
            <p:spPr bwMode="auto">
              <a:xfrm>
                <a:off x="2112" y="1290"/>
                <a:ext cx="912" cy="294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ea typeface="宋体" pitchFamily="2" charset="-122"/>
                  </a:rPr>
                  <a:t>辅助系统</a:t>
                </a:r>
              </a:p>
            </p:txBody>
          </p:sp>
          <p:sp>
            <p:nvSpPr>
              <p:cNvPr id="6158" name="AutoShape 1035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912" cy="288"/>
              </a:xfrm>
              <a:prstGeom prst="flowChartPredefinedProcess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原动机</a:t>
                </a:r>
              </a:p>
            </p:txBody>
          </p:sp>
          <p:sp>
            <p:nvSpPr>
              <p:cNvPr id="6159" name="AutoShape 1036"/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912" cy="288"/>
              </a:xfrm>
              <a:prstGeom prst="flowChartPredefinedProcess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传动装置</a:t>
                </a:r>
              </a:p>
            </p:txBody>
          </p:sp>
          <p:sp>
            <p:nvSpPr>
              <p:cNvPr id="6160" name="AutoShape 1037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912" cy="288"/>
              </a:xfrm>
              <a:prstGeom prst="flowChartPredefinedProcess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000000"/>
                    </a:solidFill>
                    <a:ea typeface="宋体" pitchFamily="2" charset="-122"/>
                  </a:rPr>
                  <a:t>工作机</a:t>
                </a:r>
              </a:p>
            </p:txBody>
          </p:sp>
          <p:sp>
            <p:nvSpPr>
              <p:cNvPr id="19468" name="AutoShape 103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336" cy="192"/>
              </a:xfrm>
              <a:prstGeom prst="rightArrow">
                <a:avLst>
                  <a:gd name="adj1" fmla="val 50000"/>
                  <a:gd name="adj2" fmla="val 43750"/>
                </a:avLst>
              </a:prstGeom>
              <a:solidFill>
                <a:srgbClr val="FFCC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469" name="AutoShape 1039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336" cy="192"/>
              </a:xfrm>
              <a:prstGeom prst="rightArrow">
                <a:avLst>
                  <a:gd name="adj1" fmla="val 50000"/>
                  <a:gd name="adj2" fmla="val 43750"/>
                </a:avLst>
              </a:prstGeom>
              <a:solidFill>
                <a:srgbClr val="FFCC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470" name="Line 1040"/>
              <p:cNvSpPr>
                <a:spLocks noChangeShapeType="1"/>
              </p:cNvSpPr>
              <p:nvPr/>
            </p:nvSpPr>
            <p:spPr bwMode="auto">
              <a:xfrm flipH="1">
                <a:off x="1344" y="1488"/>
                <a:ext cx="7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1" name="Line 1041"/>
              <p:cNvSpPr>
                <a:spLocks noChangeShapeType="1"/>
              </p:cNvSpPr>
              <p:nvPr/>
            </p:nvSpPr>
            <p:spPr bwMode="auto">
              <a:xfrm>
                <a:off x="1344" y="148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2" name="Line 1042"/>
              <p:cNvSpPr>
                <a:spLocks noChangeShapeType="1"/>
              </p:cNvSpPr>
              <p:nvPr/>
            </p:nvSpPr>
            <p:spPr bwMode="auto">
              <a:xfrm>
                <a:off x="3024" y="1488"/>
                <a:ext cx="7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3" name="Line 1043"/>
              <p:cNvSpPr>
                <a:spLocks noChangeShapeType="1"/>
              </p:cNvSpPr>
              <p:nvPr/>
            </p:nvSpPr>
            <p:spPr bwMode="auto">
              <a:xfrm>
                <a:off x="3792" y="148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67" name="AutoShape 104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912" cy="271"/>
              </a:xfrm>
              <a:prstGeom prst="flowChartAlternateProcess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ea typeface="宋体" pitchFamily="2" charset="-122"/>
                  </a:rPr>
                  <a:t>控制系统</a:t>
                </a:r>
              </a:p>
            </p:txBody>
          </p:sp>
          <p:sp>
            <p:nvSpPr>
              <p:cNvPr id="19475" name="Line 1045"/>
              <p:cNvSpPr>
                <a:spLocks noChangeShapeType="1"/>
              </p:cNvSpPr>
              <p:nvPr/>
            </p:nvSpPr>
            <p:spPr bwMode="auto">
              <a:xfrm flipV="1">
                <a:off x="2544" y="2160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6" name="Line 1046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7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7" name="Line 1047"/>
              <p:cNvSpPr>
                <a:spLocks noChangeShapeType="1"/>
              </p:cNvSpPr>
              <p:nvPr/>
            </p:nvSpPr>
            <p:spPr bwMode="auto">
              <a:xfrm flipV="1">
                <a:off x="1344" y="2160"/>
                <a:ext cx="0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8" name="Line 104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7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9" name="Line 1049"/>
              <p:cNvSpPr>
                <a:spLocks noChangeShapeType="1"/>
              </p:cNvSpPr>
              <p:nvPr/>
            </p:nvSpPr>
            <p:spPr bwMode="auto">
              <a:xfrm flipV="1">
                <a:off x="3792" y="2160"/>
                <a:ext cx="0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061280" y="1422003"/>
            <a:ext cx="270939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传动的基本概念</a:t>
            </a:r>
            <a:endParaRPr lang="zh-CN" altLang="en-US" sz="2800" dirty="0"/>
          </a:p>
        </p:txBody>
      </p:sp>
    </p:spTree>
  </p:cSld>
  <p:clrMapOvr>
    <a:masterClrMapping/>
  </p:clrMapOvr>
  <p:transition spd="slow" advTm="2179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20965" y="3787207"/>
            <a:ext cx="7702070" cy="2880320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  <a:buClr>
                <a:schemeClr val="folHlink"/>
              </a:buClr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、液压传动系统中液体压力的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形成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大小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是由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外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负载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决定的，而与流入的流体无关。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22847" y="4934980"/>
            <a:ext cx="1976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latin typeface="楷体" pitchFamily="49" charset="-122"/>
                <a:ea typeface="楷体" pitchFamily="49" charset="-122"/>
              </a:rPr>
              <a:t>P = G/A</a:t>
            </a:r>
            <a:r>
              <a:rPr lang="en-US" altLang="zh-CN" sz="3200" b="1" i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3200" b="1" i="1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32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33196" y="4149080"/>
            <a:ext cx="6624736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FontTx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5661248"/>
            <a:ext cx="7272808" cy="10525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spcBef>
                <a:spcPts val="1200"/>
              </a:spcBef>
              <a:buClr>
                <a:schemeClr val="folHlink"/>
              </a:buClr>
              <a:buNone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输出的力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或力矩是由液体的静压力来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传递的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与力相对应的液体参数是液体压力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7824" y="552491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3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3356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588" y="5445224"/>
            <a:ext cx="7488832" cy="1152128"/>
          </a:xfr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  <a:buNone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输出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度或角速度是由液体的流量传递的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运动速度相对应的液体参数是液体流量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0162" y="3598987"/>
            <a:ext cx="784887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auto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4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、活塞的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运动速度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取决于进入液压缸的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，而与流体的压力大小无关。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0973" y="472949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3200" b="1" i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3200" b="1" i="1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= A</a:t>
            </a:r>
            <a:r>
              <a:rPr lang="en-US" altLang="zh-CN" sz="3200" b="1" i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3200" b="1" i="1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 = q</a:t>
            </a:r>
            <a:endParaRPr lang="zh-CN" altLang="en-US" sz="32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36" y="12262"/>
            <a:ext cx="9161736" cy="3128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295203" y="3503953"/>
            <a:ext cx="1780182" cy="584775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 eaLnBrk="0" hangingPunct="0"/>
            <a:r>
              <a:rPr lang="zh-CN" altLang="zh-CN" sz="3200" b="1" dirty="0" smtClean="0">
                <a:latin typeface="楷体" pitchFamily="49" charset="-122"/>
                <a:ea typeface="楷体" pitchFamily="49" charset="-122"/>
              </a:rPr>
              <a:t>压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3200" b="1" dirty="0" smtClean="0">
                <a:latin typeface="楷体" pitchFamily="49" charset="-122"/>
                <a:ea typeface="楷体" pitchFamily="49" charset="-122"/>
              </a:rPr>
              <a:t>力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3200" b="1" dirty="0" smtClean="0">
                <a:ea typeface="宋体" pitchFamily="2" charset="-122"/>
              </a:rPr>
              <a:t>        </a:t>
            </a:r>
            <a:endParaRPr lang="zh-CN" altLang="en-US" sz="3200" b="1" u="sng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4700" y="3482676"/>
            <a:ext cx="1780182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lvl="1" algn="ctr" eaLnBrk="0" hangingPunct="0"/>
            <a:r>
              <a:rPr lang="zh-CN" altLang="zh-CN" sz="32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</a:t>
            </a:r>
            <a:r>
              <a:rPr lang="en-US" altLang="zh-CN" sz="32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32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量</a:t>
            </a:r>
            <a:r>
              <a:rPr lang="en-US" altLang="zh-CN" sz="32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q</a:t>
            </a:r>
            <a:endParaRPr lang="en-US" altLang="zh-CN" sz="32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2228354" y="4797152"/>
            <a:ext cx="4833913" cy="147732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压力能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压力（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N/m</a:t>
            </a:r>
            <a:r>
              <a:rPr lang="en-US" altLang="zh-CN" b="1" baseline="30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）×流量（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/s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  <a:hlinkClick r:id="rId2" action="ppaction://hlinkfile"/>
              </a:rPr>
              <a:t>lifter.swf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9114" y="1890410"/>
            <a:ext cx="58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812800" algn="ctr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</a:pPr>
            <a:r>
              <a:rPr lang="zh-CN" altLang="zh-CN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液压传动中两个最重要的基本参数</a:t>
            </a:r>
            <a:r>
              <a:rPr lang="zh-CN" altLang="en-US" sz="2800" b="1" dirty="0">
                <a:solidFill>
                  <a:prstClr val="black"/>
                </a:solidFill>
                <a:latin typeface="Constantia"/>
                <a:ea typeface="宋体" pitchFamily="2" charset="-122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5704346" y="1253415"/>
            <a:ext cx="2876459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ts val="200"/>
              </a:spcBef>
              <a:buClr>
                <a:schemeClr val="folHlink"/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传动装置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原动机和工作机之间，起传递动力和进行控制的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作用。</a:t>
            </a:r>
            <a:endParaRPr lang="en-US" altLang="zh-CN" sz="20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Group 1031"/>
          <p:cNvGrpSpPr>
            <a:grpSpLocks/>
          </p:cNvGrpSpPr>
          <p:nvPr/>
        </p:nvGrpSpPr>
        <p:grpSpPr bwMode="auto">
          <a:xfrm>
            <a:off x="1551322" y="2492287"/>
            <a:ext cx="6079685" cy="2263069"/>
            <a:chOff x="864" y="1722"/>
            <a:chExt cx="3408" cy="1477"/>
          </a:xfrm>
          <a:solidFill>
            <a:schemeClr val="bg2"/>
          </a:solidFill>
        </p:grpSpPr>
        <p:sp>
          <p:nvSpPr>
            <p:cNvPr id="5" name="Line 1032"/>
            <p:cNvSpPr>
              <a:spLocks noChangeShapeType="1"/>
            </p:cNvSpPr>
            <p:nvPr/>
          </p:nvSpPr>
          <p:spPr bwMode="auto">
            <a:xfrm>
              <a:off x="2544" y="2016"/>
              <a:ext cx="0" cy="288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1033"/>
            <p:cNvGrpSpPr>
              <a:grpSpLocks/>
            </p:cNvGrpSpPr>
            <p:nvPr/>
          </p:nvGrpSpPr>
          <p:grpSpPr bwMode="auto">
            <a:xfrm>
              <a:off x="864" y="1722"/>
              <a:ext cx="3408" cy="1477"/>
              <a:chOff x="864" y="1290"/>
              <a:chExt cx="3408" cy="1477"/>
            </a:xfrm>
            <a:grpFill/>
          </p:grpSpPr>
          <p:sp>
            <p:nvSpPr>
              <p:cNvPr id="7" name="AutoShape 1034"/>
              <p:cNvSpPr>
                <a:spLocks noChangeArrowheads="1"/>
              </p:cNvSpPr>
              <p:nvPr/>
            </p:nvSpPr>
            <p:spPr bwMode="auto">
              <a:xfrm>
                <a:off x="2112" y="1290"/>
                <a:ext cx="912" cy="294"/>
              </a:xfrm>
              <a:prstGeom prst="flowChartAlternateProcess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ea typeface="宋体" pitchFamily="2" charset="-122"/>
                  </a:rPr>
                  <a:t>辅助系统</a:t>
                </a:r>
              </a:p>
            </p:txBody>
          </p:sp>
          <p:sp>
            <p:nvSpPr>
              <p:cNvPr id="8" name="AutoShape 1035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912" cy="288"/>
              </a:xfrm>
              <a:prstGeom prst="flowChartPredefinedProcess">
                <a:avLst/>
              </a:prstGeom>
              <a:solidFill>
                <a:schemeClr val="bg2">
                  <a:lumMod val="75000"/>
                </a:schemeClr>
              </a:solidFill>
              <a:ln>
                <a:headEnd/>
                <a:tailEnd/>
              </a:ln>
              <a:effectLst>
                <a:outerShdw blurRad="57150" dist="38100" dir="5400000" algn="ctr" rotWithShape="0">
                  <a:schemeClr val="accent4">
                    <a:shade val="9000"/>
                    <a:alpha val="48000"/>
                    <a:satMod val="105000"/>
                  </a:scheme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原动机</a:t>
                </a:r>
              </a:p>
            </p:txBody>
          </p:sp>
          <p:sp>
            <p:nvSpPr>
              <p:cNvPr id="9" name="AutoShape 1036"/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912" cy="288"/>
              </a:xfrm>
              <a:prstGeom prst="flowChartPredefinedProcess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传动装置</a:t>
                </a:r>
              </a:p>
            </p:txBody>
          </p:sp>
          <p:sp>
            <p:nvSpPr>
              <p:cNvPr id="10" name="AutoShape 1037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912" cy="288"/>
              </a:xfrm>
              <a:prstGeom prst="flowChartPredefinedProcess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000000"/>
                    </a:solidFill>
                    <a:ea typeface="宋体" pitchFamily="2" charset="-122"/>
                  </a:rPr>
                  <a:t>工作机</a:t>
                </a:r>
              </a:p>
            </p:txBody>
          </p:sp>
          <p:sp>
            <p:nvSpPr>
              <p:cNvPr id="11" name="AutoShape 103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336" cy="192"/>
              </a:xfrm>
              <a:prstGeom prst="rightArrow">
                <a:avLst>
                  <a:gd name="adj1" fmla="val 50000"/>
                  <a:gd name="adj2" fmla="val 43750"/>
                </a:avLst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" name="AutoShape 1039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336" cy="192"/>
              </a:xfrm>
              <a:prstGeom prst="rightArrow">
                <a:avLst>
                  <a:gd name="adj1" fmla="val 50000"/>
                  <a:gd name="adj2" fmla="val 43750"/>
                </a:avLst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Line 1040"/>
              <p:cNvSpPr>
                <a:spLocks noChangeShapeType="1"/>
              </p:cNvSpPr>
              <p:nvPr/>
            </p:nvSpPr>
            <p:spPr bwMode="auto">
              <a:xfrm flipH="1">
                <a:off x="1344" y="1488"/>
                <a:ext cx="768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041"/>
              <p:cNvSpPr>
                <a:spLocks noChangeShapeType="1"/>
              </p:cNvSpPr>
              <p:nvPr/>
            </p:nvSpPr>
            <p:spPr bwMode="auto">
              <a:xfrm>
                <a:off x="1344" y="1488"/>
                <a:ext cx="0" cy="384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42"/>
              <p:cNvSpPr>
                <a:spLocks noChangeShapeType="1"/>
              </p:cNvSpPr>
              <p:nvPr/>
            </p:nvSpPr>
            <p:spPr bwMode="auto">
              <a:xfrm>
                <a:off x="3024" y="1488"/>
                <a:ext cx="768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1043"/>
              <p:cNvSpPr>
                <a:spLocks noChangeShapeType="1"/>
              </p:cNvSpPr>
              <p:nvPr/>
            </p:nvSpPr>
            <p:spPr bwMode="auto">
              <a:xfrm>
                <a:off x="3792" y="1488"/>
                <a:ext cx="0" cy="384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AutoShape 104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912" cy="271"/>
              </a:xfrm>
              <a:prstGeom prst="flowChartAlternateProcess">
                <a:avLst/>
              </a:prstGeom>
              <a:solidFill>
                <a:schemeClr val="bg2"/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ea typeface="宋体" pitchFamily="2" charset="-122"/>
                  </a:rPr>
                  <a:t>控制系统</a:t>
                </a:r>
              </a:p>
            </p:txBody>
          </p:sp>
          <p:sp>
            <p:nvSpPr>
              <p:cNvPr id="18" name="Line 1045"/>
              <p:cNvSpPr>
                <a:spLocks noChangeShapeType="1"/>
              </p:cNvSpPr>
              <p:nvPr/>
            </p:nvSpPr>
            <p:spPr bwMode="auto">
              <a:xfrm flipV="1">
                <a:off x="2544" y="2160"/>
                <a:ext cx="0" cy="336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046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768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047"/>
              <p:cNvSpPr>
                <a:spLocks noChangeShapeType="1"/>
              </p:cNvSpPr>
              <p:nvPr/>
            </p:nvSpPr>
            <p:spPr bwMode="auto">
              <a:xfrm flipV="1">
                <a:off x="1344" y="2160"/>
                <a:ext cx="0" cy="432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104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768" cy="0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1049"/>
              <p:cNvSpPr>
                <a:spLocks noChangeShapeType="1"/>
              </p:cNvSpPr>
              <p:nvPr/>
            </p:nvSpPr>
            <p:spPr bwMode="auto">
              <a:xfrm flipV="1">
                <a:off x="3792" y="2160"/>
                <a:ext cx="0" cy="432"/>
              </a:xfrm>
              <a:prstGeom prst="line">
                <a:avLst/>
              </a:prstGeom>
              <a:grpFill/>
              <a:ln w="158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58471" y="4869160"/>
            <a:ext cx="25857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5000"/>
              </a:lnSpc>
              <a:spcBef>
                <a:spcPts val="200"/>
              </a:spcBef>
              <a:buClr>
                <a:srgbClr val="85DFD0"/>
              </a:buClr>
            </a:pPr>
            <a:r>
              <a:rPr lang="zh-CN" altLang="en-US" sz="1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原动机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把各种形态的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能量转变为机械能，是机械的动力源，提供系统所需的驱动功率。</a:t>
            </a:r>
            <a:endParaRPr lang="en-US" altLang="zh-CN" sz="1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33531" y="4324469"/>
            <a:ext cx="20104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200"/>
              </a:spcBef>
              <a:buClr>
                <a:srgbClr val="85DFD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工作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</a:t>
            </a:r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利用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机械能对外做功。</a:t>
            </a:r>
            <a:endParaRPr lang="en-US" altLang="zh-CN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7190" y="5078408"/>
            <a:ext cx="184715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200"/>
              </a:spcBef>
              <a:buClr>
                <a:srgbClr val="85DFD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控制系统：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控制和调整机器的运行状态。</a:t>
            </a:r>
            <a:endParaRPr lang="en-US" altLang="zh-CN" sz="20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3862" y="1834162"/>
            <a:ext cx="248750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200"/>
              </a:spcBef>
              <a:buClr>
                <a:srgbClr val="85DFD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辅助系统：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机器的润滑、显示、保护等</a:t>
            </a:r>
            <a:r>
              <a:rPr lang="zh-CN" altLang="en-US" sz="2000" b="1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dirty="0">
              <a:solidFill>
                <a:prstClr val="black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2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7"/>
          <p:cNvGrpSpPr>
            <a:grpSpLocks/>
          </p:cNvGrpSpPr>
          <p:nvPr/>
        </p:nvGrpSpPr>
        <p:grpSpPr bwMode="auto">
          <a:xfrm>
            <a:off x="1040982" y="2614711"/>
            <a:ext cx="3886479" cy="3066296"/>
            <a:chOff x="811" y="1276"/>
            <a:chExt cx="2085" cy="1489"/>
          </a:xfrm>
        </p:grpSpPr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811" y="1706"/>
              <a:ext cx="346" cy="583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传</a:t>
              </a:r>
              <a:endPara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endPara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动</a:t>
              </a:r>
            </a:p>
          </p:txBody>
        </p:sp>
        <p:sp>
          <p:nvSpPr>
            <p:cNvPr id="22541" name="AutoShape 7"/>
            <p:cNvSpPr>
              <a:spLocks/>
            </p:cNvSpPr>
            <p:nvPr/>
          </p:nvSpPr>
          <p:spPr bwMode="auto">
            <a:xfrm>
              <a:off x="1156" y="1389"/>
              <a:ext cx="499" cy="1296"/>
            </a:xfrm>
            <a:prstGeom prst="leftBrace">
              <a:avLst>
                <a:gd name="adj1" fmla="val 16665"/>
                <a:gd name="adj2" fmla="val 50000"/>
              </a:avLst>
            </a:prstGeom>
            <a:noFill/>
            <a:ln w="38100">
              <a:solidFill>
                <a:schemeClr val="tx1">
                  <a:alpha val="79999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42" name="Rectangle 8"/>
            <p:cNvSpPr>
              <a:spLocks noChangeArrowheads="1"/>
            </p:cNvSpPr>
            <p:nvPr/>
          </p:nvSpPr>
          <p:spPr bwMode="auto">
            <a:xfrm>
              <a:off x="1645" y="1276"/>
              <a:ext cx="115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机械传动</a:t>
              </a:r>
            </a:p>
          </p:txBody>
        </p:sp>
        <p:sp>
          <p:nvSpPr>
            <p:cNvPr id="22543" name="Rectangle 9"/>
            <p:cNvSpPr>
              <a:spLocks noChangeArrowheads="1"/>
            </p:cNvSpPr>
            <p:nvPr/>
          </p:nvSpPr>
          <p:spPr bwMode="auto">
            <a:xfrm>
              <a:off x="1563" y="1966"/>
              <a:ext cx="121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电力传动</a:t>
              </a:r>
            </a:p>
          </p:txBody>
        </p:sp>
        <p:sp>
          <p:nvSpPr>
            <p:cNvPr id="22544" name="Rectangle 10"/>
            <p:cNvSpPr>
              <a:spLocks noChangeArrowheads="1"/>
            </p:cNvSpPr>
            <p:nvPr/>
          </p:nvSpPr>
          <p:spPr bwMode="auto">
            <a:xfrm>
              <a:off x="1655" y="2541"/>
              <a:ext cx="124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流体传动</a:t>
              </a:r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4705366" y="2390212"/>
            <a:ext cx="1838325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以机械元件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传递能量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37530" y="3870687"/>
            <a:ext cx="2447531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以电流、电压</a:t>
            </a: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借</a:t>
            </a:r>
            <a:endParaRPr lang="en-US" altLang="zh-CN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助导体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传递能量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751845" y="5068428"/>
            <a:ext cx="2125599" cy="89567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以流体为工作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介质传递能量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535" name="右箭头 15"/>
          <p:cNvSpPr>
            <a:spLocks noChangeArrowheads="1"/>
          </p:cNvSpPr>
          <p:nvPr/>
        </p:nvSpPr>
        <p:spPr bwMode="auto">
          <a:xfrm>
            <a:off x="4161502" y="2764367"/>
            <a:ext cx="501650" cy="292100"/>
          </a:xfrm>
          <a:prstGeom prst="rightArrow">
            <a:avLst>
              <a:gd name="adj1" fmla="val 50000"/>
              <a:gd name="adj2" fmla="val 500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6" name="右箭头 22"/>
          <p:cNvSpPr>
            <a:spLocks noChangeArrowheads="1"/>
          </p:cNvSpPr>
          <p:nvPr/>
        </p:nvSpPr>
        <p:spPr bwMode="auto">
          <a:xfrm>
            <a:off x="4022948" y="4181837"/>
            <a:ext cx="640204" cy="292100"/>
          </a:xfrm>
          <a:prstGeom prst="rightArrow">
            <a:avLst>
              <a:gd name="adj1" fmla="val 50000"/>
              <a:gd name="adj2" fmla="val 500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7" name="右箭头 23"/>
          <p:cNvSpPr>
            <a:spLocks noChangeArrowheads="1"/>
          </p:cNvSpPr>
          <p:nvPr/>
        </p:nvSpPr>
        <p:spPr bwMode="auto">
          <a:xfrm>
            <a:off x="4207721" y="5370213"/>
            <a:ext cx="501650" cy="292100"/>
          </a:xfrm>
          <a:prstGeom prst="rightArrow">
            <a:avLst>
              <a:gd name="adj1" fmla="val 50000"/>
              <a:gd name="adj2" fmla="val 500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" name="折角形 16"/>
          <p:cNvSpPr/>
          <p:nvPr/>
        </p:nvSpPr>
        <p:spPr bwMode="auto">
          <a:xfrm>
            <a:off x="7060259" y="2217473"/>
            <a:ext cx="1366837" cy="1385888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带传动、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链传动、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齿轮传动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539" name="右箭头 26"/>
          <p:cNvSpPr>
            <a:spLocks noChangeArrowheads="1"/>
          </p:cNvSpPr>
          <p:nvPr/>
        </p:nvSpPr>
        <p:spPr bwMode="auto">
          <a:xfrm>
            <a:off x="6543691" y="2730192"/>
            <a:ext cx="501650" cy="292100"/>
          </a:xfrm>
          <a:prstGeom prst="rightArrow">
            <a:avLst>
              <a:gd name="adj1" fmla="val 50000"/>
              <a:gd name="adj2" fmla="val 500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6253" y="1268760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、传动的类型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7"/>
          <p:cNvGrpSpPr>
            <a:grpSpLocks/>
          </p:cNvGrpSpPr>
          <p:nvPr/>
        </p:nvGrpSpPr>
        <p:grpSpPr bwMode="auto">
          <a:xfrm>
            <a:off x="691060" y="2005013"/>
            <a:ext cx="4702683" cy="3316288"/>
            <a:chOff x="1141" y="1426"/>
            <a:chExt cx="2747" cy="2089"/>
          </a:xfrm>
        </p:grpSpPr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1141" y="2366"/>
              <a:ext cx="8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流体传动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>
              <a:off x="2092" y="1570"/>
              <a:ext cx="391" cy="1856"/>
            </a:xfrm>
            <a:prstGeom prst="leftBrace">
              <a:avLst>
                <a:gd name="adj1" fmla="val 24978"/>
                <a:gd name="adj2" fmla="val 50000"/>
              </a:avLst>
            </a:prstGeom>
            <a:noFill/>
            <a:ln w="38100">
              <a:solidFill>
                <a:schemeClr val="tx1">
                  <a:alpha val="79999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60" name="Rectangle 12"/>
            <p:cNvSpPr>
              <a:spLocks noChangeArrowheads="1"/>
            </p:cNvSpPr>
            <p:nvPr/>
          </p:nvSpPr>
          <p:spPr bwMode="auto">
            <a:xfrm>
              <a:off x="2533" y="1426"/>
              <a:ext cx="13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液力传动</a:t>
              </a:r>
            </a:p>
          </p:txBody>
        </p:sp>
        <p:sp>
          <p:nvSpPr>
            <p:cNvPr id="23561" name="Rectangle 13"/>
            <p:cNvSpPr>
              <a:spLocks noChangeArrowheads="1"/>
            </p:cNvSpPr>
            <p:nvPr/>
          </p:nvSpPr>
          <p:spPr bwMode="auto">
            <a:xfrm>
              <a:off x="2544" y="2310"/>
              <a:ext cx="11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液压传动</a:t>
              </a:r>
            </a:p>
          </p:txBody>
        </p:sp>
        <p:sp>
          <p:nvSpPr>
            <p:cNvPr id="23562" name="Rectangle 15"/>
            <p:cNvSpPr>
              <a:spLocks noChangeArrowheads="1"/>
            </p:cNvSpPr>
            <p:nvPr/>
          </p:nvSpPr>
          <p:spPr bwMode="auto">
            <a:xfrm>
              <a:off x="2563" y="3224"/>
              <a:ext cx="13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>
                      <a:alpha val="79999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气压传动</a:t>
              </a:r>
            </a:p>
          </p:txBody>
        </p:sp>
      </p:grpSp>
      <p:sp>
        <p:nvSpPr>
          <p:cNvPr id="7172" name="AutoShape 19"/>
          <p:cNvSpPr>
            <a:spLocks noChangeArrowheads="1"/>
          </p:cNvSpPr>
          <p:nvPr/>
        </p:nvSpPr>
        <p:spPr bwMode="auto">
          <a:xfrm>
            <a:off x="5194218" y="1276797"/>
            <a:ext cx="3534553" cy="1252091"/>
          </a:xfrm>
          <a:prstGeom prst="wedgeEllipseCallout">
            <a:avLst>
              <a:gd name="adj1" fmla="val -65614"/>
              <a:gd name="adj2" fmla="val 32914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依靠液体的</a:t>
            </a:r>
            <a:r>
              <a:rPr lang="zh-CN" altLang="en-US" b="1" dirty="0">
                <a:solidFill>
                  <a:srgbClr val="CD2605"/>
                </a:solidFill>
                <a:latin typeface="楷体" pitchFamily="49" charset="-122"/>
                <a:ea typeface="楷体" pitchFamily="49" charset="-122"/>
              </a:rPr>
              <a:t>动能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进行动力传递</a:t>
            </a:r>
          </a:p>
          <a:p>
            <a:pPr>
              <a:defRPr/>
            </a:pPr>
            <a:endParaRPr lang="zh-CN" altLang="en-US" sz="20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73" name="AutoShape 20"/>
          <p:cNvSpPr>
            <a:spLocks noChangeArrowheads="1"/>
          </p:cNvSpPr>
          <p:nvPr/>
        </p:nvSpPr>
        <p:spPr bwMode="auto">
          <a:xfrm>
            <a:off x="5500790" y="3408363"/>
            <a:ext cx="2592388" cy="863600"/>
          </a:xfrm>
          <a:prstGeom prst="wedgeRoundRectCallout">
            <a:avLst>
              <a:gd name="adj1" fmla="val -82574"/>
              <a:gd name="adj2" fmla="val -28311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依靠液体的</a:t>
            </a:r>
            <a:r>
              <a:rPr lang="zh-CN" altLang="en-US" b="1" dirty="0">
                <a:solidFill>
                  <a:srgbClr val="CD2605"/>
                </a:solidFill>
                <a:latin typeface="楷体" pitchFamily="49" charset="-122"/>
                <a:ea typeface="楷体" pitchFamily="49" charset="-122"/>
              </a:rPr>
              <a:t>压力能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进行动力传递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5580112" y="4972051"/>
            <a:ext cx="2036017" cy="822325"/>
          </a:xfrm>
          <a:prstGeom prst="wedgeRectCallout">
            <a:avLst>
              <a:gd name="adj1" fmla="val -85237"/>
              <a:gd name="adj2" fmla="val -323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依靠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压缩空气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传递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动力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80728"/>
            <a:ext cx="7772400" cy="1143000"/>
          </a:xfrm>
          <a:noFill/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一、液压传动的定义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3212976"/>
            <a:ext cx="6727794" cy="310356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            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以液体（液压油、水）为工作介质，依靠液体的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压力能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进行动力传递的一种传动形式。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96136" y="10319"/>
            <a:ext cx="3347864" cy="67403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液压传动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就是通过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能量转换装置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（液压泵），将原动机提供的机械能转变为液体的压力能，然后通过封闭管道、控制元件等再由另一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能量转换装置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（液压缸、液压马达）将液体的压力能转变为机械能，以驱动负载，实现机构所需的直线或旋转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运动。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21" y="25772"/>
            <a:ext cx="5825257" cy="683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4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7176" y="1412776"/>
            <a:ext cx="8382000" cy="609600"/>
          </a:xfrm>
        </p:spPr>
        <p:txBody>
          <a:bodyPr>
            <a:normAutofit/>
          </a:bodyPr>
          <a:lstStyle/>
          <a:p>
            <a:pPr marL="812800" indent="-812800" algn="ctr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液压传动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过程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二次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能量转换过程</a:t>
            </a:r>
          </a:p>
        </p:txBody>
      </p: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1410293" y="2703122"/>
            <a:ext cx="6731510" cy="1928704"/>
            <a:chOff x="431" y="1317"/>
            <a:chExt cx="5193" cy="985"/>
          </a:xfrm>
        </p:grpSpPr>
        <p:sp>
          <p:nvSpPr>
            <p:cNvPr id="80900" name="AutoShape 23"/>
            <p:cNvSpPr>
              <a:spLocks noChangeArrowheads="1"/>
            </p:cNvSpPr>
            <p:nvPr/>
          </p:nvSpPr>
          <p:spPr bwMode="auto">
            <a:xfrm>
              <a:off x="1582" y="1486"/>
              <a:ext cx="725" cy="363"/>
            </a:xfrm>
            <a:prstGeom prst="rightArrow">
              <a:avLst>
                <a:gd name="adj1" fmla="val 50000"/>
                <a:gd name="adj2" fmla="val 54429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0901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楷体" pitchFamily="49" charset="-122"/>
                  <a:ea typeface="楷体" pitchFamily="49" charset="-122"/>
                </a:rPr>
                <a:t>驱动设备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80902" name="Text Box 25"/>
            <p:cNvSpPr txBox="1">
              <a:spLocks noChangeArrowheads="1"/>
            </p:cNvSpPr>
            <p:nvPr/>
          </p:nvSpPr>
          <p:spPr bwMode="auto">
            <a:xfrm>
              <a:off x="431" y="2115"/>
              <a:ext cx="131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0903" name="AutoShape 26"/>
            <p:cNvSpPr>
              <a:spLocks noChangeArrowheads="1"/>
            </p:cNvSpPr>
            <p:nvPr/>
          </p:nvSpPr>
          <p:spPr bwMode="auto">
            <a:xfrm>
              <a:off x="229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液压油的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  <p:sp>
          <p:nvSpPr>
            <p:cNvPr id="80904" name="Text Box 27"/>
            <p:cNvSpPr txBox="1">
              <a:spLocks noChangeArrowheads="1"/>
            </p:cNvSpPr>
            <p:nvPr/>
          </p:nvSpPr>
          <p:spPr bwMode="auto">
            <a:xfrm>
              <a:off x="1565" y="1839"/>
              <a:ext cx="64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 dirty="0">
                  <a:latin typeface="楷体" pitchFamily="49" charset="-122"/>
                  <a:ea typeface="楷体" pitchFamily="49" charset="-122"/>
                </a:rPr>
                <a:t>油泵</a:t>
              </a:r>
            </a:p>
          </p:txBody>
        </p:sp>
        <p:sp>
          <p:nvSpPr>
            <p:cNvPr id="80905" name="AutoShape 28"/>
            <p:cNvSpPr>
              <a:spLocks noChangeArrowheads="1"/>
            </p:cNvSpPr>
            <p:nvPr/>
          </p:nvSpPr>
          <p:spPr bwMode="auto">
            <a:xfrm>
              <a:off x="3330" y="1486"/>
              <a:ext cx="1047" cy="393"/>
            </a:xfrm>
            <a:prstGeom prst="rightArrow">
              <a:avLst>
                <a:gd name="adj1" fmla="val 50000"/>
                <a:gd name="adj2" fmla="val 54433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0906" name="AutoShape 29"/>
            <p:cNvSpPr>
              <a:spLocks noChangeArrowheads="1"/>
            </p:cNvSpPr>
            <p:nvPr/>
          </p:nvSpPr>
          <p:spPr bwMode="auto">
            <a:xfrm>
              <a:off x="4377" y="1350"/>
              <a:ext cx="1247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tx2"/>
                  </a:solidFill>
                  <a:latin typeface="楷体" pitchFamily="49" charset="-122"/>
                  <a:ea typeface="楷体" pitchFamily="49" charset="-122"/>
                </a:rPr>
                <a:t>液压系统</a:t>
              </a:r>
              <a:endParaRPr lang="en-US" altLang="zh-CN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tx2"/>
                  </a:solidFill>
                  <a:latin typeface="楷体" pitchFamily="49" charset="-122"/>
                  <a:ea typeface="楷体" pitchFamily="49" charset="-122"/>
                </a:rPr>
                <a:t>输出的</a:t>
              </a:r>
              <a:endParaRPr lang="en-US" altLang="zh-CN" b="1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  <a:endPara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0907" name="Text Box 30"/>
            <p:cNvSpPr txBox="1">
              <a:spLocks noChangeArrowheads="1"/>
            </p:cNvSpPr>
            <p:nvPr/>
          </p:nvSpPr>
          <p:spPr bwMode="auto">
            <a:xfrm>
              <a:off x="3264" y="1865"/>
              <a:ext cx="109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 dirty="0">
                  <a:latin typeface="楷体" pitchFamily="49" charset="-122"/>
                  <a:ea typeface="楷体" pitchFamily="49" charset="-122"/>
                </a:rPr>
                <a:t>执行元件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7" y="4737562"/>
            <a:ext cx="2828926" cy="186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4025</TotalTime>
  <Words>1416</Words>
  <Application>Microsoft Office PowerPoint</Application>
  <PresentationFormat>全屏显示(4:3)</PresentationFormat>
  <Paragraphs>174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楷体</vt:lpstr>
      <vt:lpstr>楷体_GB2312</vt:lpstr>
      <vt:lpstr>隶书</vt:lpstr>
      <vt:lpstr>宋体</vt:lpstr>
      <vt:lpstr>Calibri</vt:lpstr>
      <vt:lpstr>Constantia</vt:lpstr>
      <vt:lpstr>Times New Roman</vt:lpstr>
      <vt:lpstr>Wingdings</vt:lpstr>
      <vt:lpstr>Wingdings 2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一、液压传动的定义</vt:lpstr>
      <vt:lpstr>PowerPoint 演示文稿</vt:lpstr>
      <vt:lpstr>PowerPoint 演示文稿</vt:lpstr>
      <vt:lpstr>PowerPoint 演示文稿</vt:lpstr>
      <vt:lpstr>二、液压传动的工作原理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默认; wq</dc:creator>
  <cp:lastModifiedBy>wangqiang</cp:lastModifiedBy>
  <cp:revision>293</cp:revision>
  <dcterms:created xsi:type="dcterms:W3CDTF">2003-08-28T01:42:36Z</dcterms:created>
  <dcterms:modified xsi:type="dcterms:W3CDTF">2016-09-06T02:14:03Z</dcterms:modified>
</cp:coreProperties>
</file>