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5"/>
  </p:notesMasterIdLst>
  <p:sldIdLst>
    <p:sldId id="554" r:id="rId2"/>
    <p:sldId id="547" r:id="rId3"/>
    <p:sldId id="551" r:id="rId4"/>
    <p:sldId id="548" r:id="rId5"/>
    <p:sldId id="549" r:id="rId6"/>
    <p:sldId id="552" r:id="rId7"/>
    <p:sldId id="555" r:id="rId8"/>
    <p:sldId id="553" r:id="rId9"/>
    <p:sldId id="560" r:id="rId10"/>
    <p:sldId id="556" r:id="rId11"/>
    <p:sldId id="557" r:id="rId12"/>
    <p:sldId id="558" r:id="rId13"/>
    <p:sldId id="559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D60093"/>
    <a:srgbClr val="CC6600"/>
    <a:srgbClr val="800000"/>
    <a:srgbClr val="008000"/>
    <a:srgbClr val="CC0000"/>
    <a:srgbClr val="CC3300"/>
    <a:srgbClr val="66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4652" autoAdjust="0"/>
  </p:normalViewPr>
  <p:slideViewPr>
    <p:cSldViewPr>
      <p:cViewPr varScale="1">
        <p:scale>
          <a:sx n="77" d="100"/>
          <a:sy n="77" d="100"/>
        </p:scale>
        <p:origin x="3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8AB36CA-E7BD-400A-8178-C3F56CC747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4801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6AC42-C76D-4576-B09C-FA5621F45E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9873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DCA9F-C4B2-4BF9-B641-9504E6704F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259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3B14F-81B5-4D96-80CC-E333EEB774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6456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3039D-710E-49A9-AF91-B0AA0DD790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537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2F473-2B2D-4702-872B-8A9EE92531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7004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68784-F89E-48A1-8036-2F529856F1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290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FD9D9-00ED-4BD9-BFF3-56FF5B77BA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976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3B4F1-66F2-4129-BB16-2CF4153F40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595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0CDC1-FC34-497A-9950-FF787E9167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144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707B1-2256-40E9-B6D0-669CD9E631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651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F2000-6DBC-4830-ADFF-806174CC45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320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307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307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2A49583B-FBB2-478A-8B47-1341CC1808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3081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46" r:id="rId2"/>
    <p:sldLayoutId id="2147484055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6" r:id="rId9"/>
    <p:sldLayoutId id="2147484052" r:id="rId10"/>
    <p:sldLayoutId id="214748405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67744" y="2132856"/>
            <a:ext cx="4522392" cy="1027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b="1" dirty="0" smtClean="0">
                <a:latin typeface="楷体" pitchFamily="49" charset="-122"/>
                <a:ea typeface="楷体" pitchFamily="49" charset="-122"/>
              </a:rPr>
              <a:t>气 液 压 传 </a:t>
            </a:r>
            <a:r>
              <a:rPr lang="zh-CN" altLang="en-US" sz="4800" b="1" dirty="0" smtClean="0">
                <a:latin typeface="楷体" pitchFamily="49" charset="-122"/>
                <a:ea typeface="楷体" pitchFamily="49" charset="-122"/>
              </a:rPr>
              <a:t>动</a:t>
            </a:r>
            <a:endParaRPr lang="en-US" altLang="zh-CN" sz="4800" b="1" dirty="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694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758950"/>
            <a:ext cx="5759450" cy="392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6579384" y="1977176"/>
            <a:ext cx="1509638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液压动力元件（柱塞泵）</a:t>
            </a:r>
            <a:endParaRPr lang="en-US" altLang="zh-CN" sz="2000" b="1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2479" y="2807423"/>
            <a:ext cx="958916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液压执</a:t>
            </a:r>
            <a:endParaRPr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 algn="ctr" eaLnBrk="1" hangingPunct="1">
              <a:defRPr/>
            </a:pP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行元件</a:t>
            </a:r>
            <a:endParaRPr lang="en-US" altLang="zh-CN" sz="2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80965" y="4066990"/>
            <a:ext cx="1723256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液压辅助元件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80201" y="3314963"/>
            <a:ext cx="958916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液压控</a:t>
            </a:r>
            <a:endParaRPr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 algn="ctr" eaLnBrk="1" hangingPunct="1">
              <a:defRPr/>
            </a:pP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制元件</a:t>
            </a:r>
            <a:endParaRPr lang="en-US" altLang="zh-CN" sz="2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75287" y="4739545"/>
            <a:ext cx="958916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液压工</a:t>
            </a:r>
            <a:endParaRPr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 algn="ctr" eaLnBrk="1" hangingPunct="1">
              <a:defRPr/>
            </a:pP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作介质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59195" y="1745593"/>
            <a:ext cx="111280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机械能</a:t>
            </a:r>
          </a:p>
        </p:txBody>
      </p:sp>
      <p:sp>
        <p:nvSpPr>
          <p:cNvPr id="9" name="矩形 8"/>
          <p:cNvSpPr/>
          <p:nvPr/>
        </p:nvSpPr>
        <p:spPr>
          <a:xfrm>
            <a:off x="3181559" y="2807423"/>
            <a:ext cx="1420582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sz="32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压力能</a:t>
            </a:r>
          </a:p>
        </p:txBody>
      </p:sp>
      <p:sp>
        <p:nvSpPr>
          <p:cNvPr id="14" name="上下箭头 13"/>
          <p:cNvSpPr/>
          <p:nvPr/>
        </p:nvSpPr>
        <p:spPr>
          <a:xfrm flipH="1">
            <a:off x="3859213" y="2238375"/>
            <a:ext cx="250825" cy="56832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059832" y="5949280"/>
            <a:ext cx="5420735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速度</a:t>
            </a:r>
            <a:r>
              <a:rPr lang="zh-CN" altLang="en-US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取决于流量</a:t>
            </a:r>
            <a:r>
              <a:rPr lang="en-US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Q</a:t>
            </a:r>
            <a:r>
              <a:rPr lang="zh-CN" altLang="en-US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8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压力</a:t>
            </a:r>
            <a:r>
              <a:rPr lang="zh-CN" altLang="en-US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取决于负载</a:t>
            </a:r>
            <a:r>
              <a:rPr lang="en-US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G</a:t>
            </a:r>
            <a:r>
              <a:rPr lang="zh-CN" altLang="en-US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11312" y="5479899"/>
            <a:ext cx="2416471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帕斯卡原理</a:t>
            </a:r>
            <a:endParaRPr lang="en-US" altLang="zh-CN" b="1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pPr eaLnBrk="1" hangingPunct="1">
              <a:defRPr/>
            </a:pPr>
            <a:r>
              <a:rPr lang="zh-CN" altLang="en-US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液体连续性原理</a:t>
            </a:r>
            <a:endParaRPr lang="en-US" altLang="zh-CN" b="1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pPr eaLnBrk="1" hangingPunct="1">
              <a:defRPr/>
            </a:pPr>
            <a:r>
              <a:rPr lang="zh-CN" altLang="en-US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（质量守恒）</a:t>
            </a:r>
          </a:p>
        </p:txBody>
      </p:sp>
      <p:sp>
        <p:nvSpPr>
          <p:cNvPr id="20" name="矩形 19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绪 论 小 结</a:t>
            </a:r>
          </a:p>
        </p:txBody>
      </p:sp>
      <p:sp>
        <p:nvSpPr>
          <p:cNvPr id="15" name="矩形 14"/>
          <p:cNvSpPr/>
          <p:nvPr/>
        </p:nvSpPr>
        <p:spPr>
          <a:xfrm>
            <a:off x="211313" y="4467100"/>
            <a:ext cx="1840408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利用液体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压力能</a:t>
            </a:r>
            <a:r>
              <a:rPr lang="zh-CN" altLang="en-US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传递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动力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70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idx="1"/>
          </p:nvPr>
        </p:nvSpPr>
        <p:spPr>
          <a:xfrm>
            <a:off x="-29692" y="17165"/>
            <a:ext cx="9173691" cy="302433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lvl="1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/>
              <a:t>       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、液压传动是利用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密闭管路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中的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受压液体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来传递力和运动的。 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 marL="0" lvl="1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 2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、在传递力时基于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帕斯卡原理</a:t>
            </a: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en-US" altLang="zh-CN" b="1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marL="0" lvl="1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  3</a:t>
            </a: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在传递运动时遵守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质量守恒和能量守恒原理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 marL="0" lvl="1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 4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、流量和压力是液压系统的最重要参数。系统工作压力取决于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负载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流量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决定执行元件的速度。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43013" name="Group 22"/>
          <p:cNvGrpSpPr>
            <a:grpSpLocks/>
          </p:cNvGrpSpPr>
          <p:nvPr/>
        </p:nvGrpSpPr>
        <p:grpSpPr bwMode="auto">
          <a:xfrm>
            <a:off x="1042988" y="4111625"/>
            <a:ext cx="6997700" cy="1341438"/>
            <a:chOff x="535" y="1317"/>
            <a:chExt cx="5089" cy="698"/>
          </a:xfrm>
        </p:grpSpPr>
        <p:sp>
          <p:nvSpPr>
            <p:cNvPr id="43014" name="AutoShape 23"/>
            <p:cNvSpPr>
              <a:spLocks noChangeArrowheads="1"/>
            </p:cNvSpPr>
            <p:nvPr/>
          </p:nvSpPr>
          <p:spPr bwMode="auto">
            <a:xfrm>
              <a:off x="1570" y="1516"/>
              <a:ext cx="725" cy="333"/>
            </a:xfrm>
            <a:prstGeom prst="rightArrow">
              <a:avLst>
                <a:gd name="adj1" fmla="val 50000"/>
                <a:gd name="adj2" fmla="val 5442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3015" name="AutoShape 24"/>
            <p:cNvSpPr>
              <a:spLocks noChangeArrowheads="1"/>
            </p:cNvSpPr>
            <p:nvPr/>
          </p:nvSpPr>
          <p:spPr bwMode="auto">
            <a:xfrm>
              <a:off x="535" y="1317"/>
              <a:ext cx="1035" cy="66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驱动设备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机械能</a:t>
              </a:r>
            </a:p>
          </p:txBody>
        </p:sp>
        <p:sp>
          <p:nvSpPr>
            <p:cNvPr id="43016" name="AutoShape 26"/>
            <p:cNvSpPr>
              <a:spLocks noChangeArrowheads="1"/>
            </p:cNvSpPr>
            <p:nvPr/>
          </p:nvSpPr>
          <p:spPr bwMode="auto">
            <a:xfrm>
              <a:off x="2295" y="1317"/>
              <a:ext cx="1035" cy="66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液压油的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压力能</a:t>
              </a:r>
            </a:p>
          </p:txBody>
        </p:sp>
        <p:sp>
          <p:nvSpPr>
            <p:cNvPr id="43017" name="AutoShape 28"/>
            <p:cNvSpPr>
              <a:spLocks noChangeArrowheads="1"/>
            </p:cNvSpPr>
            <p:nvPr/>
          </p:nvSpPr>
          <p:spPr bwMode="auto">
            <a:xfrm>
              <a:off x="3330" y="1516"/>
              <a:ext cx="884" cy="333"/>
            </a:xfrm>
            <a:prstGeom prst="rightArrow">
              <a:avLst>
                <a:gd name="adj1" fmla="val 50000"/>
                <a:gd name="adj2" fmla="val 544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3018" name="AutoShape 29"/>
            <p:cNvSpPr>
              <a:spLocks noChangeArrowheads="1"/>
            </p:cNvSpPr>
            <p:nvPr/>
          </p:nvSpPr>
          <p:spPr bwMode="auto">
            <a:xfrm>
              <a:off x="4214" y="1350"/>
              <a:ext cx="1410" cy="66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液压系统输出的</a:t>
              </a:r>
              <a:endParaRPr lang="en-US" altLang="zh-CN" sz="20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机械能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541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3088108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283968" y="1268760"/>
            <a:ext cx="4176464" cy="4978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液压传动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优点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可实现无极调速，调速范围宽；传动功率设备体积、质量小；易于实现自动化和过载保护。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5000"/>
              </a:lnSpc>
              <a:spcBef>
                <a:spcPts val="2100"/>
              </a:spcBef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液压传动缺点：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两次能量转换、泄漏损失等原因，系统传动效率不高，功率损失较大，不适宜远距离传动和控制。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679908" y="1650504"/>
            <a:ext cx="914400" cy="41034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FV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611560" y="3150634"/>
            <a:ext cx="914400" cy="482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pq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1589" y="3838158"/>
            <a:ext cx="914400" cy="41034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ω</a:t>
            </a:r>
            <a:r>
              <a:rPr lang="en-US" altLang="zh-CN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86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0" y="1406525"/>
          <a:ext cx="9144000" cy="4535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935894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功率与质量比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调速范围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响应速度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可控性</a:t>
                      </a:r>
                    </a:p>
                    <a:p>
                      <a:pPr algn="ctr"/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负载刚度</a:t>
                      </a:r>
                    </a:p>
                    <a:p>
                      <a:pPr algn="ctr"/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</a:tr>
              <a:tr h="7199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机械传动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小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小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低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差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中等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</a:tr>
              <a:tr h="7199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电力传动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小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中等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中等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中等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差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</a:tr>
              <a:tr h="7199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机电传动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小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中等、大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中等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中等、好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差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</a:tr>
              <a:tr h="7199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气压传动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中等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小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低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中等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差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</a:tr>
              <a:tr h="7199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液压传动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大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大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高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好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大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45710" marB="45710"/>
                </a:tc>
              </a:tr>
            </a:tbl>
          </a:graphicData>
        </a:graphic>
      </p:graphicFrame>
      <p:sp>
        <p:nvSpPr>
          <p:cNvPr id="18485" name="矩形 2"/>
          <p:cNvSpPr>
            <a:spLocks noChangeArrowheads="1"/>
          </p:cNvSpPr>
          <p:nvPr/>
        </p:nvSpPr>
        <p:spPr bwMode="auto">
          <a:xfrm>
            <a:off x="0" y="-94593"/>
            <a:ext cx="9144000" cy="13843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各种传动方式的主要传动特性比较</a:t>
            </a:r>
            <a:endParaRPr lang="en-US" altLang="zh-CN" sz="32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659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1484784"/>
            <a:ext cx="7200800" cy="3557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            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200000"/>
              </a:lnSpc>
              <a:spcAft>
                <a:spcPts val="350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    1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、液压传动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以</a:t>
            </a:r>
            <a:r>
              <a:rPr lang="en-US" altLang="zh-CN" sz="2800" b="1" u="sng" baseline="-25000" dirty="0" smtClean="0">
                <a:latin typeface="楷体" pitchFamily="49" charset="-122"/>
                <a:ea typeface="楷体" pitchFamily="49" charset="-122"/>
              </a:rPr>
              <a:t>             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为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工作介质，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利用</a:t>
            </a:r>
            <a:r>
              <a:rPr lang="en-US" altLang="zh-CN" sz="2800" b="1" u="sng" baseline="-25000" dirty="0" smtClean="0">
                <a:latin typeface="楷体" pitchFamily="49" charset="-122"/>
                <a:ea typeface="楷体" pitchFamily="49" charset="-122"/>
              </a:rPr>
              <a:t>           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来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进行能量传递的液体传动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200000"/>
              </a:lnSpc>
              <a:spcAft>
                <a:spcPts val="350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                             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    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31309" y="5445224"/>
            <a:ext cx="29690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Aft>
                <a:spcPts val="350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液体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液体的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压力能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223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1772816"/>
            <a:ext cx="74888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            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200000"/>
              </a:lnSpc>
              <a:spcAft>
                <a:spcPts val="3500"/>
              </a:spcAft>
              <a:buClr>
                <a:schemeClr val="folHlink"/>
              </a:buClr>
              <a:buSzPct val="60000"/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    2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、液压系统中的压力取决于</a:t>
            </a:r>
            <a:r>
              <a:rPr lang="en-US" altLang="zh-CN" sz="2800" b="1" baseline="-25000" dirty="0" smtClean="0">
                <a:latin typeface="楷体" pitchFamily="49" charset="-122"/>
                <a:ea typeface="楷体" pitchFamily="49" charset="-122"/>
              </a:rPr>
              <a:t>————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的大小，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执行元件的运动速度取决于</a:t>
            </a:r>
            <a:r>
              <a:rPr lang="en-US" altLang="zh-CN" sz="2800" b="1" baseline="-25000" dirty="0" smtClean="0">
                <a:latin typeface="楷体" pitchFamily="49" charset="-122"/>
                <a:ea typeface="楷体" pitchFamily="49" charset="-122"/>
              </a:rPr>
              <a:t>————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的大小。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24128" y="5661248"/>
            <a:ext cx="19383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负载，流量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265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1844824"/>
            <a:ext cx="76328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液压传动的工作原理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8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————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定律。在密封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容积中的液体既可以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传递</a:t>
            </a:r>
            <a:r>
              <a:rPr lang="en-US" altLang="zh-CN" sz="28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————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又可以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传递</a:t>
            </a:r>
            <a:r>
              <a:rPr lang="en-US" altLang="zh-CN" sz="28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————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               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          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24128" y="5733256"/>
            <a:ext cx="26597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帕斯卡，力，运动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672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1844824"/>
            <a:ext cx="7200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4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压力为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4.2MPa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，流量为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10L/min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的有压流体所具有压力能的功率为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_________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瓦特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 </a:t>
            </a:r>
          </a:p>
          <a:p>
            <a:pPr>
              <a:lnSpc>
                <a:spcPct val="200000"/>
              </a:lnSpc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    </a:t>
            </a:r>
            <a:endParaRPr lang="zh-CN" altLang="zh-CN" sz="20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75656" y="5157192"/>
            <a:ext cx="7056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 = </a:t>
            </a:r>
            <a:r>
              <a:rPr lang="en-US" altLang="zh-CN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pq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= 4.2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ⅹ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en-US" altLang="zh-CN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6 </a:t>
            </a: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Pa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ⅹ10ⅹ10</a:t>
            </a:r>
            <a:r>
              <a:rPr lang="en-US" altLang="zh-CN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-3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∕60</a:t>
            </a: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en-US" altLang="zh-CN" b="1" baseline="30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/s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=700</a:t>
            </a: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</a:t>
            </a:r>
            <a:endParaRPr lang="zh-CN" altLang="zh-CN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049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1772816"/>
            <a:ext cx="777686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5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液压传动装置由</a:t>
            </a:r>
            <a:r>
              <a:rPr lang="en-US" altLang="zh-CN" sz="28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————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————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 </a:t>
            </a:r>
            <a:r>
              <a:rPr lang="en-US" altLang="zh-CN" sz="28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———————— 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和</a:t>
            </a:r>
            <a:r>
              <a:rPr lang="en-US" altLang="zh-CN" sz="28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———— 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五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部分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组成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60440" y="551723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动力元件、执行元件、控制元件、辅助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元件、液压传动介质。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66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1988840"/>
            <a:ext cx="777686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6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液压传动装置中 </a:t>
            </a:r>
            <a:r>
              <a:rPr lang="en-US" altLang="zh-CN" sz="28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————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————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为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能量转换装置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788024" y="5733256"/>
            <a:ext cx="2969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动力元件、执行元件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036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2_1_1_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29000"/>
            <a:ext cx="764857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331640" y="1963142"/>
            <a:ext cx="60644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7</a:t>
            </a:r>
            <a:r>
              <a:rPr lang="zh-CN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下列符号是哪些液压元件的职能符号？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326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83768" y="2204864"/>
            <a:ext cx="359265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b="1" dirty="0" smtClean="0">
                <a:latin typeface="楷体" pitchFamily="49" charset="-122"/>
                <a:ea typeface="楷体" pitchFamily="49" charset="-122"/>
              </a:rPr>
              <a:t>本 章 回 顾</a:t>
            </a:r>
            <a:endParaRPr lang="en-US" altLang="zh-CN" sz="4800" b="1" dirty="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249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3643</TotalTime>
  <Words>434</Words>
  <Application>Microsoft Office PowerPoint</Application>
  <PresentationFormat>全屏显示(4:3)</PresentationFormat>
  <Paragraphs>91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楷体</vt:lpstr>
      <vt:lpstr>隶书</vt:lpstr>
      <vt:lpstr>宋体</vt:lpstr>
      <vt:lpstr>Calibri</vt:lpstr>
      <vt:lpstr>Constantia</vt:lpstr>
      <vt:lpstr>Tahoma</vt:lpstr>
      <vt:lpstr>Times New Roman</vt:lpstr>
      <vt:lpstr>Wingdings</vt:lpstr>
      <vt:lpstr>Wingdings 2</vt:lpstr>
      <vt:lpstr>流畅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液压传动基础知识</dc:title>
  <dc:creator>wq</dc:creator>
  <cp:lastModifiedBy>wangqiang</cp:lastModifiedBy>
  <cp:revision>289</cp:revision>
  <dcterms:created xsi:type="dcterms:W3CDTF">2002-06-25T08:55:42Z</dcterms:created>
  <dcterms:modified xsi:type="dcterms:W3CDTF">2016-09-22T00:15:20Z</dcterms:modified>
</cp:coreProperties>
</file>