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351" r:id="rId2"/>
    <p:sldId id="451" r:id="rId3"/>
    <p:sldId id="448" r:id="rId4"/>
    <p:sldId id="439" r:id="rId5"/>
    <p:sldId id="353" r:id="rId6"/>
    <p:sldId id="354" r:id="rId7"/>
    <p:sldId id="440" r:id="rId8"/>
    <p:sldId id="454" r:id="rId9"/>
    <p:sldId id="453" r:id="rId10"/>
    <p:sldId id="355" r:id="rId11"/>
    <p:sldId id="445" r:id="rId12"/>
    <p:sldId id="357" r:id="rId13"/>
    <p:sldId id="356" r:id="rId14"/>
    <p:sldId id="450" r:id="rId15"/>
    <p:sldId id="449" r:id="rId16"/>
    <p:sldId id="441" r:id="rId17"/>
    <p:sldId id="358" r:id="rId18"/>
    <p:sldId id="409" r:id="rId19"/>
    <p:sldId id="359" r:id="rId20"/>
    <p:sldId id="456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CC6600"/>
    <a:srgbClr val="800000"/>
    <a:srgbClr val="008000"/>
    <a:srgbClr val="CC0000"/>
    <a:srgbClr val="CC3300"/>
    <a:srgbClr val="66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52" autoAdjust="0"/>
  </p:normalViewPr>
  <p:slideViewPr>
    <p:cSldViewPr>
      <p:cViewPr varScale="1">
        <p:scale>
          <a:sx n="77" d="100"/>
          <a:sy n="77" d="100"/>
        </p:scale>
        <p:origin x="12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8D2B87-2DE9-4B56-B2D2-4298322B03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505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2AFE8-2C5A-4C89-A112-6CA8533220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866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B88F2-7651-4285-8A9E-3891FC7D0E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42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6E31F-36CF-4A5B-91FA-09C3ED34F2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54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C2340-6F5F-4E9E-A4C8-C62D018FE4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60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64460-554D-4990-B755-5FCBD406B7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56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173E6-6632-495B-96A5-1B3767F2E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89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1608-9883-44A6-837B-E471228C40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14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D7A7A-A058-4348-82DC-0A596CD9DC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08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5650E-8AE5-4391-9A58-00FF9B715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92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EB77C-1255-473B-B7F7-FFAE6A69DD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28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59C2A-9B48-4760-BD8A-7F159A72BD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92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05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173E30A-C174-4BBD-B835-31A3FD4B7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1" r:id="rId2"/>
    <p:sldLayoutId id="2147483973" r:id="rId3"/>
    <p:sldLayoutId id="2147483970" r:id="rId4"/>
    <p:sldLayoutId id="2147483969" r:id="rId5"/>
    <p:sldLayoutId id="2147483968" r:id="rId6"/>
    <p:sldLayoutId id="2147483967" r:id="rId7"/>
    <p:sldLayoutId id="2147483966" r:id="rId8"/>
    <p:sldLayoutId id="2147483974" r:id="rId9"/>
    <p:sldLayoutId id="2147483965" r:id="rId10"/>
    <p:sldLayoutId id="21474839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293" y="1484784"/>
            <a:ext cx="3960440" cy="677862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二、液体静力学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560513" y="4267200"/>
            <a:ext cx="609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2970691"/>
            <a:ext cx="6958185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液体静力学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研究液体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静止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时平衡规律以及这些规律的应用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仿宋_GB2312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仿宋_GB2312" pitchFamily="49" charset="-122"/>
              </a:rPr>
              <a:t>  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仿宋_GB2312" pitchFamily="49" charset="-122"/>
              </a:rPr>
              <a:t>“液体静止”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仿宋_GB2312" pitchFamily="49" charset="-122"/>
              </a:rPr>
              <a:t>是相对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仿宋_GB2312" pitchFamily="49" charset="-122"/>
              </a:rPr>
              <a:t>静止，指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仿宋_GB2312" pitchFamily="49" charset="-122"/>
              </a:rPr>
              <a:t>的是液体内部质点间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仿宋_GB2312" pitchFamily="49" charset="-122"/>
              </a:rPr>
              <a:t>没有相对运动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仿宋_GB2312" pitchFamily="49" charset="-122"/>
              </a:rPr>
              <a:t>，液层间速度梯度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  <a:cs typeface="仿宋_GB2312" pitchFamily="49" charset="-122"/>
              </a:rPr>
              <a:t>du/</a:t>
            </a:r>
            <a:r>
              <a:rPr lang="en-US" altLang="zh-CN" sz="2000" b="1" dirty="0" err="1">
                <a:latin typeface="楷体" pitchFamily="49" charset="-122"/>
                <a:ea typeface="楷体" pitchFamily="49" charset="-122"/>
                <a:cs typeface="仿宋_GB2312" pitchFamily="49" charset="-122"/>
              </a:rPr>
              <a:t>dy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  <a:cs typeface="仿宋_GB2312" pitchFamily="49" charset="-122"/>
              </a:rPr>
              <a:t>= 0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  <a:cs typeface="仿宋_GB2312" pitchFamily="49" charset="-122"/>
              </a:rPr>
              <a:t>,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仿宋_GB2312" pitchFamily="49" charset="-122"/>
              </a:rPr>
              <a:t>不呈现粘性而言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仿宋_GB2312" pitchFamily="49" charset="-122"/>
              </a:rPr>
              <a:t>。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000" b="1" dirty="0">
                <a:latin typeface="宋体" pitchFamily="2" charset="-122"/>
                <a:ea typeface="仿宋_GB2312" pitchFamily="49" charset="-122"/>
              </a:rPr>
              <a:t>　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624" y="1268760"/>
            <a:ext cx="7329487" cy="645871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）静止液体的压力传递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zh-CN" altLang="en-US" sz="28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11560" y="5589240"/>
            <a:ext cx="7992888" cy="9361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lvl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外加压力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远大于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液体由于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自重</a:t>
            </a:r>
            <a:r>
              <a:rPr lang="el-GR" altLang="zh-CN" b="1" dirty="0" smtClean="0">
                <a:latin typeface="楷体" pitchFamily="49" charset="-122"/>
                <a:ea typeface="宋体"/>
              </a:rPr>
              <a:t>ρ</a:t>
            </a:r>
            <a:r>
              <a:rPr lang="en-US" altLang="zh-CN" b="1" dirty="0" err="1" smtClean="0">
                <a:latin typeface="楷体" pitchFamily="49" charset="-122"/>
                <a:ea typeface="宋体"/>
              </a:rPr>
              <a:t>gh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产生的压力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时，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可近似认为密闭容器内部液体各点的压力等于外加压力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52367" y="2429786"/>
            <a:ext cx="3401541" cy="142192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ct val="20000"/>
              </a:spcBef>
              <a:buClr>
                <a:srgbClr val="F49100"/>
              </a:buClr>
              <a:buSzPct val="55000"/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 施加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于静止液体上的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压力将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等值同时传递到液体内部各点。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31565"/>
            <a:ext cx="2267744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400052"/>
              </p:ext>
            </p:extLst>
          </p:nvPr>
        </p:nvGraphicFramePr>
        <p:xfrm>
          <a:off x="5580112" y="4366870"/>
          <a:ext cx="2199265" cy="484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公式" r:id="rId4" imgW="828624" imgH="219143" progId="Equation.3">
                  <p:embed/>
                </p:oleObj>
              </mc:Choice>
              <mc:Fallback>
                <p:oleObj name="公式" r:id="rId4" imgW="828624" imgH="2191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366870"/>
                        <a:ext cx="2199265" cy="484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49579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容器内充满油液，活塞上作用力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F = 1000N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，活塞面积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A = 0.001m</a:t>
            </a:r>
            <a:r>
              <a:rPr lang="en-US" altLang="zh-CN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，问活塞下方深度为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h = 0.5m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处的压力等于多少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?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（油液密度为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900kg/m</a:t>
            </a:r>
            <a:r>
              <a:rPr lang="en-US" altLang="zh-CN" b="1" baseline="30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9679" y="2160540"/>
            <a:ext cx="5205912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施加在活塞上作用力产生的压力为：</a:t>
            </a:r>
            <a:endParaRPr lang="en-US" altLang="zh-CN" b="1" dirty="0" smtClean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P= F/A = 1000/0.001 = 100</a:t>
            </a:r>
            <a:r>
              <a:rPr lang="zh-CN" altLang="en-US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0000N/m</a:t>
            </a:r>
            <a:r>
              <a:rPr lang="en-US" altLang="zh-CN" b="1" baseline="30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 1MPa</a:t>
            </a:r>
            <a:endParaRPr lang="zh-CN" altLang="en-US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9679" y="3759798"/>
            <a:ext cx="5570756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深度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处的液体压力为：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=</a:t>
            </a:r>
            <a:r>
              <a:rPr lang="el-GR" altLang="zh-CN" b="1" dirty="0" smtClean="0">
                <a:latin typeface="楷体" pitchFamily="49" charset="-122"/>
                <a:ea typeface="宋体"/>
              </a:rPr>
              <a:t>ρ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gh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= 900×9.8×0.5 = 4410N/m</a:t>
            </a:r>
            <a:r>
              <a:rPr lang="en-US" altLang="zh-CN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endParaRPr lang="zh-CN" altLang="en-US" baseline="30000" dirty="0"/>
          </a:p>
        </p:txBody>
      </p:sp>
      <p:sp>
        <p:nvSpPr>
          <p:cNvPr id="5" name="矩形 4"/>
          <p:cNvSpPr/>
          <p:nvPr/>
        </p:nvSpPr>
        <p:spPr>
          <a:xfrm>
            <a:off x="251520" y="5740321"/>
            <a:ext cx="8305470" cy="83099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  液体在受压的情况下，其液柱高度所引起的那部分压力（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0.44%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）与其相比，可以忽略不计，此时可认为整个液体内部的压力是近似相等的。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528" y="3032834"/>
            <a:ext cx="1656184" cy="207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7271582" y="3140967"/>
            <a:ext cx="1429425" cy="315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992970" y="2538176"/>
            <a:ext cx="13350" cy="5684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351794" y="1916832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F = 1000N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9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0147" y="4725144"/>
            <a:ext cx="5088277" cy="1512168"/>
          </a:xfr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、真空度：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绝对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压力小于大气压的那部分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数。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真空度 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大气压力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绝对</a:t>
            </a: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压力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endParaRPr lang="zh-CN" altLang="en-US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43608" y="1556792"/>
            <a:ext cx="684150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、液体压力的表示方法及单位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2996952"/>
            <a:ext cx="1320254" cy="31358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200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、绝对压力</a:t>
            </a:r>
            <a:r>
              <a: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以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绝对真空作为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基准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所表示的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压力</a:t>
            </a:r>
            <a:endParaRPr lang="zh-CN" altLang="en-US" sz="1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95012" y="2996952"/>
            <a:ext cx="5093412" cy="1532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、相对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（表压力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）：以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大气压力作为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基准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所表示的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压力。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50000"/>
              </a:lnSpc>
              <a:spcAft>
                <a:spcPct val="50000"/>
              </a:spcAft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绝对压力 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相对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压力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大气压力</a:t>
            </a:r>
            <a:endParaRPr lang="en-US" altLang="zh-CN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15567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绝对压力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相对压力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真空度</a:t>
            </a:r>
          </a:p>
        </p:txBody>
      </p:sp>
      <p:pic>
        <p:nvPicPr>
          <p:cNvPr id="512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" y="1988840"/>
            <a:ext cx="903649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225041" y="2572345"/>
            <a:ext cx="3541354" cy="400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相对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压力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绝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对压力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大气压力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5580112" y="5661248"/>
            <a:ext cx="3344185" cy="400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真空度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大气压力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绝对压力</a:t>
            </a:r>
            <a:r>
              <a:rPr lang="zh-CN" altLang="en-US" sz="2000" b="1" dirty="0">
                <a:ea typeface="仿宋_GB2312" pitchFamily="49" charset="-122"/>
              </a:rPr>
              <a:t>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331236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流程图: 联系 3"/>
          <p:cNvSpPr/>
          <p:nvPr/>
        </p:nvSpPr>
        <p:spPr>
          <a:xfrm>
            <a:off x="3439494" y="4167735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P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339752" y="4396335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77129" y="4224825"/>
            <a:ext cx="3541354" cy="400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相对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压力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绝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对压力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大气压力</a:t>
            </a:r>
            <a:endParaRPr lang="zh-CN" altLang="en-US" sz="2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77130" y="2132856"/>
            <a:ext cx="3541354" cy="172819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大多数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测压仪表所测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得压力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都是相对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压力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出口压力表显示的读数就是相对压力值（表压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8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83568" y="5229200"/>
            <a:ext cx="396044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真空度  ：</a:t>
            </a:r>
            <a:r>
              <a:rPr lang="el-GR" altLang="zh-CN" b="1" dirty="0">
                <a:latin typeface="楷体" pitchFamily="49" charset="-122"/>
                <a:ea typeface="楷体" pitchFamily="49" charset="-122"/>
              </a:rPr>
              <a:t>ρ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gh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=</a:t>
            </a:r>
            <a:r>
              <a:rPr lang="en-US" altLang="zh-CN" dirty="0" smtClean="0"/>
              <a:t> </a:t>
            </a:r>
            <a:r>
              <a:rPr lang="en-US" altLang="zh-CN" dirty="0"/>
              <a:t>P</a:t>
            </a:r>
            <a:r>
              <a:rPr lang="en-US" altLang="zh-CN" baseline="-25000" dirty="0"/>
              <a:t>a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-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绝对压力：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=</a:t>
            </a:r>
            <a:r>
              <a:rPr lang="en-US" altLang="zh-CN" dirty="0" smtClean="0"/>
              <a:t> P</a:t>
            </a:r>
            <a:r>
              <a:rPr lang="en-US" altLang="zh-CN" baseline="-25000" dirty="0" smtClean="0"/>
              <a:t>a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ρ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gh</a:t>
            </a:r>
            <a:endParaRPr lang="zh-CN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380" y="1556792"/>
            <a:ext cx="2772816" cy="261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05064"/>
            <a:ext cx="3816424" cy="266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004048" y="2060848"/>
            <a:ext cx="3073774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左图球体的真空度？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绝对压力？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4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3861048"/>
            <a:ext cx="8229600" cy="244827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zh-CN" altLang="en-US" sz="2800" b="1" dirty="0" smtClean="0">
                <a:solidFill>
                  <a:srgbClr val="0B5395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 smtClean="0">
                <a:ea typeface="仿宋_GB2312" pitchFamily="49" charset="-122"/>
              </a:rPr>
              <a:t>         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标准单位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   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  (N/m</a:t>
            </a:r>
            <a:r>
              <a:rPr lang="en-US" altLang="zh-CN" sz="2800" b="1" i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marL="0" indent="0" eaLnBrk="1" hangingPunct="1">
              <a:buClr>
                <a:schemeClr val="folHlink"/>
              </a:buClr>
              <a:buSzPct val="60000"/>
              <a:buFont typeface="Wingdings 2" pitchFamily="18" charset="2"/>
              <a:buNone/>
            </a:pPr>
            <a:r>
              <a:rPr lang="zh-CN" altLang="en-US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常用单位：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1 MPa = 10</a:t>
            </a:r>
            <a:r>
              <a:rPr lang="en-US" altLang="zh-CN" sz="2800" b="1" i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</a:t>
            </a:r>
            <a:endParaRPr lang="zh-CN" altLang="en-US" sz="2800" b="1" i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indent="0" eaLnBrk="1" hangingPunct="1">
              <a:buClr>
                <a:schemeClr val="folHlink"/>
              </a:buClr>
              <a:buSzPct val="60000"/>
              <a:buFont typeface="Wingdings 2" pitchFamily="18" charset="2"/>
              <a:buNone/>
            </a:pPr>
            <a:r>
              <a:rPr lang="zh-CN" altLang="en-US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   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1KPa = 10</a:t>
            </a:r>
            <a:r>
              <a:rPr lang="en-US" altLang="zh-CN" sz="2800" b="1" i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          </a:t>
            </a:r>
          </a:p>
          <a:p>
            <a:pPr marL="0" indent="0" eaLnBrk="1" hangingPunct="1">
              <a:buClr>
                <a:schemeClr val="folHlink"/>
              </a:buClr>
              <a:buSzPct val="60000"/>
              <a:buFont typeface="Wingdings 2" pitchFamily="18" charset="2"/>
              <a:buNone/>
            </a:pP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               1Bar = 10</a:t>
            </a:r>
            <a:r>
              <a:rPr lang="en-US" altLang="zh-CN" sz="2800" b="1" i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Pa</a:t>
            </a:r>
          </a:p>
          <a:p>
            <a:pPr marL="0" indent="0" eaLnBrk="1" hangingPunct="1">
              <a:buClr>
                <a:schemeClr val="folHlink"/>
              </a:buClr>
              <a:buSzPct val="60000"/>
              <a:buFont typeface="Wingdings 2" pitchFamily="18" charset="2"/>
              <a:buNone/>
            </a:pPr>
            <a:r>
              <a:rPr lang="en-US" altLang="zh-CN" sz="2800" b="1" i="1" dirty="0" smtClean="0">
                <a:latin typeface="Times New Roman" pitchFamily="18" charset="0"/>
              </a:rPr>
              <a:t>                </a:t>
            </a: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zh-CN" altLang="en-US" b="1" dirty="0" smtClean="0">
              <a:latin typeface="宋体" pitchFamily="2" charset="-122"/>
            </a:endParaRP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5" y="0"/>
            <a:ext cx="9144000" cy="350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286740"/>
            <a:ext cx="7455880" cy="863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、固体壁面上的液体静压力的作用力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043608" y="2108625"/>
            <a:ext cx="7939087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）液体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作用于固体壁面（平面）上的力</a:t>
            </a:r>
          </a:p>
        </p:txBody>
      </p:sp>
      <p:sp>
        <p:nvSpPr>
          <p:cNvPr id="2" name="矩形 1"/>
          <p:cNvSpPr/>
          <p:nvPr/>
        </p:nvSpPr>
        <p:spPr>
          <a:xfrm>
            <a:off x="4355976" y="3573016"/>
            <a:ext cx="4248472" cy="2092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楷体_GB2312"/>
              </a:rPr>
              <a:t>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楷体_GB2312"/>
              </a:rPr>
              <a:t>  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楷体_GB2312"/>
              </a:rPr>
              <a:t>在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楷体_GB2312"/>
              </a:rPr>
              <a:t>液压传动计算中质量力（</a:t>
            </a:r>
            <a:r>
              <a:rPr lang="el-GR" altLang="zh-CN" sz="2000" b="1" dirty="0">
                <a:latin typeface="楷体" pitchFamily="49" charset="-122"/>
                <a:ea typeface="楷体" pitchFamily="49" charset="-122"/>
                <a:cs typeface="楷体_GB2312"/>
              </a:rPr>
              <a:t>ρ</a:t>
            </a:r>
            <a:r>
              <a:rPr lang="en-US" altLang="zh-CN" sz="2000" b="1" dirty="0" err="1">
                <a:latin typeface="楷体" pitchFamily="49" charset="-122"/>
                <a:ea typeface="楷体" pitchFamily="49" charset="-122"/>
                <a:cs typeface="楷体_GB2312"/>
              </a:rPr>
              <a:t>gh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楷体_GB2312"/>
              </a:rPr>
              <a:t>）远远小于外加压力，可以忽略不计，静压力处处相等，所以可认为作用在固体壁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楷体_GB2312"/>
              </a:rPr>
              <a:t>面（平面）上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楷体_GB2312"/>
              </a:rPr>
              <a:t>的压力是均匀分布的。</a:t>
            </a:r>
          </a:p>
        </p:txBody>
      </p:sp>
      <p:pic>
        <p:nvPicPr>
          <p:cNvPr id="4506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3257946" cy="32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276872"/>
            <a:ext cx="400208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7" name="矩形 1"/>
          <p:cNvSpPr>
            <a:spLocks noChangeArrowheads="1"/>
          </p:cNvSpPr>
          <p:nvPr/>
        </p:nvSpPr>
        <p:spPr bwMode="auto">
          <a:xfrm>
            <a:off x="594197" y="5733256"/>
            <a:ext cx="7889998" cy="97872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隶书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曲面上液压作用力在某一方向上的分力等于液体静压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力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曲面在该方向的垂直面内投影面积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的乘积</a:t>
            </a:r>
            <a:r>
              <a:rPr lang="zh-CN" altLang="en-US" b="1" dirty="0">
                <a:latin typeface="隶书" pitchFamily="49" charset="-122"/>
                <a:ea typeface="楷体_GB2312" pitchFamily="49" charset="-122"/>
              </a:rPr>
              <a:t>。</a:t>
            </a:r>
            <a:endParaRPr lang="zh-CN" altLang="en-US" b="1" dirty="0">
              <a:latin typeface="隶书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8756" y="128752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SzPct val="55000"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）液体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作用于固体壁面（曲面）上的力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11430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Ø"/>
            </a:pPr>
            <a:endParaRPr lang="zh-CN" altLang="en-US" sz="2800" b="1">
              <a:ea typeface="楷体_GB2312" pitchFamily="49" charset="-122"/>
            </a:endParaRPr>
          </a:p>
        </p:txBody>
      </p:sp>
      <p:pic>
        <p:nvPicPr>
          <p:cNvPr id="37891" name="Picture 3" descr="2_1_1_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723" y="2140467"/>
            <a:ext cx="2571329" cy="30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54925"/>
              </p:ext>
            </p:extLst>
          </p:nvPr>
        </p:nvGraphicFramePr>
        <p:xfrm>
          <a:off x="6394967" y="5255729"/>
          <a:ext cx="21986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2" name="公式" r:id="rId4" imgW="666784" imgH="219143" progId="Equation.3">
                  <p:embed/>
                </p:oleObj>
              </mc:Choice>
              <mc:Fallback>
                <p:oleObj name="公式" r:id="rId4" imgW="666784" imgH="21914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967" y="5255729"/>
                        <a:ext cx="21986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6003515" y="6205667"/>
            <a:ext cx="2596902" cy="455272"/>
          </a:xfrm>
          <a:prstGeom prst="wedgeRoundRectCallout">
            <a:avLst>
              <a:gd name="adj1" fmla="val 38542"/>
              <a:gd name="adj2" fmla="val -11701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仿宋_GB2312"/>
              </a:rPr>
              <a:t>沿作用力方向的投影面积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02145"/>
              </p:ext>
            </p:extLst>
          </p:nvPr>
        </p:nvGraphicFramePr>
        <p:xfrm>
          <a:off x="1121443" y="2449509"/>
          <a:ext cx="3522564" cy="101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3" name="公式" r:id="rId6" imgW="1171457" imgH="409643" progId="Equation.3">
                  <p:embed/>
                </p:oleObj>
              </mc:Choice>
              <mc:Fallback>
                <p:oleObj name="公式" r:id="rId6" imgW="1171457" imgH="40964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443" y="2449509"/>
                        <a:ext cx="3522564" cy="101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WordArt 8"/>
          <p:cNvSpPr>
            <a:spLocks noChangeArrowheads="1" noChangeShapeType="1" noTextEdit="1"/>
          </p:cNvSpPr>
          <p:nvPr/>
        </p:nvSpPr>
        <p:spPr bwMode="auto">
          <a:xfrm>
            <a:off x="7164388" y="476250"/>
            <a:ext cx="1809750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800" b="1" kern="10" spc="560">
              <a:gradFill rotWithShape="1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华文新魏"/>
              <a:ea typeface="华文新魏"/>
            </a:endParaRPr>
          </a:p>
        </p:txBody>
      </p:sp>
      <p:sp>
        <p:nvSpPr>
          <p:cNvPr id="46090" name="矩形 2"/>
          <p:cNvSpPr>
            <a:spLocks noChangeArrowheads="1"/>
          </p:cNvSpPr>
          <p:nvPr/>
        </p:nvSpPr>
        <p:spPr bwMode="auto">
          <a:xfrm>
            <a:off x="1691680" y="3718794"/>
            <a:ext cx="3288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楷体" pitchFamily="49" charset="-122"/>
                <a:ea typeface="楷体" pitchFamily="49" charset="-122"/>
              </a:rPr>
              <a:t>d 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即为承压部分曲面投影圆的直径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2466" y="4401978"/>
            <a:ext cx="3840519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+mj-ea"/>
                <a:ea typeface="+mj-ea"/>
                <a:cs typeface="楷体_GB2312"/>
              </a:rPr>
              <a:t>   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楷体_GB2312"/>
              </a:rPr>
              <a:t>曲面上液压作用力在某一方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  <a:cs typeface="楷体_GB2312"/>
              </a:rPr>
              <a:t>向上的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楷体_GB2312"/>
              </a:rPr>
              <a:t>分力等于液体静压力和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曲面在该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方向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的垂直面内投影面积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楷体_GB2312"/>
              </a:rPr>
              <a:t>的乘积。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172" y="1352515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SzPct val="55000"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液体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作用于固体壁面（曲面）上的力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560513" y="4267200"/>
            <a:ext cx="609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6137" y="2636912"/>
            <a:ext cx="5670376" cy="291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、液体的静压力及其特性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、液体静力学基本方程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、液体压力的表示方法及单位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、固体壁面上的液体静压力的作用力</a:t>
            </a:r>
          </a:p>
        </p:txBody>
      </p:sp>
      <p:sp>
        <p:nvSpPr>
          <p:cNvPr id="3" name="矩形 2"/>
          <p:cNvSpPr/>
          <p:nvPr/>
        </p:nvSpPr>
        <p:spPr>
          <a:xfrm>
            <a:off x="3275856" y="165550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液体静力学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45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090"/>
            <a:ext cx="9119723" cy="63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45" y="16706"/>
            <a:ext cx="1705377" cy="161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463538" y="1626684"/>
            <a:ext cx="165618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真空度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l-GR" altLang="zh-CN" sz="1800" b="1" dirty="0" smtClean="0">
                <a:latin typeface="楷体" pitchFamily="49" charset="-122"/>
                <a:ea typeface="楷体" pitchFamily="49" charset="-122"/>
              </a:rPr>
              <a:t>ρ</a:t>
            </a:r>
            <a:r>
              <a:rPr lang="en-US" altLang="zh-CN" sz="1800" b="1" dirty="0" err="1" smtClean="0">
                <a:latin typeface="楷体" pitchFamily="49" charset="-122"/>
                <a:ea typeface="楷体" pitchFamily="49" charset="-122"/>
              </a:rPr>
              <a:t>gh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 =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P</a:t>
            </a:r>
            <a:r>
              <a:rPr lang="en-US" altLang="zh-CN" sz="1800" baseline="-25000" dirty="0"/>
              <a:t>a </a:t>
            </a: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-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18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1800" dirty="0"/>
          </a:p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绝对压力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18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 =</a:t>
            </a:r>
            <a:r>
              <a:rPr lang="en-US" altLang="zh-CN" sz="1800" dirty="0" smtClean="0"/>
              <a:t> P</a:t>
            </a:r>
            <a:r>
              <a:rPr lang="en-US" altLang="zh-CN" sz="1800" baseline="-25000" dirty="0" smtClean="0"/>
              <a:t>a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l-GR" altLang="zh-CN" sz="1800" b="1" dirty="0" smtClean="0">
                <a:latin typeface="楷体" pitchFamily="49" charset="-122"/>
                <a:ea typeface="楷体" pitchFamily="49" charset="-122"/>
              </a:rPr>
              <a:t>ρ</a:t>
            </a:r>
            <a:r>
              <a:rPr lang="en-US" altLang="zh-CN" sz="1800" b="1" dirty="0" err="1" smtClean="0">
                <a:latin typeface="楷体" pitchFamily="49" charset="-122"/>
                <a:ea typeface="楷体" pitchFamily="49" charset="-122"/>
              </a:rPr>
              <a:t>gh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688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45826"/>
            <a:ext cx="2943589" cy="300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211960" y="2060848"/>
            <a:ext cx="4032448" cy="38754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"/>
                <a:ea typeface="楷体"/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latin typeface="楷体"/>
                <a:ea typeface="楷体"/>
              </a:rPr>
              <a:t>① 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静止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液体的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表面力：只有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法向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力。</a:t>
            </a:r>
            <a:endParaRPr lang="en-US" altLang="zh-CN" b="1" dirty="0" smtClean="0">
              <a:solidFill>
                <a:srgbClr val="FF0000"/>
              </a:solidFill>
              <a:latin typeface="楷体"/>
              <a:ea typeface="楷体"/>
            </a:endParaRPr>
          </a:p>
          <a:p>
            <a:r>
              <a:rPr lang="zh-CN" altLang="en-US" sz="2000" b="1" dirty="0" smtClean="0">
                <a:latin typeface="楷体"/>
                <a:ea typeface="楷体"/>
              </a:rPr>
              <a:t>    *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当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液体静止时，液体质点间没有相对运动，不存在内摩擦力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所以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没有切向应力。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   </a:t>
            </a:r>
          </a:p>
          <a:p>
            <a:pPr>
              <a:lnSpc>
                <a:spcPct val="125000"/>
              </a:lnSpc>
              <a:spcBef>
                <a:spcPts val="25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楷体"/>
                <a:ea typeface="楷体"/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latin typeface="楷体"/>
                <a:ea typeface="楷体"/>
              </a:rPr>
              <a:t>② 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静压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力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方向：总是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作用在作用面的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内法线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方向。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  *由于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液体质点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间凝聚力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（范德华力）很小，不能受拉只受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压。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2679" y="5266074"/>
            <a:ext cx="2841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zh-CN" altLang="en-US" sz="1800" dirty="0">
              <a:solidFill>
                <a:prstClr val="black"/>
              </a:solidFill>
              <a:latin typeface="Constantia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静止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液体的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表面受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力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分析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8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4018" y="1514340"/>
            <a:ext cx="6075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、液体的静压力及其特性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2707" name="矩形 2"/>
          <p:cNvSpPr>
            <a:spLocks noChangeArrowheads="1"/>
          </p:cNvSpPr>
          <p:nvPr/>
        </p:nvSpPr>
        <p:spPr bwMode="auto">
          <a:xfrm>
            <a:off x="971600" y="2423929"/>
            <a:ext cx="73835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>
                <a:ea typeface="楷体_GB2312" pitchFamily="49" charset="-122"/>
              </a:rPr>
              <a:t>   </a:t>
            </a:r>
            <a:r>
              <a:rPr lang="zh-CN" altLang="en-US" b="1" dirty="0" smtClean="0">
                <a:ea typeface="楷体_GB2312" pitchFamily="49" charset="-122"/>
              </a:rPr>
              <a:t>    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液体的静压力：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液体内某点处单位面积△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上所受到的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法向力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△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之比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651967"/>
              </p:ext>
            </p:extLst>
          </p:nvPr>
        </p:nvGraphicFramePr>
        <p:xfrm>
          <a:off x="1259632" y="4329114"/>
          <a:ext cx="2514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4" name="公式" r:id="rId3" imgW="790592" imgH="381000" progId="Equation.3">
                  <p:embed/>
                </p:oleObj>
              </mc:Choice>
              <mc:Fallback>
                <p:oleObj name="公式" r:id="rId3" imgW="790592" imgH="3810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329114"/>
                        <a:ext cx="25146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010501" y="4271851"/>
            <a:ext cx="2107303" cy="824459"/>
            <a:chOff x="1895" y="-821"/>
            <a:chExt cx="1563" cy="1751"/>
          </a:xfrm>
        </p:grpSpPr>
        <p:sp>
          <p:nvSpPr>
            <p:cNvPr id="72710" name="AutoShape 9"/>
            <p:cNvSpPr>
              <a:spLocks noChangeArrowheads="1"/>
            </p:cNvSpPr>
            <p:nvPr/>
          </p:nvSpPr>
          <p:spPr bwMode="auto">
            <a:xfrm flipV="1">
              <a:off x="1895" y="636"/>
              <a:ext cx="1453" cy="294"/>
            </a:xfrm>
            <a:prstGeom prst="rightArrow">
              <a:avLst>
                <a:gd name="adj1" fmla="val 50000"/>
                <a:gd name="adj2" fmla="val 8002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1" name="Rectangle 10"/>
            <p:cNvSpPr>
              <a:spLocks noChangeArrowheads="1"/>
            </p:cNvSpPr>
            <p:nvPr/>
          </p:nvSpPr>
          <p:spPr bwMode="auto">
            <a:xfrm>
              <a:off x="2042" y="-821"/>
              <a:ext cx="1416" cy="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当法向力</a:t>
              </a:r>
              <a:r>
                <a:rPr lang="en-US" altLang="zh-CN" sz="1600" b="1" dirty="0" smtClean="0">
                  <a:latin typeface="楷体" pitchFamily="49" charset="-122"/>
                  <a:ea typeface="楷体" pitchFamily="49" charset="-122"/>
                </a:rPr>
                <a:t>F</a:t>
              </a:r>
              <a:r>
                <a:rPr lang="zh-CN" altLang="en-US" sz="1600" b="1" dirty="0" smtClean="0">
                  <a:latin typeface="楷体" pitchFamily="49" charset="-122"/>
                  <a:ea typeface="楷体" pitchFamily="49" charset="-122"/>
                </a:rPr>
                <a:t>均匀</a:t>
              </a:r>
              <a:endParaRPr lang="en-US" altLang="zh-CN" sz="1600" b="1" dirty="0" smtClean="0">
                <a:latin typeface="楷体" pitchFamily="49" charset="-122"/>
                <a:ea typeface="楷体" pitchFamily="49" charset="-122"/>
              </a:endParaRP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 b="1" dirty="0" smtClean="0">
                  <a:latin typeface="楷体" pitchFamily="49" charset="-122"/>
                  <a:ea typeface="楷体" pitchFamily="49" charset="-122"/>
                </a:rPr>
                <a:t>作用于面积</a:t>
              </a:r>
              <a:r>
                <a:rPr lang="en-US" altLang="zh-CN" sz="1600" b="1" dirty="0"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1600" b="1" dirty="0" smtClean="0">
                  <a:latin typeface="楷体" pitchFamily="49" charset="-122"/>
                  <a:ea typeface="楷体" pitchFamily="49" charset="-122"/>
                </a:rPr>
                <a:t>上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031406"/>
              </p:ext>
            </p:extLst>
          </p:nvPr>
        </p:nvGraphicFramePr>
        <p:xfrm>
          <a:off x="6275239" y="4326096"/>
          <a:ext cx="135731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5" name="公式" r:id="rId5" imgW="419167" imgH="381000" progId="Equation.3">
                  <p:embed/>
                </p:oleObj>
              </mc:Choice>
              <mc:Fallback>
                <p:oleObj name="公式" r:id="rId5" imgW="419167" imgH="3810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239" y="4326096"/>
                        <a:ext cx="1357312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249" y="5634507"/>
            <a:ext cx="1198523" cy="122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液体静压力的两个重要特性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1097614" y="2204864"/>
            <a:ext cx="6948772" cy="299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2500"/>
              </a:spcBef>
              <a:buClr>
                <a:srgbClr val="0BD0D9"/>
              </a:buClr>
              <a:buSzPct val="95000"/>
            </a:pPr>
            <a:r>
              <a:rPr kumimoji="0"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 ① </a:t>
            </a:r>
            <a:r>
              <a:rPr kumimoji="0"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液体</a:t>
            </a:r>
            <a:r>
              <a:rPr kumimoji="0"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静压力的方向</a:t>
            </a:r>
            <a:r>
              <a:rPr kumimoji="0"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总是在作用</a:t>
            </a:r>
            <a:r>
              <a:rPr kumimoji="0"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面的内法线方向。</a:t>
            </a:r>
            <a:endParaRPr kumimoji="0" lang="en-US" altLang="zh-CN" sz="2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50000"/>
              </a:lnSpc>
              <a:spcBef>
                <a:spcPts val="2500"/>
              </a:spcBef>
              <a:buClr>
                <a:srgbClr val="0BD0D9"/>
              </a:buClr>
              <a:buSzPct val="95000"/>
            </a:pPr>
            <a:r>
              <a:rPr kumimoji="0" lang="zh-CN" altLang="en-US" sz="2800" b="1" dirty="0" smtClean="0">
                <a:solidFill>
                  <a:prstClr val="black"/>
                </a:solidFill>
                <a:latin typeface="楷体"/>
                <a:ea typeface="楷体"/>
              </a:rPr>
              <a:t>    ② </a:t>
            </a:r>
            <a:r>
              <a:rPr kumimoji="0"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静止</a:t>
            </a:r>
            <a:r>
              <a:rPr kumimoji="0"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液体内任意一点的液体静压力在各个方向上都相等。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185" y="1569232"/>
            <a:ext cx="7772400" cy="86409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、液体静力学基本方程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475656" y="2599788"/>
            <a:ext cx="419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）液体静力学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基本方程：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84435"/>
              </p:ext>
            </p:extLst>
          </p:nvPr>
        </p:nvGraphicFramePr>
        <p:xfrm>
          <a:off x="1979712" y="3615711"/>
          <a:ext cx="26336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公式" r:id="rId3" imgW="828624" imgH="219143" progId="Equation.3">
                  <p:embed/>
                </p:oleObj>
              </mc:Choice>
              <mc:Fallback>
                <p:oleObj name="公式" r:id="rId3" imgW="828624" imgH="21914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615711"/>
                        <a:ext cx="26336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712536"/>
            <a:ext cx="1783696" cy="2067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4748459" y="5157192"/>
            <a:ext cx="3960440" cy="1429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sz="1800" b="1" dirty="0" smtClean="0">
                <a:latin typeface="楷体" pitchFamily="49" charset="-122"/>
                <a:ea typeface="楷体" pitchFamily="49" charset="-122"/>
              </a:rPr>
              <a:t>    静止</a:t>
            </a:r>
            <a:r>
              <a:rPr kumimoji="0" lang="zh-CN" altLang="en-US" sz="1800" b="1" dirty="0">
                <a:latin typeface="楷体" pitchFamily="49" charset="-122"/>
                <a:ea typeface="楷体" pitchFamily="49" charset="-122"/>
              </a:rPr>
              <a:t>液体内任意一点的液体静压力由两部分组成</a:t>
            </a:r>
            <a:r>
              <a:rPr kumimoji="0" lang="zh-CN" altLang="en-US" sz="18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kumimoji="0"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25000"/>
              </a:lnSpc>
            </a:pPr>
            <a:r>
              <a:rPr kumimoji="0" lang="en-US" altLang="zh-CN" sz="18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kumimoji="0" lang="en-US" altLang="zh-CN" sz="1800" b="1" baseline="-250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kumimoji="0" lang="en-US" altLang="zh-CN" sz="1800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kumimoji="0" lang="zh-CN" altLang="en-US" sz="1800" b="1" dirty="0" smtClean="0">
                <a:latin typeface="楷体" pitchFamily="49" charset="-122"/>
                <a:ea typeface="楷体" pitchFamily="49" charset="-122"/>
              </a:rPr>
              <a:t>作用在液面上的压力，</a:t>
            </a:r>
            <a:endParaRPr kumimoji="0"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25000"/>
              </a:lnSpc>
            </a:pPr>
            <a:r>
              <a:rPr kumimoji="0" lang="el-GR" altLang="zh-CN" sz="1800" b="1" dirty="0" smtClean="0">
                <a:latin typeface="楷体" pitchFamily="49" charset="-122"/>
                <a:ea typeface="楷体" pitchFamily="49" charset="-122"/>
              </a:rPr>
              <a:t>ρ</a:t>
            </a:r>
            <a:r>
              <a:rPr kumimoji="0" lang="en-US" altLang="zh-CN" sz="1800" b="1" dirty="0" err="1">
                <a:latin typeface="楷体" pitchFamily="49" charset="-122"/>
                <a:ea typeface="楷体" pitchFamily="49" charset="-122"/>
              </a:rPr>
              <a:t>gh</a:t>
            </a:r>
            <a:r>
              <a:rPr kumimoji="0" lang="en-US" altLang="zh-CN" sz="1800" b="1" dirty="0">
                <a:latin typeface="楷体" pitchFamily="49" charset="-122"/>
                <a:ea typeface="楷体" pitchFamily="49" charset="-122"/>
              </a:rPr>
              <a:t>-</a:t>
            </a:r>
            <a:r>
              <a:rPr kumimoji="0" lang="zh-CN" altLang="en-US" sz="1800" b="1" dirty="0">
                <a:latin typeface="楷体" pitchFamily="49" charset="-122"/>
                <a:ea typeface="楷体" pitchFamily="49" charset="-122"/>
              </a:rPr>
              <a:t>离该液面深度</a:t>
            </a:r>
            <a:r>
              <a:rPr kumimoji="0" lang="en-US" altLang="zh-CN" sz="1800" b="1" dirty="0" smtClean="0">
                <a:latin typeface="楷体" pitchFamily="49" charset="-122"/>
                <a:ea typeface="楷体" pitchFamily="49" charset="-122"/>
              </a:rPr>
              <a:t>h</a:t>
            </a:r>
            <a:r>
              <a:rPr kumimoji="0" lang="zh-CN" altLang="en-US" sz="1800" b="1" dirty="0" smtClean="0">
                <a:latin typeface="楷体" pitchFamily="49" charset="-122"/>
                <a:ea typeface="楷体" pitchFamily="49" charset="-122"/>
              </a:rPr>
              <a:t>的压力。</a:t>
            </a:r>
            <a:endParaRPr kumimoji="0" lang="zh-CN" altLang="en-US" sz="18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39" y="1340768"/>
            <a:ext cx="3816424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093902"/>
              </p:ext>
            </p:extLst>
          </p:nvPr>
        </p:nvGraphicFramePr>
        <p:xfrm>
          <a:off x="6300192" y="2924944"/>
          <a:ext cx="2199265" cy="484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4" name="公式" r:id="rId4" imgW="828624" imgH="219143" progId="Equation.3">
                  <p:embed/>
                </p:oleObj>
              </mc:Choice>
              <mc:Fallback>
                <p:oleObj name="公式" r:id="rId4" imgW="828624" imgH="21914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2924944"/>
                        <a:ext cx="2199265" cy="484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5042448"/>
            <a:ext cx="7920880" cy="11874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相等的所有点组成的面叫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等压面，在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重力作用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下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静止液体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中的等压面是一个水平面。</a:t>
            </a:r>
          </a:p>
        </p:txBody>
      </p:sp>
      <p:sp>
        <p:nvSpPr>
          <p:cNvPr id="3" name="矩形 2"/>
          <p:cNvSpPr/>
          <p:nvPr/>
        </p:nvSpPr>
        <p:spPr>
          <a:xfrm>
            <a:off x="5076056" y="300279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等压面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32" y="2348880"/>
            <a:ext cx="3013348" cy="284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50201" y="1386354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）静压力基本方程</a:t>
            </a:r>
            <a:endParaRPr lang="zh-CN" altLang="en-US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80" y="3362588"/>
            <a:ext cx="45815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53" y="4049440"/>
            <a:ext cx="38385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41" y="5793829"/>
            <a:ext cx="4495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66" y="6367957"/>
            <a:ext cx="5400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427984" y="2594124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点：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7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30" y="3933056"/>
            <a:ext cx="38385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42730" y="3068960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静压力基本方程</a:t>
            </a:r>
            <a:endParaRPr lang="zh-CN" altLang="en-US" sz="2800" dirty="0"/>
          </a:p>
        </p:txBody>
      </p:sp>
      <p:pic>
        <p:nvPicPr>
          <p:cNvPr id="9" name="Picture 2" descr="C:\Users\wangqiang\Desktop\QQ截图201509041024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95" y="2636912"/>
            <a:ext cx="3816424" cy="333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-12909"/>
            <a:ext cx="9144000" cy="17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静压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力基本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方程的物理本质为：静止液体内任何一点具有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位能和压力能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两种能量形式，且其总和在任意位置保持不变，但两种能量形式之间可以互相转换。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0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3401</TotalTime>
  <Words>905</Words>
  <Application>Microsoft Office PowerPoint</Application>
  <PresentationFormat>全屏显示(4:3)</PresentationFormat>
  <Paragraphs>78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仿宋_GB2312</vt:lpstr>
      <vt:lpstr>华文新魏</vt:lpstr>
      <vt:lpstr>楷体</vt:lpstr>
      <vt:lpstr>楷体_GB2312</vt:lpstr>
      <vt:lpstr>隶书</vt:lpstr>
      <vt:lpstr>宋体</vt:lpstr>
      <vt:lpstr>Calibri</vt:lpstr>
      <vt:lpstr>Constantia</vt:lpstr>
      <vt:lpstr>Tahoma</vt:lpstr>
      <vt:lpstr>Times New Roman</vt:lpstr>
      <vt:lpstr>Wingdings</vt:lpstr>
      <vt:lpstr>Wingdings 2</vt:lpstr>
      <vt:lpstr>流畅</vt:lpstr>
      <vt:lpstr>公式</vt:lpstr>
      <vt:lpstr>二、液体静力学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液压传动基础知识</dc:title>
  <dc:creator>wq</dc:creator>
  <cp:lastModifiedBy>wangqiang</cp:lastModifiedBy>
  <cp:revision>246</cp:revision>
  <dcterms:created xsi:type="dcterms:W3CDTF">2002-06-25T08:55:42Z</dcterms:created>
  <dcterms:modified xsi:type="dcterms:W3CDTF">2016-09-28T00:51:28Z</dcterms:modified>
</cp:coreProperties>
</file>