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activeX/activeX5.xml" ContentType="application/vnd.ms-office.activeX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9"/>
  </p:notesMasterIdLst>
  <p:sldIdLst>
    <p:sldId id="509" r:id="rId2"/>
    <p:sldId id="488" r:id="rId3"/>
    <p:sldId id="458" r:id="rId4"/>
    <p:sldId id="499" r:id="rId5"/>
    <p:sldId id="361" r:id="rId6"/>
    <p:sldId id="498" r:id="rId7"/>
    <p:sldId id="439" r:id="rId8"/>
    <p:sldId id="500" r:id="rId9"/>
    <p:sldId id="502" r:id="rId10"/>
    <p:sldId id="503" r:id="rId11"/>
    <p:sldId id="430" r:id="rId12"/>
    <p:sldId id="402" r:id="rId13"/>
    <p:sldId id="432" r:id="rId14"/>
    <p:sldId id="363" r:id="rId15"/>
    <p:sldId id="364" r:id="rId16"/>
    <p:sldId id="489" r:id="rId17"/>
    <p:sldId id="365" r:id="rId18"/>
    <p:sldId id="506" r:id="rId19"/>
    <p:sldId id="366" r:id="rId20"/>
    <p:sldId id="379" r:id="rId21"/>
    <p:sldId id="380" r:id="rId22"/>
    <p:sldId id="490" r:id="rId23"/>
    <p:sldId id="508" r:id="rId24"/>
    <p:sldId id="434" r:id="rId25"/>
    <p:sldId id="507" r:id="rId26"/>
    <p:sldId id="435" r:id="rId27"/>
    <p:sldId id="504" r:id="rId28"/>
    <p:sldId id="314" r:id="rId29"/>
    <p:sldId id="436" r:id="rId30"/>
    <p:sldId id="463" r:id="rId31"/>
    <p:sldId id="482" r:id="rId32"/>
    <p:sldId id="440" r:id="rId33"/>
    <p:sldId id="467" r:id="rId34"/>
    <p:sldId id="491" r:id="rId35"/>
    <p:sldId id="368" r:id="rId36"/>
    <p:sldId id="442" r:id="rId37"/>
    <p:sldId id="505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6600"/>
    <a:srgbClr val="CC3300"/>
    <a:srgbClr val="D60093"/>
    <a:srgbClr val="800000"/>
    <a:srgbClr val="CC0000"/>
    <a:srgbClr val="66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4652" autoAdjust="0"/>
  </p:normalViewPr>
  <p:slideViewPr>
    <p:cSldViewPr>
      <p:cViewPr varScale="1">
        <p:scale>
          <a:sx n="77" d="100"/>
          <a:sy n="77" d="100"/>
        </p:scale>
        <p:origin x="3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2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2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35E4D52-651D-4DBA-B164-7244B5D0FD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8377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0E05D-D2AD-43B1-8BE5-09A760F50A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6893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6D4E4-D49C-41D5-B3EB-5BDCFB0AF5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82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C7CBF-A1D9-47FD-97B2-3D88AFB8AA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441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530BF-3233-4E9B-BF3C-5DA73DC038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173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B8AAB-17A0-4B89-9319-DAEB914C32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7104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02C1D-DA6B-4C91-9287-77E871B481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733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C7D04-D2EE-4090-B3B4-12AD601171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744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50A9D-E570-4CA0-91B8-2B50B18AA3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646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F4E36-5818-4955-8BEF-A3E6E2B255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287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AEA39-AFD2-481C-AC2D-3217118920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806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8E5BB-1D3F-49BC-AE6F-18962EAA64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244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5124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5125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0D78E36B-E7F8-4B25-BFDE-1FB850D41C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5129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3" r:id="rId2"/>
    <p:sldLayoutId id="2147483975" r:id="rId3"/>
    <p:sldLayoutId id="2147483972" r:id="rId4"/>
    <p:sldLayoutId id="2147483971" r:id="rId5"/>
    <p:sldLayoutId id="2147483970" r:id="rId6"/>
    <p:sldLayoutId id="2147483969" r:id="rId7"/>
    <p:sldLayoutId id="2147483968" r:id="rId8"/>
    <p:sldLayoutId id="2147483976" r:id="rId9"/>
    <p:sldLayoutId id="2147483967" r:id="rId10"/>
    <p:sldLayoutId id="214748396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&#38647;&#35834;&#23454;&#39564;.swf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E:/&#28082;&#21387;&#35838;&#20214;/&#28082;&#21387;&#19982;&#27668;&#21387;&#20256;&#21160;14.files/20.files/03.htm65.gif" TargetMode="External"/><Relationship Id="rId7" Type="http://schemas.openxmlformats.org/officeDocument/2006/relationships/image" Target="E:/&#28082;&#21387;&#35838;&#20214;/&#28082;&#21387;&#19982;&#27668;&#21387;&#20256;&#21160;14.files/20.files/03.htm67.gif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E:/&#28082;&#21387;&#35838;&#20214;/&#28082;&#21387;&#19982;&#27668;&#21387;&#20256;&#21160;14.files/20.files/03.htm66.gif" TargetMode="External"/><Relationship Id="rId4" Type="http://schemas.openxmlformats.org/officeDocument/2006/relationships/image" Target="../media/image22.png"/><Relationship Id="rId9" Type="http://schemas.openxmlformats.org/officeDocument/2006/relationships/image" Target="E:/&#28082;&#21387;&#35838;&#20214;/&#28082;&#21387;&#19982;&#27668;&#21387;&#20256;&#21160;14.files/20.files/03.htm68.gif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E:/&#28082;&#21387;&#35838;&#20214;/&#28082;&#21387;&#19982;&#27668;&#21387;&#20256;&#21160;14.files/20.files/03.htm65.gif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E:/&#28082;&#21387;&#35838;&#20214;/&#28082;&#21387;&#19982;&#27668;&#21387;&#20256;&#21160;14.files/20.files/03.htm68.gif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E:/&#28082;&#21387;&#35838;&#20214;/&#28082;&#21387;&#19982;&#27668;&#21387;&#20256;&#21160;14.files/20.files/03.htm68.gif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E:/&#28082;&#21387;&#35838;&#20214;/&#28082;&#21387;&#19982;&#27668;&#21387;&#20256;&#21160;14.files/20.files/03.htm65.gif" TargetMode="Externa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49100.htm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6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5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image/ac2fc3c427fecc8639db49d6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560513" y="4267200"/>
            <a:ext cx="6096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86137" y="2636912"/>
            <a:ext cx="5670376" cy="291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、液体的静压力及其特性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、液体静力学基本方程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、液体压力的表示方法及单位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、固体壁面上的液体静压力的作用力</a:t>
            </a:r>
          </a:p>
        </p:txBody>
      </p:sp>
      <p:sp>
        <p:nvSpPr>
          <p:cNvPr id="3" name="矩形 2"/>
          <p:cNvSpPr/>
          <p:nvPr/>
        </p:nvSpPr>
        <p:spPr>
          <a:xfrm>
            <a:off x="3275856" y="1655508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液体静力学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840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44008" y="1763907"/>
            <a:ext cx="545342" cy="33239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lvl="2">
              <a:lnSpc>
                <a:spcPct val="150000"/>
              </a:lnSpc>
              <a:spcAft>
                <a:spcPct val="50000"/>
              </a:spcAft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定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 marL="0" lvl="2">
              <a:lnSpc>
                <a:spcPct val="150000"/>
              </a:lnSpc>
              <a:spcAft>
                <a:spcPct val="50000"/>
              </a:spcAft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常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 marL="0" lvl="2">
              <a:lnSpc>
                <a:spcPct val="150000"/>
              </a:lnSpc>
              <a:spcAft>
                <a:spcPct val="50000"/>
              </a:spcAft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流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 marL="0" lvl="2">
              <a:lnSpc>
                <a:spcPct val="150000"/>
              </a:lnSpc>
              <a:spcAft>
                <a:spcPct val="50000"/>
              </a:spcAft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动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60432" y="2121408"/>
            <a:ext cx="545342" cy="26089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lvl="2">
              <a:lnSpc>
                <a:spcPct val="120000"/>
              </a:lnSpc>
              <a:spcAft>
                <a:spcPts val="0"/>
              </a:spcAft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非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 marL="0" lvl="2">
              <a:lnSpc>
                <a:spcPct val="120000"/>
              </a:lnSpc>
              <a:spcAft>
                <a:spcPts val="0"/>
              </a:spcAft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定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 marL="0" lvl="2">
              <a:lnSpc>
                <a:spcPct val="120000"/>
              </a:lnSpc>
              <a:spcAft>
                <a:spcPts val="0"/>
              </a:spcAft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常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 marL="0" lvl="2">
              <a:lnSpc>
                <a:spcPct val="120000"/>
              </a:lnSpc>
              <a:spcAft>
                <a:spcPts val="0"/>
              </a:spcAft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流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 marL="0" lvl="2">
              <a:lnSpc>
                <a:spcPct val="120000"/>
              </a:lnSpc>
              <a:spcAft>
                <a:spcPts val="0"/>
              </a:spcAft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动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5661248"/>
            <a:ext cx="3600400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 algn="ctr">
              <a:lnSpc>
                <a:spcPct val="120000"/>
              </a:lnSpc>
              <a:spcAft>
                <a:spcPts val="0"/>
              </a:spcAft>
            </a:pP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其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内部任一点处的</a:t>
            </a:r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压力、速度和密度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都不随</a:t>
            </a:r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时间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变化而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变化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5876" name="ShockwaveFlash1" r:id="rId2" imgW="5396040" imgH="6864480"/>
        </mc:Choice>
        <mc:Fallback>
          <p:control name="ShockwaveFlash1" r:id="rId2" imgW="5396040" imgH="6864480">
            <p:pic>
              <p:nvPicPr>
                <p:cNvPr id="2" name="ShockwaveFlash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-32226" y="-6198"/>
                  <a:ext cx="5396313" cy="686419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877" name="ShockwaveFlash2" r:id="rId3" imgW="3803760" imgH="6864480"/>
        </mc:Choice>
        <mc:Fallback>
          <p:control name="ShockwaveFlash2" r:id="rId3" imgW="3803760" imgH="6864480">
            <p:pic>
              <p:nvPicPr>
                <p:cNvPr id="3" name="ShockwaveFlash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40685" y="-6198"/>
                  <a:ext cx="3803315" cy="686419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1110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24944"/>
            <a:ext cx="2933867" cy="2599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/>
        </p:spPr>
      </p:pic>
      <p:sp>
        <p:nvSpPr>
          <p:cNvPr id="13316" name="矩形 2"/>
          <p:cNvSpPr>
            <a:spLocks noChangeArrowheads="1"/>
          </p:cNvSpPr>
          <p:nvPr/>
        </p:nvSpPr>
        <p:spPr bwMode="auto">
          <a:xfrm>
            <a:off x="4731357" y="2780928"/>
            <a:ext cx="3744416" cy="1994970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lnSpc>
                <a:spcPct val="114000"/>
              </a:lnSpc>
              <a:spcBef>
                <a:spcPts val="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流线</a:t>
            </a:r>
            <a:endParaRPr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 marL="0" lvl="2">
              <a:lnSpc>
                <a:spcPct val="114000"/>
              </a:lnSpc>
              <a:spcBef>
                <a:spcPts val="0"/>
              </a:spcBef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经过液体流动空间中许多点画出的一条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瞬时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曲线。</a:t>
            </a:r>
            <a:endParaRPr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 marL="0" lvl="2">
              <a:lnSpc>
                <a:spcPct val="114000"/>
              </a:lnSpc>
              <a:spcBef>
                <a:spcPts val="0"/>
              </a:spcBef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在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该瞬时曲线上各点的速度向量均与此线相切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317" name="矩形 3"/>
          <p:cNvSpPr>
            <a:spLocks noChangeArrowheads="1"/>
          </p:cNvSpPr>
          <p:nvPr/>
        </p:nvSpPr>
        <p:spPr bwMode="auto">
          <a:xfrm>
            <a:off x="683568" y="1556792"/>
            <a:ext cx="43205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None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）流线、流管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、流束</a:t>
            </a:r>
          </a:p>
        </p:txBody>
      </p:sp>
      <p:sp>
        <p:nvSpPr>
          <p:cNvPr id="2" name="矩形 1"/>
          <p:cNvSpPr/>
          <p:nvPr/>
        </p:nvSpPr>
        <p:spPr>
          <a:xfrm>
            <a:off x="4750313" y="4941168"/>
            <a:ext cx="3744416" cy="1802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 algn="ctr">
              <a:lnSpc>
                <a:spcPct val="114000"/>
              </a:lnSpc>
            </a:pPr>
            <a:r>
              <a:rPr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流线的</a:t>
            </a:r>
            <a:r>
              <a:rPr lang="zh-CN" altLang="en-US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特性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宋体"/>
              <a:ea typeface="宋体"/>
            </a:endParaRPr>
          </a:p>
          <a:p>
            <a:pPr marL="0" lvl="2">
              <a:lnSpc>
                <a:spcPct val="114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/>
                <a:ea typeface="宋体"/>
              </a:rPr>
              <a:t>①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流线是连续的光滑曲线；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  <a:p>
            <a:pPr marL="0" lvl="2">
              <a:lnSpc>
                <a:spcPct val="114000"/>
              </a:lnSpc>
              <a:buFont typeface="Wingdings 2" pitchFamily="18" charset="2"/>
              <a:buNone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/>
                <a:ea typeface="宋体"/>
              </a:rPr>
              <a:t>②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流线不相交；</a:t>
            </a:r>
          </a:p>
          <a:p>
            <a:pPr marL="0" lvl="2">
              <a:lnSpc>
                <a:spcPct val="114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/>
                <a:ea typeface="宋体"/>
              </a:rPr>
              <a:t>③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定常流动时流线的形状不随时间变化。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68753" y="5965498"/>
            <a:ext cx="88357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a.</a:t>
            </a:r>
            <a:r>
              <a:rPr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流线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2808312" cy="1857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572000" y="1412776"/>
            <a:ext cx="3600400" cy="2477601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zh-CN" altLang="en-US" b="1" dirty="0"/>
              <a:t>       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在流动空间中取出一个微小的封闭曲线，经曲线上的每一点绘出流线，这些流线所组成的管状表面，称为</a:t>
            </a:r>
            <a:r>
              <a:rPr kumimoji="0"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流管</a:t>
            </a: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pPr>
              <a:lnSpc>
                <a:spcPct val="125000"/>
              </a:lnSpc>
            </a:pPr>
            <a:r>
              <a:rPr kumimoji="0" lang="zh-CN" altLang="en-US" sz="2000" b="1" dirty="0">
                <a:latin typeface="楷体" pitchFamily="49" charset="-122"/>
                <a:ea typeface="楷体" pitchFamily="49" charset="-122"/>
              </a:rPr>
              <a:t>    流管内由许多流线所组成的一小束液体就叫</a:t>
            </a:r>
            <a:r>
              <a:rPr kumimoji="0"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微小流束。</a:t>
            </a:r>
          </a:p>
        </p:txBody>
      </p:sp>
      <p:sp>
        <p:nvSpPr>
          <p:cNvPr id="5" name="矩形 4"/>
          <p:cNvSpPr/>
          <p:nvPr/>
        </p:nvSpPr>
        <p:spPr>
          <a:xfrm>
            <a:off x="2051720" y="3375562"/>
            <a:ext cx="88357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b.</a:t>
            </a:r>
            <a:r>
              <a:rPr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流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管</a:t>
            </a:r>
            <a:endParaRPr lang="zh-CN" altLang="en-US" sz="1800" dirty="0"/>
          </a:p>
        </p:txBody>
      </p:sp>
      <p:sp>
        <p:nvSpPr>
          <p:cNvPr id="3" name="矩形 2"/>
          <p:cNvSpPr/>
          <p:nvPr/>
        </p:nvSpPr>
        <p:spPr>
          <a:xfrm>
            <a:off x="1115616" y="4293096"/>
            <a:ext cx="7056784" cy="24006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2" algn="ctr">
              <a:lnSpc>
                <a:spcPct val="125000"/>
              </a:lnSpc>
            </a:pPr>
            <a:r>
              <a:rPr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流束的特性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 marL="0" lvl="2">
              <a:lnSpc>
                <a:spcPct val="125000"/>
              </a:lnSpc>
            </a:pP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① 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定常流动时流束的形状不随时间而变；</a:t>
            </a:r>
          </a:p>
          <a:p>
            <a:pPr marL="0" lvl="2">
              <a:lnSpc>
                <a:spcPct val="125000"/>
              </a:lnSpc>
            </a:pP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② 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流体质点不能穿越流束表面流入或流出；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 marL="0" lvl="2">
              <a:lnSpc>
                <a:spcPct val="125000"/>
              </a:lnSpc>
            </a:pPr>
            <a:r>
              <a:rPr lang="zh-CN" altLang="en-US" sz="2000" b="1" dirty="0">
                <a:latin typeface="宋体"/>
                <a:ea typeface="宋体"/>
              </a:rPr>
              <a:t>③ 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由于流束的横断面很小，所以在此断面上各点的运动参数可视为相等；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 marL="0" lvl="2">
              <a:lnSpc>
                <a:spcPct val="125000"/>
              </a:lnSpc>
            </a:pPr>
            <a:r>
              <a:rPr lang="zh-CN" altLang="en-US" sz="2000" b="1" dirty="0">
                <a:latin typeface="宋体"/>
                <a:ea typeface="宋体"/>
              </a:rPr>
              <a:t>④ </a:t>
            </a:r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流束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是一物理概念，具有一定的质量和能量。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"/>
          <p:cNvSpPr>
            <a:spLocks noChangeArrowheads="1"/>
          </p:cNvSpPr>
          <p:nvPr/>
        </p:nvSpPr>
        <p:spPr bwMode="auto">
          <a:xfrm>
            <a:off x="1259632" y="1196752"/>
            <a:ext cx="3600450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）通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流截面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636912"/>
            <a:ext cx="2343150" cy="2128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683568" y="5373216"/>
            <a:ext cx="7776864" cy="10156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lnSpc>
                <a:spcPct val="125000"/>
              </a:lnSpc>
            </a:pPr>
            <a:r>
              <a:rPr lang="zh-CN" altLang="en-US" b="1" dirty="0" smtClean="0">
                <a:ea typeface="楷体_GB2312" pitchFamily="49" charset="-122"/>
              </a:rPr>
              <a:t>    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流束中与所有流线正交的截面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图中的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面和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面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是通流截面。通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流截面上的各点流动方向垂直于该截面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1552209"/>
            <a:ext cx="5346700" cy="60960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）流量</a:t>
            </a: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285953"/>
              </p:ext>
            </p:extLst>
          </p:nvPr>
        </p:nvGraphicFramePr>
        <p:xfrm>
          <a:off x="3491880" y="3933056"/>
          <a:ext cx="1645083" cy="815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5" name="公式" r:id="rId3" imgW="495233" imgH="381000" progId="Equation.3">
                  <p:embed/>
                </p:oleObj>
              </mc:Choice>
              <mc:Fallback>
                <p:oleObj name="公式" r:id="rId3" imgW="495233" imgH="38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933056"/>
                        <a:ext cx="1645083" cy="8158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187624" y="2636639"/>
            <a:ext cx="6840760" cy="1296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55000"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流量：单位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时间内通过某通流截面的液体体积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2051720" y="5301208"/>
            <a:ext cx="474662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国际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单位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:   </a:t>
            </a:r>
            <a:r>
              <a:rPr lang="en-US" altLang="zh-CN" b="1" i="1" dirty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b="1" i="1" baseline="300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b="1" i="1" dirty="0">
                <a:latin typeface="楷体" pitchFamily="49" charset="-122"/>
                <a:ea typeface="楷体" pitchFamily="49" charset="-122"/>
              </a:rPr>
              <a:t>/s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常用单位：</a:t>
            </a:r>
            <a:r>
              <a:rPr lang="en-US" altLang="zh-CN" b="1" i="1" dirty="0">
                <a:latin typeface="楷体" pitchFamily="49" charset="-122"/>
                <a:ea typeface="楷体" pitchFamily="49" charset="-122"/>
              </a:rPr>
              <a:t>l/min</a:t>
            </a:r>
            <a:r>
              <a:rPr lang="zh-CN" altLang="en-US" b="1" i="1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b="1" i="1" dirty="0">
                <a:latin typeface="楷体" pitchFamily="49" charset="-122"/>
                <a:ea typeface="楷体" pitchFamily="49" charset="-122"/>
              </a:rPr>
              <a:t>ml</a:t>
            </a:r>
            <a:r>
              <a:rPr lang="en-US" altLang="zh-CN" b="1" i="1" dirty="0">
                <a:latin typeface="楷体_GB2312" pitchFamily="49" charset="-122"/>
                <a:ea typeface="楷体_GB2312" pitchFamily="49" charset="-122"/>
              </a:rPr>
              <a:t>/s</a:t>
            </a:r>
            <a:r>
              <a:rPr lang="en-US" altLang="zh-CN" sz="3200" b="1" i="1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409931" y="1628800"/>
            <a:ext cx="41052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2">
              <a:spcBef>
                <a:spcPct val="20000"/>
              </a:spcBef>
              <a:buClr>
                <a:schemeClr val="folHlink"/>
              </a:buClr>
              <a:buSzPct val="50000"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）平均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流速</a:t>
            </a:r>
          </a:p>
        </p:txBody>
      </p:sp>
      <p:pic>
        <p:nvPicPr>
          <p:cNvPr id="40963" name="Picture 3" descr="2_1_1_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897" y="3212976"/>
            <a:ext cx="3240087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0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264221"/>
              </p:ext>
            </p:extLst>
          </p:nvPr>
        </p:nvGraphicFramePr>
        <p:xfrm>
          <a:off x="5687218" y="3573016"/>
          <a:ext cx="1451925" cy="10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2" name="公式" r:id="rId4" imgW="469800" imgH="406080" progId="Equation.3">
                  <p:embed/>
                </p:oleObj>
              </mc:Choice>
              <mc:Fallback>
                <p:oleObj name="公式" r:id="rId4" imgW="46980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7218" y="3573016"/>
                        <a:ext cx="1451925" cy="10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539552" y="5539978"/>
            <a:ext cx="3249781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143000" lvl="2" indent="-228600" algn="ctr">
              <a:spcBef>
                <a:spcPts val="0"/>
              </a:spcBef>
              <a:buClr>
                <a:schemeClr val="hlink"/>
              </a:buClr>
              <a:buSzPct val="50000"/>
              <a:buFont typeface="Wingdings" pitchFamily="2" charset="2"/>
              <a:buNone/>
            </a:pPr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通流截面上</a:t>
            </a:r>
            <a:r>
              <a:rPr lang="zh-CN" altLang="en-US" sz="1600" b="1" dirty="0" smtClean="0">
                <a:latin typeface="楷体" pitchFamily="49" charset="-122"/>
                <a:ea typeface="楷体" pitchFamily="49" charset="-122"/>
              </a:rPr>
              <a:t>的</a:t>
            </a:r>
            <a:endParaRPr lang="en-US" altLang="zh-CN" sz="1600" b="1" dirty="0" smtClean="0">
              <a:latin typeface="楷体" pitchFamily="49" charset="-122"/>
              <a:ea typeface="楷体" pitchFamily="49" charset="-122"/>
            </a:endParaRPr>
          </a:p>
          <a:p>
            <a:pPr marL="1143000" lvl="2" indent="-228600" algn="ctr">
              <a:spcBef>
                <a:spcPts val="0"/>
              </a:spcBef>
              <a:buClr>
                <a:schemeClr val="hlink"/>
              </a:buClr>
              <a:buSzPct val="50000"/>
              <a:buFont typeface="Wingdings" pitchFamily="2" charset="2"/>
              <a:buNone/>
            </a:pPr>
            <a:r>
              <a:rPr lang="zh-CN" altLang="en-US" sz="1600" b="1" dirty="0" smtClean="0">
                <a:latin typeface="楷体" pitchFamily="49" charset="-122"/>
                <a:ea typeface="楷体" pitchFamily="49" charset="-122"/>
              </a:rPr>
              <a:t>速度分布</a:t>
            </a:r>
            <a:endParaRPr lang="zh-CN" altLang="en-US" sz="16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4648200" y="4021013"/>
            <a:ext cx="419100" cy="381000"/>
          </a:xfrm>
          <a:prstGeom prst="notchedRightArrow">
            <a:avLst>
              <a:gd name="adj1" fmla="val 50000"/>
              <a:gd name="adj2" fmla="val 5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2" name="矩形 1"/>
          <p:cNvSpPr>
            <a:spLocks noChangeArrowheads="1"/>
          </p:cNvSpPr>
          <p:nvPr/>
        </p:nvSpPr>
        <p:spPr bwMode="auto">
          <a:xfrm>
            <a:off x="5364088" y="5449901"/>
            <a:ext cx="26917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国际单位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:   </a:t>
            </a:r>
            <a:r>
              <a:rPr lang="en-US" altLang="zh-CN" b="1" i="1" dirty="0">
                <a:latin typeface="楷体" pitchFamily="49" charset="-122"/>
                <a:ea typeface="楷体" pitchFamily="49" charset="-122"/>
              </a:rPr>
              <a:t>m/s</a:t>
            </a:r>
            <a:r>
              <a:rPr lang="en-US" altLang="zh-CN" sz="2800" b="1" i="1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"/>
          <p:cNvSpPr>
            <a:spLocks noChangeArrowheads="1"/>
          </p:cNvSpPr>
          <p:nvPr/>
        </p:nvSpPr>
        <p:spPr bwMode="auto">
          <a:xfrm>
            <a:off x="971600" y="1729828"/>
            <a:ext cx="66976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>
              <a:buFont typeface="Wingdings" pitchFamily="2" charset="2"/>
              <a:buNone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）流动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液体的压力</a:t>
            </a:r>
          </a:p>
        </p:txBody>
      </p:sp>
      <p:sp>
        <p:nvSpPr>
          <p:cNvPr id="3" name="矩形 2"/>
          <p:cNvSpPr/>
          <p:nvPr/>
        </p:nvSpPr>
        <p:spPr>
          <a:xfrm>
            <a:off x="1475656" y="2767717"/>
            <a:ext cx="6144277" cy="2018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b="1" dirty="0" smtClean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静止液体内任意点处的压力在各个方向上都是相等的，可是在流动</a:t>
            </a:r>
            <a:r>
              <a:rPr lang="zh-CN" altLang="en-US" b="1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液体内，由于惯性力和粘性力的影响，任意点处在各个方向上的压力并不相等，但数值相差甚微</a:t>
            </a:r>
            <a:r>
              <a:rPr lang="zh-CN" altLang="en-US" b="1" dirty="0" smtClean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。</a:t>
            </a:r>
            <a:r>
              <a:rPr lang="en-US" altLang="zh-CN" sz="2800" b="1" dirty="0" smtClean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   </a:t>
            </a:r>
            <a:endParaRPr lang="zh-CN" altLang="en-US" sz="2800" b="1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5661248"/>
            <a:ext cx="7272808" cy="7819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    当</a:t>
            </a:r>
            <a:r>
              <a:rPr lang="zh-CN" altLang="en-US" sz="2000" b="1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惯性力很小，且把液体当作</a:t>
            </a:r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理想液体</a:t>
            </a:r>
            <a:r>
              <a:rPr lang="zh-CN" altLang="en-US" sz="2000" b="1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时，流动液体内任意点处的压力在各个方向上的数值可以看作是相等的。</a:t>
            </a:r>
          </a:p>
        </p:txBody>
      </p:sp>
    </p:spTree>
    <p:extLst>
      <p:ext uri="{BB962C8B-B14F-4D97-AF65-F5344CB8AC3E}">
        <p14:creationId xmlns:p14="http://schemas.microsoft.com/office/powerpoint/2010/main" val="275083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763963"/>
            <a:ext cx="4195762" cy="68580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）湿周与水力半径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1236068" y="2708920"/>
            <a:ext cx="679231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lvl="1" indent="-285750">
              <a:lnSpc>
                <a:spcPct val="120000"/>
              </a:lnSpc>
              <a:spcBef>
                <a:spcPts val="0"/>
              </a:spcBef>
              <a:buClr>
                <a:srgbClr val="006600"/>
              </a:buClr>
              <a:buSzPct val="55000"/>
              <a:buFont typeface="Wingdings" pitchFamily="2" charset="2"/>
              <a:buChar char="Ø"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湿周</a:t>
            </a:r>
            <a:r>
              <a:rPr lang="en-US" altLang="zh-CN" b="1" i="1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通流截面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的有效周界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长度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（通流截面上与液体接触的固体壁面的周长）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146842"/>
              </p:ext>
            </p:extLst>
          </p:nvPr>
        </p:nvGraphicFramePr>
        <p:xfrm>
          <a:off x="1835696" y="4347159"/>
          <a:ext cx="1779481" cy="1705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位图图像" r:id="rId3" imgW="1152381" imgH="1104762" progId="PBrush">
                  <p:embed/>
                </p:oleObj>
              </mc:Choice>
              <mc:Fallback>
                <p:oleObj name="位图图像" r:id="rId3" imgW="1152381" imgH="110476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347159"/>
                        <a:ext cx="1779481" cy="1705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303874"/>
              </p:ext>
            </p:extLst>
          </p:nvPr>
        </p:nvGraphicFramePr>
        <p:xfrm>
          <a:off x="4951338" y="4975196"/>
          <a:ext cx="205581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name="公式" r:id="rId5" imgW="1015920" imgH="203040" progId="Equation.3">
                  <p:embed/>
                </p:oleObj>
              </mc:Choice>
              <mc:Fallback>
                <p:oleObj name="公式" r:id="rId5" imgW="1015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338" y="4975196"/>
                        <a:ext cx="2055813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971600" y="1948455"/>
            <a:ext cx="830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006600"/>
              </a:buClr>
              <a:buSzPct val="55000"/>
              <a:buFont typeface="Wingdings" pitchFamily="2" charset="2"/>
              <a:buChar char="Ø"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水力半径</a:t>
            </a:r>
            <a:r>
              <a:rPr lang="en-US" altLang="zh-CN" b="1" i="1" dirty="0">
                <a:latin typeface="楷体" pitchFamily="49" charset="-122"/>
                <a:ea typeface="楷体" pitchFamily="49" charset="-122"/>
              </a:rPr>
              <a:t>R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通流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截面面积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与其湿周的比值。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124240"/>
              </p:ext>
            </p:extLst>
          </p:nvPr>
        </p:nvGraphicFramePr>
        <p:xfrm>
          <a:off x="3345019" y="2924944"/>
          <a:ext cx="1779481" cy="1705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位图图像" r:id="rId3" imgW="1152381" imgH="1104762" progId="PBrush">
                  <p:embed/>
                </p:oleObj>
              </mc:Choice>
              <mc:Fallback>
                <p:oleObj name="位图图像" r:id="rId3" imgW="1152381" imgH="110476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5019" y="2924944"/>
                        <a:ext cx="1779481" cy="1705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589530"/>
              </p:ext>
            </p:extLst>
          </p:nvPr>
        </p:nvGraphicFramePr>
        <p:xfrm>
          <a:off x="2411760" y="5373216"/>
          <a:ext cx="4132318" cy="74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公式" r:id="rId5" imgW="1854000" imgH="419040" progId="Equation.3">
                  <p:embed/>
                </p:oleObj>
              </mc:Choice>
              <mc:Fallback>
                <p:oleObj name="公式" r:id="rId5" imgW="1854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5373216"/>
                        <a:ext cx="4132318" cy="743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287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236686"/>
              </p:ext>
            </p:extLst>
          </p:nvPr>
        </p:nvGraphicFramePr>
        <p:xfrm>
          <a:off x="2195735" y="4725144"/>
          <a:ext cx="4088799" cy="119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3" name="公式" r:id="rId3" imgW="2730500" imgH="1003300" progId="Equation.3">
                  <p:embed/>
                </p:oleObj>
              </mc:Choice>
              <mc:Fallback>
                <p:oleObj name="公式" r:id="rId3" imgW="2730500" imgH="1003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5" y="4725144"/>
                        <a:ext cx="4088799" cy="119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224939"/>
              </p:ext>
            </p:extLst>
          </p:nvPr>
        </p:nvGraphicFramePr>
        <p:xfrm>
          <a:off x="3412554" y="2110487"/>
          <a:ext cx="1779481" cy="1705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4" name="位图图像" r:id="rId5" imgW="1152381" imgH="1104762" progId="PBrush">
                  <p:embed/>
                </p:oleObj>
              </mc:Choice>
              <mc:Fallback>
                <p:oleObj name="位图图像" r:id="rId5" imgW="1152381" imgH="1104762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2554" y="2110487"/>
                        <a:ext cx="1779481" cy="1705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978917" y="1758510"/>
            <a:ext cx="24336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006600"/>
              </a:buClr>
              <a:buSzPct val="55000"/>
              <a:buFont typeface="Wingdings" pitchFamily="2" charset="2"/>
              <a:buNone/>
            </a:pP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① 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圆管通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流截面的湿周和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水力半径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1700808"/>
            <a:ext cx="7037387" cy="677863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三、液体动力学</a:t>
            </a:r>
          </a:p>
        </p:txBody>
      </p:sp>
      <p:sp>
        <p:nvSpPr>
          <p:cNvPr id="2" name="矩形 1"/>
          <p:cNvSpPr/>
          <p:nvPr/>
        </p:nvSpPr>
        <p:spPr>
          <a:xfrm>
            <a:off x="1403648" y="2996952"/>
            <a:ext cx="64807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    液体动力学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研究液体处于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相对流动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状态时的运动规律、能量转换和流动液体对固体壁面的作用力等问题。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534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648117"/>
              </p:ext>
            </p:extLst>
          </p:nvPr>
        </p:nvGraphicFramePr>
        <p:xfrm>
          <a:off x="3131840" y="2132856"/>
          <a:ext cx="1971675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2" name="位图图像" r:id="rId3" imgW="1971950" imgH="1619476" progId="PBrush">
                  <p:embed/>
                </p:oleObj>
              </mc:Choice>
              <mc:Fallback>
                <p:oleObj name="位图图像" r:id="rId3" imgW="1971950" imgH="1619476" progId="PBrush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132856"/>
                        <a:ext cx="1971675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864671"/>
              </p:ext>
            </p:extLst>
          </p:nvPr>
        </p:nvGraphicFramePr>
        <p:xfrm>
          <a:off x="2141448" y="4653136"/>
          <a:ext cx="3952457" cy="1074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3" name="公式" r:id="rId5" imgW="2222500" imgH="1003300" progId="Equation.3">
                  <p:embed/>
                </p:oleObj>
              </mc:Choice>
              <mc:Fallback>
                <p:oleObj name="公式" r:id="rId5" imgW="2222500" imgH="10033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448" y="4653136"/>
                        <a:ext cx="3952457" cy="1074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② 方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管通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流截面的湿周和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水力半径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527202"/>
              </p:ext>
            </p:extLst>
          </p:nvPr>
        </p:nvGraphicFramePr>
        <p:xfrm>
          <a:off x="3347864" y="1959078"/>
          <a:ext cx="1781175" cy="164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6" name="位图图像" r:id="rId3" imgW="1781424" imgH="1704762" progId="PBrush">
                  <p:embed/>
                </p:oleObj>
              </mc:Choice>
              <mc:Fallback>
                <p:oleObj name="位图图像" r:id="rId3" imgW="1781424" imgH="1704762" progId="PBrush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959078"/>
                        <a:ext cx="1781175" cy="164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226044"/>
              </p:ext>
            </p:extLst>
          </p:nvPr>
        </p:nvGraphicFramePr>
        <p:xfrm>
          <a:off x="1291883" y="4725144"/>
          <a:ext cx="6481217" cy="1161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7" name="公式" r:id="rId5" imgW="3632200" imgH="1104900" progId="Equation.3">
                  <p:embed/>
                </p:oleObj>
              </mc:Choice>
              <mc:Fallback>
                <p:oleObj name="公式" r:id="rId5" imgW="3632200" imgH="11049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1883" y="4725144"/>
                        <a:ext cx="6481217" cy="1161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③ 环型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管通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流截面的湿周和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水力半径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矩形 1"/>
          <p:cNvSpPr>
            <a:spLocks noChangeArrowheads="1"/>
          </p:cNvSpPr>
          <p:nvPr/>
        </p:nvSpPr>
        <p:spPr bwMode="auto">
          <a:xfrm>
            <a:off x="0" y="5373216"/>
            <a:ext cx="9144000" cy="1413849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当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通流截面积一定，湿周越小，水力半径就越大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水力半径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越大，液流与管壁接触越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少，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通流能力越强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。反之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，水力半径越小，表明液流与管壁接触多，通流能力小，容易堵塞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水力半径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是表示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某一通流截面通流能力的物理量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910728"/>
              </p:ext>
            </p:extLst>
          </p:nvPr>
        </p:nvGraphicFramePr>
        <p:xfrm>
          <a:off x="2123728" y="2551610"/>
          <a:ext cx="4320480" cy="1466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公式" r:id="rId3" imgW="2730500" imgH="1003300" progId="Equation.3">
                  <p:embed/>
                </p:oleObj>
              </mc:Choice>
              <mc:Fallback>
                <p:oleObj name="公式" r:id="rId3" imgW="2730500" imgH="1003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551610"/>
                        <a:ext cx="4320480" cy="1466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971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235285535"/>
              </p:ext>
            </p:extLst>
          </p:nvPr>
        </p:nvGraphicFramePr>
        <p:xfrm>
          <a:off x="1187624" y="2564904"/>
          <a:ext cx="1656184" cy="1573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位图图像" r:id="rId3" imgW="1152381" imgH="1104762" progId="PBrush">
                  <p:embed/>
                </p:oleObj>
              </mc:Choice>
              <mc:Fallback>
                <p:oleObj name="位图图像" r:id="rId3" imgW="1152381" imgH="1104762" progId="PBrush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564904"/>
                        <a:ext cx="1656184" cy="15730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矩形 10"/>
          <p:cNvSpPr>
            <a:spLocks noChangeArrowheads="1"/>
          </p:cNvSpPr>
          <p:nvPr/>
        </p:nvSpPr>
        <p:spPr bwMode="auto">
          <a:xfrm>
            <a:off x="3635896" y="1772816"/>
            <a:ext cx="4536504" cy="420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当圆管截面积为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100mm</a:t>
            </a:r>
            <a:r>
              <a:rPr lang="en-US" altLang="zh-CN" b="1" baseline="30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2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时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3000"/>
              </a:spcBef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圆管直径：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d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= 11.3mm</a:t>
            </a:r>
          </a:p>
          <a:p>
            <a:pPr>
              <a:spcBef>
                <a:spcPts val="3000"/>
              </a:spcBef>
            </a:pPr>
            <a:r>
              <a:rPr lang="zh-CN" altLang="en-US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圆管湿周：</a:t>
            </a:r>
            <a:r>
              <a:rPr lang="en-US" altLang="zh-CN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X</a:t>
            </a:r>
            <a:r>
              <a:rPr lang="zh-CN" altLang="en-US" b="1" baseline="-250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圆</a:t>
            </a:r>
            <a:r>
              <a:rPr lang="en-US" altLang="zh-CN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=</a:t>
            </a:r>
            <a:r>
              <a:rPr lang="el-GR" altLang="zh-CN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π</a:t>
            </a:r>
            <a:r>
              <a:rPr lang="en-US" altLang="zh-CN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d = 11.3</a:t>
            </a:r>
            <a:r>
              <a:rPr lang="el-GR" altLang="zh-CN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π</a:t>
            </a:r>
            <a:endParaRPr lang="en-US" altLang="zh-CN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  </a:t>
            </a:r>
            <a:r>
              <a:rPr lang="en-US" altLang="zh-CN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          = </a:t>
            </a:r>
            <a:r>
              <a:rPr lang="en-US" altLang="zh-CN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35.5mm</a:t>
            </a:r>
          </a:p>
          <a:p>
            <a:pPr>
              <a:spcBef>
                <a:spcPts val="30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圆管水力半径：</a:t>
            </a:r>
            <a:r>
              <a:rPr lang="en-US" altLang="zh-CN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R</a:t>
            </a:r>
            <a:r>
              <a:rPr lang="zh-CN" altLang="en-US" b="1" baseline="-25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圆 </a:t>
            </a:r>
            <a:r>
              <a:rPr lang="en-US" altLang="zh-CN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= d/4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               = 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2.8mm</a:t>
            </a:r>
          </a:p>
          <a:p>
            <a:endParaRPr lang="zh-CN" altLang="en-US" dirty="0">
              <a:ea typeface="仿宋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50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矩形 10"/>
          <p:cNvSpPr>
            <a:spLocks noChangeArrowheads="1"/>
          </p:cNvSpPr>
          <p:nvPr/>
        </p:nvSpPr>
        <p:spPr bwMode="auto">
          <a:xfrm>
            <a:off x="3707904" y="1975277"/>
            <a:ext cx="4536504" cy="398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当方管截面积为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100mm</a:t>
            </a:r>
            <a:r>
              <a:rPr lang="en-US" altLang="zh-CN" b="1" baseline="30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2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时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3000"/>
              </a:spcBef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方管边长：</a:t>
            </a:r>
            <a:r>
              <a:rPr lang="en-US" altLang="zh-CN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b = </a:t>
            </a:r>
            <a:r>
              <a:rPr lang="en-US" altLang="zh-CN" b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10mm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  <a:p>
            <a:pPr>
              <a:spcBef>
                <a:spcPts val="3000"/>
              </a:spcBef>
            </a:pPr>
            <a:r>
              <a:rPr lang="zh-CN" altLang="en-US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方管湿周：</a:t>
            </a:r>
            <a:r>
              <a:rPr lang="en-US" altLang="zh-CN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zh-CN" altLang="en-US" b="1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方</a:t>
            </a:r>
            <a:r>
              <a:rPr lang="en-US" altLang="zh-CN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=  </a:t>
            </a:r>
            <a:r>
              <a:rPr lang="en-US" altLang="zh-CN" b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4b </a:t>
            </a:r>
            <a:r>
              <a:rPr lang="en-US" altLang="zh-CN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 40mm</a:t>
            </a:r>
          </a:p>
          <a:p>
            <a:pPr>
              <a:spcBef>
                <a:spcPts val="30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方管水力半径：</a:t>
            </a:r>
            <a:r>
              <a:rPr lang="en-US" altLang="zh-CN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lang="zh-CN" altLang="en-US" b="1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方</a:t>
            </a:r>
            <a:r>
              <a:rPr lang="en-US" altLang="zh-CN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 b/4 </a:t>
            </a:r>
            <a:r>
              <a:rPr lang="en-US" altLang="zh-CN" b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</a:t>
            </a:r>
          </a:p>
          <a:p>
            <a:pPr>
              <a:spcBef>
                <a:spcPts val="1200"/>
              </a:spcBef>
            </a:pPr>
            <a:r>
              <a:rPr lang="en-US" altLang="zh-CN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                       =2.5m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m</a:t>
            </a:r>
            <a:endParaRPr lang="zh-CN" altLang="en-US" dirty="0">
              <a:solidFill>
                <a:srgbClr val="002060"/>
              </a:solidFill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endParaRPr lang="zh-CN" altLang="en-US" dirty="0">
              <a:ea typeface="仿宋_GB2312" pitchFamily="49" charset="-122"/>
              <a:cs typeface="Times New Roman" pitchFamily="18" charset="0"/>
            </a:endParaRPr>
          </a:p>
        </p:txBody>
      </p:sp>
      <p:graphicFrame>
        <p:nvGraphicFramePr>
          <p:cNvPr id="10" name="内容占位符 7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30450566"/>
              </p:ext>
            </p:extLst>
          </p:nvPr>
        </p:nvGraphicFramePr>
        <p:xfrm>
          <a:off x="1115616" y="2348880"/>
          <a:ext cx="1971675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1" name="位图图像" r:id="rId3" imgW="1971950" imgH="1619476" progId="PBrush">
                  <p:embed/>
                </p:oleObj>
              </mc:Choice>
              <mc:Fallback>
                <p:oleObj name="位图图像" r:id="rId3" imgW="1971950" imgH="1619476" progId="PBrush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348880"/>
                        <a:ext cx="1971675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77" y="5842337"/>
            <a:ext cx="9144000" cy="4905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861238"/>
              </p:ext>
            </p:extLst>
          </p:nvPr>
        </p:nvGraphicFramePr>
        <p:xfrm>
          <a:off x="10377" y="0"/>
          <a:ext cx="9242142" cy="6705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391"/>
                <a:gridCol w="3688037"/>
                <a:gridCol w="3080714"/>
              </a:tblGrid>
              <a:tr h="126876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截面积相同（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100mm</a:t>
                      </a:r>
                      <a:r>
                        <a:rPr lang="en-US" altLang="zh-CN" sz="2400" b="1" baseline="30000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）时圆管与方管的湿周、水力半径比较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64096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圆管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方管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1728192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864096">
                <a:tc>
                  <a:txBody>
                    <a:bodyPr/>
                    <a:lstStyle/>
                    <a:p>
                      <a:pPr algn="ctr"/>
                      <a:endParaRPr lang="en-US" altLang="zh-CN" sz="1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水力半径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2.8mm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2.5mm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 algn="ctr"/>
                      <a:endParaRPr lang="en-US" altLang="zh-CN" sz="1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湿周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35.5mm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2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40mm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    截面积相同</a:t>
                      </a:r>
                      <a:r>
                        <a:rPr lang="zh-CN" altLang="en-US" sz="1800" b="1" dirty="0" smtClean="0">
                          <a:latin typeface="楷体" pitchFamily="49" charset="-122"/>
                          <a:ea typeface="楷体" pitchFamily="49" charset="-122"/>
                        </a:rPr>
                        <a:t>（</a:t>
                      </a:r>
                      <a:r>
                        <a:rPr lang="en-US" altLang="zh-CN" sz="1800" b="1" dirty="0" smtClean="0">
                          <a:latin typeface="楷体" pitchFamily="49" charset="-122"/>
                          <a:ea typeface="楷体" pitchFamily="49" charset="-122"/>
                        </a:rPr>
                        <a:t>100mm</a:t>
                      </a:r>
                      <a:r>
                        <a:rPr lang="en-US" altLang="zh-CN" sz="1800" b="1" baseline="30000" dirty="0" smtClean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r>
                        <a:rPr lang="zh-CN" altLang="en-US" sz="1800" b="1" dirty="0" smtClean="0">
                          <a:latin typeface="楷体" pitchFamily="49" charset="-122"/>
                          <a:ea typeface="楷体" pitchFamily="49" charset="-122"/>
                        </a:rPr>
                        <a:t>）</a:t>
                      </a:r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时，圆管的水力半径大</a:t>
                      </a:r>
                      <a:r>
                        <a:rPr lang="zh-CN" altLang="en-US" sz="1800" b="1" dirty="0" smtClean="0">
                          <a:latin typeface="楷体" pitchFamily="49" charset="-122"/>
                          <a:ea typeface="楷体" pitchFamily="49" charset="-122"/>
                        </a:rPr>
                        <a:t>（</a:t>
                      </a:r>
                      <a:r>
                        <a:rPr lang="en-US" altLang="zh-CN" sz="1800" b="1" dirty="0" smtClean="0">
                          <a:latin typeface="楷体" pitchFamily="49" charset="-122"/>
                          <a:ea typeface="楷体" pitchFamily="49" charset="-122"/>
                        </a:rPr>
                        <a:t>2.8mm</a:t>
                      </a:r>
                      <a:r>
                        <a:rPr lang="zh-CN" altLang="en-US" sz="1800" b="1" dirty="0" smtClean="0">
                          <a:latin typeface="楷体" pitchFamily="49" charset="-122"/>
                          <a:ea typeface="楷体" pitchFamily="49" charset="-122"/>
                        </a:rPr>
                        <a:t>），</a:t>
                      </a:r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湿周小</a:t>
                      </a:r>
                      <a:r>
                        <a:rPr lang="zh-CN" altLang="en-US" sz="1800" b="1" dirty="0" smtClean="0">
                          <a:latin typeface="楷体" pitchFamily="49" charset="-122"/>
                          <a:ea typeface="楷体" pitchFamily="49" charset="-122"/>
                        </a:rPr>
                        <a:t>（</a:t>
                      </a:r>
                      <a:r>
                        <a:rPr lang="en-US" altLang="zh-CN" sz="1800" b="1" dirty="0" smtClean="0">
                          <a:latin typeface="楷体" pitchFamily="49" charset="-122"/>
                          <a:ea typeface="楷体" pitchFamily="49" charset="-122"/>
                        </a:rPr>
                        <a:t>35.5mm</a:t>
                      </a:r>
                      <a:r>
                        <a:rPr lang="zh-CN" altLang="en-US" sz="1800" b="1" dirty="0" smtClean="0">
                          <a:latin typeface="楷体" pitchFamily="49" charset="-122"/>
                          <a:ea typeface="楷体" pitchFamily="49" charset="-122"/>
                        </a:rPr>
                        <a:t>），</a:t>
                      </a:r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液流与管壁接触少，因此其通流能力比方管强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内容占位符 6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411898642"/>
              </p:ext>
            </p:extLst>
          </p:nvPr>
        </p:nvGraphicFramePr>
        <p:xfrm>
          <a:off x="3491880" y="2387724"/>
          <a:ext cx="1584325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位图图像" r:id="rId3" imgW="1152381" imgH="1104762" progId="PBrush">
                  <p:embed/>
                </p:oleObj>
              </mc:Choice>
              <mc:Fallback>
                <p:oleObj name="位图图像" r:id="rId3" imgW="1152381" imgH="1104762" progId="PBrush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387724"/>
                        <a:ext cx="1584325" cy="1368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内容占位符 7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887527635"/>
              </p:ext>
            </p:extLst>
          </p:nvPr>
        </p:nvGraphicFramePr>
        <p:xfrm>
          <a:off x="6850630" y="2367347"/>
          <a:ext cx="1690738" cy="1388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位图图像" r:id="rId5" imgW="1971950" imgH="1619476" progId="PBrush">
                  <p:embed/>
                </p:oleObj>
              </mc:Choice>
              <mc:Fallback>
                <p:oleObj name="位图图像" r:id="rId5" imgW="1971950" imgH="1619476" progId="PBrush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0630" y="2367347"/>
                        <a:ext cx="1690738" cy="13885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47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403648" y="3140968"/>
            <a:ext cx="6408712" cy="2086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英国物理学家雷诺通过大量实验，发现了液体在管路中流动时存在的两种流动状态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---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层流和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湍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流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algn="ctr">
              <a:lnSpc>
                <a:spcPct val="125000"/>
              </a:lnSpc>
            </a:pPr>
            <a:endParaRPr lang="en-US" altLang="zh-CN" sz="2000" b="1" dirty="0" smtClean="0">
              <a:latin typeface="楷体" pitchFamily="49" charset="-122"/>
              <a:ea typeface="楷体" pitchFamily="49" charset="-122"/>
              <a:hlinkClick r:id="rId2" action="ppaction://hlinkfile"/>
            </a:endParaRPr>
          </a:p>
        </p:txBody>
      </p:sp>
      <p:sp>
        <p:nvSpPr>
          <p:cNvPr id="25611" name="矩形 7"/>
          <p:cNvSpPr>
            <a:spLocks noChangeArrowheads="1"/>
          </p:cNvSpPr>
          <p:nvPr/>
        </p:nvSpPr>
        <p:spPr bwMode="auto">
          <a:xfrm>
            <a:off x="971600" y="1772816"/>
            <a:ext cx="2991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1">
              <a:buFont typeface="Wingdings" pitchFamily="2" charset="2"/>
              <a:buNone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9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）层流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与湍流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07904" y="6165304"/>
            <a:ext cx="142218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雷诺实验</a:t>
            </a:r>
            <a:endParaRPr lang="zh-CN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6884" name="ShockwaveFlash1" r:id="rId2" imgW="9144000" imgH="6858000"/>
        </mc:Choice>
        <mc:Fallback>
          <p:control name="ShockwaveFlash1" r:id="rId2" imgW="9144000" imgH="6858000">
            <p:pic>
              <p:nvPicPr>
                <p:cNvPr id="2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8816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E:/液压课件/液压与气压传动14.files/20.files/03.htm65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76171"/>
            <a:ext cx="3429000" cy="115007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14" name="Picture 3" descr="E:/液压课件/液压与气压传动14.files/20.files/03.htm66.gif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084" y="3019981"/>
            <a:ext cx="3429000" cy="1225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4" descr="E:/液压课件/液压与气压传动14.files/20.files/03.htm67.gif"/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084" y="4469546"/>
            <a:ext cx="3429000" cy="110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5" descr="E:/液压课件/液压与气压传动14.files/20.files/03.htm68.gif"/>
          <p:cNvPicPr>
            <a:picLocks noChangeAspect="1" noChangeArrowheads="1"/>
          </p:cNvPicPr>
          <p:nvPr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106" y="5794491"/>
            <a:ext cx="3429000" cy="874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264722" y="2020373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层流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64722" y="3395396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ea typeface="楷体" pitchFamily="49" charset="-122"/>
              </a:rPr>
              <a:t>层流开始破坏</a:t>
            </a:r>
            <a:endParaRPr lang="zh-CN" altLang="en-US" b="1" dirty="0"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64722" y="4680344"/>
            <a:ext cx="2130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ea typeface="楷体" pitchFamily="49" charset="-122"/>
              </a:rPr>
              <a:t>流动趋于</a:t>
            </a:r>
            <a:r>
              <a:rPr lang="zh-CN" altLang="en-US" b="1" dirty="0">
                <a:ea typeface="楷体" pitchFamily="49" charset="-122"/>
              </a:rPr>
              <a:t>湍</a:t>
            </a:r>
            <a:r>
              <a:rPr lang="zh-CN" altLang="zh-CN" b="1" dirty="0">
                <a:ea typeface="楷体" pitchFamily="49" charset="-122"/>
              </a:rPr>
              <a:t>流</a:t>
            </a:r>
            <a:r>
              <a:rPr lang="en-US" altLang="zh-CN" b="1" dirty="0">
                <a:ea typeface="楷体" pitchFamily="49" charset="-122"/>
              </a:rPr>
              <a:t> </a:t>
            </a:r>
            <a:endParaRPr lang="zh-CN" altLang="en-US" b="1" dirty="0">
              <a:ea typeface="楷体" pitchFamily="49" charset="-122"/>
            </a:endParaRPr>
          </a:p>
        </p:txBody>
      </p:sp>
      <p:sp>
        <p:nvSpPr>
          <p:cNvPr id="20" name="矩形 5"/>
          <p:cNvSpPr>
            <a:spLocks noChangeArrowheads="1"/>
          </p:cNvSpPr>
          <p:nvPr/>
        </p:nvSpPr>
        <p:spPr bwMode="auto">
          <a:xfrm>
            <a:off x="5481768" y="5852114"/>
            <a:ext cx="80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ea typeface="楷体" pitchFamily="49" charset="-122"/>
              </a:rPr>
              <a:t>湍</a:t>
            </a:r>
            <a:r>
              <a:rPr lang="zh-CN" altLang="zh-CN" b="1" dirty="0">
                <a:ea typeface="楷体" pitchFamily="49" charset="-122"/>
              </a:rPr>
              <a:t>流</a:t>
            </a:r>
            <a:endParaRPr lang="zh-CN" altLang="en-US" b="1" dirty="0"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24786" y="0"/>
            <a:ext cx="9168786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endParaRPr lang="en-US" altLang="zh-CN" sz="1400" b="1" dirty="0" smtClean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 lvl="0" algn="ctr"/>
            <a:r>
              <a:rPr lang="zh-CN" altLang="en-US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雷诺实验中液体</a:t>
            </a:r>
            <a:r>
              <a:rPr lang="zh-CN" altLang="en-US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流动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的几种状态</a:t>
            </a:r>
            <a:endParaRPr lang="en-US" altLang="zh-CN" sz="2800" b="1" dirty="0" smtClean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 lvl="0" algn="ctr"/>
            <a:endParaRPr lang="zh-CN" altLang="en-US" sz="1400" dirty="0">
              <a:solidFill>
                <a:prstClr val="black"/>
              </a:solidFill>
              <a:latin typeface="Constantia"/>
              <a:ea typeface="宋体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7703755" y="3387359"/>
            <a:ext cx="484632" cy="16465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7150" y="3573016"/>
            <a:ext cx="9143999" cy="31700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雷诺实验表明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层流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时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液体质点互不干扰，液体沿管路轴线作线性或层状流动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层流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发生在液体流速较低的场合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液体</a:t>
            </a:r>
            <a:r>
              <a:rPr lang="zh-CN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粘性</a:t>
            </a: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力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起主导作用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16738" name="Picture 2" descr="E:/液压课件/液压与气压传动14.files/20.files/03.htm65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98" y="-62630"/>
            <a:ext cx="9178297" cy="327560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1600" y="2564904"/>
            <a:ext cx="7127875" cy="4679950"/>
          </a:xfrm>
        </p:spPr>
        <p:txBody>
          <a:bodyPr/>
          <a:lstStyle/>
          <a:p>
            <a:pPr mar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      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、液体动力学基本概念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 mar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      2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、流量连续性方程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 mar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      3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、伯努利方程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 mar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      4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、动量方程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zh-CN" altLang="en-US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8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87824" y="1628800"/>
            <a:ext cx="2244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液体动力学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435909"/>
            <a:ext cx="9144000" cy="34220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zh-CN" sz="2800" b="1" dirty="0">
                <a:latin typeface="楷体" pitchFamily="49" charset="-122"/>
                <a:ea typeface="楷体" pitchFamily="49" charset="-122"/>
              </a:rPr>
              <a:t>雷诺实验表明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   1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湍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流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时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液体质点相互干扰，运动杂乱无章，除了沿管路轴线运动以外还有剧烈的横向运动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、湍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流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发生在液体流速较高的场合，</a:t>
            </a: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惯性力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起主导作用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90115" name="Picture 5" descr="E:/液压课件/液压与气压传动14.files/20.files/03.htm68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996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567947"/>
              </p:ext>
            </p:extLst>
          </p:nvPr>
        </p:nvGraphicFramePr>
        <p:xfrm>
          <a:off x="0" y="1484784"/>
          <a:ext cx="8951292" cy="5102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821"/>
                <a:gridCol w="3600163"/>
                <a:gridCol w="4523308"/>
              </a:tblGrid>
              <a:tr h="61256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28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     层  流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28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        湍  流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6734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36102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质点运动方向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kumimoji="1"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液体质点互不干涉，液体的流动呈线性和层状，且平行于管道轴线。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216000" marR="0" lvl="1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液体质点的运动杂乱无章，除沿轴线方向的流动外，还存在沿管径方向的剧烈横向运动。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296144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质点运动受力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1" baseline="0" dirty="0" smtClean="0">
                          <a:latin typeface="楷体" pitchFamily="49" charset="-122"/>
                          <a:ea typeface="楷体" pitchFamily="49" charset="-122"/>
                        </a:rPr>
                        <a:t>液体流速较低，质点受粘性制约，不能随意运动，粘性力起主导作用。</a:t>
                      </a:r>
                      <a:endParaRPr lang="zh-CN" altLang="en-US" sz="28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216000">
                        <a:lnSpc>
                          <a:spcPct val="120000"/>
                        </a:lnSpc>
                      </a:pPr>
                      <a:r>
                        <a:rPr kumimoji="1"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液体流速较高，粘性制约作用减弱，</a:t>
                      </a:r>
                      <a:r>
                        <a:rPr kumimoji="1" lang="zh-CN" altLang="zh-CN" sz="2400" b="1" dirty="0" smtClean="0">
                          <a:latin typeface="楷体" pitchFamily="49" charset="-122"/>
                          <a:ea typeface="楷体" pitchFamily="49" charset="-122"/>
                        </a:rPr>
                        <a:t>惯性力起主导作用</a:t>
                      </a:r>
                      <a:r>
                        <a:rPr kumimoji="1"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。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层流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和湍流是管路中液体流动的两种基本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形态</a:t>
            </a:r>
            <a:endParaRPr lang="zh-CN" altLang="en-US" sz="2800" dirty="0"/>
          </a:p>
        </p:txBody>
      </p:sp>
      <p:pic>
        <p:nvPicPr>
          <p:cNvPr id="5" name="Picture 5" descr="E:/液压课件/液压与气压传动14.files/20.files/03.htm68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48880"/>
            <a:ext cx="4176464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2" descr="E:/液压课件/液压与气压传动14.files/20.files/03.htm65.gif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3024336" cy="122396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1192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2440129"/>
            <a:ext cx="6875943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latin typeface="宋体" pitchFamily="2" charset="-122"/>
              </a:rPr>
              <a:t>    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圆管中液体的流动状态与液体的流速</a:t>
            </a:r>
            <a:r>
              <a:rPr lang="en-US" altLang="zh-CN" b="1" i="1" dirty="0">
                <a:latin typeface="楷体" pitchFamily="49" charset="-122"/>
                <a:ea typeface="楷体" pitchFamily="49" charset="-122"/>
              </a:rPr>
              <a:t>v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、管路的内径</a:t>
            </a:r>
            <a:r>
              <a:rPr lang="en-US" altLang="zh-CN" b="1" i="1" dirty="0">
                <a:latin typeface="楷体" pitchFamily="49" charset="-122"/>
                <a:ea typeface="楷体" pitchFamily="49" charset="-122"/>
              </a:rPr>
              <a:t>d 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以及油液的运动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粘度</a:t>
            </a:r>
            <a:r>
              <a:rPr lang="en-US" altLang="zh-CN" b="1" i="1" dirty="0">
                <a:solidFill>
                  <a:srgbClr val="CC0000"/>
                </a:solidFill>
                <a:latin typeface="楷体" pitchFamily="49" charset="-122"/>
                <a:ea typeface="楷体" pitchFamily="49" charset="-122"/>
              </a:rPr>
              <a:t>υ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有关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因此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能判定液体流动状态的则是这三个参数所组成的一个无量纲的</a:t>
            </a:r>
            <a:r>
              <a:rPr lang="en-US" altLang="zh-CN" b="1" dirty="0" err="1" smtClean="0">
                <a:latin typeface="楷体" pitchFamily="49" charset="-122"/>
                <a:ea typeface="楷体" pitchFamily="49" charset="-122"/>
                <a:hlinkClick r:id="rId3"/>
              </a:rPr>
              <a:t>雷诺数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675" name="矩形 2"/>
          <p:cNvSpPr>
            <a:spLocks noChangeArrowheads="1"/>
          </p:cNvSpPr>
          <p:nvPr/>
        </p:nvSpPr>
        <p:spPr bwMode="auto">
          <a:xfrm>
            <a:off x="44607" y="1496218"/>
            <a:ext cx="291297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）雷诺数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28676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472380"/>
              </p:ext>
            </p:extLst>
          </p:nvPr>
        </p:nvGraphicFramePr>
        <p:xfrm>
          <a:off x="2339752" y="5085184"/>
          <a:ext cx="160020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4" name="公式" r:id="rId4" imgW="552416" imgH="381000" progId="Equation.3">
                  <p:embed/>
                </p:oleObj>
              </mc:Choice>
              <mc:Fallback>
                <p:oleObj name="公式" r:id="rId4" imgW="552416" imgH="3810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085184"/>
                        <a:ext cx="1600200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331857" y="5229200"/>
            <a:ext cx="26597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流速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×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管路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内径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运动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粘度</a:t>
            </a:r>
            <a:r>
              <a:rPr lang="en-US" altLang="zh-CN" b="1" i="1" dirty="0">
                <a:solidFill>
                  <a:srgbClr val="CC0000"/>
                </a:solidFill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b="1" i="1" baseline="30000" dirty="0">
                <a:solidFill>
                  <a:srgbClr val="CC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b="1" i="1" dirty="0">
                <a:solidFill>
                  <a:srgbClr val="CC0000"/>
                </a:solidFill>
                <a:latin typeface="楷体" pitchFamily="49" charset="-122"/>
                <a:ea typeface="楷体" pitchFamily="49" charset="-122"/>
              </a:rPr>
              <a:t>/s</a:t>
            </a:r>
            <a:endParaRPr lang="zh-CN" altLang="en-US" dirty="0"/>
          </a:p>
          <a:p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5331857" y="5619330"/>
            <a:ext cx="26597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95636" y="3573016"/>
            <a:ext cx="72728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雷诺数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Re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较小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时，液体的内摩擦力起主导作用，液体质点运动受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粘性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约束而不会随意运动，液流状态为</a:t>
            </a: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层流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雷诺数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Re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较大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时，惯性力起主导作用，液体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粘性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不能约束质点运动，液流状态为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湍</a:t>
            </a: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流</a:t>
            </a:r>
            <a:r>
              <a:rPr lang="zh-CN" altLang="zh-CN" sz="2800" b="1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13227"/>
              </p:ext>
            </p:extLst>
          </p:nvPr>
        </p:nvGraphicFramePr>
        <p:xfrm>
          <a:off x="3635896" y="1988840"/>
          <a:ext cx="1600200" cy="1203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5" name="公式" r:id="rId3" imgW="552416" imgH="381000" progId="Equation.3">
                  <p:embed/>
                </p:oleObj>
              </mc:Choice>
              <mc:Fallback>
                <p:oleObj name="公式" r:id="rId3" imgW="552416" imgH="3810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1988840"/>
                        <a:ext cx="1600200" cy="1203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0" y="1190"/>
            <a:ext cx="9144000" cy="12675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雷诺数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的物理意义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雷诺数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是液流的惯性力与内摩擦力的比值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6804248" y="2321047"/>
            <a:ext cx="1121544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雷诺数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sz="2000" b="1" dirty="0" smtClean="0">
                <a:latin typeface="楷体" pitchFamily="49" charset="-122"/>
                <a:ea typeface="楷体" pitchFamily="49" charset="-122"/>
              </a:rPr>
              <a:t>无量纲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1844824"/>
            <a:ext cx="662473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对于</a:t>
            </a:r>
            <a:r>
              <a:rPr lang="zh-CN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非圆形截面的通道，液流的雷诺数可按下式计算：</a:t>
            </a:r>
            <a:endParaRPr lang="en-US" altLang="zh-CN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8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      Re = 4vR/</a:t>
            </a:r>
            <a:r>
              <a:rPr lang="en-US" altLang="zh-CN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υ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          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              </a:t>
            </a:r>
            <a:r>
              <a:rPr lang="zh-CN" altLang="zh-CN" sz="18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式</a:t>
            </a:r>
            <a:r>
              <a:rPr lang="zh-CN" altLang="zh-CN" sz="18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中：</a:t>
            </a:r>
            <a:r>
              <a:rPr lang="en-US" altLang="zh-CN" sz="1800" b="1" i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R </a:t>
            </a:r>
            <a:r>
              <a:rPr lang="zh-CN" altLang="zh-CN" sz="18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为</a:t>
            </a:r>
            <a:r>
              <a:rPr lang="zh-CN" altLang="zh-CN" sz="18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通流截面的</a:t>
            </a:r>
            <a:r>
              <a:rPr lang="zh-CN" altLang="zh-CN" sz="1800" b="1" dirty="0">
                <a:latin typeface="楷体" pitchFamily="49" charset="-122"/>
                <a:ea typeface="楷体" pitchFamily="49" charset="-122"/>
              </a:rPr>
              <a:t>水力半径</a:t>
            </a:r>
            <a:r>
              <a:rPr lang="zh-CN" altLang="zh-CN" sz="18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                    υ</a:t>
            </a:r>
            <a:r>
              <a:rPr lang="zh-CN" altLang="en-US" sz="1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为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运动粘度</a:t>
            </a:r>
            <a:endParaRPr lang="zh-CN" altLang="en-US" sz="18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396272"/>
              </p:ext>
            </p:extLst>
          </p:nvPr>
        </p:nvGraphicFramePr>
        <p:xfrm>
          <a:off x="6408439" y="6093296"/>
          <a:ext cx="26638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name="公式" r:id="rId3" imgW="1498320" imgH="634680" progId="Equation.3">
                  <p:embed/>
                </p:oleObj>
              </mc:Choice>
              <mc:Fallback>
                <p:oleObj name="公式" r:id="rId3" imgW="149832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439" y="6093296"/>
                        <a:ext cx="2663825" cy="67945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586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233363" y="5638800"/>
            <a:ext cx="8686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对于金属圆管：雷诺数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Re &lt; 2300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—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层流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　　　</a:t>
            </a:r>
          </a:p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　　　　　　　　　　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Re &gt; 2300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—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湍流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-15240" y="0"/>
            <a:ext cx="9159240" cy="112474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/>
          <a:lstStyle/>
          <a:p>
            <a:pPr marL="1143000" lvl="2" indent="-228600">
              <a:lnSpc>
                <a:spcPct val="90000"/>
              </a:lnSpc>
              <a:spcBef>
                <a:spcPts val="2100"/>
              </a:spcBef>
              <a:buClr>
                <a:schemeClr val="folHlink"/>
              </a:buClr>
              <a:buSzPct val="50000"/>
              <a:buFont typeface="Wingdings" pitchFamily="2" charset="2"/>
              <a:buNone/>
            </a:pPr>
            <a:endParaRPr lang="en-US" altLang="zh-CN" sz="1050" b="1" dirty="0" smtClean="0">
              <a:latin typeface="楷体" pitchFamily="49" charset="-122"/>
              <a:ea typeface="楷体" pitchFamily="49" charset="-122"/>
            </a:endParaRPr>
          </a:p>
          <a:p>
            <a:pPr marL="1143000" lvl="2" indent="-228600">
              <a:lnSpc>
                <a:spcPct val="90000"/>
              </a:lnSpc>
              <a:spcBef>
                <a:spcPts val="2100"/>
              </a:spcBef>
              <a:buClr>
                <a:schemeClr val="folHlink"/>
              </a:buClr>
              <a:buSzPct val="50000"/>
              <a:buFont typeface="Wingdings" pitchFamily="2" charset="2"/>
              <a:buNone/>
            </a:pPr>
            <a:r>
              <a:rPr lang="zh-CN" altLang="zh-CN" sz="2800" b="1" dirty="0" smtClean="0">
                <a:latin typeface="楷体" pitchFamily="49" charset="-122"/>
                <a:ea typeface="楷体" pitchFamily="49" charset="-122"/>
              </a:rPr>
              <a:t>雷诺数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：用以判别液体流动状态的物理量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26988" y="3334544"/>
            <a:ext cx="2286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</a:pPr>
            <a:r>
              <a:rPr lang="en-US" altLang="zh-CN" sz="3200" b="1" i="1" dirty="0" smtClean="0">
                <a:solidFill>
                  <a:schemeClr val="hlink"/>
                </a:solidFill>
                <a:latin typeface="Times New Roman" pitchFamily="18" charset="0"/>
                <a:ea typeface="仿宋_GB2312" pitchFamily="49" charset="-122"/>
              </a:rPr>
              <a:t>Re</a:t>
            </a:r>
            <a:endParaRPr lang="en-US" altLang="zh-CN" sz="3200" b="1" i="1" dirty="0">
              <a:solidFill>
                <a:schemeClr val="hlink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graphicFrame>
        <p:nvGraphicFramePr>
          <p:cNvPr id="31749" name="Object 6"/>
          <p:cNvGraphicFramePr>
            <a:graphicFrameLocks noChangeAspect="1"/>
          </p:cNvGraphicFramePr>
          <p:nvPr/>
        </p:nvGraphicFramePr>
        <p:xfrm>
          <a:off x="3276600" y="2133600"/>
          <a:ext cx="160020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8" name="公式" r:id="rId3" imgW="552416" imgH="381000" progId="Equation.3">
                  <p:embed/>
                </p:oleObj>
              </mc:Choice>
              <mc:Fallback>
                <p:oleObj name="公式" r:id="rId3" imgW="552416" imgH="38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133600"/>
                        <a:ext cx="1600200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7"/>
          <p:cNvGraphicFramePr>
            <a:graphicFrameLocks noChangeAspect="1"/>
          </p:cNvGraphicFramePr>
          <p:nvPr/>
        </p:nvGraphicFramePr>
        <p:xfrm>
          <a:off x="3259138" y="3810000"/>
          <a:ext cx="1890712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9" name="公式" r:id="rId5" imgW="647633" imgH="381000" progId="Equation.3">
                  <p:embed/>
                </p:oleObj>
              </mc:Choice>
              <mc:Fallback>
                <p:oleObj name="公式" r:id="rId5" imgW="647633" imgH="38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8" y="3810000"/>
                        <a:ext cx="1890712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AutoShape 8"/>
          <p:cNvSpPr>
            <a:spLocks/>
          </p:cNvSpPr>
          <p:nvPr/>
        </p:nvSpPr>
        <p:spPr bwMode="auto">
          <a:xfrm>
            <a:off x="2133600" y="2590800"/>
            <a:ext cx="914400" cy="1905000"/>
          </a:xfrm>
          <a:prstGeom prst="leftBrace">
            <a:avLst>
              <a:gd name="adj1" fmla="val 17361"/>
              <a:gd name="adj2" fmla="val 50000"/>
            </a:avLst>
          </a:prstGeom>
          <a:noFill/>
          <a:ln w="762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5" name="AutoShape 9"/>
          <p:cNvSpPr>
            <a:spLocks/>
          </p:cNvSpPr>
          <p:nvPr/>
        </p:nvSpPr>
        <p:spPr bwMode="auto">
          <a:xfrm>
            <a:off x="6096000" y="1981200"/>
            <a:ext cx="1905000" cy="533400"/>
          </a:xfrm>
          <a:prstGeom prst="borderCallout2">
            <a:avLst>
              <a:gd name="adj1" fmla="val 21431"/>
              <a:gd name="adj2" fmla="val -4000"/>
              <a:gd name="adj3" fmla="val 21431"/>
              <a:gd name="adj4" fmla="val -38833"/>
              <a:gd name="adj5" fmla="val 81533"/>
              <a:gd name="adj6" fmla="val -65957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993300"/>
                </a:solidFill>
                <a:latin typeface="楷体" pitchFamily="49" charset="-122"/>
                <a:ea typeface="楷体" pitchFamily="49" charset="-122"/>
              </a:rPr>
              <a:t>管路直径</a:t>
            </a:r>
          </a:p>
        </p:txBody>
      </p:sp>
      <p:sp>
        <p:nvSpPr>
          <p:cNvPr id="45066" name="AutoShape 10"/>
          <p:cNvSpPr>
            <a:spLocks/>
          </p:cNvSpPr>
          <p:nvPr/>
        </p:nvSpPr>
        <p:spPr bwMode="auto">
          <a:xfrm>
            <a:off x="6096000" y="2819400"/>
            <a:ext cx="1905000" cy="533400"/>
          </a:xfrm>
          <a:prstGeom prst="borderCallout2">
            <a:avLst>
              <a:gd name="adj1" fmla="val 21431"/>
              <a:gd name="adj2" fmla="val -4000"/>
              <a:gd name="adj3" fmla="val 21431"/>
              <a:gd name="adj4" fmla="val -44500"/>
              <a:gd name="adj5" fmla="val -51787"/>
              <a:gd name="adj6" fmla="val -86583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993300"/>
                </a:solidFill>
                <a:latin typeface="楷体" pitchFamily="49" charset="-122"/>
                <a:ea typeface="楷体" pitchFamily="49" charset="-122"/>
              </a:rPr>
              <a:t>平均流速</a:t>
            </a:r>
          </a:p>
        </p:txBody>
      </p:sp>
      <p:sp>
        <p:nvSpPr>
          <p:cNvPr id="45067" name="AutoShape 11"/>
          <p:cNvSpPr>
            <a:spLocks/>
          </p:cNvSpPr>
          <p:nvPr/>
        </p:nvSpPr>
        <p:spPr bwMode="auto">
          <a:xfrm>
            <a:off x="6096000" y="3581400"/>
            <a:ext cx="1905000" cy="533400"/>
          </a:xfrm>
          <a:prstGeom prst="borderCallout2">
            <a:avLst>
              <a:gd name="adj1" fmla="val 21431"/>
              <a:gd name="adj2" fmla="val -4000"/>
              <a:gd name="adj3" fmla="val 21431"/>
              <a:gd name="adj4" fmla="val -32917"/>
              <a:gd name="adj5" fmla="val 71594"/>
              <a:gd name="adj6" fmla="val -51870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993300"/>
                </a:solidFill>
                <a:latin typeface="楷体" pitchFamily="49" charset="-122"/>
                <a:ea typeface="楷体" pitchFamily="49" charset="-122"/>
              </a:rPr>
              <a:t>水力半径</a:t>
            </a:r>
          </a:p>
        </p:txBody>
      </p:sp>
      <p:sp>
        <p:nvSpPr>
          <p:cNvPr id="45068" name="AutoShape 12"/>
          <p:cNvSpPr>
            <a:spLocks/>
          </p:cNvSpPr>
          <p:nvPr/>
        </p:nvSpPr>
        <p:spPr bwMode="auto">
          <a:xfrm>
            <a:off x="6096000" y="4724400"/>
            <a:ext cx="1905000" cy="533400"/>
          </a:xfrm>
          <a:prstGeom prst="borderCallout2">
            <a:avLst>
              <a:gd name="adj1" fmla="val 21431"/>
              <a:gd name="adj2" fmla="val -4000"/>
              <a:gd name="adj3" fmla="val 21431"/>
              <a:gd name="adj4" fmla="val -34417"/>
              <a:gd name="adj5" fmla="val -4167"/>
              <a:gd name="adj6" fmla="val -59083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993300"/>
                </a:solidFill>
                <a:latin typeface="楷体" pitchFamily="49" charset="-122"/>
                <a:ea typeface="楷体" pitchFamily="49" charset="-122"/>
              </a:rPr>
              <a:t>运动粘度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7624" y="2276872"/>
            <a:ext cx="68407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/>
              <a:t>       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临界雷诺数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由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实验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求得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的，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对于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光滑金属圆管中液流的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临界雷诺数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为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2000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～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2300</a:t>
            </a:r>
            <a:r>
              <a:rPr lang="zh-CN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，对于橡胶软管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液流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临界雷诺数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为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1600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～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2000</a:t>
            </a:r>
            <a:r>
              <a:rPr lang="zh-CN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，其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它</a:t>
            </a:r>
            <a:r>
              <a:rPr lang="zh-CN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通道的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临界雷诺数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可</a:t>
            </a:r>
            <a:r>
              <a:rPr lang="zh-CN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查有关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资料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获得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3648" y="2348880"/>
            <a:ext cx="75025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spcAft>
                <a:spcPts val="0"/>
              </a:spcAft>
              <a:buClr>
                <a:schemeClr val="tx2"/>
              </a:buClr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）理想液体           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）定常流动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marL="0" lvl="1">
              <a:lnSpc>
                <a:spcPct val="150000"/>
              </a:lnSpc>
              <a:spcAft>
                <a:spcPts val="0"/>
              </a:spcAft>
              <a:buClr>
                <a:schemeClr val="tx2"/>
              </a:buClr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流线流管、流束、   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）通流截面          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marL="0" lvl="1">
              <a:lnSpc>
                <a:spcPct val="150000"/>
              </a:lnSpc>
              <a:spcAft>
                <a:spcPts val="0"/>
              </a:spcAft>
              <a:buClr>
                <a:schemeClr val="tx2"/>
              </a:buClr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）流量               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）平均流速          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marL="0" lvl="1">
              <a:lnSpc>
                <a:spcPct val="150000"/>
              </a:lnSpc>
              <a:spcAft>
                <a:spcPts val="0"/>
              </a:spcAft>
              <a:buClr>
                <a:schemeClr val="tx2"/>
              </a:buClr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）流动液体的压力     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）湿周与水力半径   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marL="0" lvl="1">
              <a:lnSpc>
                <a:spcPct val="150000"/>
              </a:lnSpc>
              <a:spcAft>
                <a:spcPts val="0"/>
              </a:spcAft>
              <a:buClr>
                <a:schemeClr val="tx2"/>
              </a:buClr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9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）层流与湍流         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）雷诺数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71800" y="1268760"/>
            <a:ext cx="34307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ct val="50000"/>
              </a:spcAft>
              <a:buFont typeface="Wingdings" pitchFamily="2" charset="2"/>
              <a:buNone/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液体动力学基本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概念</a:t>
            </a:r>
          </a:p>
        </p:txBody>
      </p:sp>
      <p:sp>
        <p:nvSpPr>
          <p:cNvPr id="4" name="矩形 3"/>
          <p:cNvSpPr/>
          <p:nvPr/>
        </p:nvSpPr>
        <p:spPr>
          <a:xfrm>
            <a:off x="1279769" y="5877272"/>
            <a:ext cx="6414808" cy="5597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流量连续性方程、伯努利方程、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动量方程</a:t>
            </a:r>
          </a:p>
        </p:txBody>
      </p:sp>
    </p:spTree>
    <p:extLst>
      <p:ext uri="{BB962C8B-B14F-4D97-AF65-F5344CB8AC3E}">
        <p14:creationId xmlns:p14="http://schemas.microsoft.com/office/powerpoint/2010/main" val="220973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3648" y="2852936"/>
            <a:ext cx="75025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spcAft>
                <a:spcPts val="0"/>
              </a:spcAft>
              <a:buClr>
                <a:schemeClr val="tx2"/>
              </a:buClr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）理想液体           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）定常流动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marL="0" lvl="1">
              <a:lnSpc>
                <a:spcPct val="150000"/>
              </a:lnSpc>
              <a:spcAft>
                <a:spcPts val="0"/>
              </a:spcAft>
              <a:buClr>
                <a:schemeClr val="tx2"/>
              </a:buClr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流线流管、流束、   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）通流截面          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marL="0" lvl="1">
              <a:lnSpc>
                <a:spcPct val="150000"/>
              </a:lnSpc>
              <a:spcAft>
                <a:spcPts val="0"/>
              </a:spcAft>
              <a:buClr>
                <a:schemeClr val="tx2"/>
              </a:buClr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）流量               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）平均流速          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marL="0" lvl="1">
              <a:lnSpc>
                <a:spcPct val="150000"/>
              </a:lnSpc>
              <a:spcAft>
                <a:spcPts val="0"/>
              </a:spcAft>
              <a:buClr>
                <a:schemeClr val="tx2"/>
              </a:buClr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）流动液体的压力     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）湿周与水力半径   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marL="0" lvl="1">
              <a:lnSpc>
                <a:spcPct val="150000"/>
              </a:lnSpc>
              <a:spcAft>
                <a:spcPts val="0"/>
              </a:spcAft>
              <a:buClr>
                <a:schemeClr val="tx2"/>
              </a:buClr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9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）层流与湍流         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）雷诺数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23728" y="1412776"/>
            <a:ext cx="397256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ct val="50000"/>
              </a:spcAft>
              <a:buFont typeface="Wingdings" pitchFamily="2" charset="2"/>
              <a:buNone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、液体动力学基本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概念</a:t>
            </a:r>
          </a:p>
        </p:txBody>
      </p:sp>
    </p:spTree>
    <p:extLst>
      <p:ext uri="{BB962C8B-B14F-4D97-AF65-F5344CB8AC3E}">
        <p14:creationId xmlns:p14="http://schemas.microsoft.com/office/powerpoint/2010/main" val="97296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1"/>
          <p:cNvSpPr>
            <a:spLocks noChangeArrowheads="1"/>
          </p:cNvSpPr>
          <p:nvPr/>
        </p:nvSpPr>
        <p:spPr bwMode="auto">
          <a:xfrm>
            <a:off x="1043608" y="1844824"/>
            <a:ext cx="7128792" cy="38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spcAft>
                <a:spcPct val="500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）理想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液体</a:t>
            </a:r>
          </a:p>
          <a:p>
            <a:pPr marL="0" lvl="2">
              <a:lnSpc>
                <a:spcPct val="150000"/>
              </a:lnSpc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把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既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无粘性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，又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不可压缩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的液体称为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理想液体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marL="0" lvl="2">
              <a:lnSpc>
                <a:spcPct val="150000"/>
              </a:lnSpc>
            </a:pP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 marL="0" lvl="2">
              <a:lnSpc>
                <a:spcPct val="150000"/>
              </a:lnSpc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 key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：无粘性，不可压缩，液体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marL="0" lvl="2">
              <a:lnSpc>
                <a:spcPct val="150000"/>
              </a:lnSpc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</a:t>
            </a:r>
          </a:p>
          <a:p>
            <a:pPr marL="0" lvl="2">
              <a:lnSpc>
                <a:spcPct val="150000"/>
              </a:lnSpc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*</a:t>
            </a:r>
            <a:r>
              <a:rPr lang="zh-CN" altLang="zh-CN" sz="2000" b="1" dirty="0" smtClean="0">
                <a:latin typeface="楷体" pitchFamily="49" charset="-122"/>
                <a:ea typeface="楷体" pitchFamily="49" charset="-122"/>
              </a:rPr>
              <a:t>事实存在的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sz="2000" b="1" dirty="0" smtClean="0">
                <a:latin typeface="楷体" pitchFamily="49" charset="-122"/>
                <a:ea typeface="楷体" pitchFamily="49" charset="-122"/>
              </a:rPr>
              <a:t>有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粘性</a:t>
            </a:r>
            <a:r>
              <a:rPr lang="zh-CN" altLang="zh-CN" sz="2000" b="1" dirty="0">
                <a:latin typeface="楷体" pitchFamily="49" charset="-122"/>
                <a:ea typeface="楷体" pitchFamily="49" charset="-122"/>
              </a:rPr>
              <a:t>和可</a:t>
            </a:r>
            <a:r>
              <a:rPr lang="zh-CN" altLang="zh-CN" sz="2000" b="1" dirty="0" smtClean="0">
                <a:latin typeface="楷体" pitchFamily="49" charset="-122"/>
                <a:ea typeface="楷体" pitchFamily="49" charset="-122"/>
              </a:rPr>
              <a:t>压缩的</a:t>
            </a:r>
            <a:r>
              <a:rPr lang="zh-CN" altLang="zh-CN" sz="2000" b="1" dirty="0">
                <a:latin typeface="楷体" pitchFamily="49" charset="-122"/>
                <a:ea typeface="楷体" pitchFamily="49" charset="-122"/>
              </a:rPr>
              <a:t>液体称为</a:t>
            </a:r>
            <a:r>
              <a:rPr lang="zh-CN" altLang="zh-CN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实际液体</a:t>
            </a:r>
            <a:r>
              <a:rPr lang="zh-CN" altLang="zh-CN" sz="2000" b="1" i="1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000" b="1" i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-20638" y="1951038"/>
            <a:ext cx="8928101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>
                <a:solidFill>
                  <a:srgbClr val="136EC2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 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42570" y="2557305"/>
            <a:ext cx="2376264" cy="914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先假设理想液体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1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（无粘性、不可压缩）</a:t>
            </a:r>
            <a:endParaRPr lang="zh-CN" altLang="en-US" sz="18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4432" y="2426100"/>
            <a:ext cx="1944216" cy="914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分析问题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推导公式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554885" y="2068643"/>
            <a:ext cx="1656184" cy="6560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简化</a:t>
            </a:r>
            <a:endParaRPr lang="en-US" altLang="zh-CN" sz="1800" b="1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影响因素</a:t>
            </a:r>
            <a:endParaRPr lang="zh-CN" altLang="en-US" sz="1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99259" y="4044644"/>
            <a:ext cx="1562472" cy="6263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通过实验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06981" y="3744921"/>
            <a:ext cx="1207170" cy="4125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修正系数</a:t>
            </a:r>
            <a:endParaRPr lang="zh-CN" altLang="en-US" sz="1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74432" y="5344349"/>
            <a:ext cx="2141552" cy="914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符合实际公式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561731" y="4115512"/>
            <a:ext cx="3068312" cy="48463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3218834" y="2764792"/>
            <a:ext cx="2555598" cy="484632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6504224" y="3340500"/>
            <a:ext cx="484632" cy="1986437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42570" y="1562113"/>
            <a:ext cx="1830013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楷体" pitchFamily="49" charset="-122"/>
                <a:ea typeface="楷体" pitchFamily="49" charset="-122"/>
              </a:rPr>
              <a:t>理想液体是工程中</a:t>
            </a: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的假设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329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1640" y="1916832"/>
            <a:ext cx="6697365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  <a:spcAft>
                <a:spcPct val="50000"/>
              </a:spcAft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）定常流动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  <a:p>
            <a:pPr marL="0" lvl="2">
              <a:lnSpc>
                <a:spcPct val="150000"/>
              </a:lnSpc>
              <a:spcAft>
                <a:spcPct val="50000"/>
              </a:spcAft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液体流动时，其内部任一点处的</a:t>
            </a:r>
            <a:r>
              <a:rPr lang="zh-CN" altLang="en-US" b="1" u="sng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压力、速度和密度都不随时间变化而变化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，则这种流动就称为定常流动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r>
              <a:rPr lang="en-US" altLang="zh-CN" b="1" dirty="0" smtClean="0"/>
              <a:t>         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27436" y="6117824"/>
            <a:ext cx="6989057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 algn="ctr">
              <a:lnSpc>
                <a:spcPct val="120000"/>
              </a:lnSpc>
              <a:spcAft>
                <a:spcPts val="0"/>
              </a:spcAft>
            </a:pP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其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内部任一点处的</a:t>
            </a:r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压力、速度和密度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都不随</a:t>
            </a:r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时间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变化而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变化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470" y="1196752"/>
            <a:ext cx="545342" cy="33239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lvl="2">
              <a:lnSpc>
                <a:spcPct val="150000"/>
              </a:lnSpc>
              <a:spcAft>
                <a:spcPct val="50000"/>
              </a:spcAft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定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 marL="0" lvl="2">
              <a:lnSpc>
                <a:spcPct val="150000"/>
              </a:lnSpc>
              <a:spcAft>
                <a:spcPct val="50000"/>
              </a:spcAft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常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 marL="0" lvl="2">
              <a:lnSpc>
                <a:spcPct val="150000"/>
              </a:lnSpc>
              <a:spcAft>
                <a:spcPct val="50000"/>
              </a:spcAft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流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 marL="0" lvl="2">
              <a:lnSpc>
                <a:spcPct val="150000"/>
              </a:lnSpc>
              <a:spcAft>
                <a:spcPct val="50000"/>
              </a:spcAft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动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3812" name="ShockwaveFlash1" r:id="rId2" imgW="9144000" imgH="5927760"/>
        </mc:Choice>
        <mc:Fallback>
          <p:control name="ShockwaveFlash1" r:id="rId2" imgW="9144000" imgH="5927760">
            <p:pic>
              <p:nvPicPr>
                <p:cNvPr id="2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48" y="0"/>
                  <a:ext cx="9144000" cy="592838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93380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24128" y="0"/>
            <a:ext cx="3419872" cy="66254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 algn="ctr">
              <a:lnSpc>
                <a:spcPct val="120000"/>
              </a:lnSpc>
              <a:spcAft>
                <a:spcPts val="2000"/>
              </a:spcAft>
            </a:pPr>
            <a:endParaRPr lang="en-US" altLang="zh-CN" sz="2800" b="1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marL="0" lvl="2" algn="ctr">
              <a:lnSpc>
                <a:spcPct val="120000"/>
              </a:lnSpc>
              <a:spcAft>
                <a:spcPts val="2000"/>
              </a:spcAft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非</a:t>
            </a:r>
            <a:r>
              <a:rPr lang="zh-CN" altLang="zh-CN" sz="2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定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常</a:t>
            </a:r>
            <a:r>
              <a:rPr lang="zh-CN" altLang="zh-CN" sz="2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流</a:t>
            </a:r>
            <a:r>
              <a:rPr lang="zh-CN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动</a:t>
            </a:r>
            <a:endParaRPr lang="en-US" altLang="zh-CN" sz="28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marL="0"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研究起来比较复杂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 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marL="0"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在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研究液压系统的静态性能时，往往将一些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非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定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常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流动问题适当简化，作为定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常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流动来处理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marL="0"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但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在研究其动态性能时则必须按非定常流动来考虑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32040" y="1451590"/>
            <a:ext cx="545342" cy="32229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lvl="2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非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 marL="0" lvl="2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定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 marL="0" lvl="2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常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 marL="0" lvl="2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流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 marL="0" lvl="2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动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4836" name="ShockwaveFlash2" r:id="rId2" imgW="5724360" imgH="6858000"/>
        </mc:Choice>
        <mc:Fallback>
          <p:control name="ShockwaveFlash2" r:id="rId2" imgW="5724360" imgH="6858000">
            <p:pic>
              <p:nvPicPr>
                <p:cNvPr id="3" name="ShockwaveFlash2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0" y="-315416"/>
                  <a:ext cx="5724128" cy="68580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2563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4173</TotalTime>
  <Words>1517</Words>
  <Application>Microsoft Office PowerPoint</Application>
  <PresentationFormat>全屏显示(4:3)</PresentationFormat>
  <Paragraphs>190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仿宋_GB2312</vt:lpstr>
      <vt:lpstr>楷体</vt:lpstr>
      <vt:lpstr>楷体_GB2312</vt:lpstr>
      <vt:lpstr>隶书</vt:lpstr>
      <vt:lpstr>宋体</vt:lpstr>
      <vt:lpstr>Calibri</vt:lpstr>
      <vt:lpstr>Constantia</vt:lpstr>
      <vt:lpstr>Tahoma</vt:lpstr>
      <vt:lpstr>Times New Roman</vt:lpstr>
      <vt:lpstr>Wingdings</vt:lpstr>
      <vt:lpstr>Wingdings 2</vt:lpstr>
      <vt:lpstr>流畅</vt:lpstr>
      <vt:lpstr>公式</vt:lpstr>
      <vt:lpstr>位图图像</vt:lpstr>
      <vt:lpstr>PowerPoint 演示文稿</vt:lpstr>
      <vt:lpstr>三、液体动力学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液压传动基础知识</dc:title>
  <dc:creator>wq</dc:creator>
  <cp:lastModifiedBy>wangqiang</cp:lastModifiedBy>
  <cp:revision>324</cp:revision>
  <dcterms:created xsi:type="dcterms:W3CDTF">2002-06-25T08:55:42Z</dcterms:created>
  <dcterms:modified xsi:type="dcterms:W3CDTF">2016-09-29T00:40:38Z</dcterms:modified>
</cp:coreProperties>
</file>