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300" r:id="rId2"/>
    <p:sldId id="484" r:id="rId3"/>
    <p:sldId id="486" r:id="rId4"/>
    <p:sldId id="487" r:id="rId5"/>
    <p:sldId id="488" r:id="rId6"/>
    <p:sldId id="489" r:id="rId7"/>
    <p:sldId id="490" r:id="rId8"/>
    <p:sldId id="491" r:id="rId9"/>
    <p:sldId id="305" r:id="rId10"/>
    <p:sldId id="492" r:id="rId11"/>
    <p:sldId id="498" r:id="rId12"/>
    <p:sldId id="464" r:id="rId13"/>
    <p:sldId id="493" r:id="rId14"/>
    <p:sldId id="465" r:id="rId15"/>
    <p:sldId id="474" r:id="rId16"/>
    <p:sldId id="481" r:id="rId17"/>
    <p:sldId id="482" r:id="rId18"/>
    <p:sldId id="497" r:id="rId19"/>
    <p:sldId id="499" r:id="rId20"/>
    <p:sldId id="496" r:id="rId21"/>
    <p:sldId id="475" r:id="rId22"/>
    <p:sldId id="387" r:id="rId23"/>
    <p:sldId id="480" r:id="rId24"/>
    <p:sldId id="389" r:id="rId25"/>
    <p:sldId id="471" r:id="rId26"/>
    <p:sldId id="391" r:id="rId27"/>
    <p:sldId id="392" r:id="rId28"/>
    <p:sldId id="311" r:id="rId29"/>
    <p:sldId id="472" r:id="rId30"/>
    <p:sldId id="397" r:id="rId31"/>
    <p:sldId id="462" r:id="rId32"/>
    <p:sldId id="483" r:id="rId33"/>
    <p:sldId id="312" r:id="rId34"/>
    <p:sldId id="495" r:id="rId35"/>
    <p:sldId id="398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D60093"/>
    <a:srgbClr val="800000"/>
    <a:srgbClr val="008000"/>
    <a:srgbClr val="CC0000"/>
    <a:srgbClr val="CC3300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52" autoAdjust="0"/>
  </p:normalViewPr>
  <p:slideViewPr>
    <p:cSldViewPr>
      <p:cViewPr varScale="1">
        <p:scale>
          <a:sx n="77" d="100"/>
          <a:sy n="77" d="100"/>
        </p:scale>
        <p:origin x="12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AB36CA-E7BD-400A-8178-C3F56CC74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0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F775D5F-7DFA-49A2-A42C-028208A5D2E9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66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F775D5F-7DFA-49A2-A42C-028208A5D2E9}" type="slidenum">
              <a:rPr lang="en-US" altLang="zh-CN" sz="1200" smtClean="0"/>
              <a:pPr eaLnBrk="1" hangingPunct="1"/>
              <a:t>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35702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B36CA-E7BD-400A-8178-C3F56CC7479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69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AC42-C76D-4576-B09C-FA5621F45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7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DCA9F-C4B2-4BF9-B641-9504E6704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3B14F-81B5-4D96-80CC-E333EEB7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4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039D-710E-49A9-AF91-B0AA0DD79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2F473-2B2D-4702-872B-8A9EE9253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00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68784-F89E-48A1-8036-2F529856F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FD9D9-00ED-4BD9-BFF3-56FF5B77B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B4F1-66F2-4129-BB16-2CF4153F4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9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CDC1-FC34-497A-9950-FF787E916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44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707B1-2256-40E9-B6D0-669CD9E63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2000-6DBC-4830-ADFF-806174CC4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A49583B-FBB2-478A-8B47-1341CC180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6" r:id="rId2"/>
    <p:sldLayoutId id="2147484055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6" r:id="rId9"/>
    <p:sldLayoutId id="2147484052" r:id="rId10"/>
    <p:sldLayoutId id="21474840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5.png"/><Relationship Id="rId4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060848"/>
            <a:ext cx="7793037" cy="67786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、定常管流时的压力损失计算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AutoShape 6"/>
          <p:cNvSpPr>
            <a:spLocks/>
          </p:cNvSpPr>
          <p:nvPr/>
        </p:nvSpPr>
        <p:spPr bwMode="auto">
          <a:xfrm>
            <a:off x="1547664" y="3915320"/>
            <a:ext cx="3332589" cy="864096"/>
          </a:xfrm>
          <a:prstGeom prst="borderCallout2">
            <a:avLst>
              <a:gd name="adj1" fmla="val 8653"/>
              <a:gd name="adj2" fmla="val 103032"/>
              <a:gd name="adj3" fmla="val 1937"/>
              <a:gd name="adj4" fmla="val 100639"/>
              <a:gd name="adj5" fmla="val -100161"/>
              <a:gd name="adj6" fmla="val 9844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额定流量下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的压力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损失（查产品技术规格）</a:t>
            </a:r>
          </a:p>
        </p:txBody>
      </p:sp>
      <p:sp>
        <p:nvSpPr>
          <p:cNvPr id="61447" name="AutoShape 7"/>
          <p:cNvSpPr>
            <a:spLocks/>
          </p:cNvSpPr>
          <p:nvPr/>
        </p:nvSpPr>
        <p:spPr bwMode="auto">
          <a:xfrm>
            <a:off x="6084168" y="3861048"/>
            <a:ext cx="1795480" cy="936104"/>
          </a:xfrm>
          <a:prstGeom prst="borderCallout2">
            <a:avLst>
              <a:gd name="adj1" fmla="val -2097"/>
              <a:gd name="adj2" fmla="val 2186"/>
              <a:gd name="adj3" fmla="val 4932"/>
              <a:gd name="adj4" fmla="val -4176"/>
              <a:gd name="adj5" fmla="val -54809"/>
              <a:gd name="adj6" fmla="val -504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实际流量</a:t>
            </a:r>
          </a:p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流量</a:t>
            </a:r>
          </a:p>
        </p:txBody>
      </p:sp>
      <p:graphicFrame>
        <p:nvGraphicFramePr>
          <p:cNvPr id="3380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838689"/>
              </p:ext>
            </p:extLst>
          </p:nvPr>
        </p:nvGraphicFramePr>
        <p:xfrm>
          <a:off x="2881813" y="2348880"/>
          <a:ext cx="3852863" cy="101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公式" r:id="rId3" imgW="990735" imgH="381000" progId="Equation.3">
                  <p:embed/>
                </p:oleObj>
              </mc:Choice>
              <mc:Fallback>
                <p:oleObj name="公式" r:id="rId3" imgW="990735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813" y="2348880"/>
                        <a:ext cx="3852863" cy="1016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-27410" y="0"/>
            <a:ext cx="9171409" cy="138499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液压系统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主要局部压力损失是在阀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上，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各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类液压阀局部压力损失的类比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计算。</a:t>
            </a:r>
            <a:endParaRPr lang="zh-CN" altLang="en-US" sz="2800" dirty="0"/>
          </a:p>
        </p:txBody>
      </p:sp>
      <p:cxnSp>
        <p:nvCxnSpPr>
          <p:cNvPr id="3" name="直接连接符 2"/>
          <p:cNvCxnSpPr>
            <a:stCxn id="61447" idx="2"/>
            <a:endCxn id="61447" idx="0"/>
          </p:cNvCxnSpPr>
          <p:nvPr/>
        </p:nvCxnSpPr>
        <p:spPr>
          <a:xfrm>
            <a:off x="6084168" y="4329100"/>
            <a:ext cx="1795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8356"/>
            <a:ext cx="4853678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748191" y="4358533"/>
            <a:ext cx="2353350" cy="20011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沿程压力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损失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    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液体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在等直径直管中流动的压力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损失。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23528" y="1196752"/>
            <a:ext cx="3816424" cy="216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5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局部压力损失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    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液体经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阀口、弯管、通流截面变化等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局部阻力处所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引起的压力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损失。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312364"/>
              </p:ext>
            </p:extLst>
          </p:nvPr>
        </p:nvGraphicFramePr>
        <p:xfrm>
          <a:off x="6372200" y="3356992"/>
          <a:ext cx="2736304" cy="75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公式" r:id="rId4" imgW="1156680" imgH="482400" progId="Equation.3">
                  <p:embed/>
                </p:oleObj>
              </mc:Choice>
              <mc:Fallback>
                <p:oleObj name="公式" r:id="rId4" imgW="1156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356992"/>
                        <a:ext cx="2736304" cy="75438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85104"/>
              </p:ext>
            </p:extLst>
          </p:nvPr>
        </p:nvGraphicFramePr>
        <p:xfrm>
          <a:off x="467544" y="3919948"/>
          <a:ext cx="2203537" cy="82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公式" r:id="rId6" imgW="876240" imgH="419040" progId="Equation.3">
                  <p:embed/>
                </p:oleObj>
              </mc:Choice>
              <mc:Fallback>
                <p:oleObj name="公式" r:id="rId6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919948"/>
                        <a:ext cx="2203537" cy="82026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879627"/>
              </p:ext>
            </p:extLst>
          </p:nvPr>
        </p:nvGraphicFramePr>
        <p:xfrm>
          <a:off x="450542" y="4984279"/>
          <a:ext cx="2105234" cy="74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公式" r:id="rId8" imgW="990735" imgH="381000" progId="Equation.3">
                  <p:embed/>
                </p:oleObj>
              </mc:Choice>
              <mc:Fallback>
                <p:oleObj name="公式" r:id="rId8" imgW="990735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42" y="4984279"/>
                        <a:ext cx="2105234" cy="74966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3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4262809" y="2492896"/>
            <a:ext cx="4104456" cy="1938992"/>
          </a:xfrm>
          <a:prstGeom prst="rect">
            <a:avLst/>
          </a:prstGeom>
          <a:solidFill>
            <a:schemeClr val="bg2"/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b="1" dirty="0">
                <a:ea typeface="仿宋_GB2312" pitchFamily="49" charset="-122"/>
              </a:rPr>
              <a:t> </a:t>
            </a:r>
            <a:r>
              <a:rPr lang="zh-CN" altLang="en-US" b="1" dirty="0" smtClean="0">
                <a:ea typeface="仿宋_GB2312" pitchFamily="49" charset="-122"/>
              </a:rPr>
              <a:t>   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液压系统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管路总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的压力损失就等于所有直管中的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沿程压力损失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所有的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局部压力损失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总和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9" y="2276872"/>
            <a:ext cx="280831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069836"/>
              </p:ext>
            </p:extLst>
          </p:nvPr>
        </p:nvGraphicFramePr>
        <p:xfrm>
          <a:off x="4348496" y="5013176"/>
          <a:ext cx="3888432" cy="68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name="公式" r:id="rId4" imgW="1095392" imgH="181043" progId="Equation.3">
                  <p:embed/>
                </p:oleObj>
              </mc:Choice>
              <mc:Fallback>
                <p:oleObj name="公式" r:id="rId4" imgW="1095392" imgH="18104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496" y="5013176"/>
                        <a:ext cx="3888432" cy="688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液压系统管路总压力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损失的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计算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1096650" y="2060848"/>
            <a:ext cx="6913096" cy="23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通常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情况下，液压系统的管路并不太长，所以沿程压力损失比较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小。而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阀等元件的局部压力损失却比较大，因此管路总的压力损失一般以局部压力损失为主。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8802" y="8037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液压系统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管路总压力损失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一般以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局部压力损失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为主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189891"/>
            <a:ext cx="194421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0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1097614" y="1772816"/>
            <a:ext cx="6948772" cy="407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）选择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合适的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流速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液压系统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中的压力损失不仅耗费功率，还将系统油液温度上升，工况恶化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为了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减少压力损失，除了优化管路外，应限制液体在管道和阀口处的流速，但太低的流速将使管道和元件的尺寸增大，成本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增加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液压系统中，可参考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推荐流速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减少系统总压力损失的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方法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680448"/>
              </p:ext>
            </p:extLst>
          </p:nvPr>
        </p:nvGraphicFramePr>
        <p:xfrm>
          <a:off x="1791150" y="5714847"/>
          <a:ext cx="25193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7" name="公式" r:id="rId3" imgW="866657" imgH="362085" progId="Equation.3">
                  <p:embed/>
                </p:oleObj>
              </mc:Choice>
              <mc:Fallback>
                <p:oleObj name="公式" r:id="rId3" imgW="866657" imgH="362085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50" y="5714847"/>
                        <a:ext cx="25193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2786"/>
              </p:ext>
            </p:extLst>
          </p:nvPr>
        </p:nvGraphicFramePr>
        <p:xfrm>
          <a:off x="5004048" y="5669282"/>
          <a:ext cx="29527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8" name="公式" r:id="rId5" imgW="981024" imgH="371543" progId="Equation.3">
                  <p:embed/>
                </p:oleObj>
              </mc:Choice>
              <mc:Fallback>
                <p:oleObj name="公式" r:id="rId5" imgW="981024" imgH="37154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669282"/>
                        <a:ext cx="29527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1376100" y="1772816"/>
            <a:ext cx="6391797" cy="33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）选择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合适的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元件</a:t>
            </a:r>
            <a:endParaRPr lang="en-US" altLang="zh-CN" sz="28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设计液压系统时，除尽量采用合适的流速及粘度外，还应力求管内壁光滑，尽可能缩短连接管的长度，减少弯头、接头及管道截面的变化，选用压力降小的阀件，从而减少系统的压力损失。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减少系统总压力损失的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22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01033"/>
              </p:ext>
            </p:extLst>
          </p:nvPr>
        </p:nvGraphicFramePr>
        <p:xfrm>
          <a:off x="0" y="9748"/>
          <a:ext cx="9144000" cy="6848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839"/>
                <a:gridCol w="3542269"/>
                <a:gridCol w="3459892"/>
              </a:tblGrid>
              <a:tr h="79132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latin typeface="楷体" pitchFamily="49" charset="-122"/>
                          <a:ea typeface="楷体" pitchFamily="49" charset="-122"/>
                        </a:rPr>
                        <a:t>沿程压力损失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latin typeface="楷体" pitchFamily="49" charset="-122"/>
                          <a:ea typeface="楷体" pitchFamily="49" charset="-122"/>
                        </a:rPr>
                        <a:t>局部压力损失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791325"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发生部位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等直径直管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局部障碍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703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产生原因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液体的内、外摩擦力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能耗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703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表现形式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压力降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压力降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10048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在总压力损失中的比例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1710909">
                <a:tc rowSpan="2"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压力降计算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114302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层流和湍流时</a:t>
                      </a:r>
                      <a:r>
                        <a:rPr lang="el-GR" altLang="zh-CN" sz="2400" b="1" dirty="0" smtClean="0">
                          <a:latin typeface="楷体" pitchFamily="49" charset="-122"/>
                          <a:ea typeface="+mn-ea"/>
                        </a:rPr>
                        <a:t>λ</a:t>
                      </a: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的计算方法不同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65958"/>
              </p:ext>
            </p:extLst>
          </p:nvPr>
        </p:nvGraphicFramePr>
        <p:xfrm>
          <a:off x="5796136" y="4509120"/>
          <a:ext cx="273630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2" name="公式" r:id="rId3" imgW="981024" imgH="371543" progId="Equation.3">
                  <p:embed/>
                </p:oleObj>
              </mc:Choice>
              <mc:Fallback>
                <p:oleObj name="公式" r:id="rId3" imgW="981024" imgH="37154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509120"/>
                        <a:ext cx="2736304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405763"/>
              </p:ext>
            </p:extLst>
          </p:nvPr>
        </p:nvGraphicFramePr>
        <p:xfrm>
          <a:off x="2627784" y="4509120"/>
          <a:ext cx="2664295" cy="1080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3" name="公式" r:id="rId5" imgW="866657" imgH="362085" progId="Equation.3">
                  <p:embed/>
                </p:oleObj>
              </mc:Choice>
              <mc:Fallback>
                <p:oleObj name="公式" r:id="rId5" imgW="866657" imgH="362085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509120"/>
                        <a:ext cx="2664295" cy="1080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1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901"/>
            <a:ext cx="914400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例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、试求如图所示两并联管路中的流量各为多少？已知总流量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q=25L/min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=50mm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=100mm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=30m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=50m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。假设沿程阻力系数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=0.04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及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=0.03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，并取油液密度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=900kg/m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则并联管路中的流量各为多少？并联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管路中的总压力损失等于多少？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3888432" cy="28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716016" y="2780928"/>
            <a:ext cx="40324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分析：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、总流量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被两并联管路分流，两个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分管流量之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和应等于总流量。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两管的沿程压力损失，即两管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的分、合点之间的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压降相等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1871"/>
              </p:ext>
            </p:extLst>
          </p:nvPr>
        </p:nvGraphicFramePr>
        <p:xfrm>
          <a:off x="899592" y="5733256"/>
          <a:ext cx="25193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公式" r:id="rId4" imgW="866657" imgH="362085" progId="Equation.3">
                  <p:embed/>
                </p:oleObj>
              </mc:Choice>
              <mc:Fallback>
                <p:oleObj name="公式" r:id="rId4" imgW="866657" imgH="362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733256"/>
                        <a:ext cx="2519363" cy="755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7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460"/>
            <a:ext cx="9144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已知：总流量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q=25L/min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=50mm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=100mm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=30m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=50m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=0.04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及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=0.03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，并取油液密度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=900kg/m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则并联管路中的流量各为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多少？总压力损失等于多少？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9620"/>
            <a:ext cx="3888432" cy="33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04234"/>
              </p:ext>
            </p:extLst>
          </p:nvPr>
        </p:nvGraphicFramePr>
        <p:xfrm>
          <a:off x="5274910" y="3263356"/>
          <a:ext cx="25193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公式" r:id="rId4" imgW="866657" imgH="362085" progId="Equation.3">
                  <p:embed/>
                </p:oleObj>
              </mc:Choice>
              <mc:Fallback>
                <p:oleObj name="公式" r:id="rId4" imgW="866657" imgH="362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910" y="3263356"/>
                        <a:ext cx="2519363" cy="755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274910" y="5782460"/>
            <a:ext cx="1813317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=0.79V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431582"/>
              </p:ext>
            </p:extLst>
          </p:nvPr>
        </p:nvGraphicFramePr>
        <p:xfrm>
          <a:off x="5274910" y="4369089"/>
          <a:ext cx="356552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公式" r:id="rId6" imgW="1638000" imgH="419040" progId="Equation.3">
                  <p:embed/>
                </p:oleObj>
              </mc:Choice>
              <mc:Fallback>
                <p:oleObj name="公式" r:id="rId6" imgW="1638000" imgH="41904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910" y="4369089"/>
                        <a:ext cx="3565525" cy="864096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003622" y="2564904"/>
            <a:ext cx="2460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/>
                <a:ea typeface="楷体"/>
              </a:rPr>
              <a:t>1</a:t>
            </a:r>
            <a:r>
              <a:rPr lang="zh-CN" altLang="en-US" b="1" dirty="0" smtClean="0">
                <a:latin typeface="楷体"/>
                <a:ea typeface="楷体"/>
              </a:rPr>
              <a:t>、</a:t>
            </a:r>
            <a:r>
              <a:rPr lang="en-US" altLang="zh-CN" b="1" dirty="0" smtClean="0">
                <a:latin typeface="楷体"/>
                <a:ea typeface="楷体"/>
              </a:rPr>
              <a:t>⊿</a:t>
            </a:r>
            <a:r>
              <a:rPr lang="en-US" altLang="zh-CN" b="1" dirty="0">
                <a:latin typeface="楷体"/>
                <a:ea typeface="楷体"/>
              </a:rPr>
              <a:t>P</a:t>
            </a:r>
            <a:r>
              <a:rPr lang="el-GR" altLang="zh-CN" b="1" baseline="-25000" dirty="0">
                <a:latin typeface="楷体"/>
                <a:ea typeface="楷体"/>
              </a:rPr>
              <a:t>λ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b="1" dirty="0">
                <a:latin typeface="楷体"/>
                <a:ea typeface="楷体"/>
              </a:rPr>
              <a:t>⊿P</a:t>
            </a:r>
            <a:r>
              <a:rPr lang="el-GR" altLang="zh-CN" b="1" baseline="-25000" dirty="0">
                <a:latin typeface="楷体"/>
                <a:ea typeface="楷体"/>
              </a:rPr>
              <a:t>λ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9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460"/>
            <a:ext cx="9144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已知：总流量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q=25L/min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=50mm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=100mm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=30m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=50m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=0.04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及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=0.03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，并取油液密度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=900kg/m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则并联管路中的流量各为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多少？总压力损失等于多少？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9621"/>
            <a:ext cx="3888432" cy="28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56910" y="3798024"/>
            <a:ext cx="1813317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=0.79V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056910" y="4687123"/>
            <a:ext cx="3376893" cy="13111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 0.035m/s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0.044m/s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056910" y="3007645"/>
            <a:ext cx="3376893" cy="637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q= q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+q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V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+V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4932040" y="2208142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= q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+q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268" y="0"/>
            <a:ext cx="925252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</p:pic>
      <p:sp>
        <p:nvSpPr>
          <p:cNvPr id="5" name="矩形 4"/>
          <p:cNvSpPr/>
          <p:nvPr/>
        </p:nvSpPr>
        <p:spPr>
          <a:xfrm>
            <a:off x="0" y="0"/>
            <a:ext cx="3024336" cy="19797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液体流动由于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受到各种液流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阻力（粘性力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、惯性力等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）作用，损耗能量，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具体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表现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为液体沿流动方向上压力的损失△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dirty="0"/>
          </a:p>
        </p:txBody>
      </p:sp>
      <p:sp>
        <p:nvSpPr>
          <p:cNvPr id="2" name="椭圆 1"/>
          <p:cNvSpPr/>
          <p:nvPr/>
        </p:nvSpPr>
        <p:spPr>
          <a:xfrm>
            <a:off x="4716016" y="4634259"/>
            <a:ext cx="517165" cy="4572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P1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3969110" y="1226493"/>
            <a:ext cx="648072" cy="4572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P2</a:t>
            </a:r>
            <a:endParaRPr lang="zh-CN" altLang="en-US" sz="1600" dirty="0"/>
          </a:p>
        </p:txBody>
      </p:sp>
      <p:sp>
        <p:nvSpPr>
          <p:cNvPr id="7" name="椭圆 6"/>
          <p:cNvSpPr/>
          <p:nvPr/>
        </p:nvSpPr>
        <p:spPr>
          <a:xfrm>
            <a:off x="395536" y="2590039"/>
            <a:ext cx="2232248" cy="8640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△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dirty="0" smtClean="0"/>
              <a:t>=P1-P2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2"/>
          </p:cNvCxnSpPr>
          <p:nvPr/>
        </p:nvCxnSpPr>
        <p:spPr>
          <a:xfrm flipH="1" flipV="1">
            <a:off x="4283968" y="4725144"/>
            <a:ext cx="432048" cy="1377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</p:cNvCxnSpPr>
          <p:nvPr/>
        </p:nvCxnSpPr>
        <p:spPr>
          <a:xfrm>
            <a:off x="4617182" y="1455093"/>
            <a:ext cx="357416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460"/>
            <a:ext cx="9144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已知：总流量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q=25L/min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=50mm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=100mm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=30m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=50m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=0.04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及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=0.03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，并取油液密度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=900kg/m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则并联管路中的流量各为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多少？总压力损失等于多少？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16459"/>
            <a:ext cx="3888432" cy="28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52043" y="2715644"/>
            <a:ext cx="3452443" cy="1122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=V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=4.12L/min</a:t>
            </a:r>
            <a:endParaRPr lang="en-US" altLang="zh-CN" sz="2800" b="1" baseline="-250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=V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=20.88L/min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274213" y="2182831"/>
            <a:ext cx="3673628" cy="400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 0.035m/s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0.044m/s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919384"/>
              </p:ext>
            </p:extLst>
          </p:nvPr>
        </p:nvGraphicFramePr>
        <p:xfrm>
          <a:off x="5274213" y="4834332"/>
          <a:ext cx="3194942" cy="96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公式" r:id="rId4" imgW="1193760" imgH="419040" progId="Equation.3">
                  <p:embed/>
                </p:oleObj>
              </mc:Choice>
              <mc:Fallback>
                <p:oleObj name="公式" r:id="rId4" imgW="1193760" imgH="41904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213" y="4834332"/>
                        <a:ext cx="3194942" cy="96492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98112"/>
              </p:ext>
            </p:extLst>
          </p:nvPr>
        </p:nvGraphicFramePr>
        <p:xfrm>
          <a:off x="5274213" y="5952328"/>
          <a:ext cx="27527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公式" r:id="rId6" imgW="1028520" imgH="190440" progId="Equation.3">
                  <p:embed/>
                </p:oleObj>
              </mc:Choice>
              <mc:Fallback>
                <p:oleObj name="公式" r:id="rId6" imgW="1028520" imgH="1904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213" y="5952328"/>
                        <a:ext cx="2752725" cy="4397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299065" y="4281154"/>
            <a:ext cx="3673628" cy="400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 0.035m/s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0.044m/s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04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484784"/>
            <a:ext cx="5256583" cy="67786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、孔口流动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03648" y="2905522"/>
            <a:ext cx="676875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孔口流动就是研究液体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在流经具有特殊形状的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小孔所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表现出来的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的特性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3848" y="5085184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流量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～压力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44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731633"/>
            <a:ext cx="9144000" cy="111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latin typeface="楷体"/>
                <a:ea typeface="楷体"/>
              </a:rPr>
              <a:t>④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节流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的缺点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：液体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流经孔口时要产生局部压力损失，导致系统发热，油液粘度下降，系统的泄漏增加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kumimoji="0"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93" y="2996952"/>
            <a:ext cx="489654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4900" y="37015"/>
            <a:ext cx="9109100" cy="2308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0BD0D9"/>
              </a:buClr>
              <a:buSzPct val="95000"/>
              <a:defRPr/>
            </a:pPr>
            <a:r>
              <a:rPr kumimoji="0"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①</a:t>
            </a:r>
            <a:r>
              <a:rPr kumimoji="0"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节流</a:t>
            </a:r>
            <a:r>
              <a:rPr kumimoji="0"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：突然收缩处的流动</a:t>
            </a:r>
            <a:r>
              <a:rPr kumimoji="0"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kumimoji="0"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latin typeface="楷体"/>
                <a:ea typeface="楷体"/>
              </a:rPr>
              <a:t>②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节流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装置：装有截面突然收缩的装置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如节流阀等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latin typeface="楷体"/>
                <a:ea typeface="楷体"/>
              </a:rPr>
              <a:t>③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节流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装置的用处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：通过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节流装置可以对流体的流量和压力进行控制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56500" y="2636912"/>
            <a:ext cx="1008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孔口</a:t>
            </a:r>
            <a:endParaRPr lang="en-US" altLang="zh-CN" sz="28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形式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598275" y="341465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细长小孔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618754" y="229005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薄壁小孔</a:t>
            </a:r>
            <a:endParaRPr lang="zh-CN" altLang="en-US" sz="2800" dirty="0"/>
          </a:p>
        </p:txBody>
      </p:sp>
      <p:sp>
        <p:nvSpPr>
          <p:cNvPr id="6" name="左大括号 5"/>
          <p:cNvSpPr/>
          <p:nvPr/>
        </p:nvSpPr>
        <p:spPr>
          <a:xfrm>
            <a:off x="3255140" y="2551664"/>
            <a:ext cx="237949" cy="1124601"/>
          </a:xfrm>
          <a:prstGeom prst="leftBrace">
            <a:avLst>
              <a:gd name="adj1" fmla="val 6995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766" y="980728"/>
            <a:ext cx="6300787" cy="70802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）薄壁小孔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835696" y="4653136"/>
            <a:ext cx="553092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薄壁小孔：</a:t>
            </a:r>
            <a:endParaRPr lang="en-US" altLang="zh-CN" b="1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长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径比：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l/d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0.5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 （小孔的通流长度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与孔径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之比）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0665" name="Picture 9" descr="Image011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4392488" cy="210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5" name="Picture 9" descr="Image011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21196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385" y="4919008"/>
            <a:ext cx="9144000" cy="1938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管径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远远大于孔口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，通流截面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1-1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处的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较低，通流截面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2-2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处的流速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较高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小孔时液体质点突然加速，在惯性力作用下，流经小孔后的液流形成一个收缩截面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2-2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（对圆形小孔，此收缩面离孔口的距离为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d/2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，然后再扩散。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35800"/>
            <a:ext cx="9144000" cy="1088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薄壁小孔的通流特性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13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8" name="AutoShape 12"/>
          <p:cNvSpPr>
            <a:spLocks/>
          </p:cNvSpPr>
          <p:nvPr/>
        </p:nvSpPr>
        <p:spPr bwMode="auto">
          <a:xfrm>
            <a:off x="2699792" y="3861048"/>
            <a:ext cx="1584176" cy="625302"/>
          </a:xfrm>
          <a:prstGeom prst="borderCallout2">
            <a:avLst>
              <a:gd name="adj1" fmla="val -3291"/>
              <a:gd name="adj2" fmla="val 48701"/>
              <a:gd name="adj3" fmla="val -7699"/>
              <a:gd name="adj4" fmla="val 48944"/>
              <a:gd name="adj5" fmla="val -149045"/>
              <a:gd name="adj6" fmla="val 7038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小孔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流量系数，由实验确定。</a:t>
            </a:r>
            <a:endParaRPr lang="zh-CN" altLang="en-US" sz="1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0669" name="AutoShape 13"/>
          <p:cNvSpPr>
            <a:spLocks/>
          </p:cNvSpPr>
          <p:nvPr/>
        </p:nvSpPr>
        <p:spPr bwMode="auto">
          <a:xfrm>
            <a:off x="4537886" y="3933056"/>
            <a:ext cx="786796" cy="627138"/>
          </a:xfrm>
          <a:prstGeom prst="borderCallout2">
            <a:avLst>
              <a:gd name="adj1" fmla="val -4469"/>
              <a:gd name="adj2" fmla="val 47528"/>
              <a:gd name="adj3" fmla="val 95"/>
              <a:gd name="adj4" fmla="val 50067"/>
              <a:gd name="adj5" fmla="val -163056"/>
              <a:gd name="adj6" fmla="val -10884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孔口面积</a:t>
            </a:r>
          </a:p>
        </p:txBody>
      </p:sp>
      <p:sp>
        <p:nvSpPr>
          <p:cNvPr id="70670" name="AutoShape 14"/>
          <p:cNvSpPr>
            <a:spLocks/>
          </p:cNvSpPr>
          <p:nvPr/>
        </p:nvSpPr>
        <p:spPr bwMode="auto">
          <a:xfrm>
            <a:off x="5641978" y="3867251"/>
            <a:ext cx="1008112" cy="666109"/>
          </a:xfrm>
          <a:prstGeom prst="borderCallout2">
            <a:avLst>
              <a:gd name="adj1" fmla="val 16069"/>
              <a:gd name="adj2" fmla="val -7079"/>
              <a:gd name="adj3" fmla="val 16069"/>
              <a:gd name="adj4" fmla="val -7079"/>
              <a:gd name="adj5" fmla="val -139361"/>
              <a:gd name="adj6" fmla="val -582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前后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差</a:t>
            </a:r>
          </a:p>
        </p:txBody>
      </p:sp>
      <p:graphicFrame>
        <p:nvGraphicFramePr>
          <p:cNvPr id="40973" name="内容占位符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09855"/>
              </p:ext>
            </p:extLst>
          </p:nvPr>
        </p:nvGraphicFramePr>
        <p:xfrm>
          <a:off x="2966100" y="1988840"/>
          <a:ext cx="302020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公式" r:id="rId3" imgW="990735" imgH="419100" progId="Equation.3">
                  <p:embed/>
                </p:oleObj>
              </mc:Choice>
              <mc:Fallback>
                <p:oleObj name="公式" r:id="rId3" imgW="990735" imgH="419100" progId="Equation.3">
                  <p:embed/>
                  <p:pic>
                    <p:nvPicPr>
                      <p:cNvPr id="0" name="内容占位符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100" y="1988840"/>
                        <a:ext cx="3020202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-34114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薄壁小孔</a:t>
            </a:r>
            <a:r>
              <a:rPr lang="zh-CN" altLang="en-US" sz="3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公式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259632" y="5517232"/>
            <a:ext cx="6984776" cy="10156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通过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孔口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流量与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孔口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面积、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孔口前后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压差以及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孔口形式决定的特性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系数有关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3489" y="4509120"/>
            <a:ext cx="7128792" cy="165618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通过薄壁小孔的流量与油液的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粘度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无关，因此流量受油温变化的影响较小。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Wingdings 2" pitchFamily="18" charset="2"/>
              <a:buNone/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、流量与孔口前后压差呈非线性关系。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198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80345"/>
              </p:ext>
            </p:extLst>
          </p:nvPr>
        </p:nvGraphicFramePr>
        <p:xfrm>
          <a:off x="2195736" y="2132856"/>
          <a:ext cx="4248473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公式" r:id="rId3" imgW="990735" imgH="419100" progId="Equation.3">
                  <p:embed/>
                </p:oleObj>
              </mc:Choice>
              <mc:Fallback>
                <p:oleObj name="公式" r:id="rId3" imgW="990735" imgH="4191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132856"/>
                        <a:ext cx="4248473" cy="136815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-34114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薄壁小孔</a:t>
            </a:r>
            <a:r>
              <a:rPr lang="zh-CN" altLang="en-US" sz="3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流量特性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386" y="1484784"/>
            <a:ext cx="6300787" cy="7080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）细长小孔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051720" y="2924944"/>
            <a:ext cx="6120679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细长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小孔：</a:t>
            </a:r>
            <a:endParaRPr lang="en-US" altLang="zh-CN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长径比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L/d&gt;4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  小孔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的通流长度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与孔径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之比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403648" y="1700808"/>
            <a:ext cx="640871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流经细长小孔时，一般都是层流状态，所以可直接应用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直管流量公式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来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计算。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99791575"/>
              </p:ext>
            </p:extLst>
          </p:nvPr>
        </p:nvGraphicFramePr>
        <p:xfrm>
          <a:off x="2987824" y="3356992"/>
          <a:ext cx="28463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公式" r:id="rId3" imgW="895249" imgH="390457" progId="Equation.3">
                  <p:embed/>
                </p:oleObj>
              </mc:Choice>
              <mc:Fallback>
                <p:oleObj name="公式" r:id="rId3" imgW="895249" imgH="390457" progId="Equation.3">
                  <p:embed/>
                  <p:pic>
                    <p:nvPicPr>
                      <p:cNvPr id="0" name="内容占位符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356992"/>
                        <a:ext cx="2846387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8"/>
          <p:cNvSpPr>
            <a:spLocks/>
          </p:cNvSpPr>
          <p:nvPr/>
        </p:nvSpPr>
        <p:spPr bwMode="auto">
          <a:xfrm>
            <a:off x="2843808" y="5332288"/>
            <a:ext cx="1072803" cy="590307"/>
          </a:xfrm>
          <a:prstGeom prst="borderCallout2">
            <a:avLst>
              <a:gd name="adj1" fmla="val 26472"/>
              <a:gd name="adj2" fmla="val 105431"/>
              <a:gd name="adj3" fmla="val 26472"/>
              <a:gd name="adj4" fmla="val 105431"/>
              <a:gd name="adj5" fmla="val -163893"/>
              <a:gd name="adj6" fmla="val 14125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动力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粘度</a:t>
            </a:r>
            <a:endParaRPr lang="zh-CN" altLang="en-US" sz="1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AutoShape 10"/>
          <p:cNvSpPr>
            <a:spLocks/>
          </p:cNvSpPr>
          <p:nvPr/>
        </p:nvSpPr>
        <p:spPr bwMode="auto">
          <a:xfrm>
            <a:off x="4211960" y="5491291"/>
            <a:ext cx="1076325" cy="427862"/>
          </a:xfrm>
          <a:prstGeom prst="borderCallout2">
            <a:avLst>
              <a:gd name="adj1" fmla="val 26472"/>
              <a:gd name="adj2" fmla="val -7079"/>
              <a:gd name="adj3" fmla="val 26472"/>
              <a:gd name="adj4" fmla="val -7079"/>
              <a:gd name="adj5" fmla="val -275808"/>
              <a:gd name="adj6" fmla="val 3411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孔长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细长小孔的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公式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35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1331640" y="1556792"/>
            <a:ext cx="7425680" cy="2880320"/>
          </a:xfrm>
        </p:spPr>
        <p:txBody>
          <a:bodyPr/>
          <a:lstStyle/>
          <a:p>
            <a:pPr marL="457200" lvl="1" indent="0">
              <a:lnSpc>
                <a:spcPct val="200000"/>
              </a:lnSpc>
              <a:buClr>
                <a:schemeClr val="hlink"/>
              </a:buClr>
              <a:buSzPct val="55000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液体流动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时的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压力损失可分为：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lnSpc>
                <a:spcPct val="200000"/>
              </a:lnSpc>
              <a:buClr>
                <a:schemeClr val="hlink"/>
              </a:buClr>
              <a:buSzPct val="55000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）沿程压力损失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lnSpc>
                <a:spcPct val="200000"/>
              </a:lnSpc>
              <a:buClr>
                <a:schemeClr val="hlink"/>
              </a:buClr>
              <a:buSzPct val="55000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）局部压力损失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0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471775"/>
            <a:ext cx="9144000" cy="23762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通过孔口的流量与孔口的面积、孔口前后的压差有关。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、通过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细长小孔的流量与油液粘度有关，因此流量受油温变化的影响较大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、流量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与孔口前后压差的一次方成正比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、细长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小孔缺点是易堵塞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505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127778"/>
              </p:ext>
            </p:extLst>
          </p:nvPr>
        </p:nvGraphicFramePr>
        <p:xfrm>
          <a:off x="2699792" y="2132856"/>
          <a:ext cx="3456384" cy="97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3" name="公式" r:id="rId3" imgW="904959" imgH="400185" progId="Equation.3">
                  <p:embed/>
                </p:oleObj>
              </mc:Choice>
              <mc:Fallback>
                <p:oleObj name="公式" r:id="rId3" imgW="904959" imgH="400185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132856"/>
                        <a:ext cx="3456384" cy="979309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细长小孔的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流量特性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17905"/>
              </p:ext>
            </p:extLst>
          </p:nvPr>
        </p:nvGraphicFramePr>
        <p:xfrm>
          <a:off x="1259632" y="1700808"/>
          <a:ext cx="6840760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520280"/>
                <a:gridCol w="2880320"/>
              </a:tblGrid>
              <a:tr h="58498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薄壁小孔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细长小孔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</a:tr>
              <a:tr h="495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8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长径比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l/d≤0.5</a:t>
                      </a:r>
                      <a:endParaRPr lang="zh-CN" altLang="en-US" sz="1800" dirty="0"/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l/d&gt;4</a:t>
                      </a:r>
                      <a:endParaRPr lang="zh-CN" altLang="en-US" sz="1800" dirty="0"/>
                    </a:p>
                  </a:txBody>
                  <a:tcPr marL="91454" marR="91454" marT="45731" marB="45731"/>
                </a:tc>
              </a:tr>
              <a:tr h="1629674"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流量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4" marR="91454" marT="45731" marB="45731"/>
                </a:tc>
              </a:tr>
              <a:tr h="5305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油温变化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较小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较大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压差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400" b="1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非线性</a:t>
                      </a:r>
                      <a:endParaRPr kumimoji="0" lang="zh-CN" altLang="en-US" sz="2400" b="1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一次方成正比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</a:tr>
            </a:tbl>
          </a:graphicData>
        </a:graphic>
      </p:graphicFrame>
      <p:graphicFrame>
        <p:nvGraphicFramePr>
          <p:cNvPr id="4610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80424"/>
              </p:ext>
            </p:extLst>
          </p:nvPr>
        </p:nvGraphicFramePr>
        <p:xfrm>
          <a:off x="5364088" y="3140968"/>
          <a:ext cx="23050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0" name="公式" r:id="rId4" imgW="895249" imgH="390457" progId="Equation.3">
                  <p:embed/>
                </p:oleObj>
              </mc:Choice>
              <mc:Fallback>
                <p:oleObj name="公式" r:id="rId4" imgW="895249" imgH="390457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140968"/>
                        <a:ext cx="23050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659445"/>
              </p:ext>
            </p:extLst>
          </p:nvPr>
        </p:nvGraphicFramePr>
        <p:xfrm>
          <a:off x="2843808" y="3212976"/>
          <a:ext cx="21605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1" name="公式" r:id="rId6" imgW="981024" imgH="409643" progId="Equation.3">
                  <p:embed/>
                </p:oleObj>
              </mc:Choice>
              <mc:Fallback>
                <p:oleObj name="公式" r:id="rId6" imgW="981024" imgH="409643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212976"/>
                        <a:ext cx="21605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-157148" y="2769436"/>
            <a:ext cx="7696200" cy="152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3200" b="1" i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4400" b="1" i="1" dirty="0">
                <a:latin typeface="Times New Roman" pitchFamily="18" charset="0"/>
              </a:rPr>
              <a:t>q = </a:t>
            </a:r>
            <a:r>
              <a:rPr lang="en-US" altLang="zh-CN" sz="4400" b="1" i="1" dirty="0" err="1">
                <a:latin typeface="Times New Roman" pitchFamily="18" charset="0"/>
              </a:rPr>
              <a:t>K•A•Δp</a:t>
            </a:r>
            <a:r>
              <a:rPr lang="en-US" altLang="zh-CN" sz="4400" b="1" i="1" baseline="30000" dirty="0" err="1">
                <a:latin typeface="Times New Roman" pitchFamily="18" charset="0"/>
              </a:rPr>
              <a:t>m</a:t>
            </a:r>
            <a:endParaRPr lang="en-US" altLang="zh-CN" sz="4400" b="1" i="1" dirty="0">
              <a:latin typeface="Times New Roman" pitchFamily="18" charset="0"/>
            </a:endParaRPr>
          </a:p>
        </p:txBody>
      </p:sp>
      <p:sp>
        <p:nvSpPr>
          <p:cNvPr id="73743" name="AutoShape 15"/>
          <p:cNvSpPr>
            <a:spLocks noChangeArrowheads="1"/>
          </p:cNvSpPr>
          <p:nvPr/>
        </p:nvSpPr>
        <p:spPr bwMode="auto">
          <a:xfrm>
            <a:off x="1530712" y="1749169"/>
            <a:ext cx="2160240" cy="467654"/>
          </a:xfrm>
          <a:prstGeom prst="wedgeRoundRectCallout">
            <a:avLst>
              <a:gd name="adj1" fmla="val 33988"/>
              <a:gd name="adj2" fmla="val 29573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孔口的形状系数</a:t>
            </a:r>
          </a:p>
        </p:txBody>
      </p:sp>
      <p:sp>
        <p:nvSpPr>
          <p:cNvPr id="73744" name="AutoShape 16"/>
          <p:cNvSpPr>
            <a:spLocks noChangeArrowheads="1"/>
          </p:cNvSpPr>
          <p:nvPr/>
        </p:nvSpPr>
        <p:spPr bwMode="auto">
          <a:xfrm>
            <a:off x="3995936" y="1736716"/>
            <a:ext cx="1841748" cy="442245"/>
          </a:xfrm>
          <a:prstGeom prst="wedgeRoundRectCallout">
            <a:avLst>
              <a:gd name="adj1" fmla="val -55588"/>
              <a:gd name="adj2" fmla="val 32800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孔口截面面积</a:t>
            </a:r>
          </a:p>
        </p:txBody>
      </p:sp>
      <p:sp>
        <p:nvSpPr>
          <p:cNvPr id="73746" name="AutoShape 18"/>
          <p:cNvSpPr>
            <a:spLocks noChangeArrowheads="1"/>
          </p:cNvSpPr>
          <p:nvPr/>
        </p:nvSpPr>
        <p:spPr bwMode="auto">
          <a:xfrm>
            <a:off x="6012160" y="3212976"/>
            <a:ext cx="2819400" cy="1151383"/>
          </a:xfrm>
          <a:prstGeom prst="wedgeRoundRectCallout">
            <a:avLst>
              <a:gd name="adj1" fmla="val -79822"/>
              <a:gd name="adj2" fmla="val -1730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20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指数（孔口形状决定）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细长孔：</a:t>
            </a:r>
            <a:r>
              <a:rPr lang="en-US" altLang="zh-CN" sz="2000" b="1" dirty="0" smtClean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m=1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薄壁</a:t>
            </a:r>
            <a:r>
              <a:rPr lang="zh-CN" altLang="en-US" sz="20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孔：</a:t>
            </a:r>
            <a:r>
              <a:rPr lang="en-US" altLang="zh-CN" sz="20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m=0.5</a:t>
            </a:r>
          </a:p>
        </p:txBody>
      </p:sp>
      <p:graphicFrame>
        <p:nvGraphicFramePr>
          <p:cNvPr id="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88884"/>
              </p:ext>
            </p:extLst>
          </p:nvPr>
        </p:nvGraphicFramePr>
        <p:xfrm>
          <a:off x="1403648" y="5244994"/>
          <a:ext cx="21605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公式" r:id="rId3" imgW="981024" imgH="409643" progId="Equation.3">
                  <p:embed/>
                </p:oleObj>
              </mc:Choice>
              <mc:Fallback>
                <p:oleObj name="公式" r:id="rId3" imgW="981024" imgH="40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244994"/>
                        <a:ext cx="21605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31069"/>
              </p:ext>
            </p:extLst>
          </p:nvPr>
        </p:nvGraphicFramePr>
        <p:xfrm>
          <a:off x="4002166" y="5086895"/>
          <a:ext cx="23050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公式" r:id="rId5" imgW="895249" imgH="390457" progId="Equation.3">
                  <p:embed/>
                </p:oleObj>
              </mc:Choice>
              <mc:Fallback>
                <p:oleObj name="公式" r:id="rId5" imgW="895249" imgH="3904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166" y="5086895"/>
                        <a:ext cx="23050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5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4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5785893"/>
            <a:ext cx="9144000" cy="10156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当孔口前后的压差发生相同变化时，薄壁孔（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m=0.5)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的流量变化较小，所以在液压传动中常以薄壁小孔作为节流孔。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666611" y="3861048"/>
            <a:ext cx="1121413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657600" y="2132856"/>
            <a:ext cx="1130424" cy="10801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86" y="13276"/>
            <a:ext cx="9150796" cy="14923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180000"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细长小孔圆柱型滑阀如图所示，已知阀芯直径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d=20mm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，进口压力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=9.8MPa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，出口压力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=0.9MPa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，油的密度为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900kg/m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，阀口的流量系数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=0.65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，阀口开度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x=2mm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，试求通过阀口的流量。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5027463" y="1785390"/>
            <a:ext cx="3721000" cy="14371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、判定孔型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l/d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2/20=0.1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≤0.5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薄壁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小孔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9529386"/>
              </p:ext>
            </p:extLst>
          </p:nvPr>
        </p:nvGraphicFramePr>
        <p:xfrm>
          <a:off x="5319264" y="5719916"/>
          <a:ext cx="313739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公式" r:id="rId3" imgW="981024" imgH="409643" progId="Equation.3">
                  <p:embed/>
                </p:oleObj>
              </mc:Choice>
              <mc:Fallback>
                <p:oleObj name="公式" r:id="rId3" imgW="981024" imgH="409643" progId="Equation.3">
                  <p:embed/>
                  <p:pic>
                    <p:nvPicPr>
                      <p:cNvPr id="0" name="内容占位符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264" y="5719916"/>
                        <a:ext cx="3137398" cy="10081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039789" y="3356992"/>
            <a:ext cx="3708674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、孔口（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环形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）截面面积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T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x</a:t>
            </a:r>
            <a:endParaRPr lang="zh-CN" altLang="en-US" baseline="30000" dirty="0">
              <a:solidFill>
                <a:srgbClr val="FF0000"/>
              </a:solidFill>
            </a:endParaRPr>
          </a:p>
        </p:txBody>
      </p:sp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6" y="2132857"/>
            <a:ext cx="454651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006092" y="4507069"/>
            <a:ext cx="381437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△p=(9.8-0.9)×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>
                <a:solidFill>
                  <a:srgbClr val="FF0000"/>
                </a:solidFill>
              </a:rPr>
              <a:t>Pa</a:t>
            </a:r>
          </a:p>
          <a:p>
            <a:pPr>
              <a:lnSpc>
                <a:spcPct val="125000"/>
              </a:lnSpc>
            </a:pPr>
            <a:r>
              <a:rPr lang="en-US" altLang="zh-CN" baseline="30000" dirty="0">
                <a:solidFill>
                  <a:srgbClr val="FF0000"/>
                </a:solidFill>
              </a:rPr>
              <a:t>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        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zh-CN" b="1" baseline="-25000" dirty="0" smtClean="0">
                <a:solidFill>
                  <a:schemeClr val="tx1"/>
                </a:solidFill>
                <a:latin typeface="+mn-ea"/>
              </a:rPr>
              <a:t>d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= 0.65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115616" y="3140968"/>
            <a:ext cx="7344816" cy="2880320"/>
          </a:xfrm>
          <a:solidFill>
            <a:schemeClr val="bg2"/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altLang="zh-CN" sz="40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1-2    1-3    1-9    1-10  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40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1-11   1-13   1-14   1-15   1-16</a:t>
            </a:r>
            <a:endParaRPr lang="zh-CN" altLang="en-US" sz="40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25649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练 </a:t>
            </a:r>
            <a:r>
              <a:rPr lang="zh-CN" altLang="en-US" sz="6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习</a:t>
            </a:r>
            <a:r>
              <a:rPr lang="zh-CN" altLang="en-US" sz="4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4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4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4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题）</a:t>
            </a:r>
            <a:r>
              <a:rPr lang="zh-CN" altLang="en-US" sz="4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44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P46</a:t>
            </a:r>
            <a:r>
              <a:rPr lang="zh-CN" altLang="en-US" sz="32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～</a:t>
            </a:r>
            <a:r>
              <a:rPr lang="en-US" altLang="zh-CN" sz="32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P48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）沿程压力损失：油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液沿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等直径</a:t>
            </a:r>
            <a:r>
              <a:rPr lang="zh-CN" altLang="en-US" sz="2800" b="1" dirty="0">
                <a:solidFill>
                  <a:srgbClr val="CC6600"/>
                </a:solidFill>
                <a:latin typeface="楷体" pitchFamily="49" charset="-122"/>
                <a:ea typeface="楷体" pitchFamily="49" charset="-122"/>
              </a:rPr>
              <a:t>直管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流动时所产生的压力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损失。</a:t>
            </a:r>
            <a:endParaRPr lang="zh-CN" altLang="en-US" sz="2800" dirty="0"/>
          </a:p>
        </p:txBody>
      </p:sp>
      <p:pic>
        <p:nvPicPr>
          <p:cNvPr id="8" name="Picture 5" descr="2-1-5"/>
          <p:cNvPicPr>
            <a:picLocks noChangeAspect="1" noChangeArrowheads="1"/>
          </p:cNvPicPr>
          <p:nvPr/>
        </p:nvPicPr>
        <p:blipFill>
          <a:blip r:embed="rId2">
            <a:lum bright="-3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53093"/>
            <a:ext cx="5328592" cy="157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30632" y="3717032"/>
            <a:ext cx="7488832" cy="64153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产生的原因：由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液体流动时的内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、外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摩擦力所引起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的。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0632" y="4646391"/>
            <a:ext cx="7482736" cy="175432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沿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程压力损失沿管路长度方向均匀分布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，除与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管道的</a:t>
            </a:r>
            <a:r>
              <a:rPr lang="zh-CN" altLang="en-US" b="1" dirty="0" smtClean="0">
                <a:solidFill>
                  <a:srgbClr val="CC6600"/>
                </a:solidFill>
                <a:latin typeface="楷体" pitchFamily="49" charset="-122"/>
                <a:ea typeface="楷体" pitchFamily="49" charset="-122"/>
              </a:rPr>
              <a:t>长度、内径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液体的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流速、粘度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等有关外，还与液体</a:t>
            </a:r>
            <a:r>
              <a:rPr lang="zh-CN" altLang="en-US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流动状态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（层流、湍流）有关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9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AutoShape 8"/>
          <p:cNvSpPr>
            <a:spLocks/>
          </p:cNvSpPr>
          <p:nvPr/>
        </p:nvSpPr>
        <p:spPr bwMode="auto">
          <a:xfrm>
            <a:off x="827584" y="4389275"/>
            <a:ext cx="3287384" cy="1872208"/>
          </a:xfrm>
          <a:prstGeom prst="borderCallout2">
            <a:avLst>
              <a:gd name="adj1" fmla="val 221"/>
              <a:gd name="adj2" fmla="val 101255"/>
              <a:gd name="adj3" fmla="val -23"/>
              <a:gd name="adj4" fmla="val 101178"/>
              <a:gd name="adj5" fmla="val 3050"/>
              <a:gd name="adj6" fmla="val 9973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沿程阻力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系数</a:t>
            </a:r>
            <a:r>
              <a:rPr lang="en-US" altLang="zh-CN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λ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理论值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  </a:t>
            </a:r>
            <a:r>
              <a:rPr lang="en-US" altLang="zh-CN" b="1" i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64/Re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金属圆管：</a:t>
            </a:r>
            <a:r>
              <a:rPr lang="en-US" altLang="zh-CN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b="1" i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75/Re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橡胶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管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  </a:t>
            </a:r>
            <a:r>
              <a:rPr lang="en-US" altLang="zh-CN" b="1" i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80/Re</a:t>
            </a:r>
          </a:p>
          <a:p>
            <a:pPr>
              <a:defRPr/>
            </a:pPr>
            <a:endParaRPr lang="en-US" altLang="zh-CN" b="1" i="1" dirty="0">
              <a:solidFill>
                <a:srgbClr val="CC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868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54939"/>
              </p:ext>
            </p:extLst>
          </p:nvPr>
        </p:nvGraphicFramePr>
        <p:xfrm>
          <a:off x="2195736" y="2420888"/>
          <a:ext cx="4810125" cy="106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5" name="公式" r:id="rId3" imgW="1438224" imgH="371543" progId="Equation.3">
                  <p:embed/>
                </p:oleObj>
              </mc:Choice>
              <mc:Fallback>
                <p:oleObj name="公式" r:id="rId3" imgW="1438224" imgH="3715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4810125" cy="1061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43608" y="1514135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①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时的沿程压力损失</a:t>
            </a:r>
          </a:p>
        </p:txBody>
      </p:sp>
      <p:sp>
        <p:nvSpPr>
          <p:cNvPr id="3" name="矩形 2"/>
          <p:cNvSpPr/>
          <p:nvPr/>
        </p:nvSpPr>
        <p:spPr>
          <a:xfrm>
            <a:off x="4602944" y="4389275"/>
            <a:ext cx="3528392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、管道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b="1" dirty="0" smtClean="0">
                <a:solidFill>
                  <a:srgbClr val="CC6600"/>
                </a:solidFill>
                <a:latin typeface="楷体" pitchFamily="49" charset="-122"/>
                <a:ea typeface="楷体" pitchFamily="49" charset="-122"/>
              </a:rPr>
              <a:t>长度</a:t>
            </a:r>
            <a:r>
              <a:rPr lang="en-US" altLang="zh-CN" sz="20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000" b="1" dirty="0" smtClean="0">
                <a:solidFill>
                  <a:srgbClr val="CC6600"/>
                </a:solidFill>
                <a:latin typeface="楷体" pitchFamily="49" charset="-122"/>
                <a:ea typeface="楷体" pitchFamily="49" charset="-122"/>
              </a:rPr>
              <a:t>、内径</a:t>
            </a:r>
            <a:r>
              <a:rPr lang="en-US" altLang="zh-CN" sz="2000" b="1" dirty="0" smtClean="0">
                <a:solidFill>
                  <a:srgbClr val="CC660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000" b="1" dirty="0" smtClean="0">
                <a:solidFill>
                  <a:srgbClr val="CC6600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000" b="1" dirty="0" smtClean="0">
              <a:solidFill>
                <a:srgbClr val="CC66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C66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 smtClean="0">
                <a:solidFill>
                  <a:srgbClr val="CC66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流速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0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流动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状态</a:t>
            </a:r>
            <a:r>
              <a:rPr lang="en-US" altLang="zh-CN" sz="2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Re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运动粘度</a:t>
            </a:r>
            <a:r>
              <a:rPr lang="el-GR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ν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35257"/>
              </p:ext>
            </p:extLst>
          </p:nvPr>
        </p:nvGraphicFramePr>
        <p:xfrm>
          <a:off x="6228184" y="5863590"/>
          <a:ext cx="1110107" cy="39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公式" r:id="rId5" imgW="737280" imgH="507600" progId="Equation.3">
                  <p:embed/>
                </p:oleObj>
              </mc:Choice>
              <mc:Fallback>
                <p:oleObj name="公式" r:id="rId5" imgW="737280" imgH="507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5863590"/>
                        <a:ext cx="1110107" cy="39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8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06955"/>
              </p:ext>
            </p:extLst>
          </p:nvPr>
        </p:nvGraphicFramePr>
        <p:xfrm>
          <a:off x="2327275" y="2348880"/>
          <a:ext cx="4325938" cy="104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公式" r:id="rId3" imgW="1104840" imgH="419040" progId="Equation.3">
                  <p:embed/>
                </p:oleObj>
              </mc:Choice>
              <mc:Fallback>
                <p:oleObj name="公式" r:id="rId3" imgW="1104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2348880"/>
                        <a:ext cx="4325938" cy="1042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81832" y="5085184"/>
            <a:ext cx="7606592" cy="165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液体湍流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流动现象很复杂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，沿程压力损失可用层流的公式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计算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但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要用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实验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方法来修正</a:t>
            </a:r>
            <a:r>
              <a:rPr lang="el-GR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不同流动状况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l-GR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计算方法也不同。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1430976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楷体"/>
                <a:ea typeface="楷体"/>
              </a:rPr>
              <a:t>②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湍流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时的沿程压力损失</a:t>
            </a:r>
          </a:p>
        </p:txBody>
      </p:sp>
      <p:sp>
        <p:nvSpPr>
          <p:cNvPr id="5" name="矩形 4"/>
          <p:cNvSpPr/>
          <p:nvPr/>
        </p:nvSpPr>
        <p:spPr>
          <a:xfrm>
            <a:off x="2420271" y="3933056"/>
            <a:ext cx="4139945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光滑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圆管：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3000&lt;Re&lt;10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i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ctr"/>
            <a:r>
              <a:rPr lang="en-US" altLang="zh-CN" b="1" i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b="1" i="1" dirty="0">
                <a:solidFill>
                  <a:srgbClr val="CC0000"/>
                </a:solidFill>
                <a:latin typeface="Times New Roman" pitchFamily="18" charset="0"/>
              </a:rPr>
              <a:t>＝</a:t>
            </a:r>
            <a:r>
              <a:rPr lang="en-US" altLang="zh-CN" b="1" i="1" dirty="0">
                <a:solidFill>
                  <a:srgbClr val="CC0000"/>
                </a:solidFill>
                <a:latin typeface="Times New Roman" pitchFamily="18" charset="0"/>
              </a:rPr>
              <a:t>0.3164Re</a:t>
            </a:r>
            <a:r>
              <a:rPr lang="en-US" altLang="zh-CN" b="1" i="1" baseline="30000" dirty="0">
                <a:solidFill>
                  <a:srgbClr val="CC0000"/>
                </a:solidFill>
                <a:latin typeface="Times New Roman" pitchFamily="18" charset="0"/>
              </a:rPr>
              <a:t>-0.25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0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1628800"/>
            <a:ext cx="51379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en-US" altLang="zh-CN" b="1" dirty="0" smtClean="0">
                <a:latin typeface="楷体"/>
                <a:ea typeface="楷体"/>
              </a:rPr>
              <a:t>a.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先计算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Re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，判断是层流还是湍流；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楷体"/>
                <a:ea typeface="楷体"/>
              </a:rPr>
              <a:t>b.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再计算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楷体"/>
                <a:ea typeface="楷体"/>
              </a:rPr>
              <a:t>c.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然后按公式计算压降。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4470" y="5862280"/>
            <a:ext cx="273630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b="1" i="1" dirty="0">
                <a:solidFill>
                  <a:srgbClr val="CC0000"/>
                </a:solidFill>
                <a:latin typeface="Times New Roman" pitchFamily="18" charset="0"/>
              </a:rPr>
              <a:t>＝</a:t>
            </a:r>
            <a:r>
              <a:rPr lang="en-US" altLang="zh-CN" b="1" i="1" dirty="0">
                <a:solidFill>
                  <a:srgbClr val="CC0000"/>
                </a:solidFill>
                <a:latin typeface="Times New Roman" pitchFamily="18" charset="0"/>
              </a:rPr>
              <a:t>0.3164Re</a:t>
            </a:r>
            <a:r>
              <a:rPr lang="en-US" altLang="zh-CN" b="1" i="1" baseline="30000" dirty="0">
                <a:solidFill>
                  <a:srgbClr val="CC0000"/>
                </a:solidFill>
                <a:latin typeface="Times New Roman" pitchFamily="18" charset="0"/>
              </a:rPr>
              <a:t>-0.25</a:t>
            </a:r>
            <a:endParaRPr lang="zh-CN" altLang="en-US" dirty="0"/>
          </a:p>
        </p:txBody>
      </p:sp>
      <p:sp>
        <p:nvSpPr>
          <p:cNvPr id="4" name="AutoShape 8"/>
          <p:cNvSpPr>
            <a:spLocks/>
          </p:cNvSpPr>
          <p:nvPr/>
        </p:nvSpPr>
        <p:spPr bwMode="auto">
          <a:xfrm>
            <a:off x="1619672" y="5335204"/>
            <a:ext cx="2814326" cy="1028968"/>
          </a:xfrm>
          <a:prstGeom prst="borderCallout2">
            <a:avLst>
              <a:gd name="adj1" fmla="val 221"/>
              <a:gd name="adj2" fmla="val 101255"/>
              <a:gd name="adj3" fmla="val -2061"/>
              <a:gd name="adj4" fmla="val 99863"/>
              <a:gd name="adj5" fmla="val 3050"/>
              <a:gd name="adj6" fmla="val 9973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值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sz="2000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sz="2000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64/Re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金属圆管：</a:t>
            </a:r>
            <a:r>
              <a:rPr lang="en-US" altLang="zh-CN" sz="2000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sz="2000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75/Re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橡胶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管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sz="2000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sz="2000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80/R</a:t>
            </a:r>
            <a:r>
              <a:rPr lang="en-US" altLang="zh-CN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</a:t>
            </a:r>
          </a:p>
          <a:p>
            <a:pPr>
              <a:defRPr/>
            </a:pPr>
            <a:endParaRPr lang="en-US" altLang="zh-CN" b="1" i="1" dirty="0">
              <a:solidFill>
                <a:srgbClr val="CC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30345"/>
              </p:ext>
            </p:extLst>
          </p:nvPr>
        </p:nvGraphicFramePr>
        <p:xfrm>
          <a:off x="3036574" y="3789040"/>
          <a:ext cx="302433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公式" r:id="rId3" imgW="866657" imgH="362085" progId="Equation.3">
                  <p:embed/>
                </p:oleObj>
              </mc:Choice>
              <mc:Fallback>
                <p:oleObj name="公式" r:id="rId3" imgW="866657" imgH="362085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574" y="3789040"/>
                        <a:ext cx="3024336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48622"/>
              </p:ext>
            </p:extLst>
          </p:nvPr>
        </p:nvGraphicFramePr>
        <p:xfrm>
          <a:off x="7481986" y="1835952"/>
          <a:ext cx="942975" cy="74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5" name="公式" r:id="rId5" imgW="552416" imgH="381000" progId="Equation.3">
                  <p:embed/>
                </p:oleObj>
              </mc:Choice>
              <mc:Fallback>
                <p:oleObj name="公式" r:id="rId5" imgW="552416" imgH="3810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986" y="1835952"/>
                        <a:ext cx="942975" cy="74531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625" y="-6263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沿程压力损失的计算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0212" y="513105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湍流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7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）局部压力损失：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经阀口、弯管、通流截面变化等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局部阻力处所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引起的压力损失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292080" y="2276872"/>
            <a:ext cx="3312368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液体流经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局部障碍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（阀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口、接头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弯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管等）时，由于液流方向和流速均发生变化，在这些地方形成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漩涡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，使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液体质点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间相互撞击，从而产生了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能量消耗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产生局部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压力损失。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98181"/>
            <a:ext cx="4464495" cy="366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81408" y="4653136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ξ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为局部阻力系数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44170"/>
              </p:ext>
            </p:extLst>
          </p:nvPr>
        </p:nvGraphicFramePr>
        <p:xfrm>
          <a:off x="3148672" y="3284984"/>
          <a:ext cx="25971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公式" r:id="rId3" imgW="876240" imgH="419040" progId="Equation.3">
                  <p:embed/>
                </p:oleObj>
              </mc:Choice>
              <mc:Fallback>
                <p:oleObj name="公式" r:id="rId3" imgW="876240" imgH="4190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672" y="3284984"/>
                        <a:ext cx="259715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550159" y="1916832"/>
            <a:ext cx="379417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局部压力损失的计算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25" y="-6263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局部压力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损失的计算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3987</TotalTime>
  <Words>1666</Words>
  <Application>Microsoft Office PowerPoint</Application>
  <PresentationFormat>全屏显示(4:3)</PresentationFormat>
  <Paragraphs>179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仿宋_GB2312</vt:lpstr>
      <vt:lpstr>楷体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公式</vt:lpstr>
      <vt:lpstr>4、定常管流时的压力损失计算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5、孔口流动</vt:lpstr>
      <vt:lpstr>PowerPoint 演示文稿</vt:lpstr>
      <vt:lpstr>PowerPoint 演示文稿</vt:lpstr>
      <vt:lpstr>1）薄壁小孔</vt:lpstr>
      <vt:lpstr>PowerPoint 演示文稿</vt:lpstr>
      <vt:lpstr>PowerPoint 演示文稿</vt:lpstr>
      <vt:lpstr>PowerPoint 演示文稿</vt:lpstr>
      <vt:lpstr>    2）细长小孔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例10、细长小孔圆柱型滑阀如图所示，已知阀芯直径d=20mm，进口压力P1=9.8MPa，出口压力P2=0.9MPa，油的密度为900kg/m3，阀口的流量系数Cd=0.65，阀口开度x=2mm，试求通过阀口的流量。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流体力学与液压传动</dc:title>
  <dc:creator>wq</dc:creator>
  <cp:lastModifiedBy>wangqiang</cp:lastModifiedBy>
  <cp:revision>315</cp:revision>
  <dcterms:created xsi:type="dcterms:W3CDTF">2002-06-25T08:55:42Z</dcterms:created>
  <dcterms:modified xsi:type="dcterms:W3CDTF">2016-10-07T07:14:01Z</dcterms:modified>
</cp:coreProperties>
</file>