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488" r:id="rId2"/>
    <p:sldId id="490" r:id="rId3"/>
    <p:sldId id="480" r:id="rId4"/>
    <p:sldId id="491" r:id="rId5"/>
    <p:sldId id="493" r:id="rId6"/>
    <p:sldId id="492" r:id="rId7"/>
    <p:sldId id="494" r:id="rId8"/>
    <p:sldId id="482" r:id="rId9"/>
    <p:sldId id="483" r:id="rId10"/>
    <p:sldId id="495" r:id="rId11"/>
    <p:sldId id="485" r:id="rId12"/>
    <p:sldId id="466" r:id="rId13"/>
    <p:sldId id="312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D60093"/>
    <a:srgbClr val="CC6600"/>
    <a:srgbClr val="800000"/>
    <a:srgbClr val="008000"/>
    <a:srgbClr val="CC0000"/>
    <a:srgbClr val="CC3300"/>
    <a:srgbClr val="66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52" autoAdjust="0"/>
  </p:normalViewPr>
  <p:slideViewPr>
    <p:cSldViewPr>
      <p:cViewPr varScale="1">
        <p:scale>
          <a:sx n="77" d="100"/>
          <a:sy n="77" d="100"/>
        </p:scale>
        <p:origin x="12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AB36CA-E7BD-400A-8178-C3F56CC74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80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AC42-C76D-4576-B09C-FA5621F45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873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DCA9F-C4B2-4BF9-B641-9504E6704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59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3B14F-81B5-4D96-80CC-E333EEB77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45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039D-710E-49A9-AF91-B0AA0DD79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3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2F473-2B2D-4702-872B-8A9EE9253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004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68784-F89E-48A1-8036-2F529856F1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0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FD9D9-00ED-4BD9-BFF3-56FF5B77B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76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B4F1-66F2-4129-BB16-2CF4153F4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9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CDC1-FC34-497A-9950-FF787E916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44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707B1-2256-40E9-B6D0-669CD9E63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5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F2000-6DBC-4830-ADFF-806174CC4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20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A49583B-FBB2-478A-8B47-1341CC180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6" r:id="rId2"/>
    <p:sldLayoutId id="2147484055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6" r:id="rId9"/>
    <p:sldLayoutId id="2147484052" r:id="rId10"/>
    <p:sldLayoutId id="21474840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E:/&#28082;&#21387;&#35838;&#20214;/&#28082;&#21387;&#19982;&#27668;&#21387;&#20256;&#21160;14.files/20.files/03.htm68.gi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E:/&#28082;&#21387;&#35838;&#20214;/&#28082;&#21387;&#19982;&#27668;&#21387;&#20256;&#21160;14.files/20.files/03.htm65.gif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31482" y="1702313"/>
            <a:ext cx="4603328" cy="830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、功能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宋体"/>
                <a:ea typeface="宋体"/>
              </a:rPr>
              <a:t>①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传递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动力和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信号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en-US" dirty="0" smtClean="0">
                <a:latin typeface="宋体"/>
                <a:ea typeface="宋体"/>
              </a:rPr>
              <a:t>②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传热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、润滑、防锈</a:t>
            </a:r>
          </a:p>
        </p:txBody>
      </p:sp>
      <p:sp>
        <p:nvSpPr>
          <p:cNvPr id="10" name="矩形 9"/>
          <p:cNvSpPr/>
          <p:nvPr/>
        </p:nvSpPr>
        <p:spPr>
          <a:xfrm>
            <a:off x="1031482" y="3198612"/>
            <a:ext cx="4608512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、种类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宋体"/>
                <a:ea typeface="宋体"/>
              </a:rPr>
              <a:t>①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石油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型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en-US" smtClean="0">
                <a:latin typeface="宋体"/>
                <a:ea typeface="宋体"/>
              </a:rPr>
              <a:t>② </a:t>
            </a:r>
            <a:r>
              <a:rPr lang="zh-CN" altLang="en-US" b="1" smtClean="0">
                <a:latin typeface="楷体" pitchFamily="49" charset="-122"/>
                <a:ea typeface="楷体" pitchFamily="49" charset="-122"/>
              </a:rPr>
              <a:t>难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燃型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031482" y="4532659"/>
            <a:ext cx="6026373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、物理性能：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① 密度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②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体积压缩系数</a:t>
            </a: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、体积弹性模量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③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粘度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（动力、运动、相对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1702313"/>
            <a:ext cx="1944215" cy="199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5036" y="0"/>
            <a:ext cx="9144000" cy="105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液压传动工作介质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液压油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900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969961" y="1991186"/>
          <a:ext cx="56800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公式" r:id="rId3" imgW="2440800" imgH="583920" progId="Equation.3">
                  <p:embed/>
                </p:oleObj>
              </mc:Choice>
              <mc:Fallback>
                <p:oleObj name="公式" r:id="rId3" imgW="2440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961" y="1991186"/>
                        <a:ext cx="5680075" cy="865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67544" y="2100886"/>
            <a:ext cx="1346844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理想液体</a:t>
            </a:r>
            <a:endParaRPr lang="en-US" altLang="zh-CN" sz="18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 algn="ctr">
              <a:spcAft>
                <a:spcPts val="0"/>
              </a:spcAft>
            </a:pP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伯努利方程</a:t>
            </a:r>
            <a:endParaRPr lang="zh-CN" altLang="en-US" sz="1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3256284"/>
            <a:ext cx="1346844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zh-CN" altLang="en-US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实际</a:t>
            </a: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液体</a:t>
            </a:r>
            <a:endParaRPr lang="en-US" altLang="zh-CN" sz="18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lvl="0" algn="ctr">
              <a:spcAft>
                <a:spcPts val="0"/>
              </a:spcAft>
            </a:pPr>
            <a:r>
              <a:rPr lang="zh-CN" altLang="en-US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伯努利方程</a:t>
            </a:r>
            <a:endParaRPr lang="zh-CN" altLang="en-US" sz="18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Grp="1" noChangeAspect="1"/>
          </p:cNvGraphicFramePr>
          <p:nvPr>
            <p:extLst/>
          </p:nvPr>
        </p:nvGraphicFramePr>
        <p:xfrm>
          <a:off x="1979712" y="3188374"/>
          <a:ext cx="6408738" cy="79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公式" r:id="rId5" imgW="3254400" imgH="583920" progId="Equation.3">
                  <p:embed/>
                </p:oleObj>
              </mc:Choice>
              <mc:Fallback>
                <p:oleObj name="公式" r:id="rId5" imgW="3254400" imgH="5839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188374"/>
                        <a:ext cx="6408738" cy="7923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979712" y="4308685"/>
          <a:ext cx="5756275" cy="83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公式" r:id="rId7" imgW="1143000" imgH="444500" progId="Equation.3">
                  <p:embed/>
                </p:oleObj>
              </mc:Choice>
              <mc:Fallback>
                <p:oleObj name="公式" r:id="rId7" imgW="1143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308685"/>
                        <a:ext cx="5756275" cy="83532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4493883"/>
            <a:ext cx="134684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zh-CN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伯努利原理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979712" y="5426361"/>
          <a:ext cx="57610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公式" r:id="rId9" imgW="2209800" imgH="622300" progId="Equation.3">
                  <p:embed/>
                </p:oleObj>
              </mc:Choice>
              <mc:Fallback>
                <p:oleObj name="公式" r:id="rId9" imgW="22098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426361"/>
                        <a:ext cx="5761038" cy="9350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67544" y="5591621"/>
            <a:ext cx="134684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静压</a:t>
            </a:r>
            <a:r>
              <a:rPr lang="zh-CN" altLang="zh-CN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力</a:t>
            </a:r>
            <a:endParaRPr lang="en-US" altLang="zh-CN" sz="1800" b="1" dirty="0" smtClean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zh-CN" sz="18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基本</a:t>
            </a:r>
            <a:r>
              <a:rPr lang="zh-CN" altLang="zh-CN" sz="18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方程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4773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管内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做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常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流动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的理想</a:t>
            </a:r>
            <a:r>
              <a:rPr lang="zh-CN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zh-CN" b="1" dirty="0" smtClean="0">
                <a:latin typeface="楷体" pitchFamily="49" charset="-122"/>
                <a:ea typeface="楷体" pitchFamily="49" charset="-122"/>
              </a:rPr>
              <a:t>具有</a:t>
            </a:r>
            <a:r>
              <a:rPr lang="zh-CN" altLang="zh-CN" b="1" dirty="0">
                <a:latin typeface="楷体" pitchFamily="49" charset="-122"/>
                <a:ea typeface="楷体" pitchFamily="49" charset="-122"/>
              </a:rPr>
              <a:t>动能、位置势能和压力能三种能量，在任一截面上的这三种能量都可以互相转换，但其和都保持不变。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973261" y="5155097"/>
            <a:ext cx="934550" cy="15193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能量守恒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91" y="1916832"/>
            <a:ext cx="415209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定常流动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液体稳态液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动力</a:t>
            </a:r>
            <a:endParaRPr lang="zh-CN" altLang="en-US" sz="28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68091"/>
              </p:ext>
            </p:extLst>
          </p:nvPr>
        </p:nvGraphicFramePr>
        <p:xfrm>
          <a:off x="2339752" y="3140968"/>
          <a:ext cx="4752975" cy="61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name="公式" r:id="rId3" imgW="2070100" imgH="355600" progId="Equation.3">
                  <p:embed/>
                </p:oleObj>
              </mc:Choice>
              <mc:Fallback>
                <p:oleObj name="公式" r:id="rId3" imgW="2070100" imgH="355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140968"/>
                        <a:ext cx="4752975" cy="610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131840" y="4221088"/>
            <a:ext cx="43924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latin typeface="楷体" pitchFamily="49" charset="-122"/>
                <a:ea typeface="楷体" pitchFamily="49" charset="-122"/>
              </a:rPr>
              <a:t>液体处于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层流时</a:t>
            </a:r>
            <a:r>
              <a:rPr lang="el-GR" altLang="zh-CN" sz="1800" b="1" dirty="0" smtClean="0">
                <a:latin typeface="楷体" pitchFamily="49" charset="-122"/>
                <a:ea typeface="楷体" pitchFamily="49" charset="-122"/>
              </a:rPr>
              <a:t>β</a:t>
            </a: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=1.33 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；湍流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时</a:t>
            </a:r>
            <a:r>
              <a:rPr lang="el-GR" altLang="zh-CN" sz="1800" b="1" dirty="0" smtClean="0">
                <a:latin typeface="楷体" pitchFamily="49" charset="-122"/>
                <a:ea typeface="楷体" pitchFamily="49" charset="-122"/>
              </a:rPr>
              <a:t>β</a:t>
            </a: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=1</a:t>
            </a:r>
            <a:r>
              <a:rPr lang="zh-CN" altLang="en-US" sz="1800" b="1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800" b="1" dirty="0">
              <a:solidFill>
                <a:srgbClr val="CC66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液体动力学方程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---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动量方程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483768" y="5855209"/>
            <a:ext cx="5112568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根据问题的具体要求向指定方向投影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2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359069" y="2998780"/>
            <a:ext cx="2300417" cy="914400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沿程压力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损失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374106" y="3068960"/>
            <a:ext cx="2222229" cy="914400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局部压力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损失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431876" y="2469364"/>
            <a:ext cx="2292251" cy="986616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压力</a:t>
            </a:r>
            <a:r>
              <a:rPr lang="zh-CN" altLang="en-US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损失</a:t>
            </a:r>
            <a:endParaRPr lang="zh-CN" altLang="en-US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02519"/>
              </p:ext>
            </p:extLst>
          </p:nvPr>
        </p:nvGraphicFramePr>
        <p:xfrm>
          <a:off x="1249595" y="4169467"/>
          <a:ext cx="25193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0" name="公式" r:id="rId3" imgW="866657" imgH="362085" progId="Equation.3">
                  <p:embed/>
                </p:oleObj>
              </mc:Choice>
              <mc:Fallback>
                <p:oleObj name="公式" r:id="rId3" imgW="866657" imgH="362085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595" y="4169467"/>
                        <a:ext cx="2519363" cy="755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8"/>
          <p:cNvSpPr>
            <a:spLocks/>
          </p:cNvSpPr>
          <p:nvPr/>
        </p:nvSpPr>
        <p:spPr bwMode="auto">
          <a:xfrm>
            <a:off x="1283222" y="5013176"/>
            <a:ext cx="2376264" cy="864096"/>
          </a:xfrm>
          <a:prstGeom prst="borderCallout2">
            <a:avLst>
              <a:gd name="adj1" fmla="val 221"/>
              <a:gd name="adj2" fmla="val 101255"/>
              <a:gd name="adj3" fmla="val -2061"/>
              <a:gd name="adj4" fmla="val 99863"/>
              <a:gd name="adj5" fmla="val 3050"/>
              <a:gd name="adj6" fmla="val 9973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1800" b="1" dirty="0" smtClean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理论</a:t>
            </a:r>
            <a:r>
              <a:rPr lang="zh-CN" altLang="en-US" sz="1800" b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值</a:t>
            </a:r>
            <a:r>
              <a:rPr lang="zh-CN" altLang="en-US" sz="1800" b="1" dirty="0" smtClean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：  </a:t>
            </a:r>
            <a:r>
              <a:rPr lang="en-US" altLang="zh-CN" sz="1800" b="1" i="1" dirty="0" smtClean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λ</a:t>
            </a:r>
            <a:r>
              <a:rPr lang="zh-CN" altLang="en-US" sz="1800" b="1" i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＝</a:t>
            </a:r>
            <a:r>
              <a:rPr lang="en-US" altLang="zh-CN" sz="1800" b="1" i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64/Re</a:t>
            </a:r>
          </a:p>
          <a:p>
            <a:pPr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金属圆管：</a:t>
            </a:r>
            <a:r>
              <a:rPr lang="en-US" altLang="zh-CN" sz="1800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λ</a:t>
            </a:r>
            <a:r>
              <a:rPr lang="zh-CN" altLang="en-US" sz="1800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＝</a:t>
            </a:r>
            <a:r>
              <a:rPr lang="en-US" altLang="zh-CN" sz="1800" b="1" i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75/Re</a:t>
            </a:r>
          </a:p>
          <a:p>
            <a:pPr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橡胶</a:t>
            </a: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管</a:t>
            </a:r>
            <a:r>
              <a:rPr lang="zh-CN" altLang="en-US" sz="1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  </a:t>
            </a:r>
            <a:r>
              <a:rPr lang="en-US" altLang="zh-CN" sz="1800" b="1" i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λ</a:t>
            </a:r>
            <a:r>
              <a:rPr lang="zh-CN" altLang="en-US" sz="1800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＝</a:t>
            </a:r>
            <a:r>
              <a:rPr lang="en-US" altLang="zh-CN" sz="1800" b="1" i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80/Re</a:t>
            </a:r>
          </a:p>
          <a:p>
            <a:pPr>
              <a:defRPr/>
            </a:pPr>
            <a:endParaRPr lang="en-US" altLang="zh-CN" b="1" i="1" dirty="0">
              <a:solidFill>
                <a:srgbClr val="CC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83222" y="5994841"/>
            <a:ext cx="189502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1800" b="1" i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sz="1800" b="1" i="1" dirty="0">
                <a:solidFill>
                  <a:srgbClr val="CC0000"/>
                </a:solidFill>
                <a:latin typeface="Times New Roman" pitchFamily="18" charset="0"/>
              </a:rPr>
              <a:t>＝</a:t>
            </a:r>
            <a:r>
              <a:rPr lang="en-US" altLang="zh-CN" sz="1800" b="1" i="1" dirty="0">
                <a:solidFill>
                  <a:srgbClr val="CC0000"/>
                </a:solidFill>
                <a:latin typeface="Times New Roman" pitchFamily="18" charset="0"/>
              </a:rPr>
              <a:t>0.3164Re</a:t>
            </a:r>
            <a:r>
              <a:rPr lang="en-US" altLang="zh-CN" sz="1800" b="1" i="1" baseline="30000" dirty="0">
                <a:solidFill>
                  <a:srgbClr val="CC0000"/>
                </a:solidFill>
                <a:latin typeface="Times New Roman" pitchFamily="18" charset="0"/>
              </a:rPr>
              <a:t>-0.25</a:t>
            </a:r>
            <a:endParaRPr lang="zh-CN" altLang="en-US" sz="1800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111762"/>
              </p:ext>
            </p:extLst>
          </p:nvPr>
        </p:nvGraphicFramePr>
        <p:xfrm>
          <a:off x="5735538" y="5119526"/>
          <a:ext cx="2736304" cy="89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公式" r:id="rId5" imgW="981024" imgH="371543" progId="Equation.3">
                  <p:embed/>
                </p:oleObj>
              </mc:Choice>
              <mc:Fallback>
                <p:oleObj name="公式" r:id="rId5" imgW="981024" imgH="371543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38" y="5119526"/>
                        <a:ext cx="2736304" cy="89014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724128" y="4316460"/>
            <a:ext cx="23892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△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P =</a:t>
            </a:r>
            <a:r>
              <a:rPr lang="el-GR" altLang="zh-CN" b="1" dirty="0" smtClean="0">
                <a:latin typeface="楷体" pitchFamily="49" charset="-122"/>
                <a:ea typeface="楷体" pitchFamily="49" charset="-122"/>
              </a:rPr>
              <a:t>ξρν</a:t>
            </a:r>
            <a:r>
              <a:rPr lang="en-US" altLang="zh-CN" b="1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/2</a:t>
            </a:r>
            <a:endParaRPr lang="zh-CN" altLang="en-US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297057"/>
              </p:ext>
            </p:extLst>
          </p:nvPr>
        </p:nvGraphicFramePr>
        <p:xfrm>
          <a:off x="2509277" y="1556792"/>
          <a:ext cx="4800600" cy="68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公式" r:id="rId7" imgW="1095392" imgH="181043" progId="Equation.3">
                  <p:embed/>
                </p:oleObj>
              </mc:Choice>
              <mc:Fallback>
                <p:oleObj name="公式" r:id="rId7" imgW="1095392" imgH="181043" progId="Equation.3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277" y="1556792"/>
                        <a:ext cx="4800600" cy="684896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0" y="0"/>
            <a:ext cx="9169036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定常</a:t>
            </a: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管流时的压力损失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计算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92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899591" y="1317005"/>
            <a:ext cx="721010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altLang="zh-CN" sz="3200" b="1" i="1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4400" b="1" i="1" dirty="0">
                <a:solidFill>
                  <a:schemeClr val="hlink"/>
                </a:solidFill>
                <a:latin typeface="Times New Roman" pitchFamily="18" charset="0"/>
              </a:rPr>
              <a:t>q = </a:t>
            </a:r>
            <a:r>
              <a:rPr lang="en-US" altLang="zh-CN" sz="4400" b="1" i="1" dirty="0" err="1">
                <a:solidFill>
                  <a:schemeClr val="hlink"/>
                </a:solidFill>
                <a:latin typeface="Times New Roman" pitchFamily="18" charset="0"/>
              </a:rPr>
              <a:t>K•A•Δp</a:t>
            </a:r>
            <a:r>
              <a:rPr lang="en-US" altLang="zh-CN" sz="4400" b="1" i="1" baseline="30000" dirty="0" err="1">
                <a:solidFill>
                  <a:schemeClr val="hlink"/>
                </a:solidFill>
                <a:latin typeface="Times New Roman" pitchFamily="18" charset="0"/>
              </a:rPr>
              <a:t>m</a:t>
            </a:r>
            <a:endParaRPr lang="en-US" altLang="zh-CN" sz="4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73746" name="AutoShape 18"/>
          <p:cNvSpPr>
            <a:spLocks noChangeArrowheads="1"/>
          </p:cNvSpPr>
          <p:nvPr/>
        </p:nvSpPr>
        <p:spPr bwMode="auto">
          <a:xfrm>
            <a:off x="6613039" y="1629172"/>
            <a:ext cx="2530961" cy="1007368"/>
          </a:xfrm>
          <a:prstGeom prst="wedgeRoundRectCallout">
            <a:avLst>
              <a:gd name="adj1" fmla="val -75306"/>
              <a:gd name="adj2" fmla="val -524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18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指数（孔口形状决定）</a:t>
            </a:r>
          </a:p>
          <a:p>
            <a:pPr>
              <a:defRPr/>
            </a:pPr>
            <a:r>
              <a:rPr lang="zh-CN" altLang="en-US" sz="1800" b="1" dirty="0" smtClean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   细长</a:t>
            </a:r>
            <a:r>
              <a:rPr lang="zh-CN" altLang="en-US" sz="18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孔：</a:t>
            </a:r>
            <a:r>
              <a:rPr lang="en-US" altLang="zh-CN" sz="18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m=1</a:t>
            </a:r>
          </a:p>
          <a:p>
            <a:pPr algn="ctr">
              <a:defRPr/>
            </a:pPr>
            <a:r>
              <a:rPr lang="zh-CN" altLang="en-US" sz="18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薄壁孔：</a:t>
            </a:r>
            <a:r>
              <a:rPr lang="en-US" altLang="zh-CN" sz="18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m=0.5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29434"/>
              </p:ext>
            </p:extLst>
          </p:nvPr>
        </p:nvGraphicFramePr>
        <p:xfrm>
          <a:off x="827584" y="3212976"/>
          <a:ext cx="7416824" cy="3074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448272"/>
                <a:gridCol w="2592288"/>
              </a:tblGrid>
              <a:tr h="50405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薄壁小孔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细长小孔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长径比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</a:rPr>
                        <a:t>l/d≤0.5</a:t>
                      </a:r>
                      <a:endParaRPr lang="zh-CN" altLang="en-US" sz="1800" dirty="0"/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+mn-ea"/>
                          <a:ea typeface="+mn-ea"/>
                        </a:rPr>
                        <a:t>l/d&gt;4</a:t>
                      </a:r>
                      <a:endParaRPr lang="zh-CN" altLang="en-US" sz="1800" dirty="0"/>
                    </a:p>
                  </a:txBody>
                  <a:tcPr marL="91454" marR="91454" marT="45731" marB="45731"/>
                </a:tc>
              </a:tr>
              <a:tr h="1008111">
                <a:tc>
                  <a:txBody>
                    <a:bodyPr/>
                    <a:lstStyle/>
                    <a:p>
                      <a:pPr algn="ctr"/>
                      <a:endParaRPr lang="en-US" altLang="zh-CN" sz="24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流量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4" marR="91454" marT="45731" marB="45731"/>
                </a:tc>
              </a:tr>
              <a:tr h="4016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受油温变化影响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baseline="0" dirty="0" smtClean="0">
                          <a:latin typeface="楷体" pitchFamily="49" charset="-122"/>
                          <a:ea typeface="楷体" pitchFamily="49" charset="-122"/>
                        </a:rPr>
                        <a:t>较小</a:t>
                      </a:r>
                      <a:endParaRPr lang="zh-CN" altLang="en-US" sz="2400" b="1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baseline="0" dirty="0" smtClean="0">
                          <a:latin typeface="楷体" pitchFamily="49" charset="-122"/>
                          <a:ea typeface="楷体" pitchFamily="49" charset="-122"/>
                        </a:rPr>
                        <a:t>较大</a:t>
                      </a:r>
                      <a:endParaRPr lang="zh-CN" altLang="en-US" sz="2400" b="1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</a:tr>
              <a:tr h="4016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流量与压差关系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400" b="1" kern="1200" baseline="0" dirty="0" smtClean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非线性</a:t>
                      </a:r>
                      <a:endParaRPr kumimoji="0" lang="zh-CN" altLang="en-US" sz="2400" b="1" kern="1200" baseline="0" dirty="0">
                        <a:solidFill>
                          <a:schemeClr val="dk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1454" marR="9145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一次方成正比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454" marR="91454" marT="45731" marB="45731"/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26681"/>
              </p:ext>
            </p:extLst>
          </p:nvPr>
        </p:nvGraphicFramePr>
        <p:xfrm>
          <a:off x="3419872" y="4581128"/>
          <a:ext cx="21605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公式" r:id="rId3" imgW="971584" imgH="400185" progId="Equation.3">
                  <p:embed/>
                </p:oleObj>
              </mc:Choice>
              <mc:Fallback>
                <p:oleObj name="公式" r:id="rId3" imgW="971584" imgH="400185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581128"/>
                        <a:ext cx="21605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955389"/>
              </p:ext>
            </p:extLst>
          </p:nvPr>
        </p:nvGraphicFramePr>
        <p:xfrm>
          <a:off x="5847009" y="4509120"/>
          <a:ext cx="23050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公式" r:id="rId5" imgW="885808" imgH="381000" progId="Equation.3">
                  <p:embed/>
                </p:oleObj>
              </mc:Choice>
              <mc:Fallback>
                <p:oleObj name="公式" r:id="rId5" imgW="885808" imgH="3810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009" y="4509120"/>
                        <a:ext cx="23050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0"/>
            <a:ext cx="9169036" cy="11247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孔口</a:t>
            </a:r>
            <a:r>
              <a: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流动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640" y="1499058"/>
            <a:ext cx="3262114" cy="20928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BD0D9"/>
              </a:buClr>
              <a:buSzPct val="95000"/>
            </a:pPr>
            <a:r>
              <a:rPr lang="zh-CN" altLang="en-US" sz="2000" b="1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牛顿的液体内摩擦定律</a:t>
            </a:r>
          </a:p>
          <a:p>
            <a:pPr lvl="0">
              <a:lnSpc>
                <a:spcPct val="120000"/>
              </a:lnSpc>
              <a:spcBef>
                <a:spcPts val="1200"/>
              </a:spcBef>
              <a:buClr>
                <a:srgbClr val="0BD0D9"/>
              </a:buClr>
              <a:buSzPct val="95000"/>
            </a:pPr>
            <a:r>
              <a:rPr kumimoji="0" lang="zh-CN" altLang="en-US" sz="2000" b="1" dirty="0" smtClean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    液体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流动时，相邻液层间的内摩擦力</a:t>
            </a:r>
            <a:r>
              <a:rPr kumimoji="0" lang="en-US" altLang="zh-CN" sz="2000" b="1" i="1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kumimoji="0" lang="en-US" altLang="zh-CN" sz="2000" b="1" i="1" baseline="-25000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与液层接触面积</a:t>
            </a:r>
            <a:r>
              <a:rPr kumimoji="0" lang="en-US" altLang="zh-CN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、液层间的速度梯度</a:t>
            </a:r>
            <a:r>
              <a:rPr kumimoji="0" lang="en-US" altLang="zh-CN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du/</a:t>
            </a:r>
            <a:r>
              <a:rPr kumimoji="0" lang="en-US" altLang="zh-CN" sz="2000" b="1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dy</a:t>
            </a:r>
            <a:r>
              <a:rPr kumimoji="0"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成正比。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029904"/>
              </p:ext>
            </p:extLst>
          </p:nvPr>
        </p:nvGraphicFramePr>
        <p:xfrm>
          <a:off x="933014" y="5888692"/>
          <a:ext cx="2644541" cy="69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公式" r:id="rId3" imgW="2361960" imgH="774360" progId="Equation.3">
                  <p:embed/>
                </p:oleObj>
              </mc:Choice>
              <mc:Fallback>
                <p:oleObj name="公式" r:id="rId3" imgW="23619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014" y="5888692"/>
                        <a:ext cx="2644541" cy="69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0" y="3792704"/>
            <a:ext cx="3002582" cy="193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58968"/>
              </p:ext>
            </p:extLst>
          </p:nvPr>
        </p:nvGraphicFramePr>
        <p:xfrm>
          <a:off x="4283968" y="1521378"/>
          <a:ext cx="4392488" cy="492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16"/>
                <a:gridCol w="1476672"/>
                <a:gridCol w="1800200"/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动力粘度</a:t>
                      </a:r>
                      <a:r>
                        <a:rPr kumimoji="0" lang="en-US" altLang="zh-CN" sz="1800" b="1" i="1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</a:rPr>
                        <a:t>μ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运动粘度</a:t>
                      </a:r>
                      <a:r>
                        <a:rPr lang="el-GR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ν</a:t>
                      </a:r>
                      <a:endParaRPr lang="zh-CN" altLang="en-US" sz="1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83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标准单位</a:t>
                      </a:r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err="1" smtClean="0">
                          <a:latin typeface="楷体" pitchFamily="49" charset="-122"/>
                          <a:ea typeface="楷体" pitchFamily="49" charset="-122"/>
                        </a:rPr>
                        <a:t>Pa·s</a:t>
                      </a:r>
                      <a:endParaRPr lang="en-US" altLang="zh-CN" sz="1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㎡</a:t>
                      </a:r>
                      <a:r>
                        <a:rPr lang="en-US" altLang="zh-CN" sz="1800" b="1" i="1" dirty="0" smtClean="0">
                          <a:latin typeface="楷体" pitchFamily="49" charset="-122"/>
                          <a:ea typeface="楷体" pitchFamily="49" charset="-122"/>
                        </a:rPr>
                        <a:t>/</a:t>
                      </a: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990992">
                <a:tc>
                  <a:txBody>
                    <a:bodyPr/>
                    <a:lstStyle/>
                    <a:p>
                      <a:pPr algn="ctr"/>
                      <a:endParaRPr lang="en-US" altLang="zh-CN" sz="1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常用单位</a:t>
                      </a:r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P</a:t>
                      </a:r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（泊</a:t>
                      </a: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zh-CN" sz="1800" b="1" dirty="0" err="1" smtClean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cP</a:t>
                      </a:r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（厘泊）</a:t>
                      </a:r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St  </a:t>
                      </a: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斯</a:t>
                      </a: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</a:p>
                    <a:p>
                      <a:pPr algn="ctr"/>
                      <a:r>
                        <a:rPr lang="en-US" altLang="zh-CN" sz="1800" b="1" i="1" dirty="0" smtClean="0">
                          <a:latin typeface="楷体" pitchFamily="49" charset="-122"/>
                          <a:ea typeface="楷体" pitchFamily="49" charset="-122"/>
                        </a:rPr>
                        <a:t> </a:t>
                      </a:r>
                      <a:r>
                        <a:rPr lang="en-US" altLang="zh-CN" sz="1800" b="1" i="1" dirty="0" err="1" smtClean="0">
                          <a:latin typeface="楷体" pitchFamily="49" charset="-122"/>
                          <a:ea typeface="楷体" pitchFamily="49" charset="-122"/>
                        </a:rPr>
                        <a:t>cSt</a:t>
                      </a:r>
                      <a:r>
                        <a:rPr lang="en-US" altLang="zh-CN" sz="1800" b="1" i="1" dirty="0" smtClean="0">
                          <a:latin typeface="楷体" pitchFamily="49" charset="-122"/>
                          <a:ea typeface="楷体" pitchFamily="49" charset="-122"/>
                        </a:rPr>
                        <a:t> </a:t>
                      </a: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厘斯</a:t>
                      </a: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) </a:t>
                      </a:r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sz="1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单位换算</a:t>
                      </a:r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1800" b="1" i="1" dirty="0" smtClean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i="1" dirty="0" err="1" smtClean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Pa·s</a:t>
                      </a:r>
                      <a:r>
                        <a:rPr lang="en-US" altLang="zh-CN" sz="1800" b="1" i="1" dirty="0" smtClean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= 10P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= 1000cP</a:t>
                      </a:r>
                      <a:endParaRPr lang="zh-CN" altLang="en-US" sz="1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eaLnBrk="1" hangingPunct="1"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buNone/>
                      </a:pPr>
                      <a:r>
                        <a:rPr lang="en-US" altLang="zh-CN" sz="1800" b="1" i="1" dirty="0" smtClean="0">
                          <a:latin typeface="楷体" pitchFamily="49" charset="-122"/>
                          <a:ea typeface="楷体" pitchFamily="49" charset="-122"/>
                        </a:rPr>
                        <a:t>1St</a:t>
                      </a: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=10</a:t>
                      </a:r>
                      <a:r>
                        <a:rPr lang="en-US" altLang="zh-CN" sz="1800" b="1" baseline="30000" dirty="0" smtClean="0">
                          <a:latin typeface="楷体" pitchFamily="49" charset="-122"/>
                          <a:ea typeface="楷体" pitchFamily="49" charset="-122"/>
                        </a:rPr>
                        <a:t>-4</a:t>
                      </a: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 ㎡/s</a:t>
                      </a:r>
                    </a:p>
                    <a:p>
                      <a:pPr marL="0" lvl="3" eaLnBrk="1" hangingPunct="1"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buNone/>
                      </a:pPr>
                      <a:r>
                        <a:rPr lang="en-US" altLang="zh-CN" sz="1800" b="1" i="1" dirty="0" smtClean="0">
                          <a:latin typeface="楷体" pitchFamily="49" charset="-122"/>
                          <a:ea typeface="楷体" pitchFamily="49" charset="-122"/>
                        </a:rPr>
                        <a:t>1cSt</a:t>
                      </a: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=10</a:t>
                      </a:r>
                      <a:r>
                        <a:rPr lang="en-US" altLang="zh-CN" sz="1800" b="1" baseline="30000" dirty="0" smtClean="0">
                          <a:latin typeface="楷体" pitchFamily="49" charset="-122"/>
                          <a:ea typeface="楷体" pitchFamily="49" charset="-122"/>
                        </a:rPr>
                        <a:t>-6</a:t>
                      </a:r>
                      <a:r>
                        <a:rPr lang="en-US" altLang="zh-CN" sz="1800" b="1" dirty="0" smtClean="0">
                          <a:latin typeface="楷体" pitchFamily="49" charset="-122"/>
                          <a:ea typeface="楷体" pitchFamily="49" charset="-122"/>
                        </a:rPr>
                        <a:t>㎡/s</a:t>
                      </a:r>
                    </a:p>
                    <a:p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  <a:tr h="1205840">
                <a:tc>
                  <a:txBody>
                    <a:bodyPr/>
                    <a:lstStyle/>
                    <a:p>
                      <a:pPr algn="ctr"/>
                      <a:endParaRPr lang="en-US" altLang="zh-CN" sz="1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相互</a:t>
                      </a:r>
                      <a:r>
                        <a:rPr lang="zh-CN" altLang="en-US" sz="1800" b="1" dirty="0" smtClean="0">
                          <a:latin typeface="楷体" pitchFamily="49" charset="-122"/>
                          <a:ea typeface="楷体" pitchFamily="49" charset="-122"/>
                        </a:rPr>
                        <a:t>换算</a:t>
                      </a:r>
                      <a:endParaRPr lang="en-US" altLang="zh-CN" sz="1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1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1800" b="1" dirty="0" smtClean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365216"/>
              </p:ext>
            </p:extLst>
          </p:nvPr>
        </p:nvGraphicFramePr>
        <p:xfrm>
          <a:off x="5796136" y="5210365"/>
          <a:ext cx="2592288" cy="9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公式" r:id="rId6" imgW="1346040" imgH="685800" progId="Equation.3">
                  <p:embed/>
                </p:oleObj>
              </mc:Choice>
              <mc:Fallback>
                <p:oleObj name="公式" r:id="rId6" imgW="13460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210365"/>
                        <a:ext cx="2592288" cy="97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7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33316"/>
            <a:ext cx="369681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13" y="4437112"/>
            <a:ext cx="2520181" cy="198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56127"/>
              </p:ext>
            </p:extLst>
          </p:nvPr>
        </p:nvGraphicFramePr>
        <p:xfrm>
          <a:off x="4211960" y="1988840"/>
          <a:ext cx="3970562" cy="108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公式" r:id="rId5" imgW="1358640" imgH="431640" progId="Equation.3">
                  <p:embed/>
                </p:oleObj>
              </mc:Choice>
              <mc:Fallback>
                <p:oleObj name="公式" r:id="rId5" imgW="1358640" imgH="43164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988840"/>
                        <a:ext cx="3970562" cy="10809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0" y="1556792"/>
            <a:ext cx="2952328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25036" y="-62630"/>
            <a:ext cx="9144000" cy="105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液体静力学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28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动力学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3059832" y="1700808"/>
            <a:ext cx="2426568" cy="8423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基本概念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98201" y="3112976"/>
            <a:ext cx="2426568" cy="84239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理想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液体 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8201" y="5013176"/>
            <a:ext cx="2426568" cy="84239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定常流动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35200" y="5267848"/>
            <a:ext cx="2426568" cy="84239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湿周</a:t>
            </a:r>
            <a:endParaRPr lang="en-US" altLang="zh-CN" sz="20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水力半径  </a:t>
            </a:r>
            <a:endParaRPr lang="zh-CN" altLang="en-US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72300" y="3216124"/>
            <a:ext cx="2426568" cy="84239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雷诺数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393570" y="5000333"/>
            <a:ext cx="2426568" cy="84239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层流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与湍流  </a:t>
            </a:r>
            <a:endParaRPr lang="zh-CN" altLang="en-US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485250" y="3214892"/>
            <a:ext cx="2426568" cy="84239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流线、流管流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束</a:t>
            </a:r>
            <a:endParaRPr lang="zh-CN" altLang="en-US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535200" y="4138222"/>
            <a:ext cx="2426568" cy="104868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通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流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截面</a:t>
            </a:r>
            <a:endParaRPr lang="en-US" altLang="zh-CN" sz="20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流量</a:t>
            </a:r>
            <a:endParaRPr lang="en-US" altLang="zh-CN" sz="20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平均流速 </a:t>
            </a:r>
            <a:endParaRPr lang="zh-CN" altLang="en-US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0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/>
          </p:nvPr>
        </p:nvGraphicFramePr>
        <p:xfrm>
          <a:off x="2195735" y="4725144"/>
          <a:ext cx="4088799" cy="119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公式" r:id="rId3" imgW="2730500" imgH="1003300" progId="Equation.3">
                  <p:embed/>
                </p:oleObj>
              </mc:Choice>
              <mc:Fallback>
                <p:oleObj name="公式" r:id="rId3" imgW="27305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5" y="4725144"/>
                        <a:ext cx="4088799" cy="119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545974"/>
              </p:ext>
            </p:extLst>
          </p:nvPr>
        </p:nvGraphicFramePr>
        <p:xfrm>
          <a:off x="3508939" y="2334773"/>
          <a:ext cx="1779481" cy="170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位图图像" r:id="rId5" imgW="1152381" imgH="1104762" progId="PBrush">
                  <p:embed/>
                </p:oleObj>
              </mc:Choice>
              <mc:Fallback>
                <p:oleObj name="位图图像" r:id="rId5" imgW="1152381" imgH="110476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939" y="2334773"/>
                        <a:ext cx="1779481" cy="1705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978917" y="1758510"/>
            <a:ext cx="24336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6600"/>
              </a:buClr>
              <a:buSzPct val="55000"/>
              <a:buFont typeface="Wingdings" pitchFamily="2" charset="2"/>
              <a:buNone/>
            </a:pP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9712" y="1489452"/>
            <a:ext cx="5184576" cy="6210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圆管通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流截面的湿周和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水力半径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8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33363" y="5638800"/>
            <a:ext cx="8686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对于金属圆管：雷诺数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Re &lt; 2300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层流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　　　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　　　　　　　　　　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Re &gt; 2300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湍流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-15240" y="0"/>
            <a:ext cx="9159240" cy="11247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ts val="21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endParaRPr lang="en-US" altLang="zh-CN" sz="1050" b="1" dirty="0" smtClean="0">
              <a:latin typeface="楷体" pitchFamily="49" charset="-122"/>
              <a:ea typeface="楷体" pitchFamily="49" charset="-122"/>
            </a:endParaRPr>
          </a:p>
          <a:p>
            <a:pPr marL="1143000" lvl="2" indent="-228600">
              <a:lnSpc>
                <a:spcPct val="90000"/>
              </a:lnSpc>
              <a:spcBef>
                <a:spcPts val="21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zh-CN" altLang="zh-CN" sz="2800" b="1" dirty="0" smtClean="0">
                <a:latin typeface="楷体" pitchFamily="49" charset="-122"/>
                <a:ea typeface="楷体" pitchFamily="49" charset="-122"/>
              </a:rPr>
              <a:t>雷诺数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：用以判别液体流动状态的物理量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6988" y="3334544"/>
            <a:ext cx="2286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altLang="zh-CN" sz="3200" b="1" i="1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Re</a:t>
            </a:r>
            <a:endParaRPr lang="en-US" altLang="zh-CN" sz="3200" b="1" i="1" dirty="0">
              <a:solidFill>
                <a:schemeClr val="hlink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3276600" y="2133600"/>
          <a:ext cx="16002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公式" r:id="rId3" imgW="552416" imgH="381000" progId="Equation.3">
                  <p:embed/>
                </p:oleObj>
              </mc:Choice>
              <mc:Fallback>
                <p:oleObj name="公式" r:id="rId3" imgW="552416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33600"/>
                        <a:ext cx="16002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7"/>
          <p:cNvGraphicFramePr>
            <a:graphicFrameLocks noChangeAspect="1"/>
          </p:cNvGraphicFramePr>
          <p:nvPr/>
        </p:nvGraphicFramePr>
        <p:xfrm>
          <a:off x="3259138" y="3810000"/>
          <a:ext cx="1890712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公式" r:id="rId5" imgW="647633" imgH="381000" progId="Equation.3">
                  <p:embed/>
                </p:oleObj>
              </mc:Choice>
              <mc:Fallback>
                <p:oleObj name="公式" r:id="rId5" imgW="647633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3810000"/>
                        <a:ext cx="1890712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AutoShape 8"/>
          <p:cNvSpPr>
            <a:spLocks/>
          </p:cNvSpPr>
          <p:nvPr/>
        </p:nvSpPr>
        <p:spPr bwMode="auto">
          <a:xfrm>
            <a:off x="2133600" y="2590800"/>
            <a:ext cx="914400" cy="1905000"/>
          </a:xfrm>
          <a:prstGeom prst="leftBrace">
            <a:avLst>
              <a:gd name="adj1" fmla="val 17361"/>
              <a:gd name="adj2" fmla="val 50000"/>
            </a:avLst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AutoShape 9"/>
          <p:cNvSpPr>
            <a:spLocks/>
          </p:cNvSpPr>
          <p:nvPr/>
        </p:nvSpPr>
        <p:spPr bwMode="auto">
          <a:xfrm>
            <a:off x="6096000" y="19812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38833"/>
              <a:gd name="adj5" fmla="val 81533"/>
              <a:gd name="adj6" fmla="val -65957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rPr>
              <a:t>管路直径</a:t>
            </a:r>
          </a:p>
        </p:txBody>
      </p:sp>
      <p:sp>
        <p:nvSpPr>
          <p:cNvPr id="45066" name="AutoShape 10"/>
          <p:cNvSpPr>
            <a:spLocks/>
          </p:cNvSpPr>
          <p:nvPr/>
        </p:nvSpPr>
        <p:spPr bwMode="auto">
          <a:xfrm>
            <a:off x="6096000" y="28194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44500"/>
              <a:gd name="adj5" fmla="val -51787"/>
              <a:gd name="adj6" fmla="val -8658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rPr>
              <a:t>平均流速</a:t>
            </a:r>
          </a:p>
        </p:txBody>
      </p:sp>
      <p:sp>
        <p:nvSpPr>
          <p:cNvPr id="45067" name="AutoShape 11"/>
          <p:cNvSpPr>
            <a:spLocks/>
          </p:cNvSpPr>
          <p:nvPr/>
        </p:nvSpPr>
        <p:spPr bwMode="auto">
          <a:xfrm>
            <a:off x="6096000" y="35814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32917"/>
              <a:gd name="adj5" fmla="val 71594"/>
              <a:gd name="adj6" fmla="val -51870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rPr>
              <a:t>水力半径</a:t>
            </a:r>
          </a:p>
        </p:txBody>
      </p:sp>
      <p:sp>
        <p:nvSpPr>
          <p:cNvPr id="45068" name="AutoShape 12"/>
          <p:cNvSpPr>
            <a:spLocks/>
          </p:cNvSpPr>
          <p:nvPr/>
        </p:nvSpPr>
        <p:spPr bwMode="auto">
          <a:xfrm>
            <a:off x="6096000" y="47244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34417"/>
              <a:gd name="adj5" fmla="val -4167"/>
              <a:gd name="adj6" fmla="val -59083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993300"/>
                </a:solidFill>
                <a:latin typeface="楷体" pitchFamily="49" charset="-122"/>
                <a:ea typeface="楷体" pitchFamily="49" charset="-122"/>
              </a:rPr>
              <a:t>运动粘度</a:t>
            </a:r>
          </a:p>
        </p:txBody>
      </p:sp>
    </p:spTree>
    <p:extLst>
      <p:ext uri="{BB962C8B-B14F-4D97-AF65-F5344CB8AC3E}">
        <p14:creationId xmlns:p14="http://schemas.microsoft.com/office/powerpoint/2010/main" val="14460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0" y="1484784"/>
          <a:ext cx="8951292" cy="510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21"/>
                <a:gridCol w="3600163"/>
                <a:gridCol w="4523308"/>
              </a:tblGrid>
              <a:tr h="6125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  层  流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2800" b="1" dirty="0" smtClean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     湍  流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734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3610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质点运动方向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kumimoji="1"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液体质点互不干涉，液体的流动呈线性和层状，且平行于管道轴线。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1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液体质点的运动杂乱无章，除沿轴线方向的流动外，还存在沿管径方向的剧烈横向运动。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29614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质点运动受力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baseline="0" dirty="0" smtClean="0">
                          <a:latin typeface="楷体" pitchFamily="49" charset="-122"/>
                          <a:ea typeface="楷体" pitchFamily="49" charset="-122"/>
                        </a:rPr>
                        <a:t>液体流速较低，质点受粘性制约，不能随意运动，粘性力起主导作用。</a:t>
                      </a:r>
                      <a:endParaRPr lang="zh-CN" altLang="en-US" sz="2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16000">
                        <a:lnSpc>
                          <a:spcPct val="120000"/>
                        </a:lnSpc>
                      </a:pPr>
                      <a:r>
                        <a:rPr kumimoji="1"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液体流速较高，粘性制约作用减弱，</a:t>
                      </a:r>
                      <a:r>
                        <a:rPr kumimoji="1" lang="zh-CN" altLang="zh-CN" sz="2400" b="1" dirty="0" smtClean="0">
                          <a:latin typeface="楷体" pitchFamily="49" charset="-122"/>
                          <a:ea typeface="楷体" pitchFamily="49" charset="-122"/>
                        </a:rPr>
                        <a:t>惯性力起主导作用</a:t>
                      </a:r>
                      <a:r>
                        <a:rPr kumimoji="1" lang="zh-CN" altLang="en-US" sz="2400" b="1" dirty="0" smtClean="0">
                          <a:latin typeface="楷体" pitchFamily="49" charset="-122"/>
                          <a:ea typeface="楷体" pitchFamily="49" charset="-122"/>
                        </a:rPr>
                        <a:t>。</a:t>
                      </a:r>
                      <a:endParaRPr lang="zh-CN" altLang="en-US" sz="24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层流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和湍流是管路中液体流动的两种基本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形态</a:t>
            </a:r>
            <a:endParaRPr lang="zh-CN" altLang="en-US" sz="2800" dirty="0"/>
          </a:p>
        </p:txBody>
      </p:sp>
      <p:pic>
        <p:nvPicPr>
          <p:cNvPr id="5" name="Picture 5" descr="E:/液压课件/液压与气压传动14.files/20.files/03.htm68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8880"/>
            <a:ext cx="4176464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2" descr="E:/液压课件/液压与气压传动14.files/20.files/03.htm65.gif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3024336" cy="12239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94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082514"/>
              </p:ext>
            </p:extLst>
          </p:nvPr>
        </p:nvGraphicFramePr>
        <p:xfrm>
          <a:off x="2771800" y="2525117"/>
          <a:ext cx="293211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公式" r:id="rId3" imgW="952433" imgH="209685" progId="Equation.3">
                  <p:embed/>
                </p:oleObj>
              </mc:Choice>
              <mc:Fallback>
                <p:oleObj name="公式" r:id="rId3" imgW="952433" imgH="209685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525117"/>
                        <a:ext cx="2932113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899592" y="4437112"/>
            <a:ext cx="7497707" cy="2012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条件：液体不可压缩、定常流动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宋体"/>
                <a:ea typeface="宋体"/>
              </a:rPr>
              <a:t>①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通过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流管任一通流截面的流量相等。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宋体"/>
                <a:ea typeface="宋体"/>
              </a:rPr>
              <a:t>②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速度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不仅可以传递，而且可以放大和缩小。当流量一定时，流速和通流截面面积成反比。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69036" cy="1268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液体动力学方程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---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流动的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连续性方程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8100392" y="1772816"/>
            <a:ext cx="864096" cy="18032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质量守恒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8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530152"/>
              </p:ext>
            </p:extLst>
          </p:nvPr>
        </p:nvGraphicFramePr>
        <p:xfrm>
          <a:off x="1757792" y="2564904"/>
          <a:ext cx="5678488" cy="86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5" name="公式" r:id="rId3" imgW="1828800" imgH="438285" progId="Equation.3">
                  <p:embed/>
                </p:oleObj>
              </mc:Choice>
              <mc:Fallback>
                <p:oleObj name="公式" r:id="rId3" imgW="1828800" imgH="4382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792" y="2564904"/>
                        <a:ext cx="5678488" cy="865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044932" y="1916832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宋体"/>
                <a:ea typeface="宋体"/>
              </a:rPr>
              <a:t>①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理想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液体微流束的伯努利方程的表达形式</a:t>
            </a:r>
          </a:p>
        </p:txBody>
      </p:sp>
      <p:sp>
        <p:nvSpPr>
          <p:cNvPr id="6" name="矩形 5"/>
          <p:cNvSpPr/>
          <p:nvPr/>
        </p:nvSpPr>
        <p:spPr>
          <a:xfrm>
            <a:off x="25036" y="0"/>
            <a:ext cx="9144000" cy="1268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液体动力学方程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---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伯努利方程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115616" y="3990255"/>
            <a:ext cx="374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宋体"/>
                <a:ea typeface="宋体"/>
              </a:rPr>
              <a:t>② 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实际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液体的伯努利方程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45147044"/>
              </p:ext>
            </p:extLst>
          </p:nvPr>
        </p:nvGraphicFramePr>
        <p:xfrm>
          <a:off x="1835696" y="4941168"/>
          <a:ext cx="6408738" cy="730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公式" r:id="rId5" imgW="2438400" imgH="438285" progId="Equation.3">
                  <p:embed/>
                </p:oleObj>
              </mc:Choice>
              <mc:Fallback>
                <p:oleObj name="公式" r:id="rId5" imgW="2438400" imgH="438285" progId="Equation.3">
                  <p:embed/>
                  <p:pic>
                    <p:nvPicPr>
                      <p:cNvPr id="0" name="对象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941168"/>
                        <a:ext cx="6408738" cy="730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105980" y="6033880"/>
            <a:ext cx="5994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b="1" dirty="0">
                <a:latin typeface="楷体" pitchFamily="49" charset="-122"/>
                <a:ea typeface="楷体" pitchFamily="49" charset="-122"/>
              </a:rPr>
              <a:t>液体处于</a:t>
            </a:r>
            <a:r>
              <a:rPr lang="zh-CN" altLang="zh-CN" sz="1800" b="1" dirty="0" smtClean="0">
                <a:latin typeface="楷体" pitchFamily="49" charset="-122"/>
                <a:ea typeface="楷体" pitchFamily="49" charset="-122"/>
              </a:rPr>
              <a:t>层流</a:t>
            </a:r>
            <a:r>
              <a:rPr lang="zh-CN" altLang="zh-CN" sz="1800" b="1" dirty="0">
                <a:latin typeface="楷体" pitchFamily="49" charset="-122"/>
                <a:ea typeface="楷体" pitchFamily="49" charset="-122"/>
              </a:rPr>
              <a:t>流动时取</a:t>
            </a:r>
            <a:r>
              <a:rPr lang="en-US" altLang="zh-CN" sz="1800" b="1" i="1" dirty="0">
                <a:latin typeface="楷体" pitchFamily="49" charset="-122"/>
                <a:ea typeface="楷体" pitchFamily="49" charset="-122"/>
              </a:rPr>
              <a:t>a </a:t>
            </a: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= 2</a:t>
            </a:r>
            <a:r>
              <a:rPr lang="zh-CN" altLang="zh-CN" sz="18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湍</a:t>
            </a:r>
            <a:r>
              <a:rPr lang="zh-CN" altLang="zh-CN" sz="1800" b="1" dirty="0" smtClean="0">
                <a:latin typeface="楷体" pitchFamily="49" charset="-122"/>
                <a:ea typeface="楷体" pitchFamily="49" charset="-122"/>
              </a:rPr>
              <a:t>流</a:t>
            </a:r>
            <a:r>
              <a:rPr lang="zh-CN" altLang="zh-CN" sz="1800" b="1" dirty="0">
                <a:latin typeface="楷体" pitchFamily="49" charset="-122"/>
                <a:ea typeface="楷体" pitchFamily="49" charset="-122"/>
              </a:rPr>
              <a:t>流动</a:t>
            </a:r>
            <a:r>
              <a:rPr lang="zh-CN" altLang="zh-CN" sz="1800" b="1" dirty="0" smtClean="0">
                <a:latin typeface="楷体" pitchFamily="49" charset="-122"/>
                <a:ea typeface="楷体" pitchFamily="49" charset="-122"/>
              </a:rPr>
              <a:t>时取</a:t>
            </a:r>
            <a:r>
              <a:rPr lang="en-US" altLang="zh-CN" sz="18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800" b="1" i="1" dirty="0">
                <a:latin typeface="楷体" pitchFamily="49" charset="-122"/>
                <a:ea typeface="楷体" pitchFamily="49" charset="-122"/>
              </a:rPr>
              <a:t>a </a:t>
            </a:r>
            <a:r>
              <a:rPr lang="en-US" altLang="zh-CN" sz="1800" b="1" dirty="0">
                <a:latin typeface="楷体" pitchFamily="49" charset="-122"/>
                <a:ea typeface="楷体" pitchFamily="49" charset="-122"/>
              </a:rPr>
              <a:t>= 1</a:t>
            </a:r>
            <a:r>
              <a:rPr lang="zh-CN" altLang="zh-CN" sz="1800" b="1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4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3388</TotalTime>
  <Words>564</Words>
  <Application>Microsoft Office PowerPoint</Application>
  <PresentationFormat>全屏显示(4:3)</PresentationFormat>
  <Paragraphs>114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仿宋_GB2312</vt:lpstr>
      <vt:lpstr>楷体</vt:lpstr>
      <vt:lpstr>隶书</vt:lpstr>
      <vt:lpstr>宋体</vt:lpstr>
      <vt:lpstr>Calibri</vt:lpstr>
      <vt:lpstr>Constantia</vt:lpstr>
      <vt:lpstr>Tahoma</vt:lpstr>
      <vt:lpstr>Times New Roman</vt:lpstr>
      <vt:lpstr>Wingdings</vt:lpstr>
      <vt:lpstr>Wingdings 2</vt:lpstr>
      <vt:lpstr>流畅</vt:lpstr>
      <vt:lpstr>公式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液压传动基础知识</dc:title>
  <dc:creator>wq</dc:creator>
  <cp:lastModifiedBy>wangqiang</cp:lastModifiedBy>
  <cp:revision>256</cp:revision>
  <dcterms:created xsi:type="dcterms:W3CDTF">2002-06-25T08:55:42Z</dcterms:created>
  <dcterms:modified xsi:type="dcterms:W3CDTF">2016-10-07T07:27:57Z</dcterms:modified>
</cp:coreProperties>
</file>