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8.bin" ContentType="application/vnd.openxmlformats-officedocument.oleObject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83"/>
  </p:notesMasterIdLst>
  <p:sldIdLst>
    <p:sldId id="372" r:id="rId2"/>
    <p:sldId id="398" r:id="rId3"/>
    <p:sldId id="284" r:id="rId4"/>
    <p:sldId id="376" r:id="rId5"/>
    <p:sldId id="377" r:id="rId6"/>
    <p:sldId id="375" r:id="rId7"/>
    <p:sldId id="257" r:id="rId8"/>
    <p:sldId id="396" r:id="rId9"/>
    <p:sldId id="418" r:id="rId10"/>
    <p:sldId id="417" r:id="rId11"/>
    <p:sldId id="378" r:id="rId12"/>
    <p:sldId id="263" r:id="rId13"/>
    <p:sldId id="395" r:id="rId14"/>
    <p:sldId id="379" r:id="rId15"/>
    <p:sldId id="274" r:id="rId16"/>
    <p:sldId id="258" r:id="rId17"/>
    <p:sldId id="421" r:id="rId18"/>
    <p:sldId id="259" r:id="rId19"/>
    <p:sldId id="410" r:id="rId20"/>
    <p:sldId id="424" r:id="rId21"/>
    <p:sldId id="380" r:id="rId22"/>
    <p:sldId id="411" r:id="rId23"/>
    <p:sldId id="332" r:id="rId24"/>
    <p:sldId id="415" r:id="rId25"/>
    <p:sldId id="425" r:id="rId26"/>
    <p:sldId id="428" r:id="rId27"/>
    <p:sldId id="330" r:id="rId28"/>
    <p:sldId id="261" r:id="rId29"/>
    <p:sldId id="423" r:id="rId30"/>
    <p:sldId id="413" r:id="rId31"/>
    <p:sldId id="427" r:id="rId32"/>
    <p:sldId id="407" r:id="rId33"/>
    <p:sldId id="429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452" r:id="rId57"/>
    <p:sldId id="453" r:id="rId58"/>
    <p:sldId id="454" r:id="rId59"/>
    <p:sldId id="455" r:id="rId60"/>
    <p:sldId id="456" r:id="rId61"/>
    <p:sldId id="457" r:id="rId62"/>
    <p:sldId id="458" r:id="rId63"/>
    <p:sldId id="459" r:id="rId64"/>
    <p:sldId id="460" r:id="rId65"/>
    <p:sldId id="461" r:id="rId66"/>
    <p:sldId id="462" r:id="rId67"/>
    <p:sldId id="463" r:id="rId68"/>
    <p:sldId id="464" r:id="rId69"/>
    <p:sldId id="465" r:id="rId70"/>
    <p:sldId id="466" r:id="rId71"/>
    <p:sldId id="467" r:id="rId72"/>
    <p:sldId id="468" r:id="rId73"/>
    <p:sldId id="469" r:id="rId74"/>
    <p:sldId id="470" r:id="rId75"/>
    <p:sldId id="471" r:id="rId76"/>
    <p:sldId id="472" r:id="rId77"/>
    <p:sldId id="473" r:id="rId78"/>
    <p:sldId id="474" r:id="rId79"/>
    <p:sldId id="475" r:id="rId80"/>
    <p:sldId id="476" r:id="rId81"/>
    <p:sldId id="477" r:id="rId8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CC3300"/>
    <a:srgbClr val="FF9900"/>
    <a:srgbClr val="CC0099"/>
    <a:srgbClr val="D6009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76" autoAdjust="0"/>
  </p:normalViewPr>
  <p:slideViewPr>
    <p:cSldViewPr>
      <p:cViewPr varScale="1">
        <p:scale>
          <a:sx n="77" d="100"/>
          <a:sy n="77" d="100"/>
        </p:scale>
        <p:origin x="12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ACA86665-6DD5-4384-81DD-F8EF4A770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0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2164F90-8042-4D3E-8748-96A63B30C117}" type="slidenum">
              <a:rPr lang="en-US" altLang="zh-CN" sz="1200" smtClean="0">
                <a:latin typeface="Times New Roman" charset="0"/>
              </a:rPr>
              <a:pPr eaLnBrk="1" hangingPunct="1"/>
              <a:t>15</a:t>
            </a:fld>
            <a:endParaRPr lang="en-US" altLang="zh-CN" sz="120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8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1859983-7E78-4F4E-BB3C-4EF363269B5F}" type="slidenum">
              <a:rPr lang="en-US" altLang="zh-CN" sz="1200" smtClean="0">
                <a:latin typeface="Times New Roman" pitchFamily="18" charset="0"/>
              </a:rPr>
              <a:pPr eaLnBrk="1" hangingPunct="1"/>
              <a:t>72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10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1859983-7E78-4F4E-BB3C-4EF363269B5F}" type="slidenum">
              <a:rPr lang="en-US" altLang="zh-CN" sz="1200" smtClean="0">
                <a:latin typeface="Times New Roman" pitchFamily="18" charset="0"/>
              </a:rPr>
              <a:pPr eaLnBrk="1" hangingPunct="1"/>
              <a:t>73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5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0189C3B-B10E-4681-A670-BB9C92491B96}" type="slidenum">
              <a:rPr lang="en-US" altLang="zh-CN" sz="1200" smtClean="0">
                <a:latin typeface="Times New Roman" pitchFamily="18" charset="0"/>
              </a:rPr>
              <a:pPr eaLnBrk="1" hangingPunct="1"/>
              <a:t>74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9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1859983-7E78-4F4E-BB3C-4EF363269B5F}" type="slidenum">
              <a:rPr lang="en-US" altLang="zh-CN" sz="1200" smtClean="0">
                <a:latin typeface="Times New Roman" pitchFamily="18" charset="0"/>
              </a:rPr>
              <a:pPr eaLnBrk="1" hangingPunct="1"/>
              <a:t>75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2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BAFE70C-7936-48EF-AA8F-ED4C84CE14B1}" type="slidenum">
              <a:rPr lang="en-US" altLang="zh-CN" sz="1200" smtClean="0">
                <a:latin typeface="Times New Roman" pitchFamily="18" charset="0"/>
              </a:rPr>
              <a:pPr eaLnBrk="1" hangingPunct="1"/>
              <a:t>76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1859983-7E78-4F4E-BB3C-4EF363269B5F}" type="slidenum">
              <a:rPr lang="en-US" altLang="zh-CN" sz="1200" smtClean="0">
                <a:latin typeface="Times New Roman" pitchFamily="18" charset="0"/>
              </a:rPr>
              <a:pPr eaLnBrk="1" hangingPunct="1"/>
              <a:t>77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42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49EB68E-0136-4A06-9106-A98514AB2573}" type="slidenum">
              <a:rPr lang="en-US" altLang="zh-CN" sz="1200" smtClean="0">
                <a:latin typeface="Times New Roman" pitchFamily="18" charset="0"/>
              </a:rPr>
              <a:pPr eaLnBrk="1" hangingPunct="1"/>
              <a:t>78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7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49EB68E-0136-4A06-9106-A98514AB2573}" type="slidenum">
              <a:rPr lang="en-US" altLang="zh-CN" sz="1200" smtClean="0">
                <a:latin typeface="Times New Roman" pitchFamily="18" charset="0"/>
              </a:rPr>
              <a:pPr eaLnBrk="1" hangingPunct="1"/>
              <a:t>79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0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13A2A-13AB-4D1F-946F-8D3503424E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787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50E9E-8771-41AA-BCD3-F020938F7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99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47A17-2E63-4969-9EA8-6D917E9AC3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5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E5543-E6D7-4601-9C8E-AD51FF1216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3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6104A-06BF-4F97-920B-6D989F7807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723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99BC6-5E6D-4C0B-8196-ABB86DD64E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17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B7984-4DD6-4211-92AD-FFDE013252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64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005FE-4895-4366-9844-77C7BBD71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15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4962-5A4C-471F-9E1C-C6909653CF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39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B2D94-26FD-4C97-80E3-DFB3854BE2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88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F83DA-7C09-46B9-89AD-4D95374ACC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7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B44CBEF-F163-409D-92C0-BA91ED7715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797" r:id="rId2"/>
    <p:sldLayoutId id="2147483806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7" r:id="rId9"/>
    <p:sldLayoutId id="2147483803" r:id="rId10"/>
    <p:sldLayoutId id="21474838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&#21333;&#21521;&#38400;.sw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21333;&#26609;&#22622;&#27893;&#23454;&#39564;.exe" TargetMode="External"/><Relationship Id="rId2" Type="http://schemas.openxmlformats.org/officeDocument/2006/relationships/hyperlink" Target="&#23481;&#31215;&#24335;&#27893;&#24037;&#20316;&#21407;&#29702;.ex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8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8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772816"/>
            <a:ext cx="7793037" cy="10668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第二章  液压动力元件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5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4" descr="1-1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76" y="16569"/>
            <a:ext cx="9166275" cy="687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5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9" name="Picture 5" descr="1-1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" y="0"/>
            <a:ext cx="914045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6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014763" y="2363953"/>
            <a:ext cx="1981200" cy="83099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按出口是否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spcBef>
                <a:spcPts val="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可互换分类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090963" y="4108114"/>
            <a:ext cx="1905000" cy="83099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按排量是否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spcBef>
                <a:spcPts val="0"/>
              </a:spcBef>
            </a:pPr>
            <a:r>
              <a:rPr lang="zh-CN" altLang="en-US" b="1" smtClean="0">
                <a:latin typeface="楷体" pitchFamily="49" charset="-122"/>
                <a:ea typeface="楷体" pitchFamily="49" charset="-122"/>
              </a:rPr>
              <a:t>可变分类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611734" y="2964117"/>
            <a:ext cx="198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双向泵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535534" y="469039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变量泵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89897" y="2069955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单向泵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503339" y="3816445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定量泵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9144000" cy="138499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所有的液压泵都是容积式泵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zh-CN" altLang="en-US" sz="2800" dirty="0"/>
          </a:p>
        </p:txBody>
      </p:sp>
      <p:sp>
        <p:nvSpPr>
          <p:cNvPr id="2" name="左大括号 1"/>
          <p:cNvSpPr/>
          <p:nvPr/>
        </p:nvSpPr>
        <p:spPr>
          <a:xfrm>
            <a:off x="4088751" y="2322251"/>
            <a:ext cx="399047" cy="914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4037021" y="4065030"/>
            <a:ext cx="399047" cy="914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5" y="5622858"/>
            <a:ext cx="9144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液压马达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是执行元件，它将液压能转换成机械能，常置于液压系统的输出端，直接或间接地驱动负载做功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682931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829318" y="-137145"/>
            <a:ext cx="2317497" cy="52629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类型液压马达与液压泵在结构上基本相同，但仍有差异，在实际使用中，大多数液压马达和液压泵不能相互代用。</a:t>
            </a:r>
          </a:p>
        </p:txBody>
      </p:sp>
    </p:spTree>
    <p:extLst>
      <p:ext uri="{BB962C8B-B14F-4D97-AF65-F5344CB8AC3E}">
        <p14:creationId xmlns:p14="http://schemas.microsoft.com/office/powerpoint/2010/main" val="21873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95385"/>
              </p:ext>
            </p:extLst>
          </p:nvPr>
        </p:nvGraphicFramePr>
        <p:xfrm>
          <a:off x="1259632" y="1844824"/>
          <a:ext cx="6480721" cy="4112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140"/>
                <a:gridCol w="2245794"/>
                <a:gridCol w="2630787"/>
              </a:tblGrid>
              <a:tr h="720067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液压泵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液压马达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236591">
                <a:tc>
                  <a:txBody>
                    <a:bodyPr/>
                    <a:lstStyle/>
                    <a:p>
                      <a:pPr algn="ctr"/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功能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能量转化装置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720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类型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动力元件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执行元件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86386">
                <a:tc>
                  <a:txBody>
                    <a:bodyPr/>
                    <a:lstStyle/>
                    <a:p>
                      <a:pPr algn="ctr"/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输入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机械能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压力能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496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输出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压力能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机械能 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1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xfrm>
            <a:off x="2555776" y="5445224"/>
            <a:ext cx="5919787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液压泵与液压马达的职能符号</a:t>
            </a:r>
          </a:p>
        </p:txBody>
      </p:sp>
      <p:pic>
        <p:nvPicPr>
          <p:cNvPr id="23557" name="Picture 5" descr="pump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3534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835696" y="1916832"/>
            <a:ext cx="77724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液压泵的工作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123728" y="409478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液压泵的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4138750" y="3863947"/>
            <a:ext cx="429815" cy="1005211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43435" y="3633116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吸入液压油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43434" y="4638325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压出液压油（压力能）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7" name="ShockwaveFlash1" r:id="rId2" imgW="9144000" imgH="6848640"/>
        </mc:Choice>
        <mc:Fallback>
          <p:control name="ShockwaveFlash1" r:id="rId2" imgW="9144000" imgH="6848640">
            <p:pic>
              <p:nvPicPr>
                <p:cNvPr id="3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9204"/>
                  <a:ext cx="9144000" cy="684879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323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9175156" cy="1268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单柱塞液压泵工作过程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----- 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吸油</a:t>
            </a:r>
            <a:endParaRPr lang="en-US" altLang="zh-CN" sz="32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密封容积增大，吸入油液</a:t>
            </a:r>
          </a:p>
        </p:txBody>
      </p:sp>
      <p:sp>
        <p:nvSpPr>
          <p:cNvPr id="3" name="矩形 2"/>
          <p:cNvSpPr/>
          <p:nvPr/>
        </p:nvSpPr>
        <p:spPr>
          <a:xfrm>
            <a:off x="811576" y="5523249"/>
            <a:ext cx="2664296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、偏心轮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逆时针旋转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半径逐渐减小，压缩弹簧回弹，柱塞右移。</a:t>
            </a:r>
            <a:endParaRPr kumimoji="0"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6401" y="5523249"/>
            <a:ext cx="4304241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ts val="0"/>
              </a:spcBef>
              <a:buClr>
                <a:srgbClr val="009DD9"/>
              </a:buClr>
              <a:buSzPct val="80000"/>
            </a:pPr>
            <a:r>
              <a:rPr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、泵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密封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容积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增大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，腔体内压力小于大气压（真空）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单向阀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（下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）打开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，单向阀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（上）关闭，泵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吸入油液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026" name="Picture 2" descr="C:\Users\wangqiang\Desktop\QQ截图201509042205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49151"/>
            <a:ext cx="3208344" cy="33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angqiang\Desktop\QQ截图201509042204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65" y="1683790"/>
            <a:ext cx="3240866" cy="320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>
            <a:off x="4066401" y="3068960"/>
            <a:ext cx="683129" cy="229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9175156" cy="1268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单柱塞液压泵工作过程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----- 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压油</a:t>
            </a:r>
            <a:endParaRPr lang="en-US" altLang="zh-CN" sz="32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密封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容积减小，压出油液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5542676"/>
            <a:ext cx="2719763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、偏心轮逆时针旋转半径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逐渐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增大，弹簧被压缩，柱塞向左移。</a:t>
            </a:r>
            <a:endParaRPr kumimoji="0"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13312" y="5542676"/>
            <a:ext cx="4392488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ts val="0"/>
              </a:spcBef>
              <a:buClr>
                <a:srgbClr val="009DD9"/>
              </a:buClr>
              <a:buSzPct val="80000"/>
            </a:pPr>
            <a:r>
              <a:rPr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、此时泵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密封容积减小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，腔体内压力增大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单向阀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（上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）打开，单向阀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（下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）关闭，泵从压油口压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出油液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2050" name="Picture 2" descr="C:\Users\wangqiang\Desktop\QQ截图201509042216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91892"/>
            <a:ext cx="3672408" cy="355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angqiang\Desktop\QQ截图201509042206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847" y="1591891"/>
            <a:ext cx="3574553" cy="355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77"/>
            <a:ext cx="9097540" cy="684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9823" y="401412"/>
            <a:ext cx="280831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动力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元件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——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液压泵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02121" y="3356992"/>
            <a:ext cx="1845357" cy="16619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u="sng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能量转换装置</a:t>
            </a:r>
            <a:endParaRPr lang="en-US" altLang="zh-CN" sz="2000" b="1" u="sng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输入：</a:t>
            </a:r>
            <a:r>
              <a:rPr lang="zh-CN" altLang="en-US" sz="1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机械能</a:t>
            </a:r>
            <a:r>
              <a:rPr lang="zh-CN" altLang="en-US" sz="1400" b="1" dirty="0" smtClean="0">
                <a:latin typeface="楷体" pitchFamily="49" charset="-122"/>
                <a:ea typeface="楷体" pitchFamily="49" charset="-122"/>
              </a:rPr>
              <a:t>（转速、转矩）</a:t>
            </a:r>
            <a:endParaRPr lang="en-US" altLang="zh-CN" sz="14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输出：</a:t>
            </a:r>
            <a:r>
              <a:rPr lang="zh-CN" altLang="en-US" sz="1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压力能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（压力、流量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98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67" name="ShockwaveFlash1" r:id="rId2" imgW="9144000" imgH="6848640"/>
        </mc:Choice>
        <mc:Fallback>
          <p:control name="ShockwaveFlash1" r:id="rId2" imgW="9144000" imgH="6848640">
            <p:pic>
              <p:nvPicPr>
                <p:cNvPr id="3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9204"/>
                  <a:ext cx="9144000" cy="684879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922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0112" y="2154323"/>
            <a:ext cx="281353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密封工作腔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由柱塞、柱塞缸、单向阀和密封件组成。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1103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液压泵具备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容积可周期性变化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密封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工作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腔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80112" y="4047441"/>
            <a:ext cx="2952328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容积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可周期性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变化</a:t>
            </a: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由压缩弹簧推出柱塞和偏心轮压入柱塞提供。</a:t>
            </a:r>
            <a:endParaRPr lang="zh-CN" altLang="en-US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8" name="Picture 2" descr="C:\Users\wangqiang\Desktop\QQ截图201509042205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3421"/>
            <a:ext cx="5441318" cy="566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5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422" y="0"/>
            <a:ext cx="9144000" cy="1196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② 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液压泵具备能完成吸</a:t>
            </a: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油和压油的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配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油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装置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8231" y="1762338"/>
            <a:ext cx="4017569" cy="48628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单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柱塞泵的配油装置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就是上、下两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个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单向阀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1200" b="1" dirty="0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单向阀</a:t>
            </a:r>
            <a:r>
              <a:rPr lang="en-US" altLang="zh-CN" sz="1200" b="1" dirty="0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.</a:t>
            </a:r>
            <a:r>
              <a:rPr lang="en-US" altLang="zh-CN" sz="1200" b="1" dirty="0" err="1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swf</a:t>
            </a:r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1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上、下两个单向阀将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吸油腔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排油腔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分开，这样才能保证液压泵有规律地连续吸、排液体。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不同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液压泵的结构原理有所不同，其配油装置也不相同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7" name="Picture 3" descr="C:\Users\wangqiang\Desktop\QQ截图201509042204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2520280" cy="2494244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</p:pic>
      <p:pic>
        <p:nvPicPr>
          <p:cNvPr id="8" name="Picture 3" descr="C:\Users\wangqiang\Desktop\QQ截图201509042206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77" y="4021197"/>
            <a:ext cx="2539809" cy="2649283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031082" y="1700808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╳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7385" y="5661248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╳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 rot="10800000">
            <a:off x="1753366" y="3068960"/>
            <a:ext cx="242316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0800000">
            <a:off x="788766" y="4221088"/>
            <a:ext cx="242316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88773" y="3396515"/>
            <a:ext cx="1112805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吸油腔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52781" y="6163543"/>
            <a:ext cx="1112805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排油腔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35" y="0"/>
            <a:ext cx="9144000" cy="1196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en-US" altLang="zh-CN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液压泵具备自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吸能力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99523" y="1513956"/>
            <a:ext cx="2807768" cy="24402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密封的工作腔在容积增大时形成真空，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此时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开口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油箱中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的油液在大气压的作用下被压入密封的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工作腔。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7" name="Picture 2" descr="C:\Users\wangqiang\Desktop\QQ截图201509042205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" y="1211635"/>
            <a:ext cx="5605880" cy="548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下箭头 7"/>
          <p:cNvSpPr/>
          <p:nvPr/>
        </p:nvSpPr>
        <p:spPr>
          <a:xfrm rot="10800000">
            <a:off x="1154465" y="4650850"/>
            <a:ext cx="242316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017571" y="4653136"/>
            <a:ext cx="9784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12782" y="4146091"/>
            <a:ext cx="2807768" cy="25160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SzPct val="55000"/>
              <a:defRPr/>
            </a:pPr>
            <a:r>
              <a:rPr lang="zh-CN" altLang="en-US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  *</a:t>
            </a:r>
            <a:r>
              <a:rPr lang="zh-CN" altLang="en-US" sz="1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油箱内油液的绝对压力必须等于或大于大气压力，这是液压泵能够吸入油液的外部条件</a:t>
            </a:r>
            <a:r>
              <a:rPr lang="zh-CN" altLang="en-US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800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marL="0" lvl="1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SzPct val="55000"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sz="1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保证液压泵正常工作，油箱必须与大气相通或采用密闭的充压油箱。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16968" y="2132856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5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、具备若干个容积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可周期性变化的密封工作腔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5000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、具备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一定的配油装置才能完成吸油和压油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5000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、具备一定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的自吸能力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10833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dirty="0" smtClean="0">
              <a:latin typeface="楷体" pitchFamily="49" charset="-122"/>
              <a:ea typeface="楷体" pitchFamily="49" charset="-122"/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的工作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en-US" sz="1400" b="1" dirty="0">
              <a:latin typeface="+mn-ea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7" name="ShockwaveFlash1" r:id="rId2" imgW="3851280" imgH="3500280"/>
        </mc:Choice>
        <mc:Fallback>
          <p:control name="ShockwaveFlash1" r:id="rId2" imgW="3851280" imgH="3500280">
            <p:pic>
              <p:nvPicPr>
                <p:cNvPr id="7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48064" y="3356992"/>
                  <a:ext cx="3851920" cy="35010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384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影响液压泵输出压力、流量的因素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5338583"/>
            <a:ext cx="687827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55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、液压泵压油口输出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压力的大小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取决于系统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外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负载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和系统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损失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的大小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7" name="Picture 3" descr="C:\Users\wangqiang\Desktop\QQ截图201509042206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80658"/>
            <a:ext cx="3168352" cy="3304918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0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影响液压泵输出压力、流量的因素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1065" y="5086320"/>
            <a:ext cx="748883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SzPct val="55000"/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、液压泵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输出流量与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容积的变化量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（排量）和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单位时间内的变化次数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成正比，与其它因素无关，这是容积泵的重要特性。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7" name="Picture 3" descr="C:\Users\wangqiang\Desktop\QQ截图201509042206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90629"/>
            <a:ext cx="3096344" cy="3229806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6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影响液压泵输出压力、流量的因素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2972" y="4782483"/>
            <a:ext cx="7452828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SzPct val="55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、液压泵的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理论流量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取决于泵的排量和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转速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，与压力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无关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。但由于压力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要影响泵的内泄漏和油液压缩量，从而影响泵的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实际输出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所以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液压泵的实际输出流量随排油压力的升高而降低。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7" name="Picture 3" descr="C:\Users\wangqiang\Desktop\QQ截图201509042206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6437"/>
            <a:ext cx="2761299" cy="2880319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22-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828" y="1982076"/>
            <a:ext cx="3342972" cy="252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2060848"/>
            <a:ext cx="7704138" cy="2016125"/>
          </a:xfrm>
        </p:spPr>
        <p:txBody>
          <a:bodyPr>
            <a:noAutofit/>
          </a:bodyPr>
          <a:lstStyle/>
          <a:p>
            <a:pPr marL="0" indent="0"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单柱塞泵几何尺寸（排量）及转速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的变化对泵流量影响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3200" b="1" dirty="0">
              <a:latin typeface="楷体" pitchFamily="49" charset="-122"/>
              <a:ea typeface="楷体" pitchFamily="49" charset="-122"/>
              <a:hlinkClick r:id="rId2" action="ppaction://hlinkfile"/>
            </a:endParaRPr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altLang="zh-CN" sz="3200" b="1" dirty="0" smtClean="0">
              <a:latin typeface="楷体" pitchFamily="49" charset="-122"/>
              <a:ea typeface="楷体" pitchFamily="49" charset="-122"/>
              <a:hlinkClick r:id="rId2" action="ppaction://hlinkfile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419872" y="4570330"/>
            <a:ext cx="26629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hlinkClick r:id="rId3" action="ppaction://hlinkfile"/>
              </a:rPr>
              <a:t>单柱塞泵实验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hlinkClick r:id="rId3" action="ppaction://hlinkfile"/>
              </a:rPr>
              <a:t>.exe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altLang="zh-CN" sz="16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实验一 转速不变，改变偏心距（排量）</a:t>
            </a:r>
            <a:endParaRPr lang="en-US" altLang="zh-CN" sz="28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endParaRPr lang="zh-CN" altLang="en-US" sz="16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76" y="1181639"/>
            <a:ext cx="7488832" cy="55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891994"/>
            <a:ext cx="7793037" cy="10668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本章主要内容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979712" y="2564904"/>
            <a:ext cx="643731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一、液压泵概述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二、齿轮泵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三、叶片泵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四、</a:t>
            </a:r>
            <a:r>
              <a:rPr lang="zh-CN" altLang="en-US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柱塞泵  </a:t>
            </a:r>
            <a:endParaRPr lang="en-US" altLang="zh-CN" b="1" dirty="0" smtClean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五、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液压泵的噪声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六、液压泵的选用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03122"/>
              </p:ext>
            </p:extLst>
          </p:nvPr>
        </p:nvGraphicFramePr>
        <p:xfrm>
          <a:off x="1763688" y="2204864"/>
          <a:ext cx="5602367" cy="270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95"/>
                <a:gridCol w="1512168"/>
                <a:gridCol w="1296144"/>
                <a:gridCol w="1440160"/>
              </a:tblGrid>
              <a:tr h="1123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驱动轮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偏心距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mm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驱动轮转速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r/min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排量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ml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流量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l/min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5772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30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472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23.56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40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628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31.42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785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39.27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210173" y="1410696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实验记录与分析</a:t>
            </a:r>
            <a:endParaRPr lang="zh-CN" altLang="en-US" sz="16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5305807"/>
            <a:ext cx="6626445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结论：转速不变（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50r/min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），改变偏心距，增大了液压泵的排量，液压泵输出的流量增大。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altLang="zh-CN" sz="16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实验二 偏心距（排量）不变，改变转速</a:t>
            </a:r>
            <a:endParaRPr lang="en-US" altLang="zh-CN" sz="28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endParaRPr lang="zh-CN" altLang="en-US" sz="16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76" y="1181639"/>
            <a:ext cx="7488832" cy="55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69497"/>
              </p:ext>
            </p:extLst>
          </p:nvPr>
        </p:nvGraphicFramePr>
        <p:xfrm>
          <a:off x="1691680" y="2441821"/>
          <a:ext cx="5472608" cy="2707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584176"/>
                <a:gridCol w="1152128"/>
                <a:gridCol w="1296144"/>
              </a:tblGrid>
              <a:tr h="1123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驱动轮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偏心距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mm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驱动轮转速</a:t>
                      </a:r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r/min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排量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ml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流量</a:t>
                      </a:r>
                      <a:endParaRPr lang="en-US" altLang="zh-CN" sz="20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l/min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785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39.27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60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785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40.06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70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latin typeface="楷体" pitchFamily="49" charset="-122"/>
                          <a:ea typeface="楷体" pitchFamily="49" charset="-122"/>
                        </a:rPr>
                        <a:t>785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楷体" pitchFamily="49" charset="-122"/>
                          <a:ea typeface="楷体" pitchFamily="49" charset="-122"/>
                        </a:rPr>
                        <a:t>47.12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915816" y="1484784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实验记录与分析</a:t>
            </a:r>
            <a:endParaRPr lang="zh-CN" altLang="en-US" sz="1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5523249"/>
            <a:ext cx="6933739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结论：偏心距不变，增大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驱动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轮转速，增加密封容积单位时间变化次数，液压泵输出的流量增大。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9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619672" y="2132856"/>
            <a:ext cx="722312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800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kumimoji="0" lang="zh-CN" altLang="en-US" sz="2800" b="1" dirty="0" smtClean="0">
                <a:latin typeface="楷体" pitchFamily="49" charset="-122"/>
                <a:ea typeface="楷体" pitchFamily="49" charset="-122"/>
              </a:rPr>
              <a:t>、液压泵的主要性能参数及计算</a:t>
            </a:r>
            <a:endParaRPr kumimoji="0"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3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697094" y="4191581"/>
            <a:ext cx="803425" cy="5539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转速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45603" y="1734005"/>
            <a:ext cx="803425" cy="553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流量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93344" y="1744706"/>
            <a:ext cx="803425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压力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45064" y="1025668"/>
            <a:ext cx="2871355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输出功率（压力能）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79421" y="2055409"/>
            <a:ext cx="803425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效率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82184" y="3589372"/>
            <a:ext cx="2756932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输入功率（机械能）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91357" y="2987163"/>
            <a:ext cx="803425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转矩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881133" y="2572164"/>
            <a:ext cx="1" cy="9846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116420" y="1279794"/>
            <a:ext cx="1764713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06121" y="1893826"/>
            <a:ext cx="881973" cy="438582"/>
          </a:xfrm>
          <a:prstGeom prst="rect">
            <a:avLst/>
          </a:prstGeom>
          <a:solidFill>
            <a:srgbClr val="FF99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外负载</a:t>
            </a:r>
            <a:endParaRPr lang="en-US" altLang="zh-CN" sz="1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3" name="直接连接符 12"/>
          <p:cNvCxnSpPr>
            <a:stCxn id="21" idx="0"/>
          </p:cNvCxnSpPr>
          <p:nvPr/>
        </p:nvCxnSpPr>
        <p:spPr>
          <a:xfrm flipV="1">
            <a:off x="6881134" y="1302667"/>
            <a:ext cx="0" cy="7527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25254" y="1836118"/>
            <a:ext cx="1346844" cy="438582"/>
          </a:xfrm>
          <a:prstGeom prst="rect">
            <a:avLst/>
          </a:prstGeom>
          <a:solidFill>
            <a:srgbClr val="FF99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排量、转速</a:t>
            </a:r>
            <a:endParaRPr lang="en-US" altLang="zh-CN" sz="1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98137" y="6019546"/>
            <a:ext cx="7128791" cy="5539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液压泵转速、排量、流量、压力、功率、效率之间相互关系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98" name="ShockwaveFlash1" r:id="rId2" imgW="3349800" imgH="3289320"/>
        </mc:Choice>
        <mc:Fallback>
          <p:control name="ShockwaveFlash1" r:id="rId2" imgW="3349800" imgH="3289320">
            <p:pic>
              <p:nvPicPr>
                <p:cNvPr id="23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38443" y="2602164"/>
                  <a:ext cx="3349651" cy="32886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507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187624" y="2207982"/>
            <a:ext cx="2448272" cy="3096345"/>
            <a:chOff x="1203" y="1124"/>
            <a:chExt cx="1851" cy="2222"/>
          </a:xfrm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1988" y="1186"/>
              <a:ext cx="8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P</a:t>
              </a:r>
              <a:r>
                <a:rPr lang="zh-CN" altLang="en-US" b="1" dirty="0" smtClean="0"/>
                <a:t>、</a:t>
              </a:r>
              <a:r>
                <a:rPr lang="en-US" altLang="zh-CN" b="1" dirty="0" smtClean="0"/>
                <a:t> </a:t>
              </a:r>
              <a:r>
                <a:rPr lang="en-US" altLang="zh-CN" b="1" dirty="0"/>
                <a:t>q</a:t>
              </a:r>
              <a:endParaRPr lang="en-US" altLang="zh-CN" b="1" baseline="-25000" dirty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2339" y="2722"/>
              <a:ext cx="7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T</a:t>
              </a:r>
              <a:r>
                <a:rPr lang="en-US" altLang="zh-CN" b="1" baseline="-25000" dirty="0" smtClean="0"/>
                <a:t>i</a:t>
              </a:r>
              <a:r>
                <a:rPr lang="zh-CN" altLang="en-US" b="1" dirty="0" smtClean="0"/>
                <a:t>、</a:t>
              </a:r>
              <a:r>
                <a:rPr lang="en-US" altLang="zh-CN" b="1" dirty="0" smtClean="0"/>
                <a:t>n</a:t>
              </a:r>
              <a:endParaRPr lang="en-US" altLang="zh-CN" b="1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4523688" y="1591328"/>
            <a:ext cx="3791423" cy="42780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液压泵主要性能参数：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）转速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n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）排量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V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）流量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q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4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）压力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5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输入功率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6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输出功率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7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）效率 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η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2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427684" y="1556792"/>
            <a:ext cx="4883575" cy="108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）转速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682438" y="3125389"/>
            <a:ext cx="433163" cy="1723524"/>
          </a:xfrm>
          <a:prstGeom prst="leftBrace">
            <a:avLst>
              <a:gd name="adj1" fmla="val 20358"/>
              <a:gd name="adj2" fmla="val 5306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58379" y="2704748"/>
            <a:ext cx="1422184" cy="256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额定转速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最低转速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最高转速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9770" y="3740706"/>
            <a:ext cx="803425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转速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7093037" y="4043325"/>
            <a:ext cx="1517425" cy="1336997"/>
            <a:chOff x="1203" y="1124"/>
            <a:chExt cx="1754" cy="1581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6910395" y="6077247"/>
            <a:ext cx="126989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ω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=2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π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95383" y="5497952"/>
            <a:ext cx="178766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ω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endParaRPr lang="zh-CN" altLang="en-US" baseline="-25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842833" y="3507124"/>
            <a:ext cx="112165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sz="1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液压泵的转速由原动机提供</a:t>
            </a:r>
            <a:endParaRPr lang="zh-CN" altLang="en-US" sz="1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3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43608" y="1577657"/>
            <a:ext cx="712879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① 额定转速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即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设计转速，它是按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实验标准规定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满载连续运行的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转速。一般在液压泵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的铭牌中标志出，也称铭牌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转速。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862" y="4437112"/>
            <a:ext cx="3058947" cy="227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645962" y="4888433"/>
            <a:ext cx="3746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转速常用单位为：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r/min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3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9592" y="1628800"/>
            <a:ext cx="6048672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②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最低转速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</a:t>
            </a:r>
          </a:p>
          <a:p>
            <a:pPr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保证使用性能所允许的最低转速。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* 转速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过低将导致容积效率降低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43608" y="4005064"/>
            <a:ext cx="7047656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③ 最高转速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保证使用性能和使用寿命所允许的最高转速。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* 转速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过高会导致吸液不足而产生气穴现象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96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1043608" y="1424053"/>
            <a:ext cx="7097895" cy="3474386"/>
          </a:xfrm>
        </p:spPr>
        <p:txBody>
          <a:bodyPr>
            <a:normAutofit/>
          </a:bodyPr>
          <a:lstStyle/>
          <a:p>
            <a:pPr marL="0" lvl="1" indent="-24688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）排量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1" indent="-246888" eaLnBrk="1" fontAlgn="auto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液压泵每转一周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，由其密封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容积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几何尺寸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变化计算而得到的排出液体的体积，用</a:t>
            </a:r>
            <a:r>
              <a:rPr lang="en-US" altLang="zh-CN" b="1" i="1" dirty="0" smtClean="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V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表示。 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 indent="-24688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 marL="0" indent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2800" b="1" i="1" dirty="0"/>
          </a:p>
        </p:txBody>
      </p:sp>
      <p:sp>
        <p:nvSpPr>
          <p:cNvPr id="4" name="矩形 3"/>
          <p:cNvSpPr/>
          <p:nvPr/>
        </p:nvSpPr>
        <p:spPr>
          <a:xfrm>
            <a:off x="5232681" y="5652058"/>
            <a:ext cx="252028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排量可变的为变量泵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marL="0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排量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不可变为定量泵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6" name="Picture 2" descr="C:\Users\wangqiang\Desktop\QQ截图201509042205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12045"/>
            <a:ext cx="2304256" cy="2381775"/>
          </a:xfrm>
          <a:prstGeom prst="rect">
            <a:avLst/>
          </a:prstGeom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5232681" y="4467552"/>
            <a:ext cx="30731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国际单位：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="1" i="1" baseline="30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/r</a:t>
            </a:r>
          </a:p>
          <a:p>
            <a:pPr marL="0" indent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常用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计量单位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l/r</a:t>
            </a:r>
            <a:r>
              <a:rPr lang="zh-CN" altLang="en-US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ml/r</a:t>
            </a:r>
            <a:endParaRPr lang="en-US" altLang="zh-CN" sz="2000" b="1" i="1" dirty="0"/>
          </a:p>
        </p:txBody>
      </p:sp>
    </p:spTree>
    <p:extLst>
      <p:ext uri="{BB962C8B-B14F-4D97-AF65-F5344CB8AC3E}">
        <p14:creationId xmlns:p14="http://schemas.microsoft.com/office/powerpoint/2010/main" val="12503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347864" y="1700808"/>
            <a:ext cx="162736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本章重点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2780928"/>
            <a:ext cx="6953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、液压泵的工作原理、性能、特点。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b="1" dirty="0">
                <a:latin typeface="楷体" pitchFamily="49" charset="-122"/>
                <a:ea typeface="楷体" pitchFamily="49" charset="-122"/>
              </a:rPr>
            </a:b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、液压泵的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工作压力、排量、流量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的概念以及液压泵的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功率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效率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及其计算方法。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b="1" dirty="0">
                <a:latin typeface="楷体" pitchFamily="49" charset="-122"/>
                <a:ea typeface="楷体" pitchFamily="49" charset="-122"/>
              </a:rPr>
            </a:b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   3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、限压式变量叶片泵的工作原理及泵的流量压力特性曲线。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4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74709" y="1662451"/>
            <a:ext cx="4883575" cy="108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）流量</a:t>
            </a:r>
            <a:endParaRPr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827960" y="3458882"/>
            <a:ext cx="360039" cy="1053523"/>
          </a:xfrm>
          <a:prstGeom prst="leftBrace">
            <a:avLst>
              <a:gd name="adj1" fmla="val 20358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18297" y="3153140"/>
            <a:ext cx="142218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理论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流量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实际</a:t>
            </a: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流量</a:t>
            </a:r>
            <a:endParaRPr lang="en-US" altLang="zh-CN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流量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8421" y="3705760"/>
            <a:ext cx="803425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流量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6041787" y="4176154"/>
            <a:ext cx="2232398" cy="1874690"/>
            <a:chOff x="1203" y="1124"/>
            <a:chExt cx="1754" cy="1581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651741" y="4367950"/>
            <a:ext cx="31451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05611" y="5365190"/>
            <a:ext cx="31290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4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1628800"/>
            <a:ext cx="6336704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zh-CN" altLang="en-US" b="1" dirty="0" smtClean="0">
                <a:latin typeface="宋体"/>
                <a:ea typeface="宋体"/>
              </a:rPr>
              <a:t>①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理论流量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指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不考虑泄漏流量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的条件下，在单位时间所排出的液体体积，用 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b="1" baseline="-25000" dirty="0" err="1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表示。</a:t>
            </a:r>
            <a:endParaRPr lang="en-US" altLang="zh-CN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54455" y="4365104"/>
            <a:ext cx="2523121" cy="7078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25000"/>
              </a:lnSpc>
              <a:defRPr/>
            </a:pPr>
            <a:r>
              <a:rPr lang="en-US" altLang="zh-CN" sz="3200" b="1" dirty="0" err="1" smtClean="0">
                <a:solidFill>
                  <a:prstClr val="black"/>
                </a:solidFill>
                <a:latin typeface="宋体"/>
                <a:ea typeface="宋体"/>
              </a:rPr>
              <a:t>q</a:t>
            </a:r>
            <a:r>
              <a:rPr lang="en-US" altLang="zh-CN" sz="3200" b="1" baseline="-25000" dirty="0" err="1" smtClean="0">
                <a:solidFill>
                  <a:prstClr val="black"/>
                </a:solidFill>
                <a:latin typeface="宋体"/>
                <a:ea typeface="宋体"/>
              </a:rPr>
              <a:t>t</a:t>
            </a:r>
            <a:r>
              <a:rPr lang="en-US" altLang="zh-CN" sz="3200" b="1" baseline="-25000" dirty="0" smtClean="0">
                <a:solidFill>
                  <a:prstClr val="black"/>
                </a:solidFill>
                <a:latin typeface="宋体"/>
                <a:ea typeface="宋体"/>
              </a:rPr>
              <a:t> </a:t>
            </a:r>
            <a:r>
              <a:rPr lang="en-US" altLang="zh-CN" sz="3200" b="1" dirty="0">
                <a:solidFill>
                  <a:prstClr val="black"/>
                </a:solidFill>
                <a:latin typeface="宋体"/>
                <a:ea typeface="宋体"/>
              </a:rPr>
              <a:t>= </a:t>
            </a:r>
            <a:r>
              <a:rPr lang="en-US" altLang="zh-CN" sz="3200" b="1" dirty="0" smtClean="0">
                <a:solidFill>
                  <a:prstClr val="black"/>
                </a:solidFill>
                <a:latin typeface="宋体"/>
                <a:ea typeface="宋体"/>
              </a:rPr>
              <a:t>V 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charset="0"/>
              </a:rPr>
              <a:t>× </a:t>
            </a:r>
            <a:r>
              <a:rPr lang="en-US" altLang="zh-CN" sz="3200" b="1" dirty="0" smtClean="0">
                <a:solidFill>
                  <a:prstClr val="black"/>
                </a:solidFill>
                <a:latin typeface="宋体"/>
                <a:ea typeface="宋体"/>
              </a:rPr>
              <a:t>n</a:t>
            </a:r>
            <a:endParaRPr lang="zh-CN" altLang="en-US" sz="3200" b="1" dirty="0">
              <a:solidFill>
                <a:srgbClr val="006600"/>
              </a:solidFill>
              <a:latin typeface="宋体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5694939"/>
            <a:ext cx="45720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国际单位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b="1" i="1" baseline="30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/s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常用计量单位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l/min</a:t>
            </a:r>
            <a:r>
              <a:rPr lang="zh-CN" altLang="en-US" b="1" i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ml/min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83668" y="1700808"/>
            <a:ext cx="6336704" cy="296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zh-CN" altLang="en-US" b="1" dirty="0" smtClean="0">
                <a:latin typeface="宋体"/>
                <a:ea typeface="宋体"/>
              </a:rPr>
              <a:t>②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实际流量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指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在某一具体工况下，泵单位时间所排出的液体体积，用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q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表示。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defRPr/>
            </a:pP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                      </a:t>
            </a:r>
            <a:r>
              <a:rPr lang="en-US" altLang="zh-CN" b="1" dirty="0" smtClean="0">
                <a:latin typeface="+mn-ea"/>
                <a:ea typeface="+mn-ea"/>
              </a:rPr>
              <a:t>           </a:t>
            </a:r>
            <a:endParaRPr lang="zh-CN" altLang="en-US" b="1" dirty="0">
              <a:solidFill>
                <a:srgbClr val="006600"/>
              </a:solidFill>
              <a:latin typeface="+mn-ea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214757" y="4487648"/>
          <a:ext cx="273628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660400" imgH="228600" progId="Equation.DSMT4">
                  <p:embed/>
                </p:oleObj>
              </mc:Choice>
              <mc:Fallback>
                <p:oleObj name="Equation" r:id="rId3" imgW="66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757" y="4487648"/>
                        <a:ext cx="2736280" cy="72008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 cmpd="dbl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187624" y="3516108"/>
            <a:ext cx="7128792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28725" y="5815849"/>
            <a:ext cx="3888432" cy="432048"/>
          </a:xfrm>
          <a:prstGeom prst="roundRect">
            <a:avLst>
              <a:gd name="adj" fmla="val 2126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泄漏和压缩损失流量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1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475656" y="1700808"/>
            <a:ext cx="6336704" cy="259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③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额定流量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正常工作条件下，按试验标准规定（如在额定压力和额定转速下）必须保证的流量。用 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b="1" baseline="-25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表示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b="1" dirty="0" smtClean="0">
                <a:latin typeface="+mn-ea"/>
                <a:ea typeface="+mn-ea"/>
              </a:rPr>
              <a:t>                      </a:t>
            </a:r>
            <a:r>
              <a:rPr lang="en-US" altLang="zh-CN" b="1" dirty="0" smtClean="0">
                <a:latin typeface="+mn-ea"/>
                <a:ea typeface="+mn-ea"/>
              </a:rPr>
              <a:t>           </a:t>
            </a:r>
            <a:endParaRPr lang="zh-CN" altLang="en-US" b="1" dirty="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3516108"/>
            <a:ext cx="7128792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996261" y="5922064"/>
            <a:ext cx="207495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8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V×n</a:t>
            </a:r>
            <a:endParaRPr lang="zh-CN" altLang="en-US" sz="28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050890" y="4951023"/>
            <a:ext cx="2042912" cy="7476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理论流量</a:t>
            </a:r>
            <a:endParaRPr lang="zh-CN" altLang="en-US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68142" y="1884578"/>
            <a:ext cx="1432737" cy="72298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8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额定</a:t>
            </a:r>
            <a:endParaRPr lang="zh-CN" alt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3923" y="1744040"/>
            <a:ext cx="2287405" cy="943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一定条件下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额定转速、压力） 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试验测定值</a:t>
            </a:r>
            <a:endParaRPr lang="en-US" altLang="zh-CN" sz="20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168142" y="2796545"/>
            <a:ext cx="1487502" cy="76820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8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实际</a:t>
            </a:r>
            <a:endParaRPr lang="en-US" altLang="zh-CN" sz="2800" b="1" baseline="-250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3923" y="2763706"/>
            <a:ext cx="2332909" cy="106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实际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工作状况（某转速、压力）下</a:t>
            </a:r>
            <a:endParaRPr lang="en-US" altLang="zh-CN" sz="20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实际输出值</a:t>
            </a:r>
            <a:endParaRPr lang="en-US" altLang="zh-CN" sz="20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83022" y="2220263"/>
            <a:ext cx="3301439" cy="9344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考虑泄漏、压缩等流量损失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实际流量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641383" y="3661032"/>
            <a:ext cx="3151869" cy="8050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损失</a:t>
            </a:r>
            <a:endParaRPr lang="zh-CN" altLang="en-US" baseline="-25000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流量损失（泄漏</a:t>
            </a:r>
            <a:r>
              <a:rPr lang="zh-CN" altLang="en-US" sz="12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12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压缩）</a:t>
            </a:r>
            <a:endParaRPr lang="zh-CN" altLang="en-US" sz="1200" baseline="-25000" dirty="0">
              <a:solidFill>
                <a:srgbClr val="FF0000"/>
              </a:solidFill>
            </a:endParaRPr>
          </a:p>
        </p:txBody>
      </p:sp>
      <p:sp>
        <p:nvSpPr>
          <p:cNvPr id="11269" name="矩形 11268"/>
          <p:cNvSpPr/>
          <p:nvPr/>
        </p:nvSpPr>
        <p:spPr>
          <a:xfrm>
            <a:off x="-31377" y="0"/>
            <a:ext cx="9161722" cy="11247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流量、实际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流量和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理论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流量之间的关系</a:t>
            </a:r>
            <a:endParaRPr lang="zh-CN" altLang="en-US" sz="2800" dirty="0"/>
          </a:p>
        </p:txBody>
      </p:sp>
      <p:sp>
        <p:nvSpPr>
          <p:cNvPr id="28" name="椭圆 27"/>
          <p:cNvSpPr/>
          <p:nvPr/>
        </p:nvSpPr>
        <p:spPr>
          <a:xfrm>
            <a:off x="5929286" y="3226826"/>
            <a:ext cx="576064" cy="3636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+</a:t>
            </a:r>
            <a:endParaRPr lang="en-US" altLang="zh-CN" sz="2800" b="1" baseline="-250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850971" y="4562328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‖</a:t>
            </a:r>
            <a:endParaRPr lang="zh-CN" altLang="en-US" dirty="0"/>
          </a:p>
        </p:txBody>
      </p:sp>
      <p:pic>
        <p:nvPicPr>
          <p:cNvPr id="14" name="Picture 5" descr="22-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96" y="4311109"/>
            <a:ext cx="3342972" cy="252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6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691680" y="1772816"/>
            <a:ext cx="4883575" cy="71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）压力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927153" y="3179749"/>
            <a:ext cx="290261" cy="1298512"/>
          </a:xfrm>
          <a:prstGeom prst="leftBrace">
            <a:avLst>
              <a:gd name="adj1" fmla="val 20358"/>
              <a:gd name="adj2" fmla="val 5306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96793" y="2946173"/>
            <a:ext cx="32784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工作压力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额定压力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（公称压力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最高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允许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压力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3728" y="3505840"/>
            <a:ext cx="803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压力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8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21885" y="1916832"/>
            <a:ext cx="6768752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ts val="15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① 工作压力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Bef>
                <a:spcPts val="15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   液压泵在实际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工作时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的输出压力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表压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，它随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负载的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变化而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变化，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与液压泵的流量无关。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3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81386" y="1484784"/>
            <a:ext cx="6480720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②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压力（公称压力）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液压泵在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正常工作条件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下，按试验标准规定连续工作时的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最高压力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，也称铭牌压力。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489423" y="3937047"/>
            <a:ext cx="6336704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③ 最高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允许压力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altLang="zh-CN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超过额定压力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的条件下，根据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试验标准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规定允许液压泵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短暂运行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的最高压力值。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6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0" y="24606"/>
          <a:ext cx="9144000" cy="6408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971"/>
                <a:gridCol w="2929631"/>
                <a:gridCol w="3817398"/>
              </a:tblGrid>
              <a:tr h="832617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60000"/>
                        <a:defRPr/>
                      </a:pPr>
                      <a:endParaRPr lang="en-US" altLang="zh-CN" sz="10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60000"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工作压力、额定压力、最高允许压力之间关系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60000"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3459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工作压力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2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工作过程中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实际输出的压力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由负载确定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2599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60000"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额定压力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60000"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公称压力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    </a:t>
                      </a:r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液压泵的</a:t>
                      </a:r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工作能力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    由液压泵生产厂出厂试验标定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  最高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允许压力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9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  </a:t>
                      </a:r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itchFamily="49" charset="-122"/>
                          <a:ea typeface="楷体" pitchFamily="49" charset="-122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itchFamily="49" charset="-122"/>
                          <a:ea typeface="楷体" pitchFamily="49" charset="-122"/>
                        </a:rPr>
                        <a:t>   </a:t>
                      </a: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三种压力</a:t>
                      </a:r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   之间关系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 液压泵连续运转时，其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工作压力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要小于或等于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额定压力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。短时间其工作压力可大于额定压力但要小于最高允许压力。</a:t>
                      </a:r>
                      <a:endParaRPr lang="zh-CN" altLang="en-US" sz="24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7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913648" y="1588867"/>
            <a:ext cx="7618413" cy="609600"/>
          </a:xfrm>
        </p:spPr>
        <p:txBody>
          <a:bodyPr>
            <a:noAutofit/>
          </a:bodyPr>
          <a:lstStyle/>
          <a:p>
            <a:pPr marL="640080" lvl="1" indent="-246888" eaLnBrk="1" fontAlgn="auto" hangingPunct="1">
              <a:spcAft>
                <a:spcPts val="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）输入功率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6444208" y="3314296"/>
            <a:ext cx="2121617" cy="2568575"/>
            <a:chOff x="1203" y="1124"/>
            <a:chExt cx="1851" cy="222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49"/>
            <p:cNvGrpSpPr>
              <a:grpSpLocks/>
            </p:cNvGrpSpPr>
            <p:nvPr/>
          </p:nvGrpSpPr>
          <p:grpSpPr bwMode="auto">
            <a:xfrm>
              <a:off x="2324" y="2722"/>
              <a:ext cx="652" cy="399"/>
              <a:chOff x="1776" y="2256"/>
              <a:chExt cx="652" cy="399"/>
            </a:xfrm>
          </p:grpSpPr>
          <p:sp>
            <p:nvSpPr>
              <p:cNvPr id="24" name="Rectangle 35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528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T</a:t>
                </a:r>
                <a:r>
                  <a:rPr lang="en-US" altLang="zh-CN" b="1" baseline="-25000" dirty="0"/>
                  <a:t>i</a:t>
                </a:r>
              </a:p>
            </p:txBody>
          </p:sp>
          <p:graphicFrame>
            <p:nvGraphicFramePr>
              <p:cNvPr id="25" name="Object 3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144" y="2354"/>
              <a:ext cx="284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6" name="Equation" r:id="rId3" imgW="152334" imgH="139639" progId="Equation.DSMT4">
                      <p:embed/>
                    </p:oleObj>
                  </mc:Choice>
                  <mc:Fallback>
                    <p:oleObj name="Equation" r:id="rId3" imgW="152334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4" y="2354"/>
                            <a:ext cx="284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 cmpd="dbl">
                                <a:solidFill>
                                  <a:srgbClr val="99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1224458" y="2852371"/>
            <a:ext cx="4602163" cy="3190224"/>
            <a:chOff x="431" y="1214"/>
            <a:chExt cx="2899" cy="1844"/>
          </a:xfrm>
        </p:grpSpPr>
        <p:sp>
          <p:nvSpPr>
            <p:cNvPr id="19" name="AutoShape 23"/>
            <p:cNvSpPr>
              <a:spLocks noChangeArrowheads="1"/>
            </p:cNvSpPr>
            <p:nvPr/>
          </p:nvSpPr>
          <p:spPr bwMode="auto">
            <a:xfrm>
              <a:off x="1570" y="1516"/>
              <a:ext cx="725" cy="333"/>
            </a:xfrm>
            <a:prstGeom prst="rightArrow">
              <a:avLst>
                <a:gd name="adj1" fmla="val 50000"/>
                <a:gd name="adj2" fmla="val 544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535" y="1317"/>
              <a:ext cx="1035" cy="6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驱动设备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机械能</a:t>
              </a: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431" y="2115"/>
              <a:ext cx="1315" cy="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输入功率</a:t>
              </a:r>
              <a:endParaRPr lang="en-US" altLang="zh-CN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 smtClean="0">
                  <a:latin typeface="楷体" pitchFamily="49" charset="-122"/>
                  <a:ea typeface="楷体" pitchFamily="49" charset="-122"/>
                </a:rPr>
                <a:t>转矩</a:t>
              </a: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×角速度</a:t>
              </a:r>
              <a:endParaRPr lang="en-US" altLang="zh-CN" b="1" dirty="0">
                <a:latin typeface="楷体" pitchFamily="49" charset="-122"/>
                <a:ea typeface="楷体" pitchFamily="49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楷体" pitchFamily="49" charset="-122"/>
                  <a:ea typeface="楷体" pitchFamily="49" charset="-122"/>
                </a:rPr>
                <a:t>Nm  rad/s</a:t>
              </a:r>
              <a:endParaRPr lang="zh-CN" altLang="en-US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2295" y="1317"/>
              <a:ext cx="1035" cy="6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液压油的</a:t>
              </a:r>
            </a:p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压力能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1668" y="1214"/>
              <a:ext cx="51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油泵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2060848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一、液压泵概述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9752" y="3140968"/>
            <a:ext cx="4671472" cy="2751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0000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、液压泵在系统中的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作用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0000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、液压泵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的种类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0000"/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、液压泵的工作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zh-CN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kumimoji="0" lang="zh-CN" altLang="en-US" b="1" dirty="0">
                <a:latin typeface="楷体" pitchFamily="49" charset="-122"/>
                <a:ea typeface="楷体" pitchFamily="49" charset="-122"/>
              </a:rPr>
              <a:t>、液压泵的主要性能参数及计算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en-US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0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74440" y="1906698"/>
            <a:ext cx="7431360" cy="367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2">
              <a:lnSpc>
                <a:spcPct val="150000"/>
              </a:lnSpc>
              <a:buClr>
                <a:srgbClr val="FF9900"/>
              </a:buClr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输入功率</a:t>
            </a:r>
            <a:r>
              <a:rPr lang="en-US" altLang="zh-CN" b="1" i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i="1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作用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在泵主轴上的机械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功率。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Bef>
                <a:spcPts val="1500"/>
              </a:spcBef>
              <a:buClr>
                <a:srgbClr val="FF9900"/>
              </a:buClr>
            </a:pP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i="1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800" b="1" i="1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 = </a:t>
            </a:r>
            <a:r>
              <a:rPr lang="en-US" altLang="zh-CN" sz="2800" b="1" i="1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i="1" baseline="-25000" dirty="0" err="1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b="1" i="1" dirty="0" err="1" smtClean="0">
                <a:latin typeface="楷体" pitchFamily="49" charset="-122"/>
                <a:ea typeface="楷体" pitchFamily="49" charset="-122"/>
              </a:rPr>
              <a:t>·ω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= T</a:t>
            </a:r>
            <a:r>
              <a:rPr lang="en-US" altLang="zh-CN" sz="2800" b="1" i="1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·2</a:t>
            </a:r>
            <a:r>
              <a:rPr lang="el-GR" altLang="zh-CN" sz="2800" b="1" i="1" dirty="0" smtClean="0">
                <a:latin typeface="楷体" pitchFamily="49" charset="-122"/>
                <a:ea typeface="宋体"/>
              </a:rPr>
              <a:t>π</a:t>
            </a:r>
            <a:r>
              <a:rPr lang="en-US" altLang="zh-CN" sz="2800" b="1" i="1" dirty="0" smtClean="0">
                <a:latin typeface="楷体" pitchFamily="49" charset="-122"/>
                <a:ea typeface="宋体"/>
              </a:rPr>
              <a:t>n</a:t>
            </a:r>
            <a:r>
              <a:rPr lang="en-US" altLang="zh-CN" sz="2800" b="1" i="1" dirty="0" smtClean="0">
                <a:latin typeface="Times New Roman" charset="0"/>
              </a:rPr>
              <a:t>      </a:t>
            </a:r>
            <a:r>
              <a:rPr lang="en-US" altLang="zh-CN" sz="2800" b="1" i="1" dirty="0" smtClean="0">
                <a:latin typeface="Times New Roman" charset="0"/>
                <a:ea typeface="楷体" pitchFamily="49" charset="-122"/>
              </a:rPr>
              <a:t>           </a:t>
            </a:r>
          </a:p>
          <a:p>
            <a:pPr marL="0" lvl="3">
              <a:buClr>
                <a:schemeClr val="tx2"/>
              </a:buClr>
              <a:buSzPct val="50000"/>
            </a:pPr>
            <a:r>
              <a:rPr lang="en-US" altLang="zh-CN" sz="3200" b="1" i="1" dirty="0" smtClean="0">
                <a:latin typeface="Times New Roman" charset="0"/>
                <a:ea typeface="楷体" pitchFamily="49" charset="-122"/>
              </a:rPr>
              <a:t>                </a:t>
            </a:r>
          </a:p>
          <a:p>
            <a:pPr marL="0" lvl="3">
              <a:buClr>
                <a:schemeClr val="tx2"/>
              </a:buClr>
              <a:buSzPct val="50000"/>
            </a:pPr>
            <a:r>
              <a:rPr lang="en-US" altLang="zh-CN" sz="3200" b="1" i="1" dirty="0">
                <a:latin typeface="Times New Roman" charset="0"/>
                <a:ea typeface="楷体" pitchFamily="49" charset="-122"/>
              </a:rPr>
              <a:t> </a:t>
            </a:r>
            <a:r>
              <a:rPr lang="en-US" altLang="zh-CN" sz="3200" b="1" i="1" dirty="0" smtClean="0">
                <a:latin typeface="Times New Roman" charset="0"/>
                <a:ea typeface="楷体" pitchFamily="49" charset="-122"/>
              </a:rPr>
              <a:t>               </a:t>
            </a:r>
            <a:r>
              <a:rPr lang="en-US" altLang="zh-CN" sz="2000" b="1" i="1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000" b="1" i="1" baseline="-25000" dirty="0" err="1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：泵的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输入转矩；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marL="0" lvl="3">
              <a:buClr>
                <a:schemeClr val="tx2"/>
              </a:buClr>
              <a:buSzPct val="50000"/>
            </a:pPr>
            <a:r>
              <a:rPr lang="en-US" altLang="zh-CN" sz="20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</a:rPr>
              <a:t>           ω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输入角速度；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marL="0" lvl="3">
              <a:buClr>
                <a:schemeClr val="tx2"/>
              </a:buClr>
              <a:buSzPct val="50000"/>
            </a:pPr>
            <a:r>
              <a:rPr lang="en-US" altLang="zh-CN" sz="20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</a:rPr>
              <a:t>            n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：转速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marL="0" lvl="3">
              <a:lnSpc>
                <a:spcPct val="150000"/>
              </a:lnSpc>
              <a:buClr>
                <a:schemeClr val="tx2"/>
              </a:buClr>
              <a:buSzPct val="50000"/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          </a:t>
            </a:r>
            <a:endParaRPr lang="zh-CN" altLang="en-US" b="1" dirty="0">
              <a:ea typeface="楷体_GB2312" pitchFamily="49" charset="-122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300192" y="4128184"/>
            <a:ext cx="1843090" cy="2219471"/>
            <a:chOff x="1203" y="1124"/>
            <a:chExt cx="1851" cy="2222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2350" y="2742"/>
              <a:ext cx="642" cy="399"/>
              <a:chOff x="1802" y="2276"/>
              <a:chExt cx="642" cy="399"/>
            </a:xfrm>
          </p:grpSpPr>
          <p:sp>
            <p:nvSpPr>
              <p:cNvPr id="15" name="Rectangle 35"/>
              <p:cNvSpPr>
                <a:spLocks noChangeArrowheads="1"/>
              </p:cNvSpPr>
              <p:nvPr/>
            </p:nvSpPr>
            <p:spPr bwMode="auto">
              <a:xfrm>
                <a:off x="1802" y="2276"/>
                <a:ext cx="461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T</a:t>
                </a:r>
                <a:r>
                  <a:rPr lang="en-US" altLang="zh-CN" b="1" baseline="-25000" dirty="0"/>
                  <a:t>i</a:t>
                </a:r>
              </a:p>
            </p:txBody>
          </p:sp>
          <p:graphicFrame>
            <p:nvGraphicFramePr>
              <p:cNvPr id="16" name="Object 3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160" y="2380"/>
              <a:ext cx="284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0" name="Equation" r:id="rId3" imgW="152334" imgH="139639" progId="Equation.DSMT4">
                      <p:embed/>
                    </p:oleObj>
                  </mc:Choice>
                  <mc:Fallback>
                    <p:oleObj name="Equation" r:id="rId3" imgW="152334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380"/>
                            <a:ext cx="284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 cmpd="dbl">
                                <a:solidFill>
                                  <a:srgbClr val="99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9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839808" y="1677586"/>
            <a:ext cx="7618413" cy="609600"/>
          </a:xfrm>
        </p:spPr>
        <p:txBody>
          <a:bodyPr>
            <a:noAutofit/>
          </a:bodyPr>
          <a:lstStyle/>
          <a:p>
            <a:pPr marL="640080" lvl="1" indent="-246888" eaLnBrk="1" fontAlgn="auto" hangingPunct="1">
              <a:spcAft>
                <a:spcPts val="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）输出功率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6588224" y="3906242"/>
            <a:ext cx="1869997" cy="2224294"/>
            <a:chOff x="1203" y="1124"/>
            <a:chExt cx="1851" cy="222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1988" y="1186"/>
              <a:ext cx="720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p q</a:t>
              </a:r>
              <a:endParaRPr lang="en-US" altLang="zh-CN" b="1" baseline="-25000" dirty="0"/>
            </a:p>
          </p:txBody>
        </p:sp>
        <p:graphicFrame>
          <p:nvGraphicFramePr>
            <p:cNvPr id="25" name="Object 38"/>
            <p:cNvGraphicFramePr>
              <a:graphicFrameLocks noChangeAspect="1"/>
            </p:cNvGraphicFramePr>
            <p:nvPr>
              <p:extLst/>
            </p:nvPr>
          </p:nvGraphicFramePr>
          <p:xfrm>
            <a:off x="2692" y="2820"/>
            <a:ext cx="28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Equation" r:id="rId3" imgW="152334" imgH="139639" progId="Equation.DSMT4">
                    <p:embed/>
                  </p:oleObj>
                </mc:Choice>
                <mc:Fallback>
                  <p:oleObj name="Equation" r:id="rId3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2820"/>
                          <a:ext cx="28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99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1383631" y="2643887"/>
            <a:ext cx="4519613" cy="3190224"/>
            <a:chOff x="535" y="1214"/>
            <a:chExt cx="2847" cy="1844"/>
          </a:xfrm>
        </p:grpSpPr>
        <p:sp>
          <p:nvSpPr>
            <p:cNvPr id="19" name="AutoShape 23"/>
            <p:cNvSpPr>
              <a:spLocks noChangeArrowheads="1"/>
            </p:cNvSpPr>
            <p:nvPr/>
          </p:nvSpPr>
          <p:spPr bwMode="auto">
            <a:xfrm>
              <a:off x="1570" y="1516"/>
              <a:ext cx="725" cy="333"/>
            </a:xfrm>
            <a:prstGeom prst="rightArrow">
              <a:avLst>
                <a:gd name="adj1" fmla="val 50000"/>
                <a:gd name="adj2" fmla="val 544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535" y="1317"/>
              <a:ext cx="1035" cy="6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驱动设备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机械能</a:t>
              </a:r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2295" y="1317"/>
              <a:ext cx="1035" cy="6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液压油的</a:t>
              </a:r>
            </a:p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压力能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1668" y="1214"/>
              <a:ext cx="51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油泵</a:t>
              </a:r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2191" y="2115"/>
              <a:ext cx="1191" cy="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输出功率</a:t>
              </a:r>
              <a:endParaRPr lang="en-US" altLang="zh-CN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 smtClean="0">
                  <a:latin typeface="楷体" pitchFamily="49" charset="-122"/>
                  <a:ea typeface="楷体" pitchFamily="49" charset="-122"/>
                </a:rPr>
                <a:t>压力</a:t>
              </a: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×流量</a:t>
              </a:r>
              <a:endParaRPr lang="en-US" altLang="zh-CN" b="1" dirty="0">
                <a:latin typeface="楷体" pitchFamily="49" charset="-122"/>
                <a:ea typeface="楷体" pitchFamily="49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楷体" pitchFamily="49" charset="-122"/>
                  <a:ea typeface="楷体" pitchFamily="49" charset="-122"/>
                </a:rPr>
                <a:t>N/m</a:t>
              </a:r>
              <a:r>
                <a:rPr lang="en-US" altLang="zh-CN" b="1" baseline="30000" dirty="0">
                  <a:latin typeface="楷体" pitchFamily="49" charset="-122"/>
                  <a:ea typeface="楷体" pitchFamily="49" charset="-122"/>
                </a:rPr>
                <a:t>2   </a:t>
              </a:r>
              <a:r>
                <a:rPr lang="en-US" altLang="zh-CN" b="1" dirty="0"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en-US" altLang="zh-CN" b="1" baseline="30000" dirty="0"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b="1" dirty="0">
                  <a:latin typeface="楷体" pitchFamily="49" charset="-122"/>
                  <a:ea typeface="楷体" pitchFamily="49" charset="-122"/>
                </a:rPr>
                <a:t>/s</a:t>
              </a:r>
              <a:endParaRPr lang="zh-CN" altLang="en-US" b="1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6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706231" y="3717032"/>
            <a:ext cx="1843090" cy="2219471"/>
            <a:chOff x="1203" y="1124"/>
            <a:chExt cx="1851" cy="2222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2226" y="1226"/>
              <a:ext cx="720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p q</a:t>
              </a:r>
              <a:endParaRPr lang="en-US" altLang="zh-CN" b="1" baseline="-25000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1515965" y="1875059"/>
            <a:ext cx="622818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实际输出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功率</a:t>
            </a:r>
            <a:r>
              <a:rPr lang="en-US" altLang="zh-CN" b="1" i="1" dirty="0" smtClean="0">
                <a:latin typeface="楷体" pitchFamily="49" charset="-122"/>
                <a:ea typeface="楷体" pitchFamily="49" charset="-122"/>
              </a:rPr>
              <a:t>P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  <a:p>
            <a:pPr marL="0" lvl="3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50000"/>
              <a:defRPr/>
            </a:pP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P </a:t>
            </a:r>
            <a:r>
              <a:rPr lang="en-US" altLang="zh-CN" sz="2800" b="1" i="1" dirty="0">
                <a:latin typeface="楷体" pitchFamily="49" charset="-122"/>
                <a:ea typeface="楷体" pitchFamily="49" charset="-122"/>
              </a:rPr>
              <a:t>= △</a:t>
            </a:r>
            <a:r>
              <a:rPr lang="en-US" altLang="zh-CN" sz="2800" b="1" i="1" dirty="0" err="1">
                <a:latin typeface="楷体" pitchFamily="49" charset="-122"/>
                <a:ea typeface="楷体" pitchFamily="49" charset="-122"/>
              </a:rPr>
              <a:t>P·q</a:t>
            </a:r>
            <a:r>
              <a:rPr lang="en-US" altLang="zh-CN" sz="28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b="1" i="1" dirty="0">
              <a:latin typeface="楷体" pitchFamily="49" charset="-122"/>
              <a:ea typeface="楷体" pitchFamily="49" charset="-122"/>
            </a:endParaRPr>
          </a:p>
          <a:p>
            <a:pPr marL="0" lvl="3">
              <a:spcBef>
                <a:spcPts val="1200"/>
              </a:spcBef>
              <a:buClr>
                <a:schemeClr val="tx2"/>
              </a:buClr>
              <a:buSzPct val="50000"/>
              <a:defRPr/>
            </a:pPr>
            <a:r>
              <a:rPr lang="en-US" altLang="zh-CN" sz="2800" b="1" i="1" dirty="0">
                <a:latin typeface="楷体" pitchFamily="49" charset="-122"/>
                <a:ea typeface="楷体" pitchFamily="49" charset="-122"/>
              </a:rPr>
              <a:t>   </a:t>
            </a:r>
            <a:endParaRPr lang="en-US" altLang="zh-CN" sz="2800" b="1" i="1" dirty="0" smtClean="0">
              <a:latin typeface="楷体" pitchFamily="49" charset="-122"/>
              <a:ea typeface="楷体" pitchFamily="49" charset="-122"/>
            </a:endParaRPr>
          </a:p>
          <a:p>
            <a:pPr marL="0" lvl="3">
              <a:spcBef>
                <a:spcPts val="0"/>
              </a:spcBef>
              <a:buClr>
                <a:schemeClr val="tx2"/>
              </a:buClr>
              <a:buSzPct val="50000"/>
              <a:defRPr/>
            </a:pPr>
            <a:r>
              <a:rPr lang="en-US" altLang="zh-CN" sz="28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</a:rPr>
              <a:t>△</a:t>
            </a:r>
            <a:r>
              <a:rPr lang="en-US" altLang="zh-CN" sz="2000" b="1" i="1" dirty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：泵实际吸压油口的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压差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marL="0" lvl="3">
              <a:spcBef>
                <a:spcPts val="0"/>
              </a:spcBef>
              <a:buClr>
                <a:schemeClr val="tx2"/>
              </a:buClr>
              <a:buSzPct val="50000"/>
              <a:defRPr/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（一般</a:t>
            </a:r>
            <a:r>
              <a:rPr lang="zh-CN" altLang="en-US" sz="1200" b="1" dirty="0">
                <a:latin typeface="楷体" pitchFamily="49" charset="-122"/>
                <a:ea typeface="楷体" pitchFamily="49" charset="-122"/>
              </a:rPr>
              <a:t>情况下就是出口表压</a:t>
            </a:r>
            <a:r>
              <a:rPr lang="en-US" altLang="zh-CN" sz="1200" b="1" dirty="0" smtClean="0">
                <a:latin typeface="楷体" pitchFamily="49" charset="-122"/>
                <a:ea typeface="楷体" pitchFamily="49" charset="-122"/>
              </a:rPr>
              <a:t>) </a:t>
            </a:r>
          </a:p>
          <a:p>
            <a:pPr marL="0" lvl="3">
              <a:spcBef>
                <a:spcPts val="1200"/>
              </a:spcBef>
              <a:buClr>
                <a:schemeClr val="tx2"/>
              </a:buClr>
              <a:buSzPct val="50000"/>
              <a:defRPr/>
            </a:pPr>
            <a:r>
              <a:rPr lang="en-US" altLang="zh-CN" sz="20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</a:rPr>
              <a:t>   q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:  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实际输出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流量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2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245064" y="2618712"/>
            <a:ext cx="2810562" cy="3964137"/>
            <a:chOff x="1203" y="1342"/>
            <a:chExt cx="1423" cy="2004"/>
          </a:xfrm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1662" y="1342"/>
              <a:ext cx="53" cy="386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762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2309" y="2233"/>
              <a:ext cx="317" cy="2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762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5117294" y="4135950"/>
            <a:ext cx="803425" cy="4905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转速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98529" y="4116195"/>
            <a:ext cx="803425" cy="490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排量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64275" y="2055409"/>
            <a:ext cx="803425" cy="490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57395" y="2055409"/>
            <a:ext cx="803425" cy="4905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99064" y="1402039"/>
            <a:ext cx="2871355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输出功率（压力能）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68430" y="2301842"/>
            <a:ext cx="803425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效率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17294" y="3508177"/>
            <a:ext cx="2756932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输入功率（机械能）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20719" y="4126959"/>
            <a:ext cx="803425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转矩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239409" y="2827772"/>
            <a:ext cx="0" cy="6804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5081303" y="1672958"/>
            <a:ext cx="1188840" cy="6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0"/>
          </p:cNvCxnSpPr>
          <p:nvPr/>
        </p:nvCxnSpPr>
        <p:spPr>
          <a:xfrm flipV="1">
            <a:off x="6270143" y="1672958"/>
            <a:ext cx="0" cy="6288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7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1797868"/>
            <a:ext cx="7786688" cy="494928"/>
          </a:xfrm>
        </p:spPr>
        <p:txBody>
          <a:bodyPr/>
          <a:lstStyle/>
          <a:p>
            <a:pPr>
              <a:spcAft>
                <a:spcPts val="3200"/>
              </a:spcAft>
              <a:defRPr/>
            </a:pPr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）效率</a:t>
            </a:r>
            <a:endParaRPr lang="zh-CN" altLang="en-US" sz="2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339752" y="2852936"/>
            <a:ext cx="6996113" cy="244834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① 容积效率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en-US" altLang="zh-CN" sz="2400" b="1" i="1" dirty="0" err="1" smtClean="0"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400" b="1" i="1" baseline="-25000" dirty="0" err="1" smtClean="0">
                <a:latin typeface="楷体" pitchFamily="49" charset="-122"/>
                <a:ea typeface="楷体" pitchFamily="49" charset="-122"/>
                <a:cs typeface="Times New Roman" charset="0"/>
              </a:rPr>
              <a:t>V</a:t>
            </a:r>
            <a:endParaRPr lang="en-US" altLang="zh-CN" sz="2400" b="1" i="1" baseline="-25000" dirty="0" smtClean="0"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② 机械效率</a:t>
            </a:r>
            <a:r>
              <a:rPr lang="en-US" altLang="zh-CN" sz="2400" b="1" i="1" dirty="0" err="1" smtClean="0"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400" b="1" i="1" baseline="-25000" dirty="0" err="1" smtClean="0">
                <a:latin typeface="楷体" pitchFamily="49" charset="-122"/>
                <a:ea typeface="楷体" pitchFamily="49" charset="-122"/>
                <a:cs typeface="Times New Roman" charset="0"/>
              </a:rPr>
              <a:t>m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③ 液压泵总效率</a:t>
            </a:r>
            <a:r>
              <a:rPr lang="en-US" altLang="zh-CN" sz="2400" b="1" i="1" dirty="0" smtClean="0"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  <a:cs typeface="Times New Roman" charset="0"/>
              </a:rPr>
              <a:t>④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Times New Roman" charset="0"/>
              </a:rPr>
              <a:t>系统总效率</a:t>
            </a:r>
            <a:endParaRPr lang="zh-CN" altLang="en-US" sz="24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9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1467309" y="2419649"/>
            <a:ext cx="6457491" cy="1178168"/>
            <a:chOff x="535" y="1551"/>
            <a:chExt cx="2795" cy="681"/>
          </a:xfrm>
        </p:grpSpPr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535" y="1567"/>
              <a:ext cx="712" cy="66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输入功率</a:t>
              </a:r>
              <a:endPara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b="1" dirty="0" smtClean="0">
                  <a:latin typeface="楷体" pitchFamily="49" charset="-122"/>
                  <a:ea typeface="楷体" pitchFamily="49" charset="-122"/>
                </a:rPr>
                <a:t>驱动</a:t>
              </a: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设备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机械能</a:t>
              </a:r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2669" y="1551"/>
              <a:ext cx="661" cy="66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输出功率</a:t>
              </a:r>
              <a:endPara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b="1" dirty="0" smtClean="0">
                  <a:latin typeface="楷体" pitchFamily="49" charset="-122"/>
                  <a:ea typeface="楷体" pitchFamily="49" charset="-122"/>
                </a:rPr>
                <a:t>液压油</a:t>
              </a: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的</a:t>
              </a:r>
            </a:p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压力能</a:t>
              </a: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3114516" y="2994692"/>
            <a:ext cx="328535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27583" y="4175773"/>
            <a:ext cx="7859215" cy="220995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 algn="ctr">
              <a:lnSpc>
                <a:spcPct val="15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容积损失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液压泵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高低压腔之间的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泄漏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、油液的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压缩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；吸油阻力太大、油液粘度大以及液压泵转速高等原因而导致油液不能全部充满密封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工作腔（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空隙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）。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-31377" y="0"/>
            <a:ext cx="9161722" cy="11247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影响液压泵效率因素分析</a:t>
            </a:r>
            <a:endParaRPr lang="zh-CN" altLang="en-US" sz="2800" dirty="0"/>
          </a:p>
        </p:txBody>
      </p:sp>
      <p:sp>
        <p:nvSpPr>
          <p:cNvPr id="4" name="椭圆 3"/>
          <p:cNvSpPr/>
          <p:nvPr/>
        </p:nvSpPr>
        <p:spPr>
          <a:xfrm>
            <a:off x="3685388" y="2078384"/>
            <a:ext cx="1728192" cy="6263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15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容积损失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lvl="1">
              <a:lnSpc>
                <a:spcPct val="15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容积损失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会造成液压泵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上的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损失，使液压泵的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实际输出流量小于理论流量，容积损失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降低了液压泵输出功率和效率。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4" y="2060848"/>
            <a:ext cx="6840760" cy="232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>
              <a:lnSpc>
                <a:spcPct val="120000"/>
              </a:lnSpc>
              <a:buClr>
                <a:srgbClr val="FF9900"/>
              </a:buClr>
            </a:pPr>
            <a:r>
              <a:rPr lang="zh-CN" altLang="en-US" b="1" dirty="0" smtClean="0">
                <a:latin typeface="宋体" pitchFamily="2" charset="-122"/>
              </a:rPr>
              <a:t>    ①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容积效率</a:t>
            </a:r>
            <a:r>
              <a:rPr lang="en-US" altLang="zh-CN" b="1" i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>
              <a:lnSpc>
                <a:spcPct val="120000"/>
              </a:lnSpc>
              <a:spcBef>
                <a:spcPts val="1200"/>
              </a:spcBef>
              <a:buClr>
                <a:srgbClr val="FF9900"/>
              </a:buClr>
            </a:pPr>
            <a:r>
              <a:rPr lang="en-US" altLang="zh-CN" sz="2800" dirty="0" smtClean="0">
                <a:latin typeface="Times New Roman" charset="0"/>
                <a:cs typeface="Times New Roman" charset="0"/>
              </a:rPr>
              <a:t>              </a:t>
            </a:r>
            <a:r>
              <a:rPr lang="zh-CN" altLang="en-US" sz="2800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b="1" i="1" dirty="0" err="1">
                <a:latin typeface="Times New Roman" charset="0"/>
                <a:cs typeface="Times New Roman" charset="0"/>
              </a:rPr>
              <a:t>η</a:t>
            </a:r>
            <a:r>
              <a:rPr lang="en-US" altLang="zh-CN" sz="2800" b="1" i="1" baseline="-25000" dirty="0" err="1">
                <a:latin typeface="Times New Roman" charset="0"/>
                <a:cs typeface="Times New Roman" charset="0"/>
              </a:rPr>
              <a:t>V</a:t>
            </a:r>
            <a:r>
              <a:rPr lang="en-US" altLang="zh-CN" sz="2800" b="1" i="1" baseline="-25000" dirty="0">
                <a:latin typeface="Times New Roman" charset="0"/>
                <a:cs typeface="Times New Roman" charset="0"/>
              </a:rPr>
              <a:t>  </a:t>
            </a:r>
            <a:r>
              <a:rPr lang="en-US" altLang="zh-CN" sz="2800" b="1" i="1" dirty="0">
                <a:latin typeface="Times New Roman" charset="0"/>
                <a:cs typeface="Times New Roman" charset="0"/>
              </a:rPr>
              <a:t>=  q /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b="1" i="1" dirty="0" err="1">
                <a:latin typeface="Times New Roman" charset="0"/>
                <a:cs typeface="Times New Roman" charset="0"/>
              </a:rPr>
              <a:t>q</a:t>
            </a:r>
            <a:r>
              <a:rPr lang="en-US" altLang="zh-CN" sz="2800" b="1" i="1" baseline="-25000" dirty="0" err="1">
                <a:latin typeface="Times New Roman" charset="0"/>
                <a:cs typeface="Times New Roman" charset="0"/>
              </a:rPr>
              <a:t>t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b="1" i="1" dirty="0" smtClean="0">
                <a:latin typeface="Times New Roman" charset="0"/>
                <a:cs typeface="Times New Roman" charset="0"/>
              </a:rPr>
              <a:t> </a:t>
            </a:r>
          </a:p>
          <a:p>
            <a:pPr marL="0" lvl="1">
              <a:lnSpc>
                <a:spcPct val="120000"/>
              </a:lnSpc>
              <a:buClr>
                <a:srgbClr val="FF9900"/>
              </a:buClr>
            </a:pPr>
            <a:r>
              <a:rPr lang="en-US" altLang="zh-CN" sz="2800" b="1" i="1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b="1" i="1" dirty="0" smtClean="0">
                <a:latin typeface="Times New Roman" charset="0"/>
                <a:cs typeface="Times New Roman" charset="0"/>
              </a:rPr>
              <a:t>                    =</a:t>
            </a:r>
            <a:r>
              <a:rPr lang="en-US" altLang="zh-CN" sz="2800" dirty="0" smtClean="0">
                <a:latin typeface="Times New Roman" charset="0"/>
                <a:cs typeface="Times New Roman" charset="0"/>
              </a:rPr>
              <a:t> 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(</a:t>
            </a:r>
            <a:r>
              <a:rPr lang="en-US" altLang="zh-CN" sz="2800" b="1" i="1" dirty="0" err="1">
                <a:latin typeface="Times New Roman" charset="0"/>
                <a:cs typeface="Times New Roman" charset="0"/>
              </a:rPr>
              <a:t>q</a:t>
            </a:r>
            <a:r>
              <a:rPr lang="en-US" altLang="zh-CN" sz="2800" b="1" i="1" baseline="-25000" dirty="0" err="1">
                <a:latin typeface="Times New Roman" charset="0"/>
                <a:cs typeface="Times New Roman" charset="0"/>
              </a:rPr>
              <a:t>t</a:t>
            </a:r>
            <a:r>
              <a:rPr lang="en-US" altLang="zh-CN" sz="2800" b="1" i="1" baseline="-25000" dirty="0">
                <a:latin typeface="Times New Roman" charset="0"/>
                <a:cs typeface="Times New Roman" charset="0"/>
              </a:rPr>
              <a:t> 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- </a:t>
            </a:r>
            <a:r>
              <a:rPr lang="en-US" altLang="zh-CN" sz="2800" b="1" i="1" dirty="0">
                <a:latin typeface="Times New Roman" charset="0"/>
                <a:cs typeface="Times New Roman" charset="0"/>
              </a:rPr>
              <a:t>q</a:t>
            </a:r>
            <a:r>
              <a:rPr lang="en-US" altLang="zh-CN" sz="2800" b="1" i="1" baseline="-25000" dirty="0">
                <a:latin typeface="Times New Roman" charset="0"/>
                <a:cs typeface="Times New Roman" charset="0"/>
              </a:rPr>
              <a:t>1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) /</a:t>
            </a:r>
            <a:r>
              <a:rPr lang="en-US" altLang="zh-CN" sz="2800" b="1" i="1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b="1" i="1" dirty="0" err="1">
                <a:latin typeface="Times New Roman" charset="0"/>
                <a:cs typeface="Times New Roman" charset="0"/>
              </a:rPr>
              <a:t>q</a:t>
            </a:r>
            <a:r>
              <a:rPr lang="en-US" altLang="zh-CN" sz="2800" b="1" i="1" baseline="-25000" dirty="0" err="1">
                <a:latin typeface="Times New Roman" charset="0"/>
                <a:cs typeface="Times New Roman" charset="0"/>
              </a:rPr>
              <a:t>t</a:t>
            </a:r>
            <a:endParaRPr lang="en-US" altLang="zh-CN" sz="2800" dirty="0">
              <a:latin typeface="Times New Roman" charset="0"/>
              <a:cs typeface="Times New Roman" charset="0"/>
            </a:endParaRPr>
          </a:p>
          <a:p>
            <a:pPr marL="0" lvl="1">
              <a:lnSpc>
                <a:spcPct val="120000"/>
              </a:lnSpc>
              <a:buClr>
                <a:srgbClr val="FF9900"/>
              </a:buClr>
            </a:pPr>
            <a:r>
              <a:rPr lang="en-US" altLang="zh-CN" sz="2800" b="1" i="1" dirty="0">
                <a:latin typeface="Times New Roman" charset="0"/>
                <a:cs typeface="Times New Roman" charset="0"/>
              </a:rPr>
              <a:t>                    </a:t>
            </a:r>
            <a:r>
              <a:rPr lang="en-US" altLang="zh-CN" sz="2800" b="1" i="1" dirty="0" smtClean="0">
                <a:latin typeface="Times New Roman" charset="0"/>
                <a:cs typeface="Times New Roman" charset="0"/>
              </a:rPr>
              <a:t> = 1- q</a:t>
            </a:r>
            <a:r>
              <a:rPr lang="en-US" altLang="zh-CN" sz="2800" b="1" i="1" baseline="-25000" dirty="0" smtClean="0">
                <a:latin typeface="Times New Roman" charset="0"/>
                <a:cs typeface="Times New Roman" charset="0"/>
              </a:rPr>
              <a:t>1 </a:t>
            </a:r>
            <a:r>
              <a:rPr lang="en-US" altLang="zh-CN" sz="2800" b="1" i="1" dirty="0">
                <a:latin typeface="Times New Roman" charset="0"/>
                <a:cs typeface="Times New Roman" charset="0"/>
              </a:rPr>
              <a:t>/</a:t>
            </a:r>
            <a:r>
              <a:rPr lang="en-US" altLang="zh-CN" sz="2800" b="1" i="1" dirty="0" err="1">
                <a:latin typeface="Times New Roman" charset="0"/>
                <a:cs typeface="Times New Roman" charset="0"/>
              </a:rPr>
              <a:t>q</a:t>
            </a:r>
            <a:r>
              <a:rPr lang="en-US" altLang="zh-CN" sz="2800" b="1" i="1" baseline="-25000" dirty="0" err="1">
                <a:latin typeface="Times New Roman" charset="0"/>
                <a:cs typeface="Times New Roman" charset="0"/>
              </a:rPr>
              <a:t>t</a:t>
            </a:r>
            <a:endParaRPr lang="en-US" altLang="zh-CN" sz="2800" b="1" i="1" baseline="-25000" dirty="0">
              <a:latin typeface="Times New Roman" charset="0"/>
              <a:cs typeface="Times New Roman" charset="0"/>
            </a:endParaRPr>
          </a:p>
          <a:p>
            <a:pPr marL="0" lvl="1">
              <a:lnSpc>
                <a:spcPct val="120000"/>
              </a:lnSpc>
              <a:spcBef>
                <a:spcPts val="1200"/>
              </a:spcBef>
              <a:buClr>
                <a:srgbClr val="FF9900"/>
              </a:buClr>
            </a:pPr>
            <a:r>
              <a:rPr lang="zh-CN" altLang="en-US" sz="2800" b="1" dirty="0">
                <a:latin typeface="Times New Roman" charset="0"/>
              </a:rPr>
              <a:t> </a:t>
            </a:r>
            <a:endParaRPr lang="en-US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2123728" y="5301208"/>
            <a:ext cx="5400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液压泵实际输出流量：</a:t>
            </a:r>
            <a:r>
              <a:rPr lang="en-US" altLang="zh-CN" sz="2800" b="1" i="1" dirty="0">
                <a:latin typeface="楷体" pitchFamily="49" charset="-122"/>
                <a:ea typeface="楷体" pitchFamily="49" charset="-122"/>
              </a:rPr>
              <a:t> q = </a:t>
            </a:r>
            <a:r>
              <a:rPr lang="en-US" altLang="zh-CN" sz="2800" b="1" i="1" dirty="0" err="1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800" b="1" i="1" baseline="-25000" dirty="0" err="1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i="1" dirty="0" err="1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800" b="1" i="1" baseline="-25000" dirty="0" err="1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300192" y="2373483"/>
            <a:ext cx="2232248" cy="7678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容积效率与流量有关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4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1476654" y="2154929"/>
            <a:ext cx="6457491" cy="1150487"/>
            <a:chOff x="535" y="1317"/>
            <a:chExt cx="2795" cy="665"/>
          </a:xfrm>
        </p:grpSpPr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535" y="1317"/>
              <a:ext cx="712" cy="66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输入功率</a:t>
              </a:r>
              <a:endPara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b="1" dirty="0" smtClean="0">
                  <a:latin typeface="楷体" pitchFamily="49" charset="-122"/>
                  <a:ea typeface="楷体" pitchFamily="49" charset="-122"/>
                </a:rPr>
                <a:t>驱动</a:t>
              </a: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设备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机械能</a:t>
              </a:r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2669" y="1317"/>
              <a:ext cx="661" cy="66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输出功率</a:t>
              </a:r>
              <a:endPara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b="1" dirty="0" smtClean="0">
                  <a:latin typeface="楷体" pitchFamily="49" charset="-122"/>
                  <a:ea typeface="楷体" pitchFamily="49" charset="-122"/>
                </a:rPr>
                <a:t>液压油</a:t>
              </a: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的</a:t>
              </a:r>
            </a:p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压力能</a:t>
              </a:r>
            </a:p>
          </p:txBody>
        </p:sp>
      </p:grpSp>
      <p:cxnSp>
        <p:nvCxnSpPr>
          <p:cNvPr id="16" name="直接箭头连接符 15"/>
          <p:cNvCxnSpPr>
            <a:stCxn id="20" idx="3"/>
            <a:endCxn id="22" idx="1"/>
          </p:cNvCxnSpPr>
          <p:nvPr/>
        </p:nvCxnSpPr>
        <p:spPr>
          <a:xfrm>
            <a:off x="3121639" y="2730173"/>
            <a:ext cx="328535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05001" y="4094407"/>
            <a:ext cx="7200799" cy="227831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spcAft>
                <a:spcPts val="150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机械损失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a.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体内部相对运动部件之间因机械摩擦而引起的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摩擦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转矩损失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b.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由液体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的粘性而引起的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摩擦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损失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-31377" y="0"/>
            <a:ext cx="9161722" cy="11247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影响液压泵效率因素分析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3841304" y="1920696"/>
            <a:ext cx="1728192" cy="6263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15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机械损失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2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331640" y="2030726"/>
            <a:ext cx="7128594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>
              <a:lnSpc>
                <a:spcPct val="150000"/>
              </a:lnSpc>
              <a:buClr>
                <a:srgbClr val="FF9900"/>
              </a:buClr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② 机械效率</a:t>
            </a:r>
            <a:r>
              <a:rPr lang="en-US" altLang="zh-CN" b="1" i="1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9872" y="4623114"/>
            <a:ext cx="3960440" cy="386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b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1800" b="1" baseline="-25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1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1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所需</a:t>
            </a:r>
            <a:r>
              <a:rPr lang="zh-CN" altLang="en-US" sz="1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转矩</a:t>
            </a:r>
            <a:r>
              <a:rPr lang="en-US" altLang="zh-CN" sz="1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1800" b="1" baseline="-25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1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实际输入转矩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208533" cy="122841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lvl="1">
              <a:lnSpc>
                <a:spcPct val="150000"/>
              </a:lnSpc>
              <a:buClr>
                <a:schemeClr val="folHlink"/>
              </a:buClr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机械损失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引起的转矩损失，使实际输入液压泵转矩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总是大于理论上所需的转矩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。机械损失降低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了液压泵输出功率和效率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9673" y="3039448"/>
            <a:ext cx="2376264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buClr>
                <a:srgbClr val="FF9900"/>
              </a:buClr>
            </a:pPr>
            <a:r>
              <a:rPr lang="en-US" altLang="zh-CN" sz="2800" b="1" dirty="0" err="1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800" b="1" baseline="-25000" dirty="0" err="1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800" b="1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baseline="-25000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/T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i</a:t>
            </a:r>
            <a:endParaRPr lang="en-US" altLang="zh-CN" sz="2800" baseline="-25000" dirty="0"/>
          </a:p>
        </p:txBody>
      </p:sp>
      <p:sp>
        <p:nvSpPr>
          <p:cNvPr id="8" name="矩形 7"/>
          <p:cNvSpPr/>
          <p:nvPr/>
        </p:nvSpPr>
        <p:spPr>
          <a:xfrm>
            <a:off x="2060642" y="5566266"/>
            <a:ext cx="544773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实际输入转矩：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800" b="1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baseline="-25000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800" b="1" dirty="0" err="1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800" b="1" baseline="-25000" dirty="0" err="1" smtClean="0">
                <a:latin typeface="楷体" pitchFamily="49" charset="-122"/>
                <a:ea typeface="楷体" pitchFamily="49" charset="-122"/>
              </a:rPr>
              <a:t>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6583927" y="2106104"/>
            <a:ext cx="2102873" cy="89619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机械效率与转矩有关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0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3"/>
          <p:cNvSpPr>
            <a:spLocks noChangeArrowheads="1"/>
          </p:cNvSpPr>
          <p:nvPr/>
        </p:nvSpPr>
        <p:spPr bwMode="auto">
          <a:xfrm>
            <a:off x="1547664" y="1279033"/>
            <a:ext cx="25058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  <a:buClr>
                <a:srgbClr val="FF9900"/>
              </a:buClr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③ 液压泵总效率</a:t>
            </a:r>
            <a:endParaRPr lang="en-US" altLang="zh-CN" b="1" i="1" baseline="-25000" dirty="0">
              <a:latin typeface="Times New Roman" charset="0"/>
            </a:endParaRP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1600" y="1925364"/>
            <a:ext cx="7416824" cy="15586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800"/>
              <a:t> </a:t>
            </a:r>
          </a:p>
        </p:txBody>
      </p:sp>
      <p:sp>
        <p:nvSpPr>
          <p:cNvPr id="3" name="矩形 2"/>
          <p:cNvSpPr/>
          <p:nvPr/>
        </p:nvSpPr>
        <p:spPr>
          <a:xfrm>
            <a:off x="2037605" y="5736250"/>
            <a:ext cx="5284814" cy="559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buClr>
                <a:srgbClr val="FF9900"/>
              </a:buClr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液压泵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输入功率：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i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= △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pq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/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η</a:t>
            </a:r>
            <a:endParaRPr lang="en-US" altLang="zh-CN" sz="32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1212" y="3920555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buClr>
                <a:srgbClr val="FF9900"/>
              </a:buClr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液压泵的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总效率</a:t>
            </a:r>
            <a:r>
              <a:rPr lang="en-US" altLang="zh-CN" b="1" i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buClr>
                <a:srgbClr val="FF9900"/>
              </a:buClr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=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容积效率</a:t>
            </a:r>
            <a:r>
              <a:rPr lang="en-US" altLang="zh-CN" b="1" i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b="1" i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Ⅹ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机械效率</a:t>
            </a:r>
            <a:r>
              <a:rPr lang="en-US" altLang="zh-CN" b="1" i="1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buClr>
                <a:srgbClr val="FF9900"/>
              </a:buClr>
              <a:defRPr/>
            </a:pP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93365" y="2737949"/>
            <a:ext cx="1573195" cy="45949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原动机</a:t>
            </a:r>
          </a:p>
        </p:txBody>
      </p:sp>
      <p:sp>
        <p:nvSpPr>
          <p:cNvPr id="3" name="椭圆 2"/>
          <p:cNvSpPr/>
          <p:nvPr/>
        </p:nvSpPr>
        <p:spPr>
          <a:xfrm>
            <a:off x="3212741" y="3753101"/>
            <a:ext cx="1626034" cy="7232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液压泵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7717" y="2706087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机械能</a:t>
            </a:r>
          </a:p>
        </p:txBody>
      </p:sp>
      <p:sp>
        <p:nvSpPr>
          <p:cNvPr id="8" name="矩形 7"/>
          <p:cNvSpPr/>
          <p:nvPr/>
        </p:nvSpPr>
        <p:spPr>
          <a:xfrm>
            <a:off x="5657851" y="385313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压力能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6924544" y="3657547"/>
            <a:ext cx="319042" cy="914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72639" y="342671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latin typeface="楷体" pitchFamily="49" charset="-122"/>
                <a:ea typeface="楷体" pitchFamily="49" charset="-122"/>
              </a:rPr>
              <a:t>流量</a:t>
            </a:r>
          </a:p>
        </p:txBody>
      </p:sp>
      <p:sp>
        <p:nvSpPr>
          <p:cNvPr id="11" name="矩形 10"/>
          <p:cNvSpPr/>
          <p:nvPr/>
        </p:nvSpPr>
        <p:spPr>
          <a:xfrm>
            <a:off x="7313370" y="424556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 smtClean="0">
                <a:latin typeface="楷体" pitchFamily="49" charset="-122"/>
                <a:ea typeface="楷体" pitchFamily="49" charset="-122"/>
              </a:rPr>
              <a:t>压力</a:t>
            </a:r>
            <a:endParaRPr lang="zh-CN" altLang="en-US" b="1" u="sn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887654" y="5327913"/>
            <a:ext cx="1439504" cy="909399"/>
          </a:xfrm>
          <a:prstGeom prst="borderCallout1">
            <a:avLst>
              <a:gd name="adj1" fmla="val -2376"/>
              <a:gd name="adj2" fmla="val 102483"/>
              <a:gd name="adj3" fmla="val -91304"/>
              <a:gd name="adj4" fmla="val 181118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能量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转换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装置</a:t>
            </a:r>
          </a:p>
        </p:txBody>
      </p:sp>
      <p:sp>
        <p:nvSpPr>
          <p:cNvPr id="14" name="线形标注 1 13"/>
          <p:cNvSpPr/>
          <p:nvPr/>
        </p:nvSpPr>
        <p:spPr>
          <a:xfrm>
            <a:off x="3050004" y="5356157"/>
            <a:ext cx="2403052" cy="881155"/>
          </a:xfrm>
          <a:prstGeom prst="borderCallout1">
            <a:avLst>
              <a:gd name="adj1" fmla="val -1512"/>
              <a:gd name="adj2" fmla="val 49194"/>
              <a:gd name="adj3" fmla="val -90181"/>
              <a:gd name="adj4" fmla="val 48559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系统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不可缺少的核心元件</a:t>
            </a:r>
          </a:p>
        </p:txBody>
      </p:sp>
      <p:sp>
        <p:nvSpPr>
          <p:cNvPr id="15" name="线形标注 1 14"/>
          <p:cNvSpPr/>
          <p:nvPr/>
        </p:nvSpPr>
        <p:spPr>
          <a:xfrm>
            <a:off x="6119235" y="5373200"/>
            <a:ext cx="1905847" cy="864112"/>
          </a:xfrm>
          <a:prstGeom prst="borderCallout1">
            <a:avLst>
              <a:gd name="adj1" fmla="val -4218"/>
              <a:gd name="adj2" fmla="val -5875"/>
              <a:gd name="adj3" fmla="val -105491"/>
              <a:gd name="adj4" fmla="val -76074"/>
            </a:avLst>
          </a:prstGeo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向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系统提供动力源</a:t>
            </a:r>
          </a:p>
        </p:txBody>
      </p:sp>
      <p:sp>
        <p:nvSpPr>
          <p:cNvPr id="16" name="矩形 15"/>
          <p:cNvSpPr/>
          <p:nvPr/>
        </p:nvSpPr>
        <p:spPr>
          <a:xfrm>
            <a:off x="1250776" y="1416550"/>
            <a:ext cx="433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、液压泵在系统中的作用</a:t>
            </a:r>
            <a:endParaRPr lang="zh-CN" altLang="en-US" sz="2800" dirty="0"/>
          </a:p>
        </p:txBody>
      </p:sp>
      <p:sp>
        <p:nvSpPr>
          <p:cNvPr id="17" name="椭圆 16"/>
          <p:cNvSpPr/>
          <p:nvPr/>
        </p:nvSpPr>
        <p:spPr>
          <a:xfrm>
            <a:off x="5620933" y="2682874"/>
            <a:ext cx="1340530" cy="6428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系统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794001" y="2967697"/>
            <a:ext cx="5120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</p:cNvCxnSpPr>
          <p:nvPr/>
        </p:nvCxnSpPr>
        <p:spPr>
          <a:xfrm flipH="1">
            <a:off x="4091063" y="3229307"/>
            <a:ext cx="1" cy="52379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" idx="6"/>
          </p:cNvCxnSpPr>
          <p:nvPr/>
        </p:nvCxnSpPr>
        <p:spPr>
          <a:xfrm flipV="1">
            <a:off x="4838775" y="4114747"/>
            <a:ext cx="745239" cy="1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0"/>
          </p:cNvCxnSpPr>
          <p:nvPr/>
        </p:nvCxnSpPr>
        <p:spPr>
          <a:xfrm flipH="1" flipV="1">
            <a:off x="6291197" y="3377454"/>
            <a:ext cx="1" cy="47568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1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5" descr="22-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5" y="1870508"/>
            <a:ext cx="6220860" cy="469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6"/>
          <p:cNvSpPr>
            <a:spLocks noChangeArrowheads="1"/>
          </p:cNvSpPr>
          <p:nvPr/>
        </p:nvSpPr>
        <p:spPr bwMode="auto">
          <a:xfrm>
            <a:off x="2303014" y="6426543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en-US" sz="1200" b="1" dirty="0">
                <a:latin typeface="楷体" pitchFamily="49" charset="-122"/>
                <a:ea typeface="楷体" pitchFamily="49" charset="-122"/>
              </a:rPr>
              <a:t>的特性曲线</a:t>
            </a:r>
          </a:p>
        </p:txBody>
      </p:sp>
      <p:sp>
        <p:nvSpPr>
          <p:cNvPr id="44036" name="Freeform 7"/>
          <p:cNvSpPr>
            <a:spLocks/>
          </p:cNvSpPr>
          <p:nvPr/>
        </p:nvSpPr>
        <p:spPr bwMode="auto">
          <a:xfrm>
            <a:off x="755576" y="4081668"/>
            <a:ext cx="4752528" cy="1926813"/>
          </a:xfrm>
          <a:custGeom>
            <a:avLst/>
            <a:gdLst>
              <a:gd name="T0" fmla="*/ 0 w 3216"/>
              <a:gd name="T1" fmla="*/ 2147483647 h 1200"/>
              <a:gd name="T2" fmla="*/ 2147483647 w 3216"/>
              <a:gd name="T3" fmla="*/ 2147483647 h 1200"/>
              <a:gd name="T4" fmla="*/ 2147483647 w 3216"/>
              <a:gd name="T5" fmla="*/ 0 h 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16" h="1200">
                <a:moveTo>
                  <a:pt x="0" y="1200"/>
                </a:moveTo>
                <a:cubicBezTo>
                  <a:pt x="884" y="820"/>
                  <a:pt x="1768" y="440"/>
                  <a:pt x="2304" y="240"/>
                </a:cubicBezTo>
                <a:cubicBezTo>
                  <a:pt x="2840" y="40"/>
                  <a:pt x="3064" y="40"/>
                  <a:pt x="3216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3989455" y="4800599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/>
              <a:t>输入功率</a:t>
            </a:r>
            <a:r>
              <a:rPr lang="en-US" altLang="zh-CN" sz="1800" b="1" dirty="0">
                <a:latin typeface="Times New Roman" charset="0"/>
              </a:rPr>
              <a:t>P</a:t>
            </a:r>
            <a:r>
              <a:rPr lang="en-US" altLang="zh-CN" sz="1800" b="1" baseline="-18000" dirty="0">
                <a:latin typeface="Times New Roman" charset="0"/>
              </a:rPr>
              <a:t>ip</a:t>
            </a:r>
          </a:p>
        </p:txBody>
      </p:sp>
      <p:sp>
        <p:nvSpPr>
          <p:cNvPr id="44038" name="Line 9"/>
          <p:cNvSpPr>
            <a:spLocks noChangeShapeType="1"/>
          </p:cNvSpPr>
          <p:nvPr/>
        </p:nvSpPr>
        <p:spPr bwMode="auto">
          <a:xfrm>
            <a:off x="3456055" y="4846637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Line 10"/>
          <p:cNvSpPr>
            <a:spLocks noChangeShapeType="1"/>
          </p:cNvSpPr>
          <p:nvPr/>
        </p:nvSpPr>
        <p:spPr bwMode="auto">
          <a:xfrm>
            <a:off x="4037946" y="51514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4457" y="-11875"/>
            <a:ext cx="9144000" cy="120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液压泵特性曲线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液压泵用某种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工作液体在一定转速和一定油温等条件下通过实验得出的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20272" y="143351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charset="0"/>
                <a:ea typeface="黑体" pitchFamily="49" charset="-122"/>
              </a:rPr>
              <a:t> 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639582" y="2708920"/>
            <a:ext cx="144016" cy="8458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30150" y="1954038"/>
            <a:ext cx="2327778" cy="4054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   1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、当泵的转速、排量是定值时，泵的理论流量（虚线）也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是定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值。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  2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、由于容积损失，泵实际输出（黑虚线）小于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理论输出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，且随着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输出压力升高</a:t>
            </a: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 其差值也变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大。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446044" y="213105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 smtClean="0">
                <a:latin typeface="楷体" pitchFamily="49" charset="-122"/>
                <a:ea typeface="楷体" pitchFamily="49" charset="-122"/>
              </a:rPr>
              <a:t>qt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122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5" descr="22-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5" y="1870508"/>
            <a:ext cx="6220860" cy="469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6"/>
          <p:cNvSpPr>
            <a:spLocks noChangeArrowheads="1"/>
          </p:cNvSpPr>
          <p:nvPr/>
        </p:nvSpPr>
        <p:spPr bwMode="auto">
          <a:xfrm>
            <a:off x="2303014" y="6426543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en-US" sz="1200" b="1" dirty="0">
                <a:latin typeface="楷体" pitchFamily="49" charset="-122"/>
                <a:ea typeface="楷体" pitchFamily="49" charset="-122"/>
              </a:rPr>
              <a:t>的特性曲线</a:t>
            </a:r>
          </a:p>
        </p:txBody>
      </p:sp>
      <p:sp>
        <p:nvSpPr>
          <p:cNvPr id="44036" name="Freeform 7"/>
          <p:cNvSpPr>
            <a:spLocks/>
          </p:cNvSpPr>
          <p:nvPr/>
        </p:nvSpPr>
        <p:spPr bwMode="auto">
          <a:xfrm>
            <a:off x="755576" y="4081668"/>
            <a:ext cx="4752528" cy="1926813"/>
          </a:xfrm>
          <a:custGeom>
            <a:avLst/>
            <a:gdLst>
              <a:gd name="T0" fmla="*/ 0 w 3216"/>
              <a:gd name="T1" fmla="*/ 2147483647 h 1200"/>
              <a:gd name="T2" fmla="*/ 2147483647 w 3216"/>
              <a:gd name="T3" fmla="*/ 2147483647 h 1200"/>
              <a:gd name="T4" fmla="*/ 2147483647 w 3216"/>
              <a:gd name="T5" fmla="*/ 0 h 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16" h="1200">
                <a:moveTo>
                  <a:pt x="0" y="1200"/>
                </a:moveTo>
                <a:cubicBezTo>
                  <a:pt x="884" y="820"/>
                  <a:pt x="1768" y="440"/>
                  <a:pt x="2304" y="240"/>
                </a:cubicBezTo>
                <a:cubicBezTo>
                  <a:pt x="2840" y="40"/>
                  <a:pt x="3064" y="40"/>
                  <a:pt x="3216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3989455" y="4800599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/>
              <a:t>输入功率</a:t>
            </a:r>
            <a:r>
              <a:rPr lang="en-US" altLang="zh-CN" sz="1800" b="1" dirty="0">
                <a:latin typeface="Times New Roman" charset="0"/>
              </a:rPr>
              <a:t>P</a:t>
            </a:r>
            <a:r>
              <a:rPr lang="en-US" altLang="zh-CN" sz="1800" b="1" baseline="-18000" dirty="0">
                <a:latin typeface="Times New Roman" charset="0"/>
              </a:rPr>
              <a:t>ip</a:t>
            </a:r>
          </a:p>
        </p:txBody>
      </p:sp>
      <p:sp>
        <p:nvSpPr>
          <p:cNvPr id="44038" name="Line 9"/>
          <p:cNvSpPr>
            <a:spLocks noChangeShapeType="1"/>
          </p:cNvSpPr>
          <p:nvPr/>
        </p:nvSpPr>
        <p:spPr bwMode="auto">
          <a:xfrm>
            <a:off x="3456055" y="4846637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Line 10"/>
          <p:cNvSpPr>
            <a:spLocks noChangeShapeType="1"/>
          </p:cNvSpPr>
          <p:nvPr/>
        </p:nvSpPr>
        <p:spPr bwMode="auto">
          <a:xfrm>
            <a:off x="4037946" y="51514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4457" y="-11875"/>
            <a:ext cx="9144000" cy="120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液压泵特性曲线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液压泵用某种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工作液体在一定转速和一定油温等条件下通过实验得出的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20272" y="143351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charset="0"/>
                <a:ea typeface="黑体" pitchFamily="49" charset="-122"/>
              </a:rPr>
              <a:t> 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639582" y="2708920"/>
            <a:ext cx="144016" cy="8458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6044" y="213105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 smtClean="0">
                <a:latin typeface="楷体" pitchFamily="49" charset="-122"/>
                <a:ea typeface="楷体" pitchFamily="49" charset="-122"/>
              </a:rPr>
              <a:t>qt</a:t>
            </a:r>
            <a:endParaRPr lang="zh-CN" altLang="en-US" sz="1800" dirty="0"/>
          </a:p>
        </p:txBody>
      </p:sp>
      <p:sp>
        <p:nvSpPr>
          <p:cNvPr id="15" name="矩形 14"/>
          <p:cNvSpPr/>
          <p:nvPr/>
        </p:nvSpPr>
        <p:spPr>
          <a:xfrm>
            <a:off x="6228184" y="1418189"/>
            <a:ext cx="2729744" cy="4154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、随着液压泵输出压力升高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泵的容积效率降低；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   2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、随着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液压泵输出压力升高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泵的机械效率增大；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、随着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液压泵输出压力升高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泵的总效率也升高（一定范围）。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 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   4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随着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液压泵的输出压力升高</a:t>
            </a: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转矩增大，泵的输入功率增大。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294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 descr="pump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77" y="2777011"/>
            <a:ext cx="3672408" cy="166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2" name="Object 4"/>
          <p:cNvGraphicFramePr>
            <a:graphicFrameLocks noChangeAspect="1"/>
          </p:cNvGraphicFramePr>
          <p:nvPr>
            <p:extLst/>
          </p:nvPr>
        </p:nvGraphicFramePr>
        <p:xfrm>
          <a:off x="1941700" y="5097462"/>
          <a:ext cx="25447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4" imgW="698400" imgH="444240" progId="Equation.3">
                  <p:embed/>
                </p:oleObj>
              </mc:Choice>
              <mc:Fallback>
                <p:oleObj name="公式" r:id="rId4" imgW="698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700" y="5097462"/>
                        <a:ext cx="2544762" cy="127158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995935" y="5733256"/>
            <a:ext cx="475252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None/>
            </a:pPr>
            <a:r>
              <a:rPr lang="en-US" altLang="zh-CN" sz="2000" b="1" i="1" dirty="0" err="1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000" b="1" i="1" baseline="-25000" dirty="0" err="1">
                <a:latin typeface="楷体" pitchFamily="49" charset="-122"/>
                <a:ea typeface="楷体" pitchFamily="49" charset="-122"/>
              </a:rPr>
              <a:t>sc</a:t>
            </a:r>
            <a:r>
              <a:rPr lang="en-US" altLang="zh-CN" sz="2000" b="1" i="1" dirty="0">
                <a:latin typeface="楷体" pitchFamily="49" charset="-122"/>
                <a:ea typeface="楷体" pitchFamily="49" charset="-122"/>
              </a:rPr>
              <a:t>’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－执行元件的实际输出功率</a:t>
            </a:r>
          </a:p>
          <a:p>
            <a:pPr marL="1143000" lvl="2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None/>
            </a:pPr>
            <a:r>
              <a:rPr lang="en-US" altLang="zh-CN" sz="2000" b="1" i="1" dirty="0" err="1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000" b="1" i="1" baseline="-25000" dirty="0" err="1">
                <a:latin typeface="楷体" pitchFamily="49" charset="-122"/>
                <a:ea typeface="楷体" pitchFamily="49" charset="-122"/>
              </a:rPr>
              <a:t>sr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－动力元件的实际输入功率</a:t>
            </a:r>
          </a:p>
        </p:txBody>
      </p:sp>
      <p:sp>
        <p:nvSpPr>
          <p:cNvPr id="4" name="矩形 3"/>
          <p:cNvSpPr/>
          <p:nvPr/>
        </p:nvSpPr>
        <p:spPr>
          <a:xfrm>
            <a:off x="5306161" y="4174237"/>
            <a:ext cx="85792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i="1" baseline="-25000" dirty="0" err="1">
                <a:latin typeface="楷体" pitchFamily="49" charset="-122"/>
                <a:ea typeface="楷体" pitchFamily="49" charset="-122"/>
              </a:rPr>
              <a:t>sc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’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67151" y="4178803"/>
            <a:ext cx="54854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i="1" baseline="-25000" dirty="0" err="1">
                <a:latin typeface="楷体" pitchFamily="49" charset="-122"/>
                <a:ea typeface="楷体" pitchFamily="49" charset="-122"/>
              </a:rPr>
              <a:t>sr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782033" y="3933056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131058" y="3933056"/>
            <a:ext cx="604067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333350" y="1579116"/>
            <a:ext cx="2779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buClr>
                <a:srgbClr val="85DFD0"/>
              </a:buClr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楷体"/>
                <a:ea typeface="楷体"/>
              </a:rPr>
              <a:t>④ </a:t>
            </a: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系统总效率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48" y="0"/>
            <a:ext cx="9111952" cy="46782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某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液压泵的排量为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250ml/r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，额定转速为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1200 r/min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额定压力为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8MPa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，额定工况下泵的容积效率为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，机械效率为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0.8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。试求：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液压泵的额定流量（单位：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L/min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）</a:t>
            </a:r>
            <a:endParaRPr lang="zh-CN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驱动液压泵的电机输入转矩（单位：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Nm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3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若液压泵的泄漏流量的值仅与泵的工作压力成正比（工作压力为零则无泄漏），则当负载压力为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6MPa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，泵的转速下降至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900r/min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时，计算此时泵的容积效率值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71600" y="5003693"/>
            <a:ext cx="5794325" cy="1708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zh-CN" sz="2000" b="1" dirty="0">
                <a:latin typeface="楷体" pitchFamily="49" charset="-122"/>
                <a:ea typeface="楷体" pitchFamily="49" charset="-122"/>
              </a:rPr>
              <a:t>的排量为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250ml/r</a:t>
            </a:r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额定转速</a:t>
            </a:r>
            <a:r>
              <a:rPr lang="zh-CN" altLang="zh-CN" sz="2000" b="1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1200 r/min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zh-CN" sz="2000" b="1" dirty="0">
                <a:latin typeface="楷体" pitchFamily="49" charset="-122"/>
                <a:ea typeface="楷体" pitchFamily="49" charset="-122"/>
              </a:rPr>
              <a:t>压力为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8MPa</a:t>
            </a:r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额定工况</a:t>
            </a:r>
            <a:r>
              <a:rPr lang="zh-CN" altLang="zh-CN" sz="2000" b="1" dirty="0">
                <a:latin typeface="楷体" pitchFamily="49" charset="-122"/>
                <a:ea typeface="楷体" pitchFamily="49" charset="-122"/>
              </a:rPr>
              <a:t>下泵的容积效率为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zh-CN" sz="2000" b="1" dirty="0">
                <a:latin typeface="楷体" pitchFamily="49" charset="-122"/>
                <a:ea typeface="楷体" pitchFamily="49" charset="-122"/>
              </a:rPr>
              <a:t>，机械效率为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0.8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7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排量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250ml/r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额定转速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1200 r/min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额定压力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8MPa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，额定工况下泵的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容积效率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机械效率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0.8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。试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求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液压泵的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？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860764" y="2514542"/>
            <a:ext cx="2857180" cy="3333216"/>
            <a:chOff x="1203" y="1124"/>
            <a:chExt cx="1851" cy="222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4427984" y="2372528"/>
            <a:ext cx="4320480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分析：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1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的额定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是泵特定条件下的实际输出流量。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、现已知液压泵的排量、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额定转速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额定工况下的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容积效率。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7335" y="3953343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V=250ml/r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1902369" y="5222875"/>
            <a:ext cx="1665848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额定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n=1200r/min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251336" y="2957021"/>
            <a:ext cx="104868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altLang="zh-CN" sz="2000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000" b="1" baseline="-25000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=0.9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5220071" y="6207943"/>
          <a:ext cx="24050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3" imgW="825480" imgH="228600" progId="Equation.3">
                  <p:embed/>
                </p:oleObj>
              </mc:Choice>
              <mc:Fallback>
                <p:oleObj name="公式" r:id="rId3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1" y="6207943"/>
                        <a:ext cx="2405062" cy="4318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5248005" y="5642970"/>
          <a:ext cx="1895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公式" r:id="rId5" imgW="723600" imgH="228600" progId="Equation.3">
                  <p:embed/>
                </p:oleObj>
              </mc:Choice>
              <mc:Fallback>
                <p:oleObj name="公式" r:id="rId5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005" y="5642970"/>
                        <a:ext cx="1895475" cy="40957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4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7734" y="2636912"/>
            <a:ext cx="7200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液压泵的额定</a:t>
            </a:r>
            <a:r>
              <a:rPr lang="zh-CN" altLang="zh-CN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流量</a:t>
            </a:r>
            <a:r>
              <a: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?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单位：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L/min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为：</a:t>
            </a:r>
            <a:endParaRPr lang="zh-CN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471060" y="4077072"/>
          <a:ext cx="685414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公式" r:id="rId3" imgW="2616200" imgH="241300" progId="Equation.3">
                  <p:embed/>
                </p:oleObj>
              </mc:Choice>
              <mc:Fallback>
                <p:oleObj name="公式" r:id="rId3" imgW="2616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060" y="4077072"/>
                        <a:ext cx="6854147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907704" y="4636392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液压泵的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额定流量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为：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547664" y="5373216"/>
          <a:ext cx="658529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公式" r:id="rId5" imgW="2260600" imgH="228600" progId="Equation.3">
                  <p:embed/>
                </p:oleObj>
              </mc:Choice>
              <mc:Fallback>
                <p:oleObj name="公式" r:id="rId5" imgW="226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373216"/>
                        <a:ext cx="6585296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115616" y="1052736"/>
            <a:ext cx="6840760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已知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排量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250ml/r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额定转速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1200 r/min</a:t>
            </a: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容积效率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6923112" y="52996"/>
            <a:ext cx="2066528" cy="7241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解题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15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排量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250ml/r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额定转速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1200 r/min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额定压力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8MPa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，额定工况下泵的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容积效率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机械效率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0.8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。试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求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2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驱动液压泵的电机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输入转矩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？</a:t>
            </a:r>
            <a:endParaRPr lang="zh-CN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118577" y="2664484"/>
            <a:ext cx="2121617" cy="2568575"/>
            <a:chOff x="1203" y="1124"/>
            <a:chExt cx="1851" cy="222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1988" y="1186"/>
              <a:ext cx="720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p q</a:t>
              </a:r>
              <a:endParaRPr lang="en-US" altLang="zh-CN" b="1" baseline="-25000" dirty="0"/>
            </a:p>
          </p:txBody>
        </p:sp>
        <p:grpSp>
          <p:nvGrpSpPr>
            <p:cNvPr id="15" name="Group 49"/>
            <p:cNvGrpSpPr>
              <a:grpSpLocks/>
            </p:cNvGrpSpPr>
            <p:nvPr/>
          </p:nvGrpSpPr>
          <p:grpSpPr bwMode="auto">
            <a:xfrm>
              <a:off x="2324" y="2722"/>
              <a:ext cx="652" cy="399"/>
              <a:chOff x="1776" y="2256"/>
              <a:chExt cx="652" cy="399"/>
            </a:xfrm>
          </p:grpSpPr>
          <p:sp>
            <p:nvSpPr>
              <p:cNvPr id="16" name="Rectangle 35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528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T</a:t>
                </a:r>
                <a:r>
                  <a:rPr lang="en-US" altLang="zh-CN" b="1" baseline="-25000" dirty="0"/>
                  <a:t>i</a:t>
                </a:r>
              </a:p>
            </p:txBody>
          </p:sp>
          <p:graphicFrame>
            <p:nvGraphicFramePr>
              <p:cNvPr id="17" name="Object 3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144" y="2354"/>
              <a:ext cx="284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0" name="Equation" r:id="rId3" imgW="152334" imgH="139639" progId="Equation.DSMT4">
                      <p:embed/>
                    </p:oleObj>
                  </mc:Choice>
                  <mc:Fallback>
                    <p:oleObj name="Equation" r:id="rId3" imgW="152334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4" y="2354"/>
                            <a:ext cx="284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 cmpd="dbl">
                                <a:solidFill>
                                  <a:srgbClr val="99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" name="矩形 2"/>
          <p:cNvSpPr/>
          <p:nvPr/>
        </p:nvSpPr>
        <p:spPr>
          <a:xfrm>
            <a:off x="4883125" y="1971662"/>
            <a:ext cx="3422675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分析：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1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已知泵输出压力、输出流量可算出泵输出功率（额定）。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、再知容积和机械效率，可算出输入功率，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、算出输入功率，已知转速，即可算出输入转矩。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33806" y="4998960"/>
            <a:ext cx="1828905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b="1" dirty="0">
                <a:latin typeface="楷体" pitchFamily="49" charset="-122"/>
                <a:ea typeface="楷体" pitchFamily="49" charset="-122"/>
              </a:rPr>
              <a:t>额定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n=1200 r/min</a:t>
            </a:r>
          </a:p>
        </p:txBody>
      </p:sp>
      <p:sp>
        <p:nvSpPr>
          <p:cNvPr id="20" name="矩形 19"/>
          <p:cNvSpPr/>
          <p:nvPr/>
        </p:nvSpPr>
        <p:spPr>
          <a:xfrm>
            <a:off x="179512" y="2736154"/>
            <a:ext cx="109196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altLang="zh-CN" sz="2000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v=0.9</a:t>
            </a:r>
          </a:p>
          <a:p>
            <a:r>
              <a:rPr lang="el-GR" altLang="zh-CN" sz="2000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m=0</a:t>
            </a:r>
            <a:r>
              <a:rPr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.8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1993676" y="1956598"/>
            <a:ext cx="2074268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b="1" dirty="0">
                <a:latin typeface="楷体" pitchFamily="49" charset="-122"/>
                <a:ea typeface="楷体" pitchFamily="49" charset="-122"/>
              </a:rPr>
              <a:t>额定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p=8MPa</a:t>
            </a:r>
          </a:p>
          <a:p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额定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q=270L/min</a:t>
            </a:r>
            <a:endParaRPr lang="zh-CN" altLang="en-US" sz="2000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7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47664" y="248418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驱动液压泵的电机</a:t>
            </a:r>
            <a:r>
              <a:rPr lang="zh-CN" altLang="zh-CN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输入转矩</a:t>
            </a:r>
            <a:r>
              <a:rPr lang="en-US" altLang="zh-CN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?</a:t>
            </a:r>
            <a:endParaRPr lang="en-US" altLang="zh-CN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液压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泵输入功率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617042" y="3933056"/>
          <a:ext cx="590991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公式" r:id="rId3" imgW="2895600" imgH="457200" progId="Equation.3">
                  <p:embed/>
                </p:oleObj>
              </mc:Choice>
              <mc:Fallback>
                <p:oleObj name="公式" r:id="rId3" imgW="2895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042" y="3933056"/>
                        <a:ext cx="5909915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042942" y="908720"/>
            <a:ext cx="7075461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排量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250ml/r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额定转速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1200 r/min</a:t>
            </a: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,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额定压力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8MPa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容积效率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机械效率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0.8</a:t>
            </a:r>
            <a:endParaRPr lang="zh-CN" altLang="en-US" dirty="0"/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1769138" y="5103093"/>
            <a:ext cx="389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液压泵电机的输入转矩为：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769138" y="5690146"/>
          <a:ext cx="5995918" cy="67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公式" r:id="rId5" imgW="3060700" imgH="419100" progId="Equation.3">
                  <p:embed/>
                </p:oleObj>
              </mc:Choice>
              <mc:Fallback>
                <p:oleObj name="公式" r:id="rId5" imgW="3060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138" y="5690146"/>
                        <a:ext cx="5995918" cy="672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303858" y="3068960"/>
            <a:ext cx="1629091" cy="830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已求出</a:t>
            </a:r>
            <a:r>
              <a:rPr lang="zh-CN" altLang="zh-CN" sz="1600" b="1" dirty="0" smtClean="0"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流量为</a:t>
            </a:r>
            <a:r>
              <a:rPr lang="en-US" altLang="zh-CN" sz="1600" b="1" dirty="0" smtClean="0">
                <a:latin typeface="楷体" pitchFamily="49" charset="-122"/>
                <a:ea typeface="楷体" pitchFamily="49" charset="-122"/>
              </a:rPr>
              <a:t>270 L/min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，注意单位换算。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15325" y="5538944"/>
            <a:ext cx="114165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in</a:t>
            </a:r>
            <a:r>
              <a:rPr lang="en-US" altLang="zh-CN" dirty="0" smtClean="0"/>
              <a:t>=T</a:t>
            </a:r>
            <a:r>
              <a:rPr lang="el-GR" altLang="zh-CN" dirty="0" smtClean="0"/>
              <a:t>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1904" y="4004508"/>
            <a:ext cx="1135247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out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pq</a:t>
            </a:r>
            <a:endParaRPr lang="en-US" altLang="zh-CN" sz="2000" dirty="0" smtClean="0"/>
          </a:p>
          <a:p>
            <a:r>
              <a:rPr lang="en-US" altLang="zh-CN" sz="2000" dirty="0" smtClean="0"/>
              <a:t>=P</a:t>
            </a:r>
            <a:r>
              <a:rPr lang="en-US" altLang="zh-CN" sz="2000" baseline="-25000" dirty="0" smtClean="0"/>
              <a:t>in</a:t>
            </a:r>
            <a:r>
              <a:rPr lang="el-GR" altLang="zh-CN" sz="2000" dirty="0" smtClean="0"/>
              <a:t>η</a:t>
            </a:r>
            <a:r>
              <a:rPr lang="en-US" altLang="zh-CN" sz="2000" baseline="-25000" dirty="0" smtClean="0"/>
              <a:t>v</a:t>
            </a:r>
            <a:r>
              <a:rPr lang="el-GR" altLang="zh-CN" sz="2000" dirty="0"/>
              <a:t>η</a:t>
            </a:r>
            <a:r>
              <a:rPr lang="en-US" altLang="zh-CN" sz="2000" baseline="-25000" dirty="0" smtClean="0"/>
              <a:t>m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7077472" y="56150"/>
            <a:ext cx="2066528" cy="7898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解题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24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4006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的排量为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250ml/r</a:t>
            </a:r>
            <a:r>
              <a:rPr lang="zh-CN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，额定转速为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1200 r/min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额定压力为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8MPa</a:t>
            </a:r>
            <a:r>
              <a:rPr lang="zh-CN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，额定工况下泵的容积效率为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，机械效率为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0.8</a:t>
            </a:r>
            <a:r>
              <a:rPr lang="zh-CN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。试</a:t>
            </a:r>
            <a:r>
              <a:rPr lang="zh-CN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求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若液压泵的泄漏流量的值仅与泵的工作压力成正比（工作压力为零则无泄漏），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当负载压力为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6MPa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，泵的转速下降至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900r/min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时，计算此时泵的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容积效率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值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273961" y="2889166"/>
            <a:ext cx="2896553" cy="3225940"/>
            <a:chOff x="1203" y="1124"/>
            <a:chExt cx="1851" cy="222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1988" y="1186"/>
              <a:ext cx="720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p q</a:t>
              </a:r>
              <a:endParaRPr lang="en-US" altLang="zh-CN" b="1" baseline="-25000" dirty="0"/>
            </a:p>
          </p:txBody>
        </p:sp>
        <p:grpSp>
          <p:nvGrpSpPr>
            <p:cNvPr id="15" name="Group 49"/>
            <p:cNvGrpSpPr>
              <a:grpSpLocks/>
            </p:cNvGrpSpPr>
            <p:nvPr/>
          </p:nvGrpSpPr>
          <p:grpSpPr bwMode="auto">
            <a:xfrm>
              <a:off x="2324" y="2722"/>
              <a:ext cx="652" cy="399"/>
              <a:chOff x="1776" y="2256"/>
              <a:chExt cx="652" cy="399"/>
            </a:xfrm>
          </p:grpSpPr>
          <p:sp>
            <p:nvSpPr>
              <p:cNvPr id="16" name="Rectangle 35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528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T</a:t>
                </a:r>
                <a:r>
                  <a:rPr lang="en-US" altLang="zh-CN" b="1" baseline="-25000" dirty="0"/>
                  <a:t>i</a:t>
                </a:r>
              </a:p>
            </p:txBody>
          </p:sp>
          <p:graphicFrame>
            <p:nvGraphicFramePr>
              <p:cNvPr id="17" name="Object 3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144" y="2354"/>
              <a:ext cx="284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38" name="Equation" r:id="rId3" imgW="152334" imgH="139639" progId="Equation.DSMT4">
                      <p:embed/>
                    </p:oleObj>
                  </mc:Choice>
                  <mc:Fallback>
                    <p:oleObj name="Equation" r:id="rId3" imgW="152334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4" y="2354"/>
                            <a:ext cx="284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 cmpd="dbl">
                                <a:solidFill>
                                  <a:srgbClr val="99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" name="矩形 2"/>
          <p:cNvSpPr/>
          <p:nvPr/>
        </p:nvSpPr>
        <p:spPr>
          <a:xfrm>
            <a:off x="5418233" y="2753260"/>
            <a:ext cx="2852937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分析：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1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、先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按负载压力比例计算出负载压力为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6MPa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时液压泵的泄漏量。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、再算出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900r/min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理论流量，即可算出容积效率。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46338" y="4302081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V=250ml/r</a:t>
            </a:r>
            <a:endParaRPr lang="zh-CN" altLang="en-US" sz="2000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201551" y="3192596"/>
          <a:ext cx="1668621" cy="438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660400" imgH="228600" progId="Equation.DSMT4">
                  <p:embed/>
                </p:oleObj>
              </mc:Choice>
              <mc:Fallback>
                <p:oleObj name="Equation" r:id="rId5" imgW="66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51" y="3192596"/>
                        <a:ext cx="1668621" cy="438449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 cmpd="dbl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179512" y="5333132"/>
            <a:ext cx="154664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0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V×n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3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874381" y="1590846"/>
            <a:ext cx="7200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根据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液压泵泄漏量与工作压力的线性关系可得在压力降至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6MPa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时，泵的泄漏量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b="1" baseline="-25000" dirty="0" err="1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’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zh-CN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439652" y="2708920"/>
          <a:ext cx="608467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公式" r:id="rId3" imgW="3365500" imgH="406400" progId="Equation.3">
                  <p:embed/>
                </p:oleObj>
              </mc:Choice>
              <mc:Fallback>
                <p:oleObj name="公式" r:id="rId3" imgW="3365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52" y="2708920"/>
                        <a:ext cx="6084676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1331640" y="3613743"/>
            <a:ext cx="5710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此时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900r/min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的理论流量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b="1" baseline="-25000" dirty="0" err="1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’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为：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475656" y="4293096"/>
          <a:ext cx="4896544" cy="360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公式" r:id="rId5" imgW="2565400" imgH="241300" progId="Equation.3">
                  <p:embed/>
                </p:oleObj>
              </mc:Choice>
              <mc:Fallback>
                <p:oleObj name="公式" r:id="rId5" imgW="2565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293096"/>
                        <a:ext cx="4896544" cy="360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若液压泵的泄漏流量的值仅与泵的工作压力成正比（工作压力为零则无泄漏），则当负载压力为</a:t>
            </a:r>
            <a:r>
              <a: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6MPa</a:t>
            </a:r>
            <a:r>
              <a:rPr lang="zh-CN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，泵的转速下降至</a:t>
            </a:r>
            <a:r>
              <a: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900r/min</a:t>
            </a:r>
            <a:r>
              <a:rPr lang="zh-CN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时，计算此时泵的容积效率值</a:t>
            </a:r>
            <a:r>
              <a: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?</a:t>
            </a:r>
            <a:endParaRPr lang="zh-CN" altLang="zh-CN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1343435" y="4797152"/>
            <a:ext cx="4052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此时泵的容积效率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 err="1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’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zh-CN" sz="2800" b="1" dirty="0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475656" y="5517232"/>
          <a:ext cx="58324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公式" r:id="rId7" imgW="2298700" imgH="444500" progId="Equation.3">
                  <p:embed/>
                </p:oleObj>
              </mc:Choice>
              <mc:Fallback>
                <p:oleObj name="公式" r:id="rId7" imgW="2298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517232"/>
                        <a:ext cx="58324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7077472" y="6138002"/>
            <a:ext cx="2066528" cy="7241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解题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67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872" y="1052736"/>
            <a:ext cx="7772400" cy="1295400"/>
          </a:xfrm>
        </p:spPr>
        <p:txBody>
          <a:bodyPr anchor="ctr"/>
          <a:lstStyle/>
          <a:p>
            <a:pPr eaLnBrk="1" hangingPunct="1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 液压泵的种类</a:t>
            </a:r>
          </a:p>
        </p:txBody>
      </p:sp>
      <p:sp>
        <p:nvSpPr>
          <p:cNvPr id="3" name="椭圆 2"/>
          <p:cNvSpPr/>
          <p:nvPr/>
        </p:nvSpPr>
        <p:spPr>
          <a:xfrm>
            <a:off x="2009638" y="2946015"/>
            <a:ext cx="2160240" cy="9149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液压泵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46225" y="4290125"/>
            <a:ext cx="2016224" cy="8166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容积式泵</a:t>
            </a:r>
          </a:p>
        </p:txBody>
      </p:sp>
      <p:cxnSp>
        <p:nvCxnSpPr>
          <p:cNvPr id="7" name="直接箭头连接符 6"/>
          <p:cNvCxnSpPr>
            <a:endCxn id="6" idx="2"/>
          </p:cNvCxnSpPr>
          <p:nvPr/>
        </p:nvCxnSpPr>
        <p:spPr>
          <a:xfrm>
            <a:off x="3707904" y="3826349"/>
            <a:ext cx="1738321" cy="8720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182604" y="3399924"/>
            <a:ext cx="1037468" cy="35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232798" y="2942724"/>
            <a:ext cx="271745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利用内部密封容积变化来完成油液的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输送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7321377" y="4838332"/>
            <a:ext cx="1206845" cy="1497748"/>
            <a:chOff x="1203" y="1124"/>
            <a:chExt cx="1851" cy="2222"/>
          </a:xfrm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35"/>
            <p:cNvSpPr>
              <a:spLocks noChangeArrowheads="1"/>
            </p:cNvSpPr>
            <p:nvPr/>
          </p:nvSpPr>
          <p:spPr bwMode="auto">
            <a:xfrm>
              <a:off x="2324" y="2722"/>
              <a:ext cx="528" cy="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 altLang="zh-CN" b="1" baseline="-250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395536" y="2996952"/>
            <a:ext cx="266854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b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V×n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实际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b="1" i="1" dirty="0" err="1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i="1" baseline="-25000" dirty="0" err="1" smtClean="0">
                <a:latin typeface="楷体" pitchFamily="49" charset="-122"/>
                <a:ea typeface="楷体" pitchFamily="49" charset="-122"/>
              </a:rPr>
              <a:t>V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59558" y="3745588"/>
            <a:ext cx="2196085" cy="46166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i="1" dirty="0" err="1">
                <a:latin typeface="Times New Roman" charset="0"/>
                <a:cs typeface="Times New Roman" charset="0"/>
              </a:rPr>
              <a:t>η</a:t>
            </a:r>
            <a:r>
              <a:rPr lang="en-US" altLang="zh-CN" b="1" i="1" baseline="-25000" dirty="0" err="1">
                <a:latin typeface="Times New Roman" charset="0"/>
                <a:cs typeface="Times New Roman" charset="0"/>
              </a:rPr>
              <a:t>V</a:t>
            </a:r>
            <a:r>
              <a:rPr lang="en-US" altLang="zh-CN" b="1" i="1" baseline="-25000" dirty="0">
                <a:latin typeface="Times New Roman" charset="0"/>
                <a:cs typeface="Times New Roman" charset="0"/>
              </a:rPr>
              <a:t>  </a:t>
            </a:r>
            <a:r>
              <a:rPr lang="en-US" altLang="zh-CN" b="1" i="1" dirty="0">
                <a:latin typeface="Times New Roman" charset="0"/>
                <a:cs typeface="Times New Roman" charset="0"/>
              </a:rPr>
              <a:t>=  q /</a:t>
            </a:r>
            <a:r>
              <a:rPr lang="en-US" altLang="zh-CN" dirty="0">
                <a:latin typeface="Times New Roman" charset="0"/>
                <a:cs typeface="Times New Roman" charset="0"/>
              </a:rPr>
              <a:t> </a:t>
            </a:r>
            <a:r>
              <a:rPr lang="en-US" altLang="zh-CN" b="1" i="1" dirty="0" err="1" smtClean="0">
                <a:latin typeface="Times New Roman" charset="0"/>
                <a:cs typeface="Times New Roman" charset="0"/>
              </a:rPr>
              <a:t>q</a:t>
            </a:r>
            <a:r>
              <a:rPr lang="en-US" altLang="zh-CN" b="1" i="1" baseline="-25000" dirty="0" err="1" smtClean="0">
                <a:latin typeface="Times New Roman" charset="0"/>
                <a:cs typeface="Times New Roman" charset="0"/>
              </a:rPr>
              <a:t>t</a:t>
            </a:r>
            <a:endParaRPr lang="en-US" altLang="zh-CN" b="1" i="1" baseline="-25000" dirty="0" smtClean="0">
              <a:latin typeface="Times New Roman" charset="0"/>
              <a:cs typeface="Times New Rom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86594" y="5094520"/>
            <a:ext cx="227754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>
              <a:spcBef>
                <a:spcPts val="0"/>
              </a:spcBef>
              <a:buClr>
                <a:srgbClr val="FF9900"/>
              </a:buClr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i 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= </a:t>
            </a:r>
            <a:r>
              <a:rPr lang="el-GR" altLang="zh-CN" b="1" dirty="0" smtClean="0">
                <a:latin typeface="楷体"/>
                <a:ea typeface="楷体"/>
                <a:cs typeface="Times New Roman" pitchFamily="18" charset="0"/>
              </a:rPr>
              <a:t>ω</a:t>
            </a:r>
            <a:r>
              <a:rPr lang="en-US" altLang="zh-CN" b="1" dirty="0" smtClean="0">
                <a:latin typeface="楷体"/>
                <a:ea typeface="楷体"/>
                <a:cs typeface="Times New Roman" pitchFamily="18" charset="0"/>
              </a:rPr>
              <a:t>T</a:t>
            </a:r>
          </a:p>
          <a:p>
            <a:pPr marL="0" lvl="1" algn="ctr">
              <a:spcBef>
                <a:spcPts val="0"/>
              </a:spcBef>
              <a:buClr>
                <a:srgbClr val="FF9900"/>
              </a:buClr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o 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= △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pq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lvl="1" algn="ctr">
              <a:spcBef>
                <a:spcPts val="0"/>
              </a:spcBef>
              <a:buClr>
                <a:srgbClr val="FF9900"/>
              </a:buClr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i 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= △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  <a:cs typeface="Times New Roman" pitchFamily="18" charset="0"/>
              </a:rPr>
              <a:t>pq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/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η</a:t>
            </a:r>
            <a:endParaRPr lang="en-US" altLang="zh-CN" sz="32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95536" y="2037961"/>
            <a:ext cx="372009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、已知转速、排量、容积效率求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的额定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 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0232" y="4400460"/>
            <a:ext cx="372009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、已知输出压力、流量（输出功率）和容积、机械效率（总效率），可求输入功率。再知转速，即可求输入转矩。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07020" y="1979778"/>
            <a:ext cx="3748623" cy="156966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、用工作压力～泄漏量关系求出此时的泄漏量，再算出此时理论流量</a:t>
            </a:r>
            <a:r>
              <a:rPr lang="zh-CN" altLang="en-US" sz="12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12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900r/min</a:t>
            </a:r>
            <a:r>
              <a:rPr lang="zh-CN" altLang="en-US" sz="12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即可算出容积效率。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89159" y="709671"/>
            <a:ext cx="1872208" cy="5824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8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691604" y="1842490"/>
            <a:ext cx="4976595" cy="3737406"/>
            <a:chOff x="624" y="1320"/>
            <a:chExt cx="2117" cy="1639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110" y="1813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00" y="1825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550" y="1320"/>
              <a:ext cx="143" cy="482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141" y="2255"/>
              <a:ext cx="60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1743" y="1361"/>
              <a:ext cx="451" cy="175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b="1" dirty="0" smtClean="0"/>
                <a:t>△p</a:t>
              </a:r>
              <a:r>
                <a:rPr lang="zh-CN" altLang="en-US" sz="2000" b="1" dirty="0" smtClean="0"/>
                <a:t>、</a:t>
              </a:r>
              <a:r>
                <a:rPr lang="en-US" altLang="zh-CN" sz="2000" b="1" dirty="0" smtClean="0"/>
                <a:t>q</a:t>
              </a:r>
              <a:endParaRPr lang="en-US" altLang="zh-CN" sz="2000" b="1" baseline="-25000" dirty="0"/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2352" y="2407"/>
              <a:ext cx="389" cy="175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b="1" dirty="0" smtClean="0"/>
                <a:t>T</a:t>
              </a:r>
              <a:r>
                <a:rPr lang="zh-CN" altLang="en-US" sz="2000" b="1" dirty="0" smtClean="0"/>
                <a:t>、</a:t>
              </a:r>
              <a:r>
                <a:rPr lang="el-GR" altLang="zh-CN" sz="2000" b="1" dirty="0" smtClean="0"/>
                <a:t>ω</a:t>
              </a:r>
              <a:endParaRPr lang="en-US" altLang="zh-CN" sz="2000" b="1" dirty="0"/>
            </a:p>
          </p:txBody>
        </p:sp>
        <p:sp>
          <p:nvSpPr>
            <p:cNvPr id="22" name="Rectangle 51"/>
            <p:cNvSpPr>
              <a:spLocks noChangeArrowheads="1"/>
            </p:cNvSpPr>
            <p:nvPr/>
          </p:nvSpPr>
          <p:spPr bwMode="auto">
            <a:xfrm>
              <a:off x="651" y="2784"/>
              <a:ext cx="624" cy="175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err="1" smtClean="0"/>
                <a:t>T</a:t>
              </a:r>
              <a:r>
                <a:rPr lang="en-US" altLang="zh-CN" sz="2000" b="1" baseline="-25000" dirty="0" err="1" smtClean="0"/>
                <a:t>t</a:t>
              </a:r>
              <a:r>
                <a:rPr lang="en-US" altLang="zh-CN" sz="2000" b="1" dirty="0" smtClean="0"/>
                <a:t>=T-△</a:t>
              </a:r>
              <a:r>
                <a:rPr lang="en-US" altLang="zh-CN" sz="2000" b="1" dirty="0"/>
                <a:t>T</a:t>
              </a:r>
              <a:endParaRPr lang="en-US" altLang="zh-CN" sz="2000" b="1" baseline="-25000" dirty="0"/>
            </a:p>
          </p:txBody>
        </p:sp>
        <p:sp>
          <p:nvSpPr>
            <p:cNvPr id="21" name="Rectangle 53"/>
            <p:cNvSpPr>
              <a:spLocks noChangeArrowheads="1"/>
            </p:cNvSpPr>
            <p:nvPr/>
          </p:nvSpPr>
          <p:spPr bwMode="auto">
            <a:xfrm>
              <a:off x="624" y="1320"/>
              <a:ext cx="720" cy="175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err="1"/>
                <a:t>q</a:t>
              </a:r>
              <a:r>
                <a:rPr lang="en-US" altLang="zh-CN" sz="2000" b="1" baseline="-25000" dirty="0" err="1"/>
                <a:t>t</a:t>
              </a:r>
              <a:r>
                <a:rPr lang="en-US" altLang="zh-CN" sz="2000" b="1" baseline="-25000" dirty="0"/>
                <a:t> </a:t>
              </a:r>
              <a:r>
                <a:rPr lang="en-US" altLang="zh-CN" sz="2000" b="1" dirty="0" smtClean="0"/>
                <a:t>-△q=q</a:t>
              </a:r>
              <a:endParaRPr lang="en-US" altLang="zh-CN" sz="2000" b="1" baseline="-25000" dirty="0"/>
            </a:p>
          </p:txBody>
        </p:sp>
      </p:grpSp>
      <p:sp>
        <p:nvSpPr>
          <p:cNvPr id="27" name="Rectangle 51"/>
          <p:cNvSpPr>
            <a:spLocks noChangeArrowheads="1"/>
          </p:cNvSpPr>
          <p:nvPr/>
        </p:nvSpPr>
        <p:spPr bwMode="auto">
          <a:xfrm>
            <a:off x="5291812" y="5208711"/>
            <a:ext cx="1400070" cy="40011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P</a:t>
            </a:r>
            <a:r>
              <a:rPr lang="zh-CN" altLang="en-US" sz="2000" b="1" baseline="-25000" dirty="0" smtClean="0"/>
              <a:t>输入</a:t>
            </a:r>
            <a:r>
              <a:rPr lang="en-US" altLang="zh-CN" sz="2000" b="1" dirty="0" smtClean="0"/>
              <a:t>=T</a:t>
            </a:r>
            <a:r>
              <a:rPr lang="el-GR" altLang="zh-CN" sz="2000" b="1" dirty="0" smtClean="0"/>
              <a:t>ω</a:t>
            </a:r>
            <a:endParaRPr lang="en-US" altLang="zh-CN" sz="2000" b="1" baseline="-25000" dirty="0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4322124" y="1434398"/>
            <a:ext cx="1892128" cy="40011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P</a:t>
            </a:r>
            <a:r>
              <a:rPr lang="zh-CN" altLang="en-US" sz="2000" b="1" baseline="-25000" dirty="0" smtClean="0"/>
              <a:t>输出</a:t>
            </a:r>
            <a:r>
              <a:rPr lang="en-US" altLang="zh-CN" sz="2000" b="1" dirty="0" smtClean="0"/>
              <a:t>=△</a:t>
            </a:r>
            <a:r>
              <a:rPr lang="en-US" altLang="zh-CN" sz="2000" b="1" dirty="0" err="1" smtClean="0"/>
              <a:t>pq</a:t>
            </a:r>
            <a:endParaRPr lang="en-US" altLang="zh-CN" sz="2000" b="1" baseline="-25000" dirty="0"/>
          </a:p>
        </p:txBody>
      </p:sp>
      <p:sp>
        <p:nvSpPr>
          <p:cNvPr id="20" name="矩形 19"/>
          <p:cNvSpPr/>
          <p:nvPr/>
        </p:nvSpPr>
        <p:spPr>
          <a:xfrm>
            <a:off x="5715333" y="4780734"/>
            <a:ext cx="976549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altLang="zh-CN" sz="2000" b="1" dirty="0" smtClean="0"/>
              <a:t>ω</a:t>
            </a:r>
            <a:r>
              <a:rPr lang="en-US" altLang="zh-CN" sz="2000" b="1" dirty="0" smtClean="0"/>
              <a:t>=2</a:t>
            </a:r>
            <a:r>
              <a:rPr lang="az-Cyrl-AZ" altLang="zh-CN" sz="2000" b="1" dirty="0" smtClean="0"/>
              <a:t>п</a:t>
            </a:r>
            <a:r>
              <a:rPr lang="en-US" altLang="zh-CN" sz="2000" b="1" dirty="0" smtClean="0"/>
              <a:t>n</a:t>
            </a:r>
            <a:endParaRPr lang="en-US" altLang="zh-CN" sz="2000" b="1" dirty="0"/>
          </a:p>
        </p:txBody>
      </p: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1715742" y="2336749"/>
            <a:ext cx="1293491" cy="40011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2000" b="1" dirty="0" err="1" smtClean="0"/>
              <a:t>q</a:t>
            </a:r>
            <a:r>
              <a:rPr lang="en-US" altLang="zh-CN" sz="2000" b="1" baseline="-25000" dirty="0" err="1" smtClean="0"/>
              <a:t>t</a:t>
            </a:r>
            <a:r>
              <a:rPr lang="en-US" altLang="zh-CN" sz="2000" b="1" dirty="0" smtClean="0"/>
              <a:t>=</a:t>
            </a:r>
            <a:r>
              <a:rPr lang="en-US" altLang="zh-CN" sz="2000" b="1" dirty="0" err="1" smtClean="0"/>
              <a:t>Vn</a:t>
            </a:r>
            <a:endParaRPr lang="en-US" altLang="zh-CN" sz="2000" b="1" baseline="-25000" dirty="0"/>
          </a:p>
        </p:txBody>
      </p:sp>
      <p:sp>
        <p:nvSpPr>
          <p:cNvPr id="3" name="矩形 2"/>
          <p:cNvSpPr/>
          <p:nvPr/>
        </p:nvSpPr>
        <p:spPr>
          <a:xfrm>
            <a:off x="1762339" y="5718991"/>
            <a:ext cx="1460693" cy="46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2000" b="1" dirty="0" smtClean="0">
                <a:ea typeface="宋体"/>
              </a:rPr>
              <a:t>η</a:t>
            </a:r>
            <a:r>
              <a:rPr lang="en-US" altLang="zh-CN" sz="2000" b="1" baseline="-25000" dirty="0" smtClean="0">
                <a:ea typeface="宋体"/>
              </a:rPr>
              <a:t>m</a:t>
            </a:r>
            <a:r>
              <a:rPr lang="en-US" altLang="zh-CN" sz="2000" b="1" dirty="0" smtClean="0"/>
              <a:t>=</a:t>
            </a:r>
            <a:r>
              <a:rPr lang="en-US" altLang="zh-CN" sz="2000" b="1" dirty="0" err="1" smtClean="0"/>
              <a:t>T</a:t>
            </a:r>
            <a:r>
              <a:rPr lang="en-US" altLang="zh-CN" sz="2000" b="1" baseline="-25000" dirty="0" err="1" smtClean="0">
                <a:ea typeface="宋体"/>
              </a:rPr>
              <a:t>t</a:t>
            </a:r>
            <a:r>
              <a:rPr lang="en-US" altLang="zh-CN" sz="2000" b="1" dirty="0" smtClean="0"/>
              <a:t>/T</a:t>
            </a:r>
            <a:endParaRPr lang="zh-CN" altLang="en-US" sz="2000" b="1" baseline="-25000" dirty="0">
              <a:ea typeface="宋体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55075" y="2890196"/>
            <a:ext cx="1099632" cy="46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2000" b="1" dirty="0" smtClean="0">
                <a:ea typeface="宋体"/>
              </a:rPr>
              <a:t>η</a:t>
            </a:r>
            <a:r>
              <a:rPr lang="en-US" altLang="zh-CN" sz="2000" b="1" baseline="-25000" dirty="0" smtClean="0">
                <a:ea typeface="宋体"/>
              </a:rPr>
              <a:t>v</a:t>
            </a:r>
            <a:r>
              <a:rPr lang="en-US" altLang="zh-CN" sz="2000" b="1" dirty="0" smtClean="0"/>
              <a:t>=q/</a:t>
            </a:r>
            <a:r>
              <a:rPr lang="en-US" altLang="zh-CN" sz="2000" b="1" dirty="0" err="1" smtClean="0"/>
              <a:t>q</a:t>
            </a:r>
            <a:r>
              <a:rPr lang="en-US" altLang="zh-CN" sz="2000" b="1" baseline="-25000" dirty="0" err="1" smtClean="0"/>
              <a:t>t</a:t>
            </a:r>
            <a:endParaRPr lang="zh-CN" altLang="en-US" sz="2000" b="1" baseline="-25000" dirty="0">
              <a:ea typeface="宋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解题时应注意的几个问题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62997" y="1751974"/>
            <a:ext cx="1428683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、泵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理论、实际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流量的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区分与计算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87059" y="4223892"/>
            <a:ext cx="1428683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、泵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理论、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实际输入转矩的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区分与计算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64288" y="1434398"/>
            <a:ext cx="1584176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、注意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应用公式时各参数的量纲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，计算中最好都统一用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国际单位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64288" y="4256009"/>
            <a:ext cx="1739093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转速：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r/s;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转矩</a:t>
            </a:r>
            <a:r>
              <a:rPr lang="en-US" altLang="zh-CN" b="1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b="1" smtClean="0">
                <a:latin typeface="楷体" pitchFamily="49" charset="-122"/>
                <a:ea typeface="楷体" pitchFamily="49" charset="-122"/>
              </a:rPr>
              <a:t>Nm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;</a:t>
            </a: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压力：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Pa;</a:t>
            </a: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流量：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b="1" baseline="30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/s;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功率：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w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2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0"/>
            <a:ext cx="9143999" cy="28253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图所示的液压泵与液压马达组成的回路，已知泵与马达的排量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V=V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=25mL/r,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容积效率</a:t>
            </a:r>
            <a:r>
              <a:rPr lang="el-GR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VP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=</a:t>
            </a:r>
            <a:r>
              <a:rPr lang="el-GR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VM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机械效率</a:t>
            </a:r>
            <a:r>
              <a:rPr lang="el-GR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MP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=</a:t>
            </a:r>
            <a:r>
              <a:rPr lang="el-GR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MM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泵的转速为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1000r/min,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马达的输出转矩为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15N·m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中间管路存在的压力损失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1MPa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   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求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: 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液压马达的转速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n</a:t>
            </a:r>
            <a:r>
              <a:rPr lang="en-US" altLang="zh-CN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 (2)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液压泵的出口压力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p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 (3)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驱动液压泵旋转的电机功率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P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(4)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回路总效率</a:t>
            </a:r>
            <a:r>
              <a:rPr lang="el-GR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c</a:t>
            </a:r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29" y="3623560"/>
            <a:ext cx="385127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115812" y="4239013"/>
            <a:ext cx="59984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40179" y="4165188"/>
            <a:ext cx="59984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36296" y="4189021"/>
            <a:ext cx="14798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=p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-△p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2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56829" y="1227776"/>
            <a:ext cx="4390816" cy="5355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求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: 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液压马达的转速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n</a:t>
            </a:r>
            <a:r>
              <a:rPr lang="en-US" altLang="zh-CN" b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M</a:t>
            </a:r>
            <a:endParaRPr lang="en-US" altLang="zh-CN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86" y="2512679"/>
            <a:ext cx="3054071" cy="16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67951" y="2611266"/>
            <a:ext cx="8066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zh-CN" alt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27887" y="2661664"/>
            <a:ext cx="8066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zh-CN" alt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2840" y="2603484"/>
            <a:ext cx="163859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V=25mL/r</a:t>
            </a:r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VP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</a:p>
          <a:p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MP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n=1000r/mi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63579" y="2661664"/>
            <a:ext cx="1309974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=25mL/r</a:t>
            </a: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</a:p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T=15Nm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770888" y="2986327"/>
            <a:ext cx="122180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△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p=1MPa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32840" y="4605516"/>
            <a:ext cx="2970521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已知泵的排量、转速和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容积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效率可求出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泵的输出流量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sym typeface="Wingdings" pitchFamily="2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88741" y="2041856"/>
            <a:ext cx="204895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zh-CN" altLang="en-US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泵出</a:t>
            </a:r>
            <a:r>
              <a:rPr lang="en-US" altLang="zh-CN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=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zh-CN" altLang="en-US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马达入</a:t>
            </a:r>
            <a:r>
              <a:rPr lang="en-US" altLang="zh-CN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2072" y="4605516"/>
            <a:ext cx="4581866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计算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出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泵的输出流量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（马达的输入流量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)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。马达的容积效率和排量已知，即可求出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马达的转速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sym typeface="Wingdings" pitchFamily="2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7386698" y="188640"/>
            <a:ext cx="1634480" cy="6748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8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-9524"/>
            <a:ext cx="9144000" cy="16312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与马达的排量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V=V</a:t>
            </a:r>
            <a:r>
              <a:rPr lang="en-US" altLang="zh-CN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=25mL/r</a:t>
            </a:r>
          </a:p>
          <a:p>
            <a:pPr>
              <a:defRPr/>
            </a:pP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容积效率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VP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=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VM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,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机械效率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MP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=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MM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,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的转速为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1000r/min             1</a:t>
            </a:r>
            <a:r>
              <a:rPr lang="zh-CN" alt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、</a:t>
            </a:r>
            <a:r>
              <a:rPr lang="zh-CN" alt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求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液压马达转速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2132856"/>
            <a:ext cx="6192721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液压泵输出流量：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q = 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</a:rPr>
              <a:t>Vn</a:t>
            </a:r>
            <a:r>
              <a:rPr lang="el-GR" altLang="zh-CN" b="1" dirty="0" smtClean="0">
                <a:latin typeface="楷体" pitchFamily="49" charset="-122"/>
                <a:ea typeface="宋体"/>
              </a:rPr>
              <a:t>η</a:t>
            </a:r>
            <a:r>
              <a:rPr lang="en-US" altLang="zh-CN" b="1" baseline="-25000" dirty="0" smtClean="0">
                <a:latin typeface="楷体" pitchFamily="49" charset="-122"/>
                <a:ea typeface="宋体"/>
              </a:rPr>
              <a:t>v</a:t>
            </a:r>
            <a:r>
              <a:rPr lang="en-US" altLang="zh-CN" b="1" dirty="0" smtClean="0">
                <a:latin typeface="楷体" pitchFamily="49" charset="-122"/>
                <a:ea typeface="宋体"/>
              </a:rPr>
              <a:t>= 0.025</a:t>
            </a:r>
            <a:r>
              <a:rPr lang="zh-CN" altLang="en-US" b="1" dirty="0" smtClean="0">
                <a:latin typeface="楷体" pitchFamily="49" charset="-122"/>
                <a:ea typeface="宋体"/>
              </a:rPr>
              <a:t>×</a:t>
            </a:r>
            <a:r>
              <a:rPr lang="en-US" altLang="zh-CN" b="1" dirty="0" smtClean="0">
                <a:latin typeface="楷体" pitchFamily="49" charset="-122"/>
                <a:ea typeface="宋体"/>
              </a:rPr>
              <a:t>1000×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宋体"/>
              </a:rPr>
              <a:t>0.9 </a:t>
            </a:r>
            <a:r>
              <a:rPr lang="en-US" altLang="zh-CN" b="1" dirty="0" smtClean="0">
                <a:latin typeface="楷体" pitchFamily="49" charset="-122"/>
                <a:ea typeface="宋体"/>
              </a:rPr>
              <a:t>= 22.5L/min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液压马达输入流量：</a:t>
            </a:r>
            <a:r>
              <a:rPr lang="en-US" altLang="zh-CN" b="1" dirty="0">
                <a:latin typeface="楷体" pitchFamily="49" charset="-122"/>
                <a:ea typeface="宋体"/>
              </a:rPr>
              <a:t>22.5L/min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液压马达转速：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n = q/V = 22.5×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/0.025 = 810r/min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98" y="5325584"/>
            <a:ext cx="2208728" cy="125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705400" y="5215473"/>
            <a:ext cx="3600400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、液压泵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输出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流量与液压马达输入流量相等。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液压马达输入流量转换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成液压马达转速时有容积损失。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57191" y="5437951"/>
            <a:ext cx="108640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zh-CN" alt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输出</a:t>
            </a:r>
            <a:endParaRPr lang="zh-CN" altLang="en-US" baseline="-25000" dirty="0"/>
          </a:p>
        </p:txBody>
      </p:sp>
      <p:sp>
        <p:nvSpPr>
          <p:cNvPr id="8" name="矩形 7"/>
          <p:cNvSpPr/>
          <p:nvPr/>
        </p:nvSpPr>
        <p:spPr>
          <a:xfrm>
            <a:off x="3374063" y="5475475"/>
            <a:ext cx="98192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zh-CN" alt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输入</a:t>
            </a:r>
            <a:endParaRPr lang="zh-CN" altLang="en-US" baseline="-25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6876256" y="191068"/>
            <a:ext cx="2066528" cy="7241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解题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9742" y="6051616"/>
            <a:ext cx="59824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altLang="zh-CN" b="1" dirty="0">
                <a:latin typeface="楷体" pitchFamily="49" charset="-122"/>
                <a:ea typeface="宋体"/>
              </a:rPr>
              <a:t>η</a:t>
            </a:r>
            <a:r>
              <a:rPr lang="en-US" altLang="zh-CN" b="1" baseline="-25000" dirty="0">
                <a:latin typeface="楷体" pitchFamily="49" charset="-122"/>
                <a:ea typeface="宋体"/>
              </a:rPr>
              <a:t>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1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01083" y="1124744"/>
            <a:ext cx="4716016" cy="5355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求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: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液压泵的出口压力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1</a:t>
            </a:r>
            <a:endParaRPr lang="en-US" altLang="zh-CN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652" y="3023949"/>
            <a:ext cx="3054071" cy="16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55776" y="2518137"/>
            <a:ext cx="8066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zh-CN" alt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27887" y="3090175"/>
            <a:ext cx="8066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zh-CN" alt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55425" y="2507704"/>
            <a:ext cx="126509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=p</a:t>
            </a:r>
            <a:r>
              <a:rPr lang="en-US" altLang="zh-CN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-△p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4384" y="2557837"/>
            <a:ext cx="163859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V=25mL/r</a:t>
            </a:r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VP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</a:p>
          <a:p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MP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n=1000r/mi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64288" y="2984465"/>
            <a:ext cx="1309974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=25mL/r</a:t>
            </a: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</a:p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T=15Nm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772782" y="2507704"/>
            <a:ext cx="122180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△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p=1MPa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083" y="5157192"/>
            <a:ext cx="7873179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    马达的转速和转矩已知，可求出马达输出功率，再算出马达输入功率（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容积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×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机械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），从而得出马达输入压力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 p</a:t>
            </a:r>
            <a:r>
              <a:rPr lang="en-US" altLang="zh-CN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再加上管路损失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⊿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就是泵出口压力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21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93709" y="1949546"/>
            <a:ext cx="138852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zh-CN" altLang="en-US" sz="20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泵出</a:t>
            </a:r>
            <a:r>
              <a:rPr lang="en-US" altLang="zh-CN" sz="20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=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zh-CN" altLang="en-US" sz="20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马达入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0257" y="4077072"/>
            <a:ext cx="86113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7386698" y="188640"/>
            <a:ext cx="1634480" cy="6748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778" y="0"/>
            <a:ext cx="9115222" cy="18651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泵与马达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的容积效率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VP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=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VM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机械效率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MP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=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MM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马达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的输出转矩为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15Nm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。中间管路存在的压力损失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1MPa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马达的转速为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810r/min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,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输入流量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22.5L/min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（前一问求出）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、求液压泵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的出口压力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p</a:t>
            </a:r>
            <a:r>
              <a:rPr lang="en-US" altLang="zh-CN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 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988839"/>
            <a:ext cx="7588937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马达输出功率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   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c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= T</a:t>
            </a:r>
            <a:r>
              <a:rPr lang="el-GR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ω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= 2</a:t>
            </a:r>
            <a:r>
              <a:rPr lang="az-Cyrl-AZ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п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nT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= 2×3.14×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810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×15/60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      = 1270w = 1.27kw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马达输入功率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b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l-GR" altLang="zh-CN" b="1" dirty="0" smtClean="0">
                <a:latin typeface="楷体" pitchFamily="49" charset="-122"/>
                <a:ea typeface="宋体"/>
              </a:rPr>
              <a:t>η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b="1" dirty="0">
                <a:latin typeface="楷体" pitchFamily="49" charset="-122"/>
                <a:ea typeface="宋体"/>
              </a:rPr>
              <a:t>×</a:t>
            </a:r>
            <a:r>
              <a:rPr lang="el-GR" altLang="zh-CN" b="1" dirty="0" smtClean="0">
                <a:latin typeface="楷体" pitchFamily="49" charset="-122"/>
                <a:ea typeface="宋体"/>
              </a:rPr>
              <a:t>η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b="1" dirty="0" smtClean="0">
                <a:latin typeface="楷体" pitchFamily="49" charset="-122"/>
                <a:ea typeface="宋体"/>
              </a:rPr>
              <a:t>）</a:t>
            </a:r>
            <a:r>
              <a:rPr lang="en-US" altLang="zh-CN" b="1" dirty="0" smtClean="0">
                <a:latin typeface="楷体" pitchFamily="49" charset="-122"/>
                <a:ea typeface="宋体"/>
              </a:rPr>
              <a:t>= 1.27/(0.9×0.8) = 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宋体"/>
              </a:rPr>
              <a:t>1.77</a:t>
            </a:r>
            <a:r>
              <a:rPr lang="en-US" altLang="zh-CN" b="1" dirty="0" smtClean="0">
                <a:latin typeface="楷体" pitchFamily="49" charset="-122"/>
                <a:ea typeface="宋体"/>
              </a:rPr>
              <a:t>kw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液压马达输入压力：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= </a:t>
            </a:r>
            <a:r>
              <a:rPr lang="en-US" altLang="zh-CN" b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/q = 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1.77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×1000×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60×1000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22.5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  = 4.72×10</a:t>
            </a:r>
            <a:r>
              <a:rPr lang="en-US" altLang="zh-CN" b="1" baseline="30000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Pa = 4.72MPa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2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+1 = 5.72MPa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392950"/>
            <a:ext cx="2552734" cy="1254942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4" name="矩形 3"/>
          <p:cNvSpPr/>
          <p:nvPr/>
        </p:nvSpPr>
        <p:spPr>
          <a:xfrm>
            <a:off x="8131479" y="5564429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804248" y="556231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7407176" y="5793143"/>
            <a:ext cx="572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△p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8305880" y="1039824"/>
            <a:ext cx="963015" cy="17241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解题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04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49793" y="1412776"/>
            <a:ext cx="8244408" cy="5355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求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: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3)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驱动液压泵旋转的电机功率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P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(4)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回路总效率</a:t>
            </a:r>
            <a:r>
              <a:rPr lang="el-GR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c</a:t>
            </a:r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63" y="3212976"/>
            <a:ext cx="3054071" cy="16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11760" y="2940613"/>
            <a:ext cx="8066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zh-CN" alt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27887" y="2709780"/>
            <a:ext cx="8066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zh-CN" alt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1565" y="2842098"/>
            <a:ext cx="163859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V=25mL/r</a:t>
            </a:r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VP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</a:p>
          <a:p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MP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n=1000r/mi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4816" y="2842098"/>
            <a:ext cx="1309974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=25mL/r</a:t>
            </a: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</a:p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T=15Nm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961093" y="2642043"/>
            <a:ext cx="122180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△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p=1MPa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806916" y="5392415"/>
            <a:ext cx="766040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已知泵的输出压力和流量和容积、机械效率，可先算出泵的输出功率，再算出泵的输入功率（电机功率）。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13005" y="3402278"/>
            <a:ext cx="86113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7386698" y="188640"/>
            <a:ext cx="1634480" cy="6748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8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7089755" y="4595662"/>
            <a:ext cx="20162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泵总效率*马达总效率*管路效率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回路总效率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>
            <p:extLst/>
          </p:nvPr>
        </p:nvGraphicFramePr>
        <p:xfrm>
          <a:off x="1018600" y="4653693"/>
          <a:ext cx="4046812" cy="121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公式" r:id="rId4" imgW="2362335" imgH="838200" progId="Equation.3">
                  <p:embed/>
                </p:oleObj>
              </mc:Choice>
              <mc:Fallback>
                <p:oleObj name="公式" r:id="rId4" imgW="2362335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600" y="4653693"/>
                        <a:ext cx="4046812" cy="1215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0" y="-25237"/>
            <a:ext cx="9144000" cy="14219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液压泵输出压力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5.72MPa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，输出流量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22.5L/min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（前面求出）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求驱动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液压泵旋转的电机功率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P </a:t>
            </a:r>
            <a:endParaRPr lang="en-US" altLang="zh-CN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  <a:sym typeface="Wingdings" pitchFamily="2" charset="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求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回路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总效率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c</a:t>
            </a:r>
          </a:p>
        </p:txBody>
      </p:sp>
      <p:sp>
        <p:nvSpPr>
          <p:cNvPr id="3" name="矩形 2"/>
          <p:cNvSpPr/>
          <p:nvPr/>
        </p:nvSpPr>
        <p:spPr>
          <a:xfrm>
            <a:off x="933412" y="1556792"/>
            <a:ext cx="734439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液压泵输出功率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= 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 = 5.72×10</a:t>
            </a:r>
            <a:r>
              <a:rPr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6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×22.5/(60×1000)= 2.15kw</a:t>
            </a:r>
          </a:p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电机输入功率</a:t>
            </a:r>
            <a:endParaRPr lang="en-US" altLang="zh-CN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P=2.15/(0.9×0.8</a:t>
            </a:r>
            <a:r>
              <a:rPr lang="zh-CN" altLang="en-US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）</a:t>
            </a:r>
            <a:r>
              <a:rPr lang="en-US" altLang="zh-CN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=2.98kw</a:t>
            </a:r>
            <a:endParaRPr lang="en-US" altLang="zh-CN" b="1" u="sng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6164265"/>
            <a:ext cx="303961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altLang="zh-CN" sz="2000" b="1" dirty="0" smtClean="0">
                <a:latin typeface="楷体" pitchFamily="49" charset="-122"/>
                <a:ea typeface="宋体"/>
              </a:rPr>
              <a:t>η</a:t>
            </a:r>
            <a:r>
              <a:rPr lang="en-US" altLang="zh-CN" sz="2000" b="1" dirty="0" smtClean="0">
                <a:latin typeface="楷体" pitchFamily="49" charset="-122"/>
                <a:ea typeface="宋体"/>
              </a:rPr>
              <a:t>= 1.27/2.98 = 42.62%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052248" y="6005494"/>
            <a:ext cx="2066528" cy="7176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解题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98738" y="4069636"/>
            <a:ext cx="7920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根据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液压回路与系统的效率定义</a:t>
            </a:r>
          </a:p>
        </p:txBody>
      </p:sp>
    </p:spTree>
    <p:extLst>
      <p:ext uri="{BB962C8B-B14F-4D97-AF65-F5344CB8AC3E}">
        <p14:creationId xmlns:p14="http://schemas.microsoft.com/office/powerpoint/2010/main" val="265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704" y="2436419"/>
            <a:ext cx="4724027" cy="264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23928" y="3358942"/>
            <a:ext cx="123196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管路效率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971600" y="3728274"/>
            <a:ext cx="13860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液压泵效率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7145747" y="3759778"/>
            <a:ext cx="12748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马达效率</a:t>
            </a:r>
            <a:endParaRPr lang="zh-CN" altLang="en-US" sz="1800" dirty="0"/>
          </a:p>
        </p:txBody>
      </p:sp>
      <p:sp>
        <p:nvSpPr>
          <p:cNvPr id="13" name="矩形 12"/>
          <p:cNvSpPr/>
          <p:nvPr/>
        </p:nvSpPr>
        <p:spPr>
          <a:xfrm>
            <a:off x="971600" y="2852936"/>
            <a:ext cx="1584175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泵输出功率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2.15kw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47864" y="4689686"/>
            <a:ext cx="1584175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泵输入功率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2.98kw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74715" y="4335743"/>
            <a:ext cx="1816896" cy="7078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马达输出功率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1.27kw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84528" y="2854947"/>
            <a:ext cx="1746161" cy="7078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马达输入功率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1.77kw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23928" y="1916832"/>
            <a:ext cx="122180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△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p=1MPa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924800" y="6448251"/>
            <a:ext cx="762000" cy="365125"/>
          </a:xfrm>
        </p:spPr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272875" y="5979750"/>
            <a:ext cx="54700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泵总效率*马达总效率*管路效率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回路总效率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4376615" y="1730143"/>
            <a:ext cx="1602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外啮合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88264" y="231436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内啮合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3507851"/>
            <a:ext cx="1422184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按结构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形式分类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12424" y="335810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叶片泵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8498" y="301991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单作用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88264" y="368119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双作用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12424" y="198881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齿轮泵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2254582" y="2191808"/>
            <a:ext cx="576064" cy="3463081"/>
          </a:xfrm>
          <a:prstGeom prst="leftBrace">
            <a:avLst>
              <a:gd name="adj1" fmla="val 4650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4030238" y="1911096"/>
            <a:ext cx="237589" cy="63605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4068488" y="3210248"/>
            <a:ext cx="222417" cy="66881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45361" y="423086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轴向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53877" y="4908497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径向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55683" y="547252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螺杆泵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4071" y="456968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柱塞泵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4100673" y="4461694"/>
            <a:ext cx="251020" cy="67763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8" name="Picture 8" descr="1-1-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95" y="-41024"/>
            <a:ext cx="3131868" cy="204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5979187" y="2020934"/>
            <a:ext cx="3186967" cy="4905222"/>
            <a:chOff x="2383" y="2650"/>
            <a:chExt cx="1032" cy="2447"/>
          </a:xfrm>
        </p:grpSpPr>
        <p:pic>
          <p:nvPicPr>
            <p:cNvPr id="20" name="Picture 4" descr="1-1-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" y="2650"/>
              <a:ext cx="1018" cy="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 descr="1-1-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3" y="3877"/>
              <a:ext cx="1025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94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  <p:pic>
        <p:nvPicPr>
          <p:cNvPr id="3" name="Picture 2" descr="C:\Users\wangqiang\Desktop\QQ截图201509042205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65" y="2887906"/>
            <a:ext cx="3672407" cy="3795954"/>
          </a:xfrm>
          <a:prstGeom prst="rect">
            <a:avLst/>
          </a:prstGeom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4" name="矩形 3"/>
          <p:cNvSpPr/>
          <p:nvPr/>
        </p:nvSpPr>
        <p:spPr>
          <a:xfrm>
            <a:off x="4208736" y="5311714"/>
            <a:ext cx="64953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转速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推力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273003" y="2870910"/>
            <a:ext cx="64953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压力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流量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2515128" y="2897629"/>
            <a:ext cx="64953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输出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功率</a:t>
            </a: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3663977" y="2897629"/>
            <a:ext cx="6495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效率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4332936" y="3436183"/>
            <a:ext cx="64953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输入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功率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2627784" y="5332566"/>
            <a:ext cx="6495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排量</a:t>
            </a:r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5724128" y="3107769"/>
            <a:ext cx="3016832" cy="1303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b="1" baseline="-25000" dirty="0">
                <a:latin typeface="楷体" pitchFamily="49" charset="-122"/>
                <a:ea typeface="楷体" pitchFamily="49" charset="-122"/>
              </a:rPr>
              <a:t>输入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ω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= P</a:t>
            </a:r>
            <a:r>
              <a:rPr lang="zh-CN" altLang="en-US" b="1" baseline="-25000" dirty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/(</a:t>
            </a:r>
            <a:r>
              <a:rPr lang="el-GR" altLang="zh-CN" b="1" dirty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v</a:t>
            </a:r>
            <a:r>
              <a:rPr lang="el-GR" altLang="zh-CN" b="1" dirty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   = △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</a:rPr>
              <a:t>pq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η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94857" y="5634880"/>
            <a:ext cx="3096344" cy="6880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理论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m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24128" y="4602832"/>
            <a:ext cx="3016832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ω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ω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=2</a:t>
            </a:r>
            <a:r>
              <a:rPr lang="az-Cyrl-AZ" altLang="zh-CN" b="1" dirty="0" smtClean="0">
                <a:latin typeface="楷体" pitchFamily="49" charset="-122"/>
                <a:ea typeface="楷体" pitchFamily="49" charset="-122"/>
              </a:rPr>
              <a:t>п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n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73003" y="1378521"/>
            <a:ext cx="2877053" cy="9022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△p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进出口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输出</a:t>
            </a:r>
            <a:endParaRPr lang="en-US" altLang="zh-CN" b="1" baseline="-250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=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b="1" baseline="-25000" dirty="0">
                <a:latin typeface="楷体" pitchFamily="49" charset="-122"/>
                <a:ea typeface="楷体" pitchFamily="49" charset="-122"/>
              </a:rPr>
              <a:t>输入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v</a:t>
            </a:r>
            <a:r>
              <a:rPr lang="el-GR" altLang="zh-CN" b="1" dirty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m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19159" y="1386012"/>
            <a:ext cx="2350335" cy="9159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q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理论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v</a:t>
            </a:r>
          </a:p>
          <a:p>
            <a:pPr algn="ctr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</a:rPr>
              <a:t>Vn</a:t>
            </a:r>
            <a:r>
              <a:rPr lang="el-GR" altLang="zh-CN" b="1" dirty="0">
                <a:latin typeface="楷体" pitchFamily="49" charset="-122"/>
                <a:ea typeface="楷体" pitchFamily="49" charset="-122"/>
              </a:rPr>
              <a:t> η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v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9159" y="0"/>
            <a:ext cx="9144000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液压泵流量、转矩、功率及效率计算公式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5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  <p:pic>
        <p:nvPicPr>
          <p:cNvPr id="66562" name="Picture 2" descr="C:\Users\wangqiang\Desktop\QQ截图20150906175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83"/>
            <a:ext cx="9144000" cy="684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657728" y="1628800"/>
            <a:ext cx="129614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理论流量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24328" y="2667579"/>
            <a:ext cx="129614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实际流量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49872" y="3217746"/>
            <a:ext cx="129614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实际输入理论所需转矩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0584" y="1052736"/>
            <a:ext cx="129614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容积效率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12449" y="2117412"/>
            <a:ext cx="129614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机械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效率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8533" y="2920004"/>
            <a:ext cx="72008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总效率</a:t>
            </a:r>
            <a:endParaRPr lang="en-US" altLang="zh-CN" sz="1200" b="1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8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8" descr="1-1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" y="0"/>
            <a:ext cx="91371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5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3566</TotalTime>
  <Words>3896</Words>
  <Application>Microsoft Office PowerPoint</Application>
  <PresentationFormat>全屏显示(4:3)</PresentationFormat>
  <Paragraphs>719</Paragraphs>
  <Slides>81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97" baseType="lpstr">
      <vt:lpstr>仿宋_GB2312</vt:lpstr>
      <vt:lpstr>黑体</vt:lpstr>
      <vt:lpstr>楷体</vt:lpstr>
      <vt:lpstr>楷体_GB2312</vt:lpstr>
      <vt:lpstr>隶书</vt:lpstr>
      <vt:lpstr>宋体</vt:lpstr>
      <vt:lpstr>幼圆</vt:lpstr>
      <vt:lpstr>Calibri</vt:lpstr>
      <vt:lpstr>Constantia</vt:lpstr>
      <vt:lpstr>Tahoma</vt:lpstr>
      <vt:lpstr>Times New Roman</vt:lpstr>
      <vt:lpstr>Wingdings</vt:lpstr>
      <vt:lpstr>Wingdings 2</vt:lpstr>
      <vt:lpstr>流畅</vt:lpstr>
      <vt:lpstr>Equation</vt:lpstr>
      <vt:lpstr>公式</vt:lpstr>
      <vt:lpstr>第二章  液压动力元件</vt:lpstr>
      <vt:lpstr>PowerPoint 演示文稿</vt:lpstr>
      <vt:lpstr>本章主要内容</vt:lpstr>
      <vt:lpstr>PowerPoint 演示文稿</vt:lpstr>
      <vt:lpstr>PowerPoint 演示文稿</vt:lpstr>
      <vt:lpstr>PowerPoint 演示文稿</vt:lpstr>
      <vt:lpstr>2、 液压泵的种类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7）效率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液压动力元件</dc:title>
  <dc:creator>wq</dc:creator>
  <cp:lastModifiedBy>wangqiang</cp:lastModifiedBy>
  <cp:revision>303</cp:revision>
  <dcterms:created xsi:type="dcterms:W3CDTF">2003-09-25T00:33:31Z</dcterms:created>
  <dcterms:modified xsi:type="dcterms:W3CDTF">2016-12-20T08:56:18Z</dcterms:modified>
</cp:coreProperties>
</file>