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4"/>
  </p:notesMasterIdLst>
  <p:sldIdLst>
    <p:sldId id="372" r:id="rId2"/>
    <p:sldId id="398" r:id="rId3"/>
    <p:sldId id="284" r:id="rId4"/>
    <p:sldId id="376" r:id="rId5"/>
    <p:sldId id="377" r:id="rId6"/>
    <p:sldId id="375" r:id="rId7"/>
    <p:sldId id="257" r:id="rId8"/>
    <p:sldId id="396" r:id="rId9"/>
    <p:sldId id="418" r:id="rId10"/>
    <p:sldId id="417" r:id="rId11"/>
    <p:sldId id="378" r:id="rId12"/>
    <p:sldId id="263" r:id="rId13"/>
    <p:sldId id="395" r:id="rId14"/>
    <p:sldId id="379" r:id="rId15"/>
    <p:sldId id="274" r:id="rId16"/>
    <p:sldId id="258" r:id="rId17"/>
    <p:sldId id="421" r:id="rId18"/>
    <p:sldId id="259" r:id="rId19"/>
    <p:sldId id="410" r:id="rId20"/>
    <p:sldId id="424" r:id="rId21"/>
    <p:sldId id="380" r:id="rId22"/>
    <p:sldId id="411" r:id="rId23"/>
    <p:sldId id="332" r:id="rId24"/>
    <p:sldId id="415" r:id="rId25"/>
    <p:sldId id="425" r:id="rId26"/>
    <p:sldId id="428" r:id="rId27"/>
    <p:sldId id="330" r:id="rId28"/>
    <p:sldId id="261" r:id="rId29"/>
    <p:sldId id="423" r:id="rId30"/>
    <p:sldId id="413" r:id="rId31"/>
    <p:sldId id="427" r:id="rId32"/>
    <p:sldId id="407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  <a:srgbClr val="CC3300"/>
    <a:srgbClr val="FF9900"/>
    <a:srgbClr val="CC0099"/>
    <a:srgbClr val="D6009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76" autoAdjust="0"/>
  </p:normalViewPr>
  <p:slideViewPr>
    <p:cSldViewPr>
      <p:cViewPr varScale="1">
        <p:scale>
          <a:sx n="77" d="100"/>
          <a:sy n="77" d="100"/>
        </p:scale>
        <p:origin x="12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ACA86665-6DD5-4384-81DD-F8EF4A770C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0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2164F90-8042-4D3E-8748-96A63B30C117}" type="slidenum">
              <a:rPr lang="en-US" altLang="zh-CN" sz="1200" smtClean="0">
                <a:latin typeface="Times New Roman" charset="0"/>
              </a:rPr>
              <a:pPr eaLnBrk="1" hangingPunct="1"/>
              <a:t>15</a:t>
            </a:fld>
            <a:endParaRPr lang="en-US" altLang="zh-CN" sz="120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8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13A2A-13AB-4D1F-946F-8D3503424E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787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50E9E-8771-41AA-BCD3-F020938F70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99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47A17-2E63-4969-9EA8-6D917E9AC3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51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E5543-E6D7-4601-9C8E-AD51FF1216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3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6104A-06BF-4F97-920B-6D989F7807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723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99BC6-5E6D-4C0B-8196-ABB86DD64E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17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B7984-4DD6-4211-92AD-FFDE013252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64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005FE-4895-4366-9844-77C7BBD718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15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D4962-5A4C-471F-9E1C-C6909653CF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39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B2D94-26FD-4C97-80E3-DFB3854BE2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088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F83DA-7C09-46B9-89AD-4D95374ACC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73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B44CBEF-F163-409D-92C0-BA91ED7715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797" r:id="rId2"/>
    <p:sldLayoutId id="2147483806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7" r:id="rId9"/>
    <p:sldLayoutId id="2147483803" r:id="rId10"/>
    <p:sldLayoutId id="214748380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&#21333;&#21521;&#38400;.sw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21333;&#26609;&#22622;&#27893;&#23454;&#39564;.exe" TargetMode="External"/><Relationship Id="rId2" Type="http://schemas.openxmlformats.org/officeDocument/2006/relationships/hyperlink" Target="&#23481;&#31215;&#24335;&#27893;&#24037;&#20316;&#21407;&#29702;.ex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1772816"/>
            <a:ext cx="7793037" cy="106680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第二章  液压动力元件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59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8" name="Picture 4" descr="1-1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76" y="16569"/>
            <a:ext cx="9166275" cy="687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5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9" name="Picture 5" descr="1-1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" y="0"/>
            <a:ext cx="914045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6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014763" y="2363953"/>
            <a:ext cx="1981200" cy="83099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按出口是否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 eaLnBrk="1" hangingPunct="1">
              <a:spcBef>
                <a:spcPts val="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可互换分类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090963" y="4108114"/>
            <a:ext cx="1905000" cy="83099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按流量是否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 eaLnBrk="1" hangingPunct="1">
              <a:spcBef>
                <a:spcPts val="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可调分类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611734" y="2964117"/>
            <a:ext cx="1981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双向泵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4535534" y="4690390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变量泵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89897" y="2069955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单向泵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4503339" y="3816445"/>
            <a:ext cx="152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定量泵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9144000" cy="138499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所有的液压泵都是容积式泵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endParaRPr lang="zh-CN" altLang="en-US" sz="2800" dirty="0"/>
          </a:p>
        </p:txBody>
      </p:sp>
      <p:sp>
        <p:nvSpPr>
          <p:cNvPr id="2" name="左大括号 1"/>
          <p:cNvSpPr/>
          <p:nvPr/>
        </p:nvSpPr>
        <p:spPr>
          <a:xfrm>
            <a:off x="4088751" y="2322251"/>
            <a:ext cx="399047" cy="9144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4037021" y="4065030"/>
            <a:ext cx="399047" cy="9144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15" y="5622858"/>
            <a:ext cx="91440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液压马达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是执行元件，它将液压能转换成机械能，常置于液压系统的输出端，直接或间接地驱动负载做功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682931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829318" y="-137145"/>
            <a:ext cx="2317497" cy="526297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类型液压马达与液压泵在结构上基本相同，但仍有差异，在实际使用中，大多数液压马达和液压泵不能相互代用。</a:t>
            </a:r>
          </a:p>
        </p:txBody>
      </p:sp>
    </p:spTree>
    <p:extLst>
      <p:ext uri="{BB962C8B-B14F-4D97-AF65-F5344CB8AC3E}">
        <p14:creationId xmlns:p14="http://schemas.microsoft.com/office/powerpoint/2010/main" val="21873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95385"/>
              </p:ext>
            </p:extLst>
          </p:nvPr>
        </p:nvGraphicFramePr>
        <p:xfrm>
          <a:off x="1259632" y="1844824"/>
          <a:ext cx="6480721" cy="4112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140"/>
                <a:gridCol w="2245794"/>
                <a:gridCol w="2630787"/>
              </a:tblGrid>
              <a:tr h="720067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液压泵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液压马达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236591">
                <a:tc>
                  <a:txBody>
                    <a:bodyPr/>
                    <a:lstStyle/>
                    <a:p>
                      <a:pPr algn="ctr"/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功能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能量转化装置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720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类型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动力元件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执行元件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86386">
                <a:tc>
                  <a:txBody>
                    <a:bodyPr/>
                    <a:lstStyle/>
                    <a:p>
                      <a:pPr algn="ctr"/>
                      <a:endParaRPr lang="en-US" altLang="zh-CN" sz="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输入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机械能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压力能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496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输出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压力能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机械能 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1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>
          <a:xfrm>
            <a:off x="2555776" y="5445224"/>
            <a:ext cx="5919787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液压泵与液压马达的职能符号</a:t>
            </a:r>
          </a:p>
        </p:txBody>
      </p:sp>
      <p:pic>
        <p:nvPicPr>
          <p:cNvPr id="23557" name="Picture 5" descr="pump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3534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835696" y="1916832"/>
            <a:ext cx="77724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液压泵的工作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原理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123728" y="409478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液压泵的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工作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4138750" y="3863947"/>
            <a:ext cx="429815" cy="1005211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43435" y="3633116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吸入液压油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43434" y="4638325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压出液压油（压力能）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44" name="ShockwaveFlash1" r:id="rId2" imgW="9144000" imgH="6848640"/>
        </mc:Choice>
        <mc:Fallback>
          <p:control name="ShockwaveFlash1" r:id="rId2" imgW="9144000" imgH="6848640">
            <p:pic>
              <p:nvPicPr>
                <p:cNvPr id="3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0" y="9204"/>
                  <a:ext cx="9144000" cy="684879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323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9175156" cy="1268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Wingdings" pitchFamily="2" charset="2"/>
              <a:buNone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单柱塞液压泵工作过程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----- 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吸油</a:t>
            </a:r>
            <a:endParaRPr lang="en-US" altLang="zh-CN" sz="32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密封容积增大，吸入油液</a:t>
            </a:r>
          </a:p>
        </p:txBody>
      </p:sp>
      <p:sp>
        <p:nvSpPr>
          <p:cNvPr id="3" name="矩形 2"/>
          <p:cNvSpPr/>
          <p:nvPr/>
        </p:nvSpPr>
        <p:spPr>
          <a:xfrm>
            <a:off x="811576" y="5523249"/>
            <a:ext cx="2664296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、偏心轮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逆时针旋转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半径逐渐减小，压缩弹簧回弹，柱塞右移。</a:t>
            </a:r>
            <a:endParaRPr kumimoji="0"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6401" y="5523249"/>
            <a:ext cx="4304241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ts val="0"/>
              </a:spcBef>
              <a:buClr>
                <a:srgbClr val="009DD9"/>
              </a:buClr>
              <a:buSzPct val="80000"/>
            </a:pPr>
            <a:r>
              <a:rPr lang="en-US" altLang="zh-CN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、泵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密封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容积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增大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，腔体内压力小于大气压（真空）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单向阀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（下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）打开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，单向阀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（上）关闭，泵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吸入油液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1026" name="Picture 2" descr="C:\Users\wangqiang\Desktop\QQ截图201509042205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49151"/>
            <a:ext cx="3208344" cy="334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angqiang\Desktop\QQ截图201509042204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765" y="1683790"/>
            <a:ext cx="3240866" cy="320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>
          <a:xfrm>
            <a:off x="4066401" y="3068960"/>
            <a:ext cx="683129" cy="229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9175156" cy="1268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Wingdings" pitchFamily="2" charset="2"/>
              <a:buNone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单柱塞液压泵工作过程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----- 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压油</a:t>
            </a:r>
            <a:endParaRPr lang="en-US" altLang="zh-CN" sz="32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密封</a:t>
            </a: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容积减小，压出油液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5542676"/>
            <a:ext cx="2719763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、偏心轮逆时针旋转半径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逐渐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增大，弹簧被压缩，柱塞向左移。</a:t>
            </a:r>
            <a:endParaRPr kumimoji="0"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13312" y="5542676"/>
            <a:ext cx="4392488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ts val="0"/>
              </a:spcBef>
              <a:buClr>
                <a:srgbClr val="009DD9"/>
              </a:buClr>
              <a:buSzPct val="80000"/>
            </a:pPr>
            <a:r>
              <a:rPr lang="en-US" altLang="zh-CN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、此时泵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密封容积减小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，腔体内压力增大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单向阀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（上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）打开，单向阀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（下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）关闭，泵从压油口压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出油液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2050" name="Picture 2" descr="C:\Users\wangqiang\Desktop\QQ截图201509042216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91892"/>
            <a:ext cx="3672408" cy="355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angqiang\Desktop\QQ截图201509042206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847" y="1591891"/>
            <a:ext cx="3574553" cy="355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8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77"/>
            <a:ext cx="9097540" cy="684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89823" y="401412"/>
            <a:ext cx="280831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液压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动力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元件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——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液压泵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02121" y="3356992"/>
            <a:ext cx="1845357" cy="16619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u="sng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能量转换装置</a:t>
            </a:r>
            <a:endParaRPr lang="en-US" altLang="zh-CN" sz="2000" b="1" u="sng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输入：</a:t>
            </a:r>
            <a:r>
              <a:rPr lang="zh-CN" altLang="en-US" sz="1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机械能</a:t>
            </a:r>
            <a:r>
              <a:rPr lang="zh-CN" altLang="en-US" sz="1400" b="1" dirty="0" smtClean="0">
                <a:latin typeface="楷体" pitchFamily="49" charset="-122"/>
                <a:ea typeface="楷体" pitchFamily="49" charset="-122"/>
              </a:rPr>
              <a:t>（转速、转矩）</a:t>
            </a:r>
            <a:endParaRPr lang="en-US" altLang="zh-CN" sz="14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输出：</a:t>
            </a:r>
            <a:r>
              <a:rPr lang="zh-CN" altLang="en-US" sz="1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压力能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（压力、流量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398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64" name="ShockwaveFlash1" r:id="rId2" imgW="9144000" imgH="6848640"/>
        </mc:Choice>
        <mc:Fallback>
          <p:control name="ShockwaveFlash1" r:id="rId2" imgW="9144000" imgH="6848640">
            <p:pic>
              <p:nvPicPr>
                <p:cNvPr id="3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0" y="9204"/>
                  <a:ext cx="9144000" cy="684879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922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80112" y="2154323"/>
            <a:ext cx="2813534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密封工作腔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由柱塞、柱塞缸、单向阀和密封件组成。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1103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液压泵具备</a:t>
            </a: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容积可周期性变化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密封</a:t>
            </a: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工作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腔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80112" y="4047441"/>
            <a:ext cx="2952328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容积</a:t>
            </a: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可周期性</a:t>
            </a: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变化</a:t>
            </a: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由压缩弹簧推出柱塞和偏心轮压入柱塞提供。</a:t>
            </a:r>
            <a:endParaRPr lang="zh-CN" altLang="en-US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8" name="Picture 2" descr="C:\Users\wangqiang\Desktop\QQ截图201509042205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3421"/>
            <a:ext cx="5441318" cy="566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5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422" y="0"/>
            <a:ext cx="9144000" cy="1196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② </a:t>
            </a: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液压泵具备能完成吸</a:t>
            </a: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油和压油的</a:t>
            </a: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配</a:t>
            </a: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油</a:t>
            </a: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装置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8231" y="1762338"/>
            <a:ext cx="4017569" cy="48628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单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柱塞泵的配油装置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就是上、下两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个</a:t>
            </a: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单向阀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sz="1200" b="1" dirty="0" smtClean="0">
                <a:latin typeface="楷体" pitchFamily="49" charset="-122"/>
                <a:ea typeface="楷体" pitchFamily="49" charset="-122"/>
                <a:hlinkClick r:id="rId2" action="ppaction://hlinkfile"/>
              </a:rPr>
              <a:t>单向阀</a:t>
            </a:r>
            <a:r>
              <a:rPr lang="en-US" altLang="zh-CN" sz="1200" b="1" dirty="0" smtClean="0">
                <a:latin typeface="楷体" pitchFamily="49" charset="-122"/>
                <a:ea typeface="楷体" pitchFamily="49" charset="-122"/>
                <a:hlinkClick r:id="rId2" action="ppaction://hlinkfile"/>
              </a:rPr>
              <a:t>.</a:t>
            </a:r>
            <a:r>
              <a:rPr lang="en-US" altLang="zh-CN" sz="1200" b="1" dirty="0" err="1" smtClean="0">
                <a:latin typeface="楷体" pitchFamily="49" charset="-122"/>
                <a:ea typeface="楷体" pitchFamily="49" charset="-122"/>
                <a:hlinkClick r:id="rId2" action="ppaction://hlinkfile"/>
              </a:rPr>
              <a:t>swf</a:t>
            </a:r>
            <a:r>
              <a:rPr lang="zh-CN" altLang="en-US" sz="1200" b="1" dirty="0" smtClean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1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上、下两个单向阀将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液压泵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吸油腔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排油腔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分开，这样才能保证液压泵有规律地连续吸、排液体。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不同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液压泵的结构原理有所不同，其配油装置也不相同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7" name="Picture 3" descr="C:\Users\wangqiang\Desktop\QQ截图201509042204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2520280" cy="2494244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</p:pic>
      <p:pic>
        <p:nvPicPr>
          <p:cNvPr id="8" name="Picture 3" descr="C:\Users\wangqiang\Desktop\QQ截图201509042206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77" y="4021197"/>
            <a:ext cx="2539809" cy="2649283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031082" y="1700808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╳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7385" y="5661248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╳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 rot="10800000">
            <a:off x="1753366" y="3068960"/>
            <a:ext cx="242316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0800000">
            <a:off x="788766" y="4221088"/>
            <a:ext cx="242316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88773" y="3396515"/>
            <a:ext cx="1112805" cy="46166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吸油腔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152781" y="6163543"/>
            <a:ext cx="1112805" cy="46166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排油腔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35" y="0"/>
            <a:ext cx="9144000" cy="1196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en-US" altLang="zh-CN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液压泵具备自</a:t>
            </a: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吸能力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99523" y="1513956"/>
            <a:ext cx="2807768" cy="24402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液压泵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密封的工作腔在容积增大时形成真空，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此时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开口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油箱中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的油液在大气压的作用下被压入密封的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工作腔。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7" name="Picture 2" descr="C:\Users\wangqiang\Desktop\QQ截图201509042205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" y="1211635"/>
            <a:ext cx="5605880" cy="548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下箭头 7"/>
          <p:cNvSpPr/>
          <p:nvPr/>
        </p:nvSpPr>
        <p:spPr>
          <a:xfrm rot="10800000">
            <a:off x="1154465" y="4650850"/>
            <a:ext cx="242316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017571" y="4653136"/>
            <a:ext cx="9784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12782" y="4146091"/>
            <a:ext cx="2807768" cy="25160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SzPct val="55000"/>
              <a:defRPr/>
            </a:pPr>
            <a:r>
              <a:rPr lang="zh-CN" altLang="en-US" sz="1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   *</a:t>
            </a:r>
            <a:r>
              <a:rPr lang="zh-CN" altLang="en-US" sz="1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油箱内油液的绝对压力必须等于或大于大气压力，这是液压泵能够吸入油液的外部条件</a:t>
            </a:r>
            <a:r>
              <a:rPr lang="zh-CN" altLang="en-US" sz="1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800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marL="0" lvl="1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SzPct val="55000"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en-US" sz="1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保证液压泵正常工作，油箱必须与大气相通或采用密闭的充压油箱。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16968" y="2132856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5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、具备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若干个容积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可周期性变化的密封工作腔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5000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、具备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一定的配油装置才能完成吸油和压油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5000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、具备一定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的自吸能力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10833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dirty="0" smtClean="0">
              <a:latin typeface="楷体" pitchFamily="49" charset="-122"/>
              <a:ea typeface="楷体" pitchFamily="49" charset="-122"/>
            </a:endParaRP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液压泵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的工作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原理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en-US" sz="1400" b="1" dirty="0">
              <a:latin typeface="+mn-ea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4" name="ShockwaveFlash1" r:id="rId2" imgW="3851280" imgH="3500280"/>
        </mc:Choice>
        <mc:Fallback>
          <p:control name="ShockwaveFlash1" r:id="rId2" imgW="3851280" imgH="3500280">
            <p:pic>
              <p:nvPicPr>
                <p:cNvPr id="7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48064" y="3356992"/>
                  <a:ext cx="3851920" cy="35010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384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影响液压泵输出压力、流量的因素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5338583"/>
            <a:ext cx="687827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55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、液压泵压油口输出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压力的大小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取决于系统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外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负载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和系统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压力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损失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的大小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7" name="Picture 3" descr="C:\Users\wangqiang\Desktop\QQ截图201509042206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80658"/>
            <a:ext cx="3168352" cy="3304918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0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影响液压泵输出压力、流量的因素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1065" y="5086320"/>
            <a:ext cx="748883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SzPct val="55000"/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、液压泵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输出流量与</a:t>
            </a: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容积的变化量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（排量）和</a:t>
            </a: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单位时间内的变化次数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成正比，与其它因素无关，这是容积泵的重要特性。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7" name="Picture 3" descr="C:\Users\wangqiang\Desktop\QQ截图201509042206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90629"/>
            <a:ext cx="3096344" cy="3229806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65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影响液压泵输出压力、流量的因素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2972" y="4782483"/>
            <a:ext cx="7452828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SzPct val="55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、液压泵的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理论流量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取决于泵的排量和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转速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，与压力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无关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。但由于压力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要影响泵的内泄漏和油液压缩量，从而影响泵的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实际输出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流量，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所以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液压泵的实际输出流量随排油压力的升高而降低。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7" name="Picture 3" descr="C:\Users\wangqiang\Desktop\QQ截图201509042206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6437"/>
            <a:ext cx="2761299" cy="2880319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22-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828" y="1982076"/>
            <a:ext cx="3342972" cy="252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2060848"/>
            <a:ext cx="7704138" cy="2016125"/>
          </a:xfrm>
        </p:spPr>
        <p:txBody>
          <a:bodyPr>
            <a:noAutofit/>
          </a:bodyPr>
          <a:lstStyle/>
          <a:p>
            <a:pPr marL="0" indent="0"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单柱塞泵几何尺寸（排量）及转速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indent="0"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的变化对泵流量影响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indent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3200" b="1" dirty="0">
              <a:latin typeface="楷体" pitchFamily="49" charset="-122"/>
              <a:ea typeface="楷体" pitchFamily="49" charset="-122"/>
              <a:hlinkClick r:id="rId2" action="ppaction://hlinkfile"/>
            </a:endParaRPr>
          </a:p>
          <a:p>
            <a:pPr marL="0" indent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3200" b="1" dirty="0" smtClean="0">
              <a:latin typeface="楷体" pitchFamily="49" charset="-122"/>
              <a:ea typeface="楷体" pitchFamily="49" charset="-122"/>
              <a:hlinkClick r:id="rId2" action="ppaction://hlinkfile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419872" y="4570330"/>
            <a:ext cx="26629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hlinkClick r:id="rId3" action="ppaction://hlinkfile"/>
              </a:rPr>
              <a:t>单柱塞泵实验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hlinkClick r:id="rId3" action="ppaction://hlinkfile"/>
              </a:rPr>
              <a:t>.exe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altLang="zh-CN" sz="16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实验一 转速不变，改变偏心距（排量）</a:t>
            </a:r>
            <a:endParaRPr lang="en-US" altLang="zh-CN" sz="28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endParaRPr lang="zh-CN" altLang="en-US" sz="16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76" y="1181639"/>
            <a:ext cx="7488832" cy="55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891994"/>
            <a:ext cx="7793037" cy="10668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本章主要内容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1979712" y="2564904"/>
            <a:ext cx="6437312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一、液压泵概述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二、齿轮泵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三、叶片泵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四、</a:t>
            </a:r>
            <a:r>
              <a:rPr lang="zh-CN" altLang="en-US" b="1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柱塞泵  </a:t>
            </a:r>
            <a:endParaRPr lang="en-US" altLang="zh-CN" b="1" dirty="0" smtClean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五、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液压泵的噪声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六、液压泵的选用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03122"/>
              </p:ext>
            </p:extLst>
          </p:nvPr>
        </p:nvGraphicFramePr>
        <p:xfrm>
          <a:off x="1763688" y="2204864"/>
          <a:ext cx="5602367" cy="270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95"/>
                <a:gridCol w="1512168"/>
                <a:gridCol w="1296144"/>
                <a:gridCol w="1440160"/>
              </a:tblGrid>
              <a:tr h="11235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驱动轮</a:t>
                      </a:r>
                      <a:endParaRPr lang="en-US" altLang="zh-CN" sz="2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偏心距</a:t>
                      </a:r>
                      <a:endParaRPr lang="en-US" altLang="zh-CN" sz="2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mm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驱动轮转速</a:t>
                      </a:r>
                      <a:endParaRPr lang="en-US" altLang="zh-CN" sz="2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r/min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排量</a:t>
                      </a:r>
                      <a:endParaRPr lang="en-US" altLang="zh-CN" sz="2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ml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流量</a:t>
                      </a:r>
                      <a:endParaRPr lang="en-US" altLang="zh-CN" sz="2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l/min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5772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30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50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472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23.56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40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50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628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31.42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50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50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785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39.27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210173" y="1410696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实验记录与分析</a:t>
            </a:r>
            <a:endParaRPr lang="zh-CN" altLang="en-US" sz="16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5656" y="5305807"/>
            <a:ext cx="6626445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结论：转速不变（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50r/min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），改变偏心距，增大了液压泵的排量，液压泵输出的流量增大。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altLang="zh-CN" sz="16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实验二 偏心距（排量）不变，改变转速</a:t>
            </a:r>
            <a:endParaRPr lang="en-US" altLang="zh-CN" sz="28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endParaRPr lang="zh-CN" altLang="en-US" sz="16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76" y="1181639"/>
            <a:ext cx="7488832" cy="55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69497"/>
              </p:ext>
            </p:extLst>
          </p:nvPr>
        </p:nvGraphicFramePr>
        <p:xfrm>
          <a:off x="1691680" y="2441821"/>
          <a:ext cx="5472608" cy="2707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584176"/>
                <a:gridCol w="1152128"/>
                <a:gridCol w="1296144"/>
              </a:tblGrid>
              <a:tr h="11235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驱动轮</a:t>
                      </a:r>
                      <a:endParaRPr lang="en-US" altLang="zh-CN" sz="2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偏心距</a:t>
                      </a:r>
                      <a:endParaRPr lang="en-US" altLang="zh-CN" sz="2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mm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驱动轮转速</a:t>
                      </a:r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r/min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排量</a:t>
                      </a:r>
                      <a:endParaRPr lang="en-US" altLang="zh-CN" sz="2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ml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流量</a:t>
                      </a:r>
                      <a:endParaRPr lang="en-US" altLang="zh-CN" sz="2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l/min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50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50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785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39.27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50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60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785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40.06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50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70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latin typeface="楷体" pitchFamily="49" charset="-122"/>
                          <a:ea typeface="楷体" pitchFamily="49" charset="-122"/>
                        </a:rPr>
                        <a:t>785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47.12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915816" y="1484784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实验记录与分析</a:t>
            </a:r>
            <a:endParaRPr lang="zh-CN" altLang="en-US" sz="1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624" y="5523249"/>
            <a:ext cx="6933739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结论：偏心距不变，增大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驱动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轮转速，增加密封容积单位时间变化次数，液压泵输出的流量增大。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9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347864" y="1700808"/>
            <a:ext cx="1627369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50"/>
              </a:spcBef>
              <a:spcAft>
                <a:spcPts val="50"/>
              </a:spcAft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本章重点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2780928"/>
            <a:ext cx="6953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、液压泵的工作原理、性能、特点。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b="1" dirty="0">
                <a:latin typeface="楷体" pitchFamily="49" charset="-122"/>
                <a:ea typeface="楷体" pitchFamily="49" charset="-122"/>
              </a:rPr>
            </a:b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、液压泵的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工作压力、排量、流量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的概念以及液压泵的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功率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效率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及其计算方法。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b="1" dirty="0">
                <a:latin typeface="楷体" pitchFamily="49" charset="-122"/>
                <a:ea typeface="楷体" pitchFamily="49" charset="-122"/>
              </a:rPr>
            </a:b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   3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、限压式变量叶片泵的工作原理及泵的流量压力特性曲线。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4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2060848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一、液压泵概述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9752" y="3140968"/>
            <a:ext cx="4671472" cy="27515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0000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、液压泵在系统中的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作用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0000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、液压泵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的种类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0000"/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、液压泵的工作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原理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zh-CN" b="1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kumimoji="0" lang="zh-CN" altLang="en-US" b="1" dirty="0">
                <a:latin typeface="楷体" pitchFamily="49" charset="-122"/>
                <a:ea typeface="楷体" pitchFamily="49" charset="-122"/>
              </a:rPr>
              <a:t>、液压泵的主要性能参数及计算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en-US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0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93365" y="2737949"/>
            <a:ext cx="1573195" cy="45949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原动机</a:t>
            </a:r>
          </a:p>
        </p:txBody>
      </p:sp>
      <p:sp>
        <p:nvSpPr>
          <p:cNvPr id="3" name="椭圆 2"/>
          <p:cNvSpPr/>
          <p:nvPr/>
        </p:nvSpPr>
        <p:spPr>
          <a:xfrm>
            <a:off x="3212741" y="3753101"/>
            <a:ext cx="1626034" cy="7232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液压泵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57717" y="2706087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机械能</a:t>
            </a:r>
          </a:p>
        </p:txBody>
      </p:sp>
      <p:sp>
        <p:nvSpPr>
          <p:cNvPr id="8" name="矩形 7"/>
          <p:cNvSpPr/>
          <p:nvPr/>
        </p:nvSpPr>
        <p:spPr>
          <a:xfrm>
            <a:off x="5657851" y="3853138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压力能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6924544" y="3657547"/>
            <a:ext cx="319042" cy="9144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272639" y="342671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latin typeface="楷体" pitchFamily="49" charset="-122"/>
                <a:ea typeface="楷体" pitchFamily="49" charset="-122"/>
              </a:rPr>
              <a:t>流量</a:t>
            </a:r>
          </a:p>
        </p:txBody>
      </p:sp>
      <p:sp>
        <p:nvSpPr>
          <p:cNvPr id="11" name="矩形 10"/>
          <p:cNvSpPr/>
          <p:nvPr/>
        </p:nvSpPr>
        <p:spPr>
          <a:xfrm>
            <a:off x="7313370" y="424556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 smtClean="0">
                <a:latin typeface="楷体" pitchFamily="49" charset="-122"/>
                <a:ea typeface="楷体" pitchFamily="49" charset="-122"/>
              </a:rPr>
              <a:t>压力</a:t>
            </a:r>
            <a:endParaRPr lang="zh-CN" altLang="en-US" b="1" u="sng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887654" y="5327913"/>
            <a:ext cx="1439504" cy="909399"/>
          </a:xfrm>
          <a:prstGeom prst="borderCallout1">
            <a:avLst>
              <a:gd name="adj1" fmla="val -2376"/>
              <a:gd name="adj2" fmla="val 102483"/>
              <a:gd name="adj3" fmla="val -91304"/>
              <a:gd name="adj4" fmla="val 181118"/>
            </a:avLst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能量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转换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装置</a:t>
            </a:r>
          </a:p>
        </p:txBody>
      </p:sp>
      <p:sp>
        <p:nvSpPr>
          <p:cNvPr id="14" name="线形标注 1 13"/>
          <p:cNvSpPr/>
          <p:nvPr/>
        </p:nvSpPr>
        <p:spPr>
          <a:xfrm>
            <a:off x="3050004" y="5356157"/>
            <a:ext cx="2403052" cy="881155"/>
          </a:xfrm>
          <a:prstGeom prst="borderCallout1">
            <a:avLst>
              <a:gd name="adj1" fmla="val -1512"/>
              <a:gd name="adj2" fmla="val 49194"/>
              <a:gd name="adj3" fmla="val -90181"/>
              <a:gd name="adj4" fmla="val 48559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系统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不可缺少的核心元件</a:t>
            </a:r>
          </a:p>
        </p:txBody>
      </p:sp>
      <p:sp>
        <p:nvSpPr>
          <p:cNvPr id="15" name="线形标注 1 14"/>
          <p:cNvSpPr/>
          <p:nvPr/>
        </p:nvSpPr>
        <p:spPr>
          <a:xfrm>
            <a:off x="6119235" y="5373200"/>
            <a:ext cx="1905847" cy="864112"/>
          </a:xfrm>
          <a:prstGeom prst="borderCallout1">
            <a:avLst>
              <a:gd name="adj1" fmla="val -4218"/>
              <a:gd name="adj2" fmla="val -5875"/>
              <a:gd name="adj3" fmla="val -105491"/>
              <a:gd name="adj4" fmla="val -76074"/>
            </a:avLst>
          </a:prstGeo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向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系统提供动力源</a:t>
            </a:r>
          </a:p>
        </p:txBody>
      </p:sp>
      <p:sp>
        <p:nvSpPr>
          <p:cNvPr id="16" name="矩形 15"/>
          <p:cNvSpPr/>
          <p:nvPr/>
        </p:nvSpPr>
        <p:spPr>
          <a:xfrm>
            <a:off x="1250776" y="1416550"/>
            <a:ext cx="4333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、液压泵在系统中的作用</a:t>
            </a:r>
            <a:endParaRPr lang="zh-CN" altLang="en-US" sz="2800" dirty="0"/>
          </a:p>
        </p:txBody>
      </p:sp>
      <p:sp>
        <p:nvSpPr>
          <p:cNvPr id="17" name="椭圆 16"/>
          <p:cNvSpPr/>
          <p:nvPr/>
        </p:nvSpPr>
        <p:spPr>
          <a:xfrm>
            <a:off x="5620933" y="2682874"/>
            <a:ext cx="1340530" cy="64282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系统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794001" y="2967697"/>
            <a:ext cx="5120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</p:cNvCxnSpPr>
          <p:nvPr/>
        </p:nvCxnSpPr>
        <p:spPr>
          <a:xfrm flipH="1">
            <a:off x="4091063" y="3229307"/>
            <a:ext cx="1" cy="52379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" idx="6"/>
          </p:cNvCxnSpPr>
          <p:nvPr/>
        </p:nvCxnSpPr>
        <p:spPr>
          <a:xfrm flipV="1">
            <a:off x="4838775" y="4114747"/>
            <a:ext cx="745239" cy="1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0"/>
          </p:cNvCxnSpPr>
          <p:nvPr/>
        </p:nvCxnSpPr>
        <p:spPr>
          <a:xfrm flipH="1" flipV="1">
            <a:off x="6291197" y="3377454"/>
            <a:ext cx="1" cy="47568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01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872" y="1052736"/>
            <a:ext cx="7772400" cy="1295400"/>
          </a:xfrm>
        </p:spPr>
        <p:txBody>
          <a:bodyPr anchor="ctr"/>
          <a:lstStyle/>
          <a:p>
            <a:pPr eaLnBrk="1" hangingPunct="1"/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 液压泵的种类</a:t>
            </a:r>
          </a:p>
        </p:txBody>
      </p:sp>
      <p:sp>
        <p:nvSpPr>
          <p:cNvPr id="3" name="椭圆 2"/>
          <p:cNvSpPr/>
          <p:nvPr/>
        </p:nvSpPr>
        <p:spPr>
          <a:xfrm>
            <a:off x="2009638" y="2946015"/>
            <a:ext cx="2160240" cy="9149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液压泵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46225" y="4290125"/>
            <a:ext cx="2016224" cy="81661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容积式泵</a:t>
            </a:r>
          </a:p>
        </p:txBody>
      </p:sp>
      <p:cxnSp>
        <p:nvCxnSpPr>
          <p:cNvPr id="7" name="直接箭头连接符 6"/>
          <p:cNvCxnSpPr>
            <a:endCxn id="6" idx="2"/>
          </p:cNvCxnSpPr>
          <p:nvPr/>
        </p:nvCxnSpPr>
        <p:spPr>
          <a:xfrm>
            <a:off x="3707904" y="3826349"/>
            <a:ext cx="1738321" cy="87208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182604" y="3399924"/>
            <a:ext cx="1037468" cy="35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232798" y="2942724"/>
            <a:ext cx="271745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利用内部密封容积变化来完成油液的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输送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H="1">
            <a:off x="4376615" y="1730143"/>
            <a:ext cx="1602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外啮合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88264" y="231436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内啮合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3507851"/>
            <a:ext cx="1422184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按结构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形式分类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12424" y="335810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叶片泵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78498" y="301991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单作用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88264" y="368119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双作用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12424" y="198881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齿轮泵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2254582" y="2191808"/>
            <a:ext cx="576064" cy="3463081"/>
          </a:xfrm>
          <a:prstGeom prst="leftBrace">
            <a:avLst>
              <a:gd name="adj1" fmla="val 4650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4030238" y="1911096"/>
            <a:ext cx="237589" cy="63605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4068488" y="3210248"/>
            <a:ext cx="222417" cy="66881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45361" y="423086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轴向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53877" y="4908497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径向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55683" y="547252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螺杆泵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4071" y="4569680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柱塞泵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4100673" y="4461694"/>
            <a:ext cx="251020" cy="67763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18" name="Picture 8" descr="1-1-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795" y="-41024"/>
            <a:ext cx="3131868" cy="204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5979187" y="2020934"/>
            <a:ext cx="3186967" cy="4905222"/>
            <a:chOff x="2383" y="2650"/>
            <a:chExt cx="1032" cy="2447"/>
          </a:xfrm>
        </p:grpSpPr>
        <p:pic>
          <p:nvPicPr>
            <p:cNvPr id="20" name="Picture 4" descr="1-1-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7" y="2650"/>
              <a:ext cx="1018" cy="1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 descr="1-1-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3" y="3877"/>
              <a:ext cx="1025" cy="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94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8" descr="1-1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" y="0"/>
            <a:ext cx="913715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5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3540</TotalTime>
  <Words>980</Words>
  <Application>Microsoft Office PowerPoint</Application>
  <PresentationFormat>全屏显示(4:3)</PresentationFormat>
  <Paragraphs>216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仿宋_GB2312</vt:lpstr>
      <vt:lpstr>楷体</vt:lpstr>
      <vt:lpstr>隶书</vt:lpstr>
      <vt:lpstr>宋体</vt:lpstr>
      <vt:lpstr>幼圆</vt:lpstr>
      <vt:lpstr>Calibri</vt:lpstr>
      <vt:lpstr>Constantia</vt:lpstr>
      <vt:lpstr>Tahoma</vt:lpstr>
      <vt:lpstr>Times New Roman</vt:lpstr>
      <vt:lpstr>Wingdings</vt:lpstr>
      <vt:lpstr>Wingdings 2</vt:lpstr>
      <vt:lpstr>流畅</vt:lpstr>
      <vt:lpstr>第二章  液压动力元件</vt:lpstr>
      <vt:lpstr>PowerPoint 演示文稿</vt:lpstr>
      <vt:lpstr>本章主要内容</vt:lpstr>
      <vt:lpstr>PowerPoint 演示文稿</vt:lpstr>
      <vt:lpstr>PowerPoint 演示文稿</vt:lpstr>
      <vt:lpstr>PowerPoint 演示文稿</vt:lpstr>
      <vt:lpstr>2、 液压泵的种类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液压动力元件</dc:title>
  <dc:creator>wq</dc:creator>
  <cp:lastModifiedBy>wangqiang</cp:lastModifiedBy>
  <cp:revision>300</cp:revision>
  <dcterms:created xsi:type="dcterms:W3CDTF">2003-09-25T00:33:31Z</dcterms:created>
  <dcterms:modified xsi:type="dcterms:W3CDTF">2016-10-07T03:17:24Z</dcterms:modified>
</cp:coreProperties>
</file>