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1"/>
  </p:notesMasterIdLst>
  <p:sldIdLst>
    <p:sldId id="385" r:id="rId2"/>
    <p:sldId id="426" r:id="rId3"/>
    <p:sldId id="447" r:id="rId4"/>
    <p:sldId id="417" r:id="rId5"/>
    <p:sldId id="418" r:id="rId6"/>
    <p:sldId id="428" r:id="rId7"/>
    <p:sldId id="265" r:id="rId8"/>
    <p:sldId id="420" r:id="rId9"/>
    <p:sldId id="334" r:id="rId10"/>
    <p:sldId id="419" r:id="rId11"/>
    <p:sldId id="430" r:id="rId12"/>
    <p:sldId id="431" r:id="rId13"/>
    <p:sldId id="339" r:id="rId14"/>
    <p:sldId id="357" r:id="rId15"/>
    <p:sldId id="432" r:id="rId16"/>
    <p:sldId id="387" r:id="rId17"/>
    <p:sldId id="267" r:id="rId18"/>
    <p:sldId id="276" r:id="rId19"/>
    <p:sldId id="454" r:id="rId20"/>
    <p:sldId id="434" r:id="rId21"/>
    <p:sldId id="450" r:id="rId22"/>
    <p:sldId id="364" r:id="rId23"/>
    <p:sldId id="435" r:id="rId24"/>
    <p:sldId id="401" r:id="rId25"/>
    <p:sldId id="436" r:id="rId26"/>
    <p:sldId id="366" r:id="rId27"/>
    <p:sldId id="340" r:id="rId28"/>
    <p:sldId id="370" r:id="rId29"/>
    <p:sldId id="455" r:id="rId30"/>
    <p:sldId id="283" r:id="rId31"/>
    <p:sldId id="389" r:id="rId32"/>
    <p:sldId id="425" r:id="rId33"/>
    <p:sldId id="405" r:id="rId34"/>
    <p:sldId id="442" r:id="rId35"/>
    <p:sldId id="423" r:id="rId36"/>
    <p:sldId id="441" r:id="rId37"/>
    <p:sldId id="404" r:id="rId38"/>
    <p:sldId id="443" r:id="rId39"/>
    <p:sldId id="456" r:id="rId40"/>
    <p:sldId id="413" r:id="rId41"/>
    <p:sldId id="424" r:id="rId42"/>
    <p:sldId id="414" r:id="rId43"/>
    <p:sldId id="445" r:id="rId44"/>
    <p:sldId id="415" r:id="rId45"/>
    <p:sldId id="444" r:id="rId46"/>
    <p:sldId id="416" r:id="rId47"/>
    <p:sldId id="446" r:id="rId48"/>
    <p:sldId id="451" r:id="rId49"/>
    <p:sldId id="452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6600"/>
    <a:srgbClr val="CC3300"/>
    <a:srgbClr val="CC0099"/>
    <a:srgbClr val="D600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>
      <p:cViewPr varScale="1">
        <p:scale>
          <a:sx n="77" d="100"/>
          <a:sy n="77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CA86665-6DD5-4384-81DD-F8EF4A770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40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6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41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2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0189C3B-B10E-4681-A670-BB9C92491B96}" type="slidenum">
              <a:rPr lang="en-US" altLang="zh-CN" sz="1200" smtClean="0">
                <a:latin typeface="Times New Roman" pitchFamily="18" charset="0"/>
              </a:rPr>
              <a:pPr eaLnBrk="1" hangingPunct="1"/>
              <a:t>42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5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43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AFE70C-7936-48EF-AA8F-ED4C84CE14B1}" type="slidenum">
              <a:rPr lang="en-US" altLang="zh-CN" sz="1200" smtClean="0">
                <a:latin typeface="Times New Roman" pitchFamily="18" charset="0"/>
              </a:rPr>
              <a:pPr eaLnBrk="1" hangingPunct="1"/>
              <a:t>44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859983-7E78-4F4E-BB3C-4EF363269B5F}" type="slidenum">
              <a:rPr lang="en-US" altLang="zh-CN" sz="1200" smtClean="0">
                <a:latin typeface="Times New Roman" pitchFamily="18" charset="0"/>
              </a:rPr>
              <a:pPr eaLnBrk="1" hangingPunct="1"/>
              <a:t>45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8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49EB68E-0136-4A06-9106-A98514AB2573}" type="slidenum">
              <a:rPr lang="en-US" altLang="zh-CN" sz="1200" smtClean="0">
                <a:latin typeface="Times New Roman" pitchFamily="18" charset="0"/>
              </a:rPr>
              <a:pPr eaLnBrk="1" hangingPunct="1"/>
              <a:t>46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0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49EB68E-0136-4A06-9106-A98514AB2573}" type="slidenum">
              <a:rPr lang="en-US" altLang="zh-CN" sz="1200" smtClean="0">
                <a:latin typeface="Times New Roman" pitchFamily="18" charset="0"/>
              </a:rPr>
              <a:pPr eaLnBrk="1" hangingPunct="1"/>
              <a:t>47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2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13A2A-13AB-4D1F-946F-8D3503424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78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50E9E-8771-41AA-BCD3-F020938F7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9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47A17-2E63-4969-9EA8-6D917E9AC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5543-E6D7-4601-9C8E-AD51FF121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104A-06BF-4F97-920B-6D989F780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23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9BC6-5E6D-4C0B-8196-ABB86DD64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1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7984-4DD6-4211-92AD-FFDE01325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6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05FE-4895-4366-9844-77C7BBD71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4962-5A4C-471F-9E1C-C6909653C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3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2D94-26FD-4C97-80E3-DFB3854BE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8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83DA-7C09-46B9-89AD-4D95374AC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7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B44CBEF-F163-409D-92C0-BA91ED771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7" r:id="rId2"/>
    <p:sldLayoutId id="2147483806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7" r:id="rId9"/>
    <p:sldLayoutId id="2147483803" r:id="rId10"/>
    <p:sldLayoutId id="21474838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619672" y="2132856"/>
            <a:ext cx="722312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kumimoji="0"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kumimoji="0" lang="zh-CN" altLang="en-US" sz="2800" b="1" dirty="0" smtClean="0">
                <a:latin typeface="楷体" pitchFamily="49" charset="-122"/>
                <a:ea typeface="楷体" pitchFamily="49" charset="-122"/>
              </a:rPr>
              <a:t>、液压泵的主要性能参数及计算</a:t>
            </a:r>
            <a:endParaRPr kumimoji="0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8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83668" y="1700808"/>
            <a:ext cx="6336704" cy="296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宋体"/>
                <a:ea typeface="宋体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在某一具体工况下，泵单位时间所排出的液体体积，用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q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表示。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defRPr/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                      </a:t>
            </a:r>
            <a:r>
              <a:rPr lang="en-US" altLang="zh-CN" b="1" dirty="0" smtClean="0">
                <a:latin typeface="+mn-ea"/>
                <a:ea typeface="+mn-ea"/>
              </a:rPr>
              <a:t>           </a:t>
            </a:r>
            <a:endParaRPr lang="zh-CN" altLang="en-US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34566"/>
              </p:ext>
            </p:extLst>
          </p:nvPr>
        </p:nvGraphicFramePr>
        <p:xfrm>
          <a:off x="3214757" y="4487648"/>
          <a:ext cx="273628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757" y="4487648"/>
                        <a:ext cx="2736280" cy="72008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87624" y="3516108"/>
            <a:ext cx="712879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28725" y="5815849"/>
            <a:ext cx="3888432" cy="432048"/>
          </a:xfrm>
          <a:prstGeom prst="roundRect">
            <a:avLst>
              <a:gd name="adj" fmla="val 212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泄漏和压缩损失流量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6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75656" y="1700808"/>
            <a:ext cx="6336704" cy="259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③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正常工作条件下，按试验标准规定（如在额定压力和额定转速下）必须保证的流量。用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 smtClean="0">
                <a:latin typeface="+mn-ea"/>
                <a:ea typeface="+mn-ea"/>
              </a:rPr>
              <a:t>                      </a:t>
            </a:r>
            <a:r>
              <a:rPr lang="en-US" altLang="zh-CN" b="1" dirty="0" smtClean="0">
                <a:latin typeface="+mn-ea"/>
                <a:ea typeface="+mn-ea"/>
              </a:rPr>
              <a:t>           </a:t>
            </a:r>
            <a:endParaRPr lang="zh-CN" altLang="en-US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3516108"/>
            <a:ext cx="7128792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9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996261" y="5922064"/>
            <a:ext cx="207495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zh-CN" altLang="en-US" sz="28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050890" y="4951023"/>
            <a:ext cx="2042912" cy="7476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理论流量</a:t>
            </a:r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68142" y="1884578"/>
            <a:ext cx="1432737" cy="72298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</a:t>
            </a:r>
            <a:endParaRPr lang="zh-CN" alt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3923" y="1744040"/>
            <a:ext cx="2287405" cy="943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一定条件下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额定转速、压力）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试验测定值</a:t>
            </a:r>
            <a:endParaRPr lang="en-US" altLang="zh-CN" sz="2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168142" y="2796545"/>
            <a:ext cx="1487502" cy="7682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8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</a:t>
            </a:r>
            <a:endParaRPr lang="en-US" altLang="zh-CN" sz="2800" b="1" baseline="-25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3923" y="2763706"/>
            <a:ext cx="2332909" cy="106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工作状况（某转速、压力）下</a:t>
            </a:r>
            <a:endParaRPr lang="en-US" altLang="zh-CN" sz="20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实际输出值</a:t>
            </a:r>
            <a:endParaRPr lang="en-US" altLang="zh-CN" sz="2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83022" y="2220263"/>
            <a:ext cx="3301439" cy="9344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考虑泄漏、压缩等流量损失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实际流量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41383" y="3661032"/>
            <a:ext cx="3151869" cy="8050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损失</a:t>
            </a:r>
            <a:endParaRPr lang="zh-CN" altLang="en-US" baseline="-25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流量损失（泄漏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压缩）</a:t>
            </a:r>
            <a:endParaRPr lang="zh-CN" altLang="en-US" sz="1200" baseline="-25000" dirty="0">
              <a:solidFill>
                <a:srgbClr val="FF0000"/>
              </a:solidFill>
            </a:endParaRPr>
          </a:p>
        </p:txBody>
      </p:sp>
      <p:sp>
        <p:nvSpPr>
          <p:cNvPr id="11269" name="矩形 1126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流量、实际</a:t>
            </a:r>
            <a:r>
              <a:rPr lang="zh-CN" altLang="en-US" sz="2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流量和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流量之间的关系</a:t>
            </a:r>
            <a:endParaRPr lang="zh-CN" altLang="en-US" sz="2800" dirty="0"/>
          </a:p>
        </p:txBody>
      </p:sp>
      <p:sp>
        <p:nvSpPr>
          <p:cNvPr id="28" name="椭圆 27"/>
          <p:cNvSpPr/>
          <p:nvPr/>
        </p:nvSpPr>
        <p:spPr>
          <a:xfrm>
            <a:off x="5929286" y="3226826"/>
            <a:ext cx="576064" cy="3636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en-US" altLang="zh-CN" sz="2800" b="1" baseline="-25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850971" y="456232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‖</a:t>
            </a:r>
            <a:endParaRPr lang="zh-CN" altLang="en-US" dirty="0"/>
          </a:p>
        </p:txBody>
      </p:sp>
      <p:pic>
        <p:nvPicPr>
          <p:cNvPr id="1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6" y="4311109"/>
            <a:ext cx="3342972" cy="2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91680" y="1772816"/>
            <a:ext cx="4883575" cy="71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）压力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927153" y="3179749"/>
            <a:ext cx="290261" cy="1298512"/>
          </a:xfrm>
          <a:prstGeom prst="leftBrace">
            <a:avLst>
              <a:gd name="adj1" fmla="val 20358"/>
              <a:gd name="adj2" fmla="val 530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96793" y="2946173"/>
            <a:ext cx="3278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工作压力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（公称压力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最高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允许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3505840"/>
            <a:ext cx="803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21885" y="1916832"/>
            <a:ext cx="6768752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① 工作压力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  液压泵在实际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工作时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的输出压力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表压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，它随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负载的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变化而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变化，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与液压泵的流量无关。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81386" y="1484784"/>
            <a:ext cx="64807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压力（公称压力）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正常工作条件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下，按试验标准规定连续工作时的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最高压力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，也称铭牌压力。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89423" y="3937047"/>
            <a:ext cx="63367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③ 最高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允许压力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超过额定压力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的条件下，根据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试验标准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规定允许液压泵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短暂运行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的最高压力值。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6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54658"/>
              </p:ext>
            </p:extLst>
          </p:nvPr>
        </p:nvGraphicFramePr>
        <p:xfrm>
          <a:off x="0" y="24606"/>
          <a:ext cx="9144000" cy="640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1"/>
                <a:gridCol w="2929631"/>
                <a:gridCol w="3817398"/>
              </a:tblGrid>
              <a:tr h="832617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endParaRPr lang="en-US" altLang="zh-CN" sz="10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工作压力、额定压力、最高允许压力之间关系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0345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2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工作过程中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实际输出的压力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由负载确定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599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额定压力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60000"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公称压力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液压泵的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工作能力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 由液压泵生产厂出厂试验标定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最高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允许压力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三种压力</a:t>
                      </a:r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   之间关系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液压泵连续运转时，其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工作压力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要小于或等于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额定压力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。短时间其工作压力可大于额定压力但要小于最高允许压力。</a:t>
                      </a:r>
                      <a:endParaRPr lang="zh-CN" altLang="en-US" sz="24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4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913648" y="1588867"/>
            <a:ext cx="7618413" cy="609600"/>
          </a:xfrm>
        </p:spPr>
        <p:txBody>
          <a:bodyPr>
            <a:noAutofit/>
          </a:bodyPr>
          <a:lstStyle/>
          <a:p>
            <a:pPr marL="640080" lvl="1" indent="-246888" eaLnBrk="1" fontAlgn="auto" hangingPunct="1">
              <a:spcAft>
                <a:spcPts val="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）输入功率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44208" y="3314296"/>
            <a:ext cx="2121617" cy="2568575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25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6605323"/>
                  </p:ext>
                </p:extLst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7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224458" y="2852371"/>
            <a:ext cx="4602163" cy="3190224"/>
            <a:chOff x="431" y="1214"/>
            <a:chExt cx="2899" cy="1844"/>
          </a:xfrm>
        </p:grpSpPr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31" y="2115"/>
              <a:ext cx="1315" cy="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转矩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×角速度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Nm  rad/s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668" y="1214"/>
              <a:ext cx="51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4440" y="1906698"/>
            <a:ext cx="7431360" cy="367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2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输入功率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作用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在泵主轴上的机械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功率。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2">
              <a:lnSpc>
                <a:spcPct val="150000"/>
              </a:lnSpc>
              <a:spcBef>
                <a:spcPts val="1500"/>
              </a:spcBef>
              <a:buClr>
                <a:srgbClr val="FF9900"/>
              </a:buClr>
            </a:pP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800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= </a:t>
            </a:r>
            <a:r>
              <a:rPr lang="en-US" altLang="zh-CN" sz="2800" b="1" i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i="1" baseline="-250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err="1" smtClean="0">
                <a:latin typeface="楷体" pitchFamily="49" charset="-122"/>
                <a:ea typeface="楷体" pitchFamily="49" charset="-122"/>
              </a:rPr>
              <a:t>·ω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= T</a:t>
            </a:r>
            <a:r>
              <a:rPr lang="en-US" altLang="zh-CN" sz="2800" b="1" i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·2</a:t>
            </a:r>
            <a:r>
              <a:rPr lang="el-GR" altLang="zh-CN" sz="2800" b="1" i="1" dirty="0" smtClean="0">
                <a:latin typeface="楷体" pitchFamily="49" charset="-122"/>
                <a:ea typeface="宋体"/>
              </a:rPr>
              <a:t>π</a:t>
            </a:r>
            <a:r>
              <a:rPr lang="en-US" altLang="zh-CN" sz="2800" b="1" i="1" dirty="0" smtClean="0">
                <a:latin typeface="楷体" pitchFamily="49" charset="-122"/>
                <a:ea typeface="宋体"/>
              </a:rPr>
              <a:t>n</a:t>
            </a:r>
            <a:r>
              <a:rPr lang="en-US" altLang="zh-CN" sz="2800" b="1" i="1" dirty="0" smtClean="0">
                <a:latin typeface="Times New Roman" charset="0"/>
              </a:rPr>
              <a:t>      </a:t>
            </a:r>
            <a:r>
              <a:rPr lang="en-US" altLang="zh-CN" sz="2800" b="1" i="1" dirty="0" smtClean="0">
                <a:latin typeface="Times New Roman" charset="0"/>
                <a:ea typeface="楷体" pitchFamily="49" charset="-122"/>
              </a:rPr>
              <a:t>           </a:t>
            </a: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3200" b="1" i="1" dirty="0" smtClean="0">
                <a:latin typeface="Times New Roman" charset="0"/>
                <a:ea typeface="楷体" pitchFamily="49" charset="-122"/>
              </a:rPr>
              <a:t>                </a:t>
            </a: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3200" b="1" i="1" dirty="0">
                <a:latin typeface="Times New Roman" charset="0"/>
                <a:ea typeface="楷体" pitchFamily="49" charset="-122"/>
              </a:rPr>
              <a:t> </a:t>
            </a:r>
            <a:r>
              <a:rPr lang="en-US" altLang="zh-CN" sz="3200" b="1" i="1" dirty="0" smtClean="0">
                <a:latin typeface="Times New Roman" charset="0"/>
                <a:ea typeface="楷体" pitchFamily="49" charset="-122"/>
              </a:rPr>
              <a:t>               </a:t>
            </a:r>
            <a:r>
              <a:rPr lang="en-US" altLang="zh-CN" sz="2000" b="1" i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000" b="1" i="1" baseline="-25000" dirty="0" err="1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：泵的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输入转矩；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        ω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输入角速度；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buClr>
                <a:schemeClr val="tx2"/>
              </a:buClr>
              <a:buSzPct val="50000"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         n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：转速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lnSpc>
                <a:spcPct val="150000"/>
              </a:lnSpc>
              <a:buClr>
                <a:schemeClr val="tx2"/>
              </a:buClr>
              <a:buSzPct val="50000"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       </a:t>
            </a:r>
            <a:endParaRPr lang="zh-CN" altLang="en-US" b="1" dirty="0">
              <a:ea typeface="楷体_GB2312" pitchFamily="49" charset="-122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00192" y="4128184"/>
            <a:ext cx="1843090" cy="2219471"/>
            <a:chOff x="1203" y="1124"/>
            <a:chExt cx="1851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2350" y="2742"/>
              <a:ext cx="642" cy="399"/>
              <a:chOff x="1802" y="2276"/>
              <a:chExt cx="642" cy="399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802" y="2276"/>
                <a:ext cx="461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6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9590810"/>
                  </p:ext>
                </p:extLst>
              </p:nvPr>
            </p:nvGraphicFramePr>
            <p:xfrm>
              <a:off x="2160" y="2380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49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380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839808" y="1677586"/>
            <a:ext cx="7618413" cy="609600"/>
          </a:xfrm>
        </p:spPr>
        <p:txBody>
          <a:bodyPr>
            <a:noAutofit/>
          </a:bodyPr>
          <a:lstStyle/>
          <a:p>
            <a:pPr marL="640080" lvl="1" indent="-246888" eaLnBrk="1" fontAlgn="auto" hangingPunct="1">
              <a:spcAft>
                <a:spcPts val="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）输出功率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588224" y="3906242"/>
            <a:ext cx="1869997" cy="2224294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aphicFrame>
          <p:nvGraphicFramePr>
            <p:cNvPr id="25" name="Object 38"/>
            <p:cNvGraphicFramePr>
              <a:graphicFrameLocks noChangeAspect="1"/>
            </p:cNvGraphicFramePr>
            <p:nvPr>
              <p:extLst/>
            </p:nvPr>
          </p:nvGraphicFramePr>
          <p:xfrm>
            <a:off x="2692" y="2820"/>
            <a:ext cx="2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3" name="Equation" r:id="rId3" imgW="152334" imgH="139639" progId="Equation.DSMT4">
                    <p:embed/>
                  </p:oleObj>
                </mc:Choice>
                <mc:Fallback>
                  <p:oleObj name="Equation" r:id="rId3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2820"/>
                          <a:ext cx="2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99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383631" y="2643887"/>
            <a:ext cx="4519613" cy="3190224"/>
            <a:chOff x="535" y="1214"/>
            <a:chExt cx="2847" cy="1844"/>
          </a:xfrm>
        </p:grpSpPr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1570" y="1516"/>
              <a:ext cx="725" cy="333"/>
            </a:xfrm>
            <a:prstGeom prst="rightArrow">
              <a:avLst>
                <a:gd name="adj1" fmla="val 50000"/>
                <a:gd name="adj2" fmla="val 544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驱动设备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295" y="1317"/>
              <a:ext cx="1035" cy="6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液压油的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668" y="1214"/>
              <a:ext cx="51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油泵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191" y="2115"/>
              <a:ext cx="1191" cy="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压力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×流量</a:t>
              </a:r>
              <a:endParaRPr lang="en-US" altLang="zh-CN" b="1" dirty="0">
                <a:latin typeface="楷体" pitchFamily="49" charset="-122"/>
                <a:ea typeface="楷体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N/m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2   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b="1" baseline="30000" dirty="0"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/s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6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97094" y="4191581"/>
            <a:ext cx="803425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45603" y="1734005"/>
            <a:ext cx="803425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3344" y="1744706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5064" y="1025668"/>
            <a:ext cx="287135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输出功率（压力能）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9421" y="2055409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2184" y="3589372"/>
            <a:ext cx="2756932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输入功率（机械能）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1357" y="2987163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881133" y="2572164"/>
            <a:ext cx="1" cy="9846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116420" y="1279794"/>
            <a:ext cx="1764713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06121" y="1893826"/>
            <a:ext cx="881973" cy="43858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外负载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881134" y="1302667"/>
            <a:ext cx="0" cy="7527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5254" y="1836118"/>
            <a:ext cx="1346844" cy="438582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排量、转速</a:t>
            </a:r>
            <a:endParaRPr lang="en-US" altLang="zh-CN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8137" y="6019546"/>
            <a:ext cx="7128791" cy="553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液压泵转速、排量、流量、压力、功率、效率之间相互关系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636" name="ShockwaveFlash1" r:id="rId2" imgW="3349800" imgH="3289320"/>
        </mc:Choice>
        <mc:Fallback>
          <p:control name="ShockwaveFlash1" r:id="rId2" imgW="3349800" imgH="3289320">
            <p:pic>
              <p:nvPicPr>
                <p:cNvPr id="2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8443" y="2602164"/>
                  <a:ext cx="3349651" cy="32886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963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706231" y="3717032"/>
            <a:ext cx="1843090" cy="2219471"/>
            <a:chOff x="1203" y="1124"/>
            <a:chExt cx="1851" cy="222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2226" y="122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15965" y="1875059"/>
            <a:ext cx="62281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功率</a:t>
            </a:r>
            <a:r>
              <a:rPr lang="en-US" altLang="zh-CN" b="1" i="1" dirty="0" smtClean="0">
                <a:latin typeface="楷体" pitchFamily="49" charset="-122"/>
                <a:ea typeface="楷体" pitchFamily="49" charset="-122"/>
              </a:rPr>
              <a:t>P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  <a:p>
            <a:pPr marL="0" lvl="3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50000"/>
              <a:defRPr/>
            </a:pP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P 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= △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P·q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i="1" dirty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12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sz="2800" b="1" i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：泵实际吸压油口的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压差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0" lvl="3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（一般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情况下就是出口表压</a:t>
            </a:r>
            <a:r>
              <a:rPr lang="en-US" altLang="zh-CN" sz="1200" b="1" dirty="0" smtClean="0">
                <a:latin typeface="楷体" pitchFamily="49" charset="-122"/>
                <a:ea typeface="楷体" pitchFamily="49" charset="-122"/>
              </a:rPr>
              <a:t>) </a:t>
            </a:r>
          </a:p>
          <a:p>
            <a:pPr marL="0" lvl="3">
              <a:spcBef>
                <a:spcPts val="12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b="1" i="1" dirty="0" smtClean="0">
                <a:latin typeface="楷体" pitchFamily="49" charset="-122"/>
                <a:ea typeface="楷体" pitchFamily="49" charset="-122"/>
              </a:rPr>
              <a:t>   q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: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实际输出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45064" y="2618712"/>
            <a:ext cx="2810562" cy="3964137"/>
            <a:chOff x="1203" y="1342"/>
            <a:chExt cx="1423" cy="2004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662" y="1342"/>
              <a:ext cx="53" cy="386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762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09" y="2233"/>
              <a:ext cx="317" cy="2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762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117294" y="4135950"/>
            <a:ext cx="803425" cy="490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8529" y="4116195"/>
            <a:ext cx="803425" cy="490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64275" y="2055409"/>
            <a:ext cx="803425" cy="490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57395" y="2055409"/>
            <a:ext cx="803425" cy="4905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99064" y="1402039"/>
            <a:ext cx="287135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输出功率（压力能）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430" y="2301842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17294" y="3508177"/>
            <a:ext cx="2756932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输入功率（机械能）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20719" y="4126959"/>
            <a:ext cx="803425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转矩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239409" y="2827772"/>
            <a:ext cx="0" cy="6804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5081303" y="1672958"/>
            <a:ext cx="1188840" cy="6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270143" y="1672958"/>
            <a:ext cx="0" cy="628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1797868"/>
            <a:ext cx="7786688" cy="494928"/>
          </a:xfrm>
        </p:spPr>
        <p:txBody>
          <a:bodyPr/>
          <a:lstStyle/>
          <a:p>
            <a:pPr>
              <a:spcAft>
                <a:spcPts val="3200"/>
              </a:spcAft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）效率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339752" y="2852936"/>
            <a:ext cx="6996113" cy="244834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① 容积效率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400" b="1" i="1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400" b="1" i="1" baseline="-25000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endParaRPr lang="en-US" altLang="zh-CN" sz="2400" b="1" i="1" baseline="-25000" dirty="0" smtClean="0"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② 机械效率</a:t>
            </a:r>
            <a:r>
              <a:rPr lang="en-US" altLang="zh-CN" sz="2400" b="1" i="1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400" b="1" i="1" baseline="-25000" dirty="0" err="1" smtClean="0"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③ 液压泵总效率</a:t>
            </a:r>
            <a:r>
              <a:rPr lang="en-US" altLang="zh-CN" sz="2400" b="1" i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④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Times New Roman" charset="0"/>
              </a:rPr>
              <a:t>系统总效率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467309" y="2419649"/>
            <a:ext cx="6457491" cy="1178168"/>
            <a:chOff x="535" y="1551"/>
            <a:chExt cx="2795" cy="681"/>
          </a:xfrm>
        </p:grpSpPr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567"/>
              <a:ext cx="712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驱动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669" y="1551"/>
              <a:ext cx="661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液压油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3114516" y="2994692"/>
            <a:ext cx="32853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7583" y="4175773"/>
            <a:ext cx="7859215" cy="220995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lvl="1" algn="ctr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容积损失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高低压腔之间的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泄漏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、油液的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压缩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；吸油阻力太大、油液粘度大以及液压泵转速高等原因而导致油液不能全部充满密封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工作腔（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空隙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）。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影响液压泵效率因素分析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3685388" y="2078384"/>
            <a:ext cx="1728192" cy="6263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容积损失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容积损失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会造成液压泵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上的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损失，使液压泵的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实际输出流量小于理论流量，容积损失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降低了液压泵输出功率和效率。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060848"/>
            <a:ext cx="6840760" cy="232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zh-CN" altLang="en-US" b="1" dirty="0" smtClean="0">
                <a:latin typeface="宋体" pitchFamily="2" charset="-122"/>
              </a:rPr>
              <a:t>    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容积效率</a:t>
            </a:r>
            <a:r>
              <a:rPr lang="en-US" altLang="zh-CN" b="1" i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en-US" altLang="zh-CN" sz="2800" dirty="0" smtClean="0">
                <a:latin typeface="Times New Roman" charset="0"/>
                <a:cs typeface="Times New Roman" charset="0"/>
              </a:rPr>
              <a:t>              </a:t>
            </a:r>
            <a:r>
              <a:rPr lang="zh-CN" altLang="en-US" sz="28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η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=  q /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</a:t>
            </a:r>
          </a:p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en-US" altLang="zh-CN" sz="2800" b="1" i="1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                   =</a:t>
            </a:r>
            <a:r>
              <a:rPr lang="en-US" altLang="zh-CN" sz="2800" dirty="0" smtClean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-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/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endParaRPr lang="en-US" altLang="zh-CN" sz="2800" dirty="0">
              <a:latin typeface="Times New Roman" charset="0"/>
              <a:cs typeface="Times New Roman" charset="0"/>
            </a:endParaRPr>
          </a:p>
          <a:p>
            <a:pPr marL="0" lvl="1">
              <a:lnSpc>
                <a:spcPct val="120000"/>
              </a:lnSpc>
              <a:buClr>
                <a:srgbClr val="FF9900"/>
              </a:buClr>
            </a:pPr>
            <a:r>
              <a:rPr lang="en-US" altLang="zh-CN" sz="2800" b="1" i="1" dirty="0">
                <a:latin typeface="Times New Roman" charset="0"/>
                <a:cs typeface="Times New Roman" charset="0"/>
              </a:rPr>
              <a:t>                    </a:t>
            </a:r>
            <a:r>
              <a:rPr lang="en-US" altLang="zh-CN" sz="2800" b="1" i="1" dirty="0" smtClean="0">
                <a:latin typeface="Times New Roman" charset="0"/>
                <a:cs typeface="Times New Roman" charset="0"/>
              </a:rPr>
              <a:t> = 1- q</a:t>
            </a:r>
            <a:r>
              <a:rPr lang="en-US" altLang="zh-CN" sz="2800" b="1" i="1" baseline="-25000" dirty="0" smtClean="0">
                <a:latin typeface="Times New Roman" charset="0"/>
                <a:cs typeface="Times New Roman" charset="0"/>
              </a:rPr>
              <a:t>1 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/</a:t>
            </a:r>
            <a:r>
              <a:rPr lang="en-US" altLang="zh-CN" sz="2800" b="1" i="1" dirty="0" err="1">
                <a:latin typeface="Times New Roman" charset="0"/>
                <a:cs typeface="Times New Roman" charset="0"/>
              </a:rPr>
              <a:t>q</a:t>
            </a:r>
            <a:r>
              <a:rPr lang="en-US" altLang="zh-CN" sz="2800" b="1" i="1" baseline="-25000" dirty="0" err="1">
                <a:latin typeface="Times New Roman" charset="0"/>
                <a:cs typeface="Times New Roman" charset="0"/>
              </a:rPr>
              <a:t>t</a:t>
            </a:r>
            <a:endParaRPr lang="en-US" altLang="zh-CN" sz="2800" b="1" i="1" baseline="-25000" dirty="0">
              <a:latin typeface="Times New Roman" charset="0"/>
              <a:cs typeface="Times New Roman" charset="0"/>
            </a:endParaRPr>
          </a:p>
          <a:p>
            <a:pPr marL="0" lvl="1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800" b="1" dirty="0">
                <a:latin typeface="Times New Roman" charset="0"/>
              </a:rPr>
              <a:t> 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2123728" y="5301208"/>
            <a:ext cx="5400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液压泵实际输出流量：</a:t>
            </a:r>
            <a:r>
              <a:rPr lang="en-US" altLang="zh-CN" sz="2800" b="1" i="1" dirty="0">
                <a:latin typeface="楷体" pitchFamily="49" charset="-122"/>
                <a:ea typeface="楷体" pitchFamily="49" charset="-122"/>
              </a:rPr>
              <a:t> q = 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sz="2800" b="1" i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i="1" dirty="0" err="1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i="1" baseline="-25000" dirty="0" err="1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300192" y="2373483"/>
            <a:ext cx="2232248" cy="767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容积效率与流量有关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7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476654" y="2154929"/>
            <a:ext cx="6457491" cy="1150487"/>
            <a:chOff x="535" y="1317"/>
            <a:chExt cx="2795" cy="665"/>
          </a:xfrm>
        </p:grpSpPr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535" y="1317"/>
              <a:ext cx="712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输入功率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驱动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设备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机械能</a:t>
              </a:r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669" y="1317"/>
              <a:ext cx="661" cy="6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输出功率</a:t>
              </a:r>
              <a:endPara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液压油</a:t>
              </a:r>
              <a:r>
                <a:rPr lang="zh-CN" altLang="en-US" b="1" dirty="0">
                  <a:latin typeface="楷体" pitchFamily="49" charset="-122"/>
                  <a:ea typeface="楷体" pitchFamily="49" charset="-122"/>
                </a:rPr>
                <a:t>的</a:t>
              </a: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压力能</a:t>
              </a:r>
            </a:p>
          </p:txBody>
        </p:sp>
      </p:grpSp>
      <p:cxnSp>
        <p:nvCxnSpPr>
          <p:cNvPr id="16" name="直接箭头连接符 15"/>
          <p:cNvCxnSpPr>
            <a:stCxn id="20" idx="3"/>
            <a:endCxn id="22" idx="1"/>
          </p:cNvCxnSpPr>
          <p:nvPr/>
        </p:nvCxnSpPr>
        <p:spPr>
          <a:xfrm>
            <a:off x="3121639" y="2730173"/>
            <a:ext cx="32853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05001" y="4094407"/>
            <a:ext cx="7200799" cy="227831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spcAft>
                <a:spcPts val="150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机械损失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a.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体内部相对运动部件之间因机械摩擦而引起的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摩擦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转矩损失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b.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由液体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的粘性而引起的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摩擦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损失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-31377" y="0"/>
            <a:ext cx="9161722" cy="11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影响液压泵效率因素分析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3841304" y="1920696"/>
            <a:ext cx="1728192" cy="6263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机械损失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31640" y="2030726"/>
            <a:ext cx="7128594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② 机械效率</a:t>
            </a:r>
            <a:r>
              <a:rPr lang="en-US" altLang="zh-CN" b="1" i="1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872" y="4623114"/>
            <a:ext cx="3960440" cy="38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所需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转矩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1800" b="1" baseline="-250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实际输入转矩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208533" cy="122841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lvl="1">
              <a:lnSpc>
                <a:spcPct val="150000"/>
              </a:lnSpc>
              <a:buClr>
                <a:schemeClr val="folHlink"/>
              </a:buCl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机械损失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引起的转矩损失，使实际输入液压泵转矩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总是大于理论上所需的转矩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。机械损失降低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了液压泵输出功率和效率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9673" y="3039448"/>
            <a:ext cx="2376264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/T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endParaRPr lang="en-US" altLang="zh-CN" sz="2800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2060642" y="5566266"/>
            <a:ext cx="5447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实际输入转矩：</a:t>
            </a:r>
            <a:r>
              <a:rPr lang="en-US" altLang="zh-CN" sz="2800" b="1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800" b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800" b="1" baseline="-25000" dirty="0" err="1" smtClean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583927" y="2106104"/>
            <a:ext cx="2102873" cy="89619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机械效率与转矩有关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"/>
          <p:cNvSpPr>
            <a:spLocks noChangeArrowheads="1"/>
          </p:cNvSpPr>
          <p:nvPr/>
        </p:nvSpPr>
        <p:spPr bwMode="auto">
          <a:xfrm>
            <a:off x="1547664" y="1279033"/>
            <a:ext cx="25058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buClr>
                <a:srgbClr val="FF9900"/>
              </a:buClr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③ 液压泵总效率</a:t>
            </a:r>
            <a:endParaRPr lang="en-US" altLang="zh-CN" b="1" i="1" baseline="-25000" dirty="0">
              <a:latin typeface="Times New Roman" charset="0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1925364"/>
            <a:ext cx="7416824" cy="15586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80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2037605" y="5736250"/>
            <a:ext cx="5284814" cy="559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输入功率：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η</a:t>
            </a:r>
            <a:endParaRPr lang="en-US" altLang="zh-CN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1212" y="3920555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液压泵的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总效率</a:t>
            </a:r>
            <a:r>
              <a:rPr lang="en-US" altLang="zh-CN" b="1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=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容积效率</a:t>
            </a:r>
            <a:r>
              <a:rPr lang="en-US" altLang="zh-CN" b="1" i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Ⅹ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机械效率</a:t>
            </a:r>
            <a:r>
              <a:rPr lang="en-US" altLang="zh-CN" b="1" i="1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defRPr/>
            </a:pP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5" y="1870508"/>
            <a:ext cx="6220860" cy="46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2303014" y="64265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的特性曲线</a:t>
            </a:r>
          </a:p>
        </p:txBody>
      </p:sp>
      <p:sp>
        <p:nvSpPr>
          <p:cNvPr id="44036" name="Freeform 7"/>
          <p:cNvSpPr>
            <a:spLocks/>
          </p:cNvSpPr>
          <p:nvPr/>
        </p:nvSpPr>
        <p:spPr bwMode="auto">
          <a:xfrm>
            <a:off x="755576" y="4081668"/>
            <a:ext cx="4752528" cy="1926813"/>
          </a:xfrm>
          <a:custGeom>
            <a:avLst/>
            <a:gdLst>
              <a:gd name="T0" fmla="*/ 0 w 3216"/>
              <a:gd name="T1" fmla="*/ 2147483647 h 1200"/>
              <a:gd name="T2" fmla="*/ 2147483647 w 3216"/>
              <a:gd name="T3" fmla="*/ 2147483647 h 1200"/>
              <a:gd name="T4" fmla="*/ 2147483647 w 3216"/>
              <a:gd name="T5" fmla="*/ 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6" h="1200">
                <a:moveTo>
                  <a:pt x="0" y="1200"/>
                </a:moveTo>
                <a:cubicBezTo>
                  <a:pt x="884" y="820"/>
                  <a:pt x="1768" y="440"/>
                  <a:pt x="2304" y="240"/>
                </a:cubicBezTo>
                <a:cubicBezTo>
                  <a:pt x="2840" y="40"/>
                  <a:pt x="3064" y="40"/>
                  <a:pt x="3216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3989455" y="4800599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输入功率</a:t>
            </a:r>
            <a:r>
              <a:rPr lang="en-US" altLang="zh-CN" sz="1800" b="1" dirty="0">
                <a:latin typeface="Times New Roman" charset="0"/>
              </a:rPr>
              <a:t>P</a:t>
            </a:r>
            <a:r>
              <a:rPr lang="en-US" altLang="zh-CN" sz="1800" b="1" baseline="-18000" dirty="0">
                <a:latin typeface="Times New Roman" charset="0"/>
              </a:rPr>
              <a:t>ip</a:t>
            </a:r>
          </a:p>
        </p:txBody>
      </p:sp>
      <p:sp>
        <p:nvSpPr>
          <p:cNvPr id="44038" name="Line 9"/>
          <p:cNvSpPr>
            <a:spLocks noChangeShapeType="1"/>
          </p:cNvSpPr>
          <p:nvPr/>
        </p:nvSpPr>
        <p:spPr bwMode="auto">
          <a:xfrm>
            <a:off x="3456055" y="484663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"/>
          <p:cNvSpPr>
            <a:spLocks noChangeShapeType="1"/>
          </p:cNvSpPr>
          <p:nvPr/>
        </p:nvSpPr>
        <p:spPr bwMode="auto">
          <a:xfrm>
            <a:off x="4037946" y="5151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4457" y="-11875"/>
            <a:ext cx="9144000" cy="120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液压泵特性曲线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液压泵用某种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工作液体在一定转速和一定油温等条件下通过实验得出的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0272" y="14335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639582" y="2708920"/>
            <a:ext cx="144016" cy="845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30150" y="1954038"/>
            <a:ext cx="2327778" cy="4054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、当泵的转速、排量是定值时，泵的理论流量（虚线）也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是定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值。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2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、由于容积损失，泵实际输出（黑虚线）小于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理论输出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，且随着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输出压力升高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 其差值也变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大。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446044" y="2131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qt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22-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5" y="1870508"/>
            <a:ext cx="6220860" cy="46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2303014" y="6426543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en-US" sz="1200" b="1" dirty="0">
                <a:latin typeface="楷体" pitchFamily="49" charset="-122"/>
                <a:ea typeface="楷体" pitchFamily="49" charset="-122"/>
              </a:rPr>
              <a:t>的特性曲线</a:t>
            </a:r>
          </a:p>
        </p:txBody>
      </p:sp>
      <p:sp>
        <p:nvSpPr>
          <p:cNvPr id="44036" name="Freeform 7"/>
          <p:cNvSpPr>
            <a:spLocks/>
          </p:cNvSpPr>
          <p:nvPr/>
        </p:nvSpPr>
        <p:spPr bwMode="auto">
          <a:xfrm>
            <a:off x="755576" y="4081668"/>
            <a:ext cx="4752528" cy="1926813"/>
          </a:xfrm>
          <a:custGeom>
            <a:avLst/>
            <a:gdLst>
              <a:gd name="T0" fmla="*/ 0 w 3216"/>
              <a:gd name="T1" fmla="*/ 2147483647 h 1200"/>
              <a:gd name="T2" fmla="*/ 2147483647 w 3216"/>
              <a:gd name="T3" fmla="*/ 2147483647 h 1200"/>
              <a:gd name="T4" fmla="*/ 2147483647 w 3216"/>
              <a:gd name="T5" fmla="*/ 0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6" h="1200">
                <a:moveTo>
                  <a:pt x="0" y="1200"/>
                </a:moveTo>
                <a:cubicBezTo>
                  <a:pt x="884" y="820"/>
                  <a:pt x="1768" y="440"/>
                  <a:pt x="2304" y="240"/>
                </a:cubicBezTo>
                <a:cubicBezTo>
                  <a:pt x="2840" y="40"/>
                  <a:pt x="3064" y="40"/>
                  <a:pt x="3216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3989455" y="4800599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 dirty="0"/>
              <a:t>输入功率</a:t>
            </a:r>
            <a:r>
              <a:rPr lang="en-US" altLang="zh-CN" sz="1800" b="1" dirty="0">
                <a:latin typeface="Times New Roman" charset="0"/>
              </a:rPr>
              <a:t>P</a:t>
            </a:r>
            <a:r>
              <a:rPr lang="en-US" altLang="zh-CN" sz="1800" b="1" baseline="-18000" dirty="0">
                <a:latin typeface="Times New Roman" charset="0"/>
              </a:rPr>
              <a:t>ip</a:t>
            </a:r>
          </a:p>
        </p:txBody>
      </p:sp>
      <p:sp>
        <p:nvSpPr>
          <p:cNvPr id="44038" name="Line 9"/>
          <p:cNvSpPr>
            <a:spLocks noChangeShapeType="1"/>
          </p:cNvSpPr>
          <p:nvPr/>
        </p:nvSpPr>
        <p:spPr bwMode="auto">
          <a:xfrm>
            <a:off x="3456055" y="484663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"/>
          <p:cNvSpPr>
            <a:spLocks noChangeShapeType="1"/>
          </p:cNvSpPr>
          <p:nvPr/>
        </p:nvSpPr>
        <p:spPr bwMode="auto">
          <a:xfrm>
            <a:off x="4037946" y="5151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4457" y="-11875"/>
            <a:ext cx="9144000" cy="120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液压泵特性曲线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液压泵用某种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工作液体在一定转速和一定油温等条件下通过实验得出的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0272" y="14335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639582" y="2708920"/>
            <a:ext cx="144016" cy="8458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6044" y="2131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latin typeface="楷体" pitchFamily="49" charset="-122"/>
                <a:ea typeface="楷体" pitchFamily="49" charset="-122"/>
              </a:rPr>
              <a:t>qt</a:t>
            </a:r>
            <a:endParaRPr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6228184" y="1418189"/>
            <a:ext cx="2729744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泵的容积效率降低；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泵的机械效率增大；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、随着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液压泵输出压力升高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泵的总效率也升高（一定范围）。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随着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液压泵的输出压力升高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转矩增大，泵的输入功率增大。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31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187624" y="2207982"/>
            <a:ext cx="2448272" cy="3096345"/>
            <a:chOff x="1203" y="1124"/>
            <a:chExt cx="1851" cy="2222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8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P</a:t>
              </a:r>
              <a:r>
                <a:rPr lang="zh-CN" altLang="en-US" b="1" dirty="0" smtClean="0"/>
                <a:t>、</a:t>
              </a:r>
              <a:r>
                <a:rPr lang="en-US" altLang="zh-CN" b="1" dirty="0" smtClean="0"/>
                <a:t> </a:t>
              </a:r>
              <a:r>
                <a:rPr lang="en-US" altLang="zh-CN" b="1" dirty="0"/>
                <a:t>q</a:t>
              </a:r>
              <a:endParaRPr lang="en-US" altLang="zh-CN" b="1" baseline="-25000" dirty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2339" y="2722"/>
              <a:ext cx="7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T</a:t>
              </a:r>
              <a:r>
                <a:rPr lang="en-US" altLang="zh-CN" b="1" baseline="-25000" dirty="0" smtClean="0"/>
                <a:t>i</a:t>
              </a:r>
              <a:r>
                <a:rPr lang="zh-CN" altLang="en-US" b="1" dirty="0" smtClean="0"/>
                <a:t>、</a:t>
              </a:r>
              <a:r>
                <a:rPr lang="en-US" altLang="zh-CN" b="1" dirty="0" smtClean="0"/>
                <a:t>n</a:t>
              </a:r>
              <a:endParaRPr lang="en-US" altLang="zh-CN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4523688" y="1591328"/>
            <a:ext cx="3791423" cy="42780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液压泵主要性能参数：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）转速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）排量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V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）流量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4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）压力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5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输入功率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6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输出功率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7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）效率 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7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 descr="pum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77" y="2777011"/>
            <a:ext cx="3672408" cy="16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46389"/>
              </p:ext>
            </p:extLst>
          </p:nvPr>
        </p:nvGraphicFramePr>
        <p:xfrm>
          <a:off x="1941700" y="5097462"/>
          <a:ext cx="25447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公式" r:id="rId4" imgW="698400" imgH="444240" progId="Equation.3">
                  <p:embed/>
                </p:oleObj>
              </mc:Choice>
              <mc:Fallback>
                <p:oleObj name="公式" r:id="rId4" imgW="698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00" y="5097462"/>
                        <a:ext cx="2544762" cy="12715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95935" y="5733256"/>
            <a:ext cx="475252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000" b="1" i="1" baseline="-25000" dirty="0" err="1">
                <a:latin typeface="楷体" pitchFamily="49" charset="-122"/>
                <a:ea typeface="楷体" pitchFamily="49" charset="-122"/>
              </a:rPr>
              <a:t>sc</a:t>
            </a:r>
            <a:r>
              <a:rPr lang="en-US" altLang="zh-CN" sz="2000" b="1" i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－执行元件的实际输出功率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altLang="zh-CN" sz="2000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000" b="1" i="1" baseline="-25000" dirty="0" err="1">
                <a:latin typeface="楷体" pitchFamily="49" charset="-122"/>
                <a:ea typeface="楷体" pitchFamily="49" charset="-122"/>
              </a:rPr>
              <a:t>sr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－动力元件的实际输入功率</a:t>
            </a:r>
          </a:p>
        </p:txBody>
      </p:sp>
      <p:sp>
        <p:nvSpPr>
          <p:cNvPr id="4" name="矩形 3"/>
          <p:cNvSpPr/>
          <p:nvPr/>
        </p:nvSpPr>
        <p:spPr>
          <a:xfrm>
            <a:off x="5306161" y="4174237"/>
            <a:ext cx="85792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err="1">
                <a:latin typeface="楷体" pitchFamily="49" charset="-122"/>
                <a:ea typeface="楷体" pitchFamily="49" charset="-122"/>
              </a:rPr>
              <a:t>sc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51" y="4178803"/>
            <a:ext cx="54854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i="1" dirty="0" err="1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i="1" baseline="-25000" dirty="0" err="1">
                <a:latin typeface="楷体" pitchFamily="49" charset="-122"/>
                <a:ea typeface="楷体" pitchFamily="49" charset="-122"/>
              </a:rPr>
              <a:t>sr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82033" y="3933056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31058" y="3933056"/>
            <a:ext cx="604067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33350" y="1579116"/>
            <a:ext cx="2779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rgbClr val="85DFD0"/>
              </a:buClr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楷体"/>
                <a:ea typeface="楷体"/>
              </a:rPr>
              <a:t>④ 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系统总效率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48" y="0"/>
            <a:ext cx="9111952" cy="46782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某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液压泵的排量为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，额定转速为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额定压力为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，额定工况下泵的容积效率为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。试求：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液压泵的额定流量（单位：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驱动液压泵的电机输入转矩（单位：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Nm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若液压泵的泄漏流量的值仅与泵的工作压力成正比（工作压力为零则无泄漏），则当负载压力为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时，计算此时泵的容积效率值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1600" y="5003693"/>
            <a:ext cx="5794325" cy="170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的排量为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压力为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额定工况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下泵的容积效率为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，额定工况下泵的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860764" y="2514542"/>
            <a:ext cx="2857180" cy="3333216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427984" y="2372528"/>
            <a:ext cx="432048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的额定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是泵特定条件下的实际输出流量。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、现已知液压泵的排量、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额定工况下的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容积效率。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7335" y="3953343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V=250ml/r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1902369" y="5222875"/>
            <a:ext cx="166584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n=1200r/min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51336" y="2957021"/>
            <a:ext cx="104868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=0.9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854181"/>
              </p:ext>
            </p:extLst>
          </p:nvPr>
        </p:nvGraphicFramePr>
        <p:xfrm>
          <a:off x="5220071" y="6207943"/>
          <a:ext cx="2405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1" y="6207943"/>
                        <a:ext cx="2405062" cy="431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93430"/>
              </p:ext>
            </p:extLst>
          </p:nvPr>
        </p:nvGraphicFramePr>
        <p:xfrm>
          <a:off x="5248005" y="5642970"/>
          <a:ext cx="1895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005" y="5642970"/>
                        <a:ext cx="1895475" cy="4095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3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7734" y="2636912"/>
            <a:ext cx="72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液压泵的额定</a:t>
            </a:r>
            <a:r>
              <a:rPr lang="zh-CN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单位：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为：</a:t>
            </a:r>
            <a:endParaRPr lang="zh-CN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43692"/>
              </p:ext>
            </p:extLst>
          </p:nvPr>
        </p:nvGraphicFramePr>
        <p:xfrm>
          <a:off x="1471060" y="4077072"/>
          <a:ext cx="68541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公式" r:id="rId3" imgW="2616200" imgH="241300" progId="Equation.3">
                  <p:embed/>
                </p:oleObj>
              </mc:Choice>
              <mc:Fallback>
                <p:oleObj name="公式" r:id="rId3" imgW="2616200" imgH="2413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060" y="4077072"/>
                        <a:ext cx="6854147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907704" y="463639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额定流量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57024"/>
              </p:ext>
            </p:extLst>
          </p:nvPr>
        </p:nvGraphicFramePr>
        <p:xfrm>
          <a:off x="1547664" y="5373216"/>
          <a:ext cx="658529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公式" r:id="rId5" imgW="2260600" imgH="228600" progId="Equation.3">
                  <p:embed/>
                </p:oleObj>
              </mc:Choice>
              <mc:Fallback>
                <p:oleObj name="公式" r:id="rId5" imgW="226060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373216"/>
                        <a:ext cx="6585296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115616" y="1052736"/>
            <a:ext cx="684076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已知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923112" y="52996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8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，额定工况下泵的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驱动液压泵的电机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输入转矩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118577" y="2664484"/>
            <a:ext cx="2121617" cy="2568575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7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2861043"/>
                  </p:ext>
                </p:extLst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17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矩形 2"/>
          <p:cNvSpPr/>
          <p:nvPr/>
        </p:nvSpPr>
        <p:spPr>
          <a:xfrm>
            <a:off x="4883125" y="1971662"/>
            <a:ext cx="3422675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已知泵输出压力、输出流量可算出泵输出功率（额定）。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、再知容积和机械效率，可算出输入功率，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、算出输入功率，已知转速，即可算出输入转矩。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33806" y="4998960"/>
            <a:ext cx="1828905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额定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n=1200 r/min</a:t>
            </a:r>
          </a:p>
        </p:txBody>
      </p:sp>
      <p:sp>
        <p:nvSpPr>
          <p:cNvPr id="20" name="矩形 19"/>
          <p:cNvSpPr/>
          <p:nvPr/>
        </p:nvSpPr>
        <p:spPr>
          <a:xfrm>
            <a:off x="179512" y="2736154"/>
            <a:ext cx="109196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v=0.9</a:t>
            </a:r>
          </a:p>
          <a:p>
            <a:r>
              <a:rPr lang="el-GR" altLang="zh-CN" sz="2000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m=0</a:t>
            </a:r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.8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1993676" y="1956598"/>
            <a:ext cx="207426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b="1" dirty="0">
                <a:latin typeface="楷体" pitchFamily="49" charset="-122"/>
                <a:ea typeface="楷体" pitchFamily="49" charset="-122"/>
              </a:rPr>
              <a:t>额定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p=8MPa</a:t>
            </a:r>
          </a:p>
          <a:p>
            <a:r>
              <a:rPr lang="zh-CN" altLang="zh-CN" sz="20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q=270L/min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2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47664" y="248418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驱动液压泵的电机</a:t>
            </a:r>
            <a:r>
              <a:rPr lang="zh-CN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输入转矩</a:t>
            </a:r>
            <a:r>
              <a:rPr lang="en-US" altLang="zh-CN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en-US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泵输入功率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878476"/>
              </p:ext>
            </p:extLst>
          </p:nvPr>
        </p:nvGraphicFramePr>
        <p:xfrm>
          <a:off x="1617042" y="3933056"/>
          <a:ext cx="590991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8" name="公式" r:id="rId3" imgW="2895600" imgH="457200" progId="Equation.3">
                  <p:embed/>
                </p:oleObj>
              </mc:Choice>
              <mc:Fallback>
                <p:oleObj name="公式" r:id="rId3" imgW="289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042" y="3933056"/>
                        <a:ext cx="590991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042942" y="908720"/>
            <a:ext cx="7075461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额定转速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,</a:t>
            </a:r>
            <a:endParaRPr lang="en-US" altLang="zh-CN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额定压力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机械效率</a:t>
            </a:r>
            <a:r>
              <a:rPr lang="zh-CN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0.8</a:t>
            </a:r>
            <a:endParaRPr lang="zh-CN" altLang="en-US" dirty="0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769138" y="5103093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液压泵电机的输入转矩为：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94793"/>
              </p:ext>
            </p:extLst>
          </p:nvPr>
        </p:nvGraphicFramePr>
        <p:xfrm>
          <a:off x="1769138" y="5690146"/>
          <a:ext cx="5995918" cy="67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" name="公式" r:id="rId5" imgW="3060700" imgH="419100" progId="Equation.3">
                  <p:embed/>
                </p:oleObj>
              </mc:Choice>
              <mc:Fallback>
                <p:oleObj name="公式" r:id="rId5" imgW="3060700" imgH="4191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138" y="5690146"/>
                        <a:ext cx="5995918" cy="672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303858" y="3068960"/>
            <a:ext cx="1629091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已求出</a:t>
            </a:r>
            <a:r>
              <a:rPr lang="zh-CN" altLang="zh-CN" sz="1600" b="1" dirty="0" smtClean="0"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流量为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</a:rPr>
              <a:t>270 L/min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</a:rPr>
              <a:t>，注意单位换算。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15325" y="5538944"/>
            <a:ext cx="114165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in</a:t>
            </a:r>
            <a:r>
              <a:rPr lang="en-US" altLang="zh-CN" dirty="0" smtClean="0"/>
              <a:t>=T</a:t>
            </a:r>
            <a:r>
              <a:rPr lang="el-GR" altLang="zh-CN" dirty="0" smtClean="0"/>
              <a:t>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904" y="4004508"/>
            <a:ext cx="113524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out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pq</a:t>
            </a:r>
            <a:endParaRPr lang="en-US" altLang="zh-CN" sz="2000" dirty="0" smtClean="0"/>
          </a:p>
          <a:p>
            <a:r>
              <a:rPr lang="en-US" altLang="zh-CN" sz="2000" dirty="0" smtClean="0"/>
              <a:t>=P</a:t>
            </a:r>
            <a:r>
              <a:rPr lang="en-US" altLang="zh-CN" sz="2000" baseline="-25000" dirty="0" smtClean="0"/>
              <a:t>in</a:t>
            </a:r>
            <a:r>
              <a:rPr lang="el-GR" altLang="zh-CN" sz="2000" dirty="0" smtClean="0"/>
              <a:t>η</a:t>
            </a:r>
            <a:r>
              <a:rPr lang="en-US" altLang="zh-CN" sz="2000" baseline="-25000" dirty="0" smtClean="0"/>
              <a:t>v</a:t>
            </a:r>
            <a:r>
              <a:rPr lang="el-GR" altLang="zh-CN" sz="2000" dirty="0"/>
              <a:t>η</a:t>
            </a:r>
            <a:r>
              <a:rPr lang="en-US" altLang="zh-CN" sz="2000" baseline="-25000" dirty="0" smtClean="0"/>
              <a:t>m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7077472" y="56150"/>
            <a:ext cx="2066528" cy="78987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4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的排量为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250ml/r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，额定转速为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1200 r/min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额定压力为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8MPa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，额定工况下泵的容积效率为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，机械效率为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0.8</a:t>
            </a:r>
            <a:r>
              <a:rPr lang="zh-CN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。试</a:t>
            </a:r>
            <a:r>
              <a:rPr lang="zh-CN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zh-CN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当负载压力为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时，计算此时泵的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容积效率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273961" y="2889166"/>
            <a:ext cx="2896553" cy="3225940"/>
            <a:chOff x="1203" y="1124"/>
            <a:chExt cx="1851" cy="222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988" y="1186"/>
              <a:ext cx="720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p q</a:t>
              </a:r>
              <a:endParaRPr lang="en-US" altLang="zh-CN" b="1" baseline="-25000" dirty="0"/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2324" y="2722"/>
              <a:ext cx="652" cy="399"/>
              <a:chOff x="1776" y="2256"/>
              <a:chExt cx="652" cy="399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52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T</a:t>
                </a:r>
                <a:r>
                  <a:rPr lang="en-US" altLang="zh-CN" b="1" baseline="-25000" dirty="0"/>
                  <a:t>i</a:t>
                </a:r>
              </a:p>
            </p:txBody>
          </p:sp>
          <p:graphicFrame>
            <p:nvGraphicFramePr>
              <p:cNvPr id="17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2861043"/>
                  </p:ext>
                </p:extLst>
              </p:nvPr>
            </p:nvGraphicFramePr>
            <p:xfrm>
              <a:off x="2144" y="2354"/>
              <a:ext cx="28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67" name="Equation" r:id="rId3" imgW="152334" imgH="139639" progId="Equation.DSMT4">
                      <p:embed/>
                    </p:oleObj>
                  </mc:Choice>
                  <mc:Fallback>
                    <p:oleObj name="Equation" r:id="rId3" imgW="152334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4" y="2354"/>
                            <a:ext cx="284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 cmpd="dbl">
                                <a:solidFill>
                                  <a:srgbClr val="99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矩形 2"/>
          <p:cNvSpPr/>
          <p:nvPr/>
        </p:nvSpPr>
        <p:spPr>
          <a:xfrm>
            <a:off x="5418233" y="2753260"/>
            <a:ext cx="2852937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分析：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按负载压力比例计算出负载压力为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时液压泵的泄漏量。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、再算出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理论流量，即可算出容积效率。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6338" y="4302081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V=250ml/r</a:t>
            </a:r>
            <a:endParaRPr lang="zh-CN" altLang="en-US" sz="20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31158"/>
              </p:ext>
            </p:extLst>
          </p:nvPr>
        </p:nvGraphicFramePr>
        <p:xfrm>
          <a:off x="201551" y="3192596"/>
          <a:ext cx="1668621" cy="43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51" y="3192596"/>
                        <a:ext cx="1668621" cy="43844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79512" y="5333132"/>
            <a:ext cx="154664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2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874381" y="1590846"/>
            <a:ext cx="720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液压泵泄漏量与工作压力的线性关系可得在压力降至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时，泵的泄漏量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zh-CN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68564"/>
              </p:ext>
            </p:extLst>
          </p:nvPr>
        </p:nvGraphicFramePr>
        <p:xfrm>
          <a:off x="1439652" y="2708920"/>
          <a:ext cx="608467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3" name="公式" r:id="rId3" imgW="3365500" imgH="406400" progId="Equation.3">
                  <p:embed/>
                </p:oleObj>
              </mc:Choice>
              <mc:Fallback>
                <p:oleObj name="公式" r:id="rId3" imgW="3365500" imgH="40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2708920"/>
                        <a:ext cx="608467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331640" y="3613743"/>
            <a:ext cx="5710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此时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的理论流量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2885"/>
              </p:ext>
            </p:extLst>
          </p:nvPr>
        </p:nvGraphicFramePr>
        <p:xfrm>
          <a:off x="1475656" y="4293096"/>
          <a:ext cx="4896544" cy="36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4" name="公式" r:id="rId5" imgW="2565400" imgH="241300" progId="Equation.3">
                  <p:embed/>
                </p:oleObj>
              </mc:Choice>
              <mc:Fallback>
                <p:oleObj name="公式" r:id="rId5" imgW="2565400" imgH="2413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4896544" cy="36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若液压泵的泄漏流量的值仅与泵的工作压力成正比（工作压力为零则无泄漏），则当负载压力为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6MPa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，泵的转速下降至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时，计算此时泵的容积效率值</a:t>
            </a:r>
            <a:r>
              <a:rPr lang="en-US" altLang="zh-CN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zh-CN" altLang="zh-CN" b="1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343435" y="4797152"/>
            <a:ext cx="4052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此时泵的容积效率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’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37378"/>
              </p:ext>
            </p:extLst>
          </p:nvPr>
        </p:nvGraphicFramePr>
        <p:xfrm>
          <a:off x="1475656" y="5517232"/>
          <a:ext cx="58324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5" name="公式" r:id="rId7" imgW="2298700" imgH="444500" progId="Equation.3">
                  <p:embed/>
                </p:oleObj>
              </mc:Choice>
              <mc:Fallback>
                <p:oleObj name="公式" r:id="rId7" imgW="2298700" imgH="4445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17232"/>
                        <a:ext cx="58324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7077472" y="6138002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03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321377" y="4838332"/>
            <a:ext cx="1206845" cy="1497748"/>
            <a:chOff x="1203" y="1124"/>
            <a:chExt cx="1851" cy="2222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710" y="2714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85" y="1124"/>
              <a:ext cx="98" cy="511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324" y="2530"/>
              <a:ext cx="73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35"/>
            <p:cNvSpPr>
              <a:spLocks noChangeArrowheads="1"/>
            </p:cNvSpPr>
            <p:nvPr/>
          </p:nvSpPr>
          <p:spPr bwMode="auto">
            <a:xfrm>
              <a:off x="2324" y="2722"/>
              <a:ext cx="528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altLang="zh-CN" b="1" baseline="-250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95536" y="2996952"/>
            <a:ext cx="26685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V×n</a:t>
            </a:r>
            <a:endParaRPr lang="en-US" altLang="zh-CN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b="1" i="1" dirty="0" err="1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 err="1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59558" y="3745588"/>
            <a:ext cx="2196085" cy="46166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i="1" dirty="0" err="1">
                <a:latin typeface="Times New Roman" charset="0"/>
                <a:cs typeface="Times New Roman" charset="0"/>
              </a:rPr>
              <a:t>η</a:t>
            </a:r>
            <a:r>
              <a:rPr lang="en-US" altLang="zh-CN" b="1" i="1" baseline="-250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b="1" i="1" baseline="-2500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b="1" i="1" dirty="0">
                <a:latin typeface="Times New Roman" charset="0"/>
                <a:cs typeface="Times New Roman" charset="0"/>
              </a:rPr>
              <a:t>=  q /</a:t>
            </a:r>
            <a:r>
              <a:rPr lang="en-US" altLang="zh-CN" dirty="0">
                <a:latin typeface="Times New Roman" charset="0"/>
                <a:cs typeface="Times New Roman" charset="0"/>
              </a:rPr>
              <a:t> </a:t>
            </a:r>
            <a:r>
              <a:rPr lang="en-US" altLang="zh-CN" b="1" i="1" dirty="0" err="1" smtClean="0">
                <a:latin typeface="Times New Roman" charset="0"/>
                <a:cs typeface="Times New Roman" charset="0"/>
              </a:rPr>
              <a:t>q</a:t>
            </a:r>
            <a:r>
              <a:rPr lang="en-US" altLang="zh-CN" b="1" i="1" baseline="-25000" dirty="0" err="1" smtClean="0">
                <a:latin typeface="Times New Roman" charset="0"/>
                <a:cs typeface="Times New Roman" charset="0"/>
              </a:rPr>
              <a:t>t</a:t>
            </a:r>
            <a:endParaRPr lang="en-US" altLang="zh-CN" b="1" i="1" baseline="-2500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6594" y="5094520"/>
            <a:ext cx="227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</a:t>
            </a:r>
            <a:r>
              <a:rPr lang="el-GR" altLang="zh-CN" b="1" dirty="0" smtClean="0">
                <a:latin typeface="楷体"/>
                <a:ea typeface="楷体"/>
                <a:cs typeface="Times New Roman" pitchFamily="18" charset="0"/>
              </a:rPr>
              <a:t>ω</a:t>
            </a:r>
            <a:r>
              <a:rPr lang="en-US" altLang="zh-CN" b="1" dirty="0" smtClean="0">
                <a:latin typeface="楷体"/>
                <a:ea typeface="楷体"/>
                <a:cs typeface="Times New Roman" pitchFamily="18" charset="0"/>
              </a:rPr>
              <a:t>T</a:t>
            </a:r>
          </a:p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lvl="1" algn="ctr">
              <a:spcBef>
                <a:spcPts val="0"/>
              </a:spcBef>
              <a:buClr>
                <a:srgbClr val="FF9900"/>
              </a:buClr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 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 △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  <a:cs typeface="Times New Roman" pitchFamily="18" charset="0"/>
              </a:rPr>
              <a:t>pq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η</a:t>
            </a:r>
            <a:endParaRPr lang="en-US" altLang="zh-CN" sz="32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395536" y="2037961"/>
            <a:ext cx="372009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、已知转速、排量、容积效率求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液压泵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的额定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流量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232" y="4400460"/>
            <a:ext cx="37200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、已知输出压力、流量（输出功率）和容积、机械效率（总效率），可求输入功率。再知转速，即可求输入转矩。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07020" y="1979778"/>
            <a:ext cx="3748623" cy="156966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、用工作压力～泄漏量关系求出此时的泄漏量，再算出此时理论流量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900r/min</a:t>
            </a:r>
            <a:r>
              <a:rPr lang="zh-CN" altLang="en-US" sz="1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即可算出容积效率。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89159" y="709671"/>
            <a:ext cx="1872208" cy="582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3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91604" y="1842490"/>
            <a:ext cx="4976595" cy="3737406"/>
            <a:chOff x="624" y="1320"/>
            <a:chExt cx="2117" cy="163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10" y="1813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00" y="1825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550" y="1320"/>
              <a:ext cx="143" cy="482"/>
            </a:xfrm>
            <a:prstGeom prst="upArrow">
              <a:avLst>
                <a:gd name="adj1" fmla="val 50000"/>
                <a:gd name="adj2" fmla="val 13035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>
                <a:solidFill>
                  <a:srgbClr val="CC3300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2141" y="2255"/>
              <a:ext cx="600" cy="93"/>
            </a:xfrm>
            <a:prstGeom prst="leftArrow">
              <a:avLst>
                <a:gd name="adj1" fmla="val 50000"/>
                <a:gd name="adj2" fmla="val 196237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1743" y="1361"/>
              <a:ext cx="451" cy="175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△p</a:t>
              </a:r>
              <a:r>
                <a:rPr lang="zh-CN" altLang="en-US" sz="2000" b="1" dirty="0" smtClean="0"/>
                <a:t>、</a:t>
              </a:r>
              <a:r>
                <a:rPr lang="en-US" altLang="zh-CN" sz="2000" b="1" dirty="0" smtClean="0"/>
                <a:t>q</a:t>
              </a:r>
              <a:endParaRPr lang="en-US" altLang="zh-CN" sz="2000" b="1" baseline="-25000" dirty="0"/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2352" y="2407"/>
              <a:ext cx="389" cy="17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b="1" dirty="0" smtClean="0"/>
                <a:t>T</a:t>
              </a:r>
              <a:r>
                <a:rPr lang="zh-CN" altLang="en-US" sz="2000" b="1" dirty="0" smtClean="0"/>
                <a:t>、</a:t>
              </a:r>
              <a:r>
                <a:rPr lang="el-GR" altLang="zh-CN" sz="2000" b="1" dirty="0" smtClean="0"/>
                <a:t>ω</a:t>
              </a:r>
              <a:endParaRPr lang="en-US" altLang="zh-CN" sz="2000" b="1" dirty="0"/>
            </a:p>
          </p:txBody>
        </p:sp>
        <p:sp>
          <p:nvSpPr>
            <p:cNvPr id="22" name="Rectangle 51"/>
            <p:cNvSpPr>
              <a:spLocks noChangeArrowheads="1"/>
            </p:cNvSpPr>
            <p:nvPr/>
          </p:nvSpPr>
          <p:spPr bwMode="auto">
            <a:xfrm>
              <a:off x="651" y="2784"/>
              <a:ext cx="624" cy="1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 smtClean="0"/>
                <a:t>T</a:t>
              </a:r>
              <a:r>
                <a:rPr lang="en-US" altLang="zh-CN" sz="2000" b="1" baseline="-25000" dirty="0" err="1" smtClean="0"/>
                <a:t>t</a:t>
              </a:r>
              <a:r>
                <a:rPr lang="en-US" altLang="zh-CN" sz="2000" b="1" dirty="0" smtClean="0"/>
                <a:t>=T-△</a:t>
              </a:r>
              <a:r>
                <a:rPr lang="en-US" altLang="zh-CN" sz="2000" b="1" dirty="0"/>
                <a:t>T</a:t>
              </a:r>
              <a:endParaRPr lang="en-US" altLang="zh-CN" sz="2000" b="1" baseline="-25000" dirty="0"/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624" y="1320"/>
              <a:ext cx="720" cy="175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/>
                <a:t>q</a:t>
              </a:r>
              <a:r>
                <a:rPr lang="en-US" altLang="zh-CN" sz="2000" b="1" baseline="-25000" dirty="0" err="1"/>
                <a:t>t</a:t>
              </a:r>
              <a:r>
                <a:rPr lang="en-US" altLang="zh-CN" sz="2000" b="1" baseline="-25000" dirty="0"/>
                <a:t> </a:t>
              </a:r>
              <a:r>
                <a:rPr lang="en-US" altLang="zh-CN" sz="2000" b="1" dirty="0" smtClean="0"/>
                <a:t>-△q=q</a:t>
              </a:r>
              <a:endParaRPr lang="en-US" altLang="zh-CN" sz="2000" b="1" baseline="-25000" dirty="0"/>
            </a:p>
          </p:txBody>
        </p:sp>
      </p:grp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5291812" y="5208711"/>
            <a:ext cx="1400070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zh-CN" altLang="en-US" sz="2000" b="1" baseline="-25000" dirty="0" smtClean="0"/>
              <a:t>输入</a:t>
            </a:r>
            <a:r>
              <a:rPr lang="en-US" altLang="zh-CN" sz="2000" b="1" dirty="0" smtClean="0"/>
              <a:t>=T</a:t>
            </a:r>
            <a:r>
              <a:rPr lang="el-GR" altLang="zh-CN" sz="2000" b="1" dirty="0" smtClean="0"/>
              <a:t>ω</a:t>
            </a:r>
            <a:endParaRPr lang="en-US" altLang="zh-CN" sz="2000" b="1" baseline="-25000" dirty="0"/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4322124" y="1434398"/>
            <a:ext cx="1892128" cy="4001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zh-CN" altLang="en-US" sz="2000" b="1" baseline="-25000" dirty="0" smtClean="0"/>
              <a:t>输出</a:t>
            </a:r>
            <a:r>
              <a:rPr lang="en-US" altLang="zh-CN" sz="2000" b="1" dirty="0" smtClean="0"/>
              <a:t>=△</a:t>
            </a:r>
            <a:r>
              <a:rPr lang="en-US" altLang="zh-CN" sz="2000" b="1" dirty="0" err="1" smtClean="0"/>
              <a:t>pq</a:t>
            </a:r>
            <a:endParaRPr lang="en-US" altLang="zh-CN" sz="2000" b="1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5715333" y="4780734"/>
            <a:ext cx="97654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/>
              <a:t>ω</a:t>
            </a:r>
            <a:r>
              <a:rPr lang="en-US" altLang="zh-CN" sz="2000" b="1" dirty="0" smtClean="0"/>
              <a:t>=2</a:t>
            </a:r>
            <a:r>
              <a:rPr lang="az-Cyrl-AZ" altLang="zh-CN" sz="2000" b="1" dirty="0" smtClean="0"/>
              <a:t>п</a:t>
            </a:r>
            <a:r>
              <a:rPr lang="en-US" altLang="zh-CN" sz="2000" b="1" dirty="0" smtClean="0"/>
              <a:t>n</a:t>
            </a:r>
            <a:endParaRPr lang="en-US" altLang="zh-CN" sz="2000" b="1" dirty="0"/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715742" y="2336749"/>
            <a:ext cx="1293491" cy="40011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q</a:t>
            </a:r>
            <a:r>
              <a:rPr lang="en-US" altLang="zh-CN" sz="2000" b="1" baseline="-25000" dirty="0" err="1" smtClean="0"/>
              <a:t>t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Vn</a:t>
            </a:r>
            <a:endParaRPr lang="en-US" altLang="zh-CN" sz="2000" b="1" baseline="-25000" dirty="0"/>
          </a:p>
        </p:txBody>
      </p:sp>
      <p:sp>
        <p:nvSpPr>
          <p:cNvPr id="3" name="矩形 2"/>
          <p:cNvSpPr/>
          <p:nvPr/>
        </p:nvSpPr>
        <p:spPr>
          <a:xfrm>
            <a:off x="1762339" y="5718991"/>
            <a:ext cx="1460693" cy="46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2000" b="1" dirty="0" smtClean="0">
                <a:ea typeface="宋体"/>
              </a:rPr>
              <a:t>η</a:t>
            </a:r>
            <a:r>
              <a:rPr lang="en-US" altLang="zh-CN" sz="2000" b="1" baseline="-25000" dirty="0" smtClean="0">
                <a:ea typeface="宋体"/>
              </a:rPr>
              <a:t>m</a:t>
            </a:r>
            <a:r>
              <a:rPr lang="en-US" altLang="zh-CN" sz="2000" b="1" dirty="0" smtClean="0"/>
              <a:t>=</a:t>
            </a:r>
            <a:r>
              <a:rPr lang="en-US" altLang="zh-CN" sz="2000" b="1" dirty="0" err="1" smtClean="0"/>
              <a:t>T</a:t>
            </a:r>
            <a:r>
              <a:rPr lang="en-US" altLang="zh-CN" sz="2000" b="1" baseline="-25000" dirty="0" err="1" smtClean="0">
                <a:ea typeface="宋体"/>
              </a:rPr>
              <a:t>t</a:t>
            </a:r>
            <a:r>
              <a:rPr lang="en-US" altLang="zh-CN" sz="2000" b="1" dirty="0" smtClean="0"/>
              <a:t>/T</a:t>
            </a:r>
            <a:endParaRPr lang="zh-CN" altLang="en-US" sz="2000" b="1" baseline="-25000" dirty="0">
              <a:ea typeface="宋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55075" y="2890196"/>
            <a:ext cx="1099632" cy="4606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2000" b="1" dirty="0" smtClean="0">
                <a:ea typeface="宋体"/>
              </a:rPr>
              <a:t>η</a:t>
            </a:r>
            <a:r>
              <a:rPr lang="en-US" altLang="zh-CN" sz="2000" b="1" baseline="-25000" dirty="0" smtClean="0">
                <a:ea typeface="宋体"/>
              </a:rPr>
              <a:t>v</a:t>
            </a:r>
            <a:r>
              <a:rPr lang="en-US" altLang="zh-CN" sz="2000" b="1" dirty="0" smtClean="0"/>
              <a:t>=q/</a:t>
            </a:r>
            <a:r>
              <a:rPr lang="en-US" altLang="zh-CN" sz="2000" b="1" dirty="0" err="1" smtClean="0"/>
              <a:t>q</a:t>
            </a:r>
            <a:r>
              <a:rPr lang="en-US" altLang="zh-CN" sz="2000" b="1" baseline="-25000" dirty="0" err="1" smtClean="0"/>
              <a:t>t</a:t>
            </a:r>
            <a:endParaRPr lang="zh-CN" altLang="en-US" sz="2000" b="1" baseline="-25000" dirty="0"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解题时应注意的几个问题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62997" y="1751974"/>
            <a:ext cx="1428683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理论、实际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区分与计算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7059" y="4223892"/>
            <a:ext cx="142868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理论、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实际输入转矩的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区分与计算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64288" y="1434398"/>
            <a:ext cx="1584176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、注意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应用公式时各参数的量纲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，计算中最好都统一用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国际单位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4288" y="4256009"/>
            <a:ext cx="1739093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r/s;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转矩</a:t>
            </a:r>
            <a:r>
              <a:rPr lang="en-US" altLang="zh-CN" b="1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b="1" smtClean="0">
                <a:latin typeface="楷体" pitchFamily="49" charset="-122"/>
                <a:ea typeface="楷体" pitchFamily="49" charset="-122"/>
              </a:rPr>
              <a:t>Nm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压力：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Pa;</a:t>
            </a: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/s;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功率：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427684" y="1556792"/>
            <a:ext cx="4883575" cy="108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）转速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682438" y="3125389"/>
            <a:ext cx="433163" cy="1723524"/>
          </a:xfrm>
          <a:prstGeom prst="leftBrace">
            <a:avLst>
              <a:gd name="adj1" fmla="val 20358"/>
              <a:gd name="adj2" fmla="val 5306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58379" y="2704748"/>
            <a:ext cx="1422184" cy="256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额定转速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最低转速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最高转速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9770" y="3740706"/>
            <a:ext cx="80342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093037" y="4043325"/>
            <a:ext cx="1517425" cy="1336997"/>
            <a:chOff x="1203" y="1124"/>
            <a:chExt cx="1754" cy="1581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910395" y="6077247"/>
            <a:ext cx="126989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π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95383" y="5497952"/>
            <a:ext cx="17876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endParaRPr lang="zh-CN" altLang="en-US" baseline="-25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842833" y="3507124"/>
            <a:ext cx="112165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液压泵的转速由原动机提供</a:t>
            </a:r>
            <a:endParaRPr lang="zh-CN" altLang="en-US" sz="1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8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9143999" cy="28253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图所示的液压泵与液压马达组成的回路，已知泵与马达的排量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V=V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容积效率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泵的转速为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1000r/min,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马达的输出转矩为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15N·m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中间管路存在的压力损失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1MPa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液压马达的转速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n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液压泵的出口压力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驱动液压泵旋转的电机功率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回路总效率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29" y="3623560"/>
            <a:ext cx="38512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15812" y="4239013"/>
            <a:ext cx="5998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0179" y="4165188"/>
            <a:ext cx="5998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296" y="4189021"/>
            <a:ext cx="14798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-△p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7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56829" y="1227776"/>
            <a:ext cx="4390816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液压马达的转速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n</a:t>
            </a:r>
            <a:r>
              <a:rPr lang="en-US" altLang="zh-CN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M</a:t>
            </a:r>
            <a:endParaRPr lang="en-US" altLang="zh-CN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86" y="2512679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7951" y="2611266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2661664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840" y="2603484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3579" y="2661664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770888" y="2986327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2840" y="4605516"/>
            <a:ext cx="2970521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已知泵的排量、转速和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容积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效率可求出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泵的输出流量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8741" y="2041856"/>
            <a:ext cx="204895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泵出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马达入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2072" y="4605516"/>
            <a:ext cx="458186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计算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泵的输出流量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（马达的输入流量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。马达的容积效率和排量已知，即可求出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马达的转速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0" y="-9524"/>
            <a:ext cx="9144000" cy="16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与马达的排量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V=V</a:t>
            </a:r>
            <a:r>
              <a:rPr lang="en-US" altLang="zh-CN" b="1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容积效率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的转速为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1000r/min             1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、</a:t>
            </a:r>
            <a:r>
              <a:rPr lang="zh-CN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液压马达转速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2132856"/>
            <a:ext cx="6192721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液压泵输出流量：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 =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Vn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宋体"/>
              </a:rPr>
              <a:t>v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0.025</a:t>
            </a:r>
            <a:r>
              <a:rPr lang="zh-CN" altLang="en-US" b="1" dirty="0" smtClean="0">
                <a:latin typeface="楷体" pitchFamily="49" charset="-122"/>
                <a:ea typeface="宋体"/>
              </a:rPr>
              <a:t>×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1000×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0.9 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22.5L/min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液压马达输入流量：</a:t>
            </a:r>
            <a:r>
              <a:rPr lang="en-US" altLang="zh-CN" b="1" dirty="0">
                <a:latin typeface="楷体" pitchFamily="49" charset="-122"/>
                <a:ea typeface="宋体"/>
              </a:rPr>
              <a:t>22.5L/min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液压马达转速：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 = q/V = 22.5×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0.9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/0.025 = 810r/min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98" y="5325584"/>
            <a:ext cx="2208728" cy="125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705400" y="5215473"/>
            <a:ext cx="3600400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、液压泵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流量与液压马达输入流量相等。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液压马达输入流量转换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成液压马达转速时有容积损失。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57191" y="5437951"/>
            <a:ext cx="108640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输出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3374063" y="5475475"/>
            <a:ext cx="981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输入</a:t>
            </a:r>
            <a:endParaRPr lang="zh-CN" altLang="en-US" baseline="-25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876256" y="191068"/>
            <a:ext cx="2066528" cy="7241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742" y="6051616"/>
            <a:ext cx="59824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b="1" dirty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宋体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1083" y="1124744"/>
            <a:ext cx="4716016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液压泵的出口压力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endParaRPr lang="en-US" altLang="zh-CN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52" y="3023949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776" y="2518137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3090175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5425" y="2507704"/>
            <a:ext cx="126509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=p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-△p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384" y="2557837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4288" y="2984465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772782" y="2507704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083" y="5157192"/>
            <a:ext cx="7873179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   马达的转速和转矩已知，可求出马达输出功率，再算出马达输入功率（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容积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机械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），从而得出马达输入压力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p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再加上管路损失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⊿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就是泵出口压力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3709" y="1949546"/>
            <a:ext cx="138852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泵出</a:t>
            </a:r>
            <a:r>
              <a:rPr lang="en-US" altLang="zh-CN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zh-CN" altLang="en-US" sz="20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马达入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257" y="4077072"/>
            <a:ext cx="8611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1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78" y="0"/>
            <a:ext cx="9115222" cy="18651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泵与马达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的容积效率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机械效率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=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马达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的输出转矩为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15Nm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。中间管路存在的压力损失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1MPa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马达的转速为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810r/min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输入流量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22.5L/min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（前一问求出）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、求液压泵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的出口压力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88839"/>
            <a:ext cx="758893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马达输出功率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 T</a:t>
            </a:r>
            <a:r>
              <a:rPr lang="el-GR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= 2</a:t>
            </a:r>
            <a:r>
              <a:rPr lang="az-Cyrl-AZ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п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= 2×3.14×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810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×15/60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      = 1270w = 1.27kw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马达输入功率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b="1" dirty="0">
                <a:latin typeface="楷体" pitchFamily="49" charset="-122"/>
                <a:ea typeface="宋体"/>
              </a:rPr>
              <a:t>×</a:t>
            </a:r>
            <a:r>
              <a:rPr lang="el-GR" altLang="zh-CN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b="1" dirty="0" smtClean="0">
                <a:latin typeface="楷体" pitchFamily="49" charset="-122"/>
                <a:ea typeface="宋体"/>
              </a:rPr>
              <a:t>）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= 1.27/(0.9×0.8) = 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宋体"/>
              </a:rPr>
              <a:t>1.77</a:t>
            </a:r>
            <a:r>
              <a:rPr lang="en-US" altLang="zh-CN" b="1" dirty="0" smtClean="0">
                <a:latin typeface="楷体" pitchFamily="49" charset="-122"/>
                <a:ea typeface="宋体"/>
              </a:rPr>
              <a:t>kw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液压马达输入压力：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/q = 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1.77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×1000×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60×1000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22.5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= 4.72×10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Pa = 4.72MPa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p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+1 = 5.72MPa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92950"/>
            <a:ext cx="2552734" cy="125494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8131479" y="5564429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804248" y="5562310"/>
            <a:ext cx="401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407176" y="5793143"/>
            <a:ext cx="572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△p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5880" y="1039824"/>
            <a:ext cx="963015" cy="17241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04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9793" y="1412776"/>
            <a:ext cx="8244408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: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驱动液压泵旋转的电机功率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(4)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回路总效率</a:t>
            </a:r>
            <a:r>
              <a:rPr lang="el-GR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63" y="3212976"/>
            <a:ext cx="3054071" cy="16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411760" y="2940613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7887" y="2709780"/>
            <a:ext cx="8066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</a:t>
            </a:r>
            <a:r>
              <a:rPr lang="zh-CN" alt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565" y="2842098"/>
            <a:ext cx="163859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V=25mL/r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</a:p>
          <a:p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MP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n=1000r/mi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4816" y="2842098"/>
            <a:ext cx="130997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=25mL/r</a:t>
            </a: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VM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=0.9</a:t>
            </a:r>
            <a:r>
              <a:rPr lang="el-GR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</a:endParaRPr>
          </a:p>
          <a:p>
            <a:r>
              <a:rPr lang="el-GR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η</a:t>
            </a:r>
            <a:r>
              <a:rPr lang="en-US" altLang="zh-CN" sz="20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MM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=0.8</a:t>
            </a: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</a:rPr>
              <a:t>T=15Nm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61093" y="2642043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06916" y="5392415"/>
            <a:ext cx="76604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已知泵的输出压力和流量和容积、机械效率，可先算出泵的输出功率，再算出泵的输入功率（电机功率）。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3005" y="3402278"/>
            <a:ext cx="8611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7386698" y="188640"/>
            <a:ext cx="1634480" cy="6748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1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7089755" y="4595662"/>
            <a:ext cx="20162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泵总效率*马达总效率*管路效率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回路总效率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47106"/>
              </p:ext>
            </p:extLst>
          </p:nvPr>
        </p:nvGraphicFramePr>
        <p:xfrm>
          <a:off x="1018600" y="4653693"/>
          <a:ext cx="4046812" cy="121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公式" r:id="rId4" imgW="2362335" imgH="838200" progId="Equation.3">
                  <p:embed/>
                </p:oleObj>
              </mc:Choice>
              <mc:Fallback>
                <p:oleObj name="公式" r:id="rId4" imgW="2362335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00" y="4653693"/>
                        <a:ext cx="4046812" cy="121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-25237"/>
            <a:ext cx="9144000" cy="14219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液压泵输出压力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5.72MPa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，输出流量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22.5L/min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（前面求出）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求驱动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液压泵旋转的电机功率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P </a:t>
            </a:r>
            <a:endParaRPr lang="en-US" altLang="zh-CN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cs typeface="Times New Roman" charset="0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charset="0"/>
                <a:sym typeface="Wingdings" pitchFamily="2" charset="2"/>
              </a:rPr>
              <a:t>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回路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总效率</a:t>
            </a:r>
            <a:r>
              <a:rPr lang="el-GR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c</a:t>
            </a:r>
          </a:p>
        </p:txBody>
      </p:sp>
      <p:sp>
        <p:nvSpPr>
          <p:cNvPr id="3" name="矩形 2"/>
          <p:cNvSpPr/>
          <p:nvPr/>
        </p:nvSpPr>
        <p:spPr>
          <a:xfrm>
            <a:off x="933412" y="1556792"/>
            <a:ext cx="734439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液压泵输出功率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 p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1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q = 5.72×10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6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×22.5/(60×1000)= 2.15kw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电机输入功率</a:t>
            </a:r>
            <a:endParaRPr lang="en-US" altLang="zh-CN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P=2.15/(0.9×0.8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）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=2.98kw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6164265"/>
            <a:ext cx="303961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000" b="1" dirty="0" smtClean="0">
                <a:latin typeface="楷体" pitchFamily="49" charset="-122"/>
                <a:ea typeface="宋体"/>
              </a:rPr>
              <a:t>η</a:t>
            </a:r>
            <a:r>
              <a:rPr lang="en-US" altLang="zh-CN" sz="2000" b="1" dirty="0" smtClean="0">
                <a:latin typeface="楷体" pitchFamily="49" charset="-122"/>
                <a:ea typeface="宋体"/>
              </a:rPr>
              <a:t>= 1.27/2.98 = 42.62%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052248" y="6005494"/>
            <a:ext cx="2066528" cy="7176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解题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98738" y="4069636"/>
            <a:ext cx="7920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根据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液压回路与系统的效率定义</a:t>
            </a:r>
          </a:p>
        </p:txBody>
      </p:sp>
    </p:spTree>
    <p:extLst>
      <p:ext uri="{BB962C8B-B14F-4D97-AF65-F5344CB8AC3E}">
        <p14:creationId xmlns:p14="http://schemas.microsoft.com/office/powerpoint/2010/main" val="33166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04" y="2436419"/>
            <a:ext cx="4724027" cy="26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23928" y="3358942"/>
            <a:ext cx="123196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管路效率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971600" y="3728274"/>
            <a:ext cx="1386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液压泵效率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145747" y="3759778"/>
            <a:ext cx="127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马达效率</a:t>
            </a:r>
            <a:endParaRPr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971600" y="2852936"/>
            <a:ext cx="1584175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泵输出功率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2.15kw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864" y="4689686"/>
            <a:ext cx="1584175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泵输入功率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2.98kw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4715" y="4335743"/>
            <a:ext cx="1816896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马达输出功率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1.27kw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4528" y="2854947"/>
            <a:ext cx="1746161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马达输入功率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1.77kw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23928" y="1916832"/>
            <a:ext cx="122180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△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Wingdings" pitchFamily="2" charset="2"/>
              </a:rPr>
              <a:t>p=1MPa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924800" y="6448251"/>
            <a:ext cx="762000" cy="365125"/>
          </a:xfrm>
        </p:spPr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72875" y="5979750"/>
            <a:ext cx="5470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泵总效率*马达总效率*管路效率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回路总效率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4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65" y="2887906"/>
            <a:ext cx="3672407" cy="3795954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4208736" y="5311714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转速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推力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273003" y="2870910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压力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515128" y="2897629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输出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功率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3663977" y="2897629"/>
            <a:ext cx="6495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效率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4332936" y="3436183"/>
            <a:ext cx="649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输入</a:t>
            </a:r>
            <a:endParaRPr lang="en-US" altLang="zh-CN" sz="1800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功率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627784" y="5332566"/>
            <a:ext cx="6495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排量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5724128" y="3107769"/>
            <a:ext cx="3016832" cy="1303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= P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/(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   = △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pq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4857" y="5634880"/>
            <a:ext cx="3096344" cy="688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4128" y="4602832"/>
            <a:ext cx="301683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ω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=2</a:t>
            </a:r>
            <a:r>
              <a:rPr lang="az-Cyrl-AZ" altLang="zh-CN" b="1" dirty="0" smtClean="0">
                <a:latin typeface="楷体" pitchFamily="49" charset="-122"/>
                <a:ea typeface="楷体" pitchFamily="49" charset="-122"/>
              </a:rPr>
              <a:t>п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3003" y="1378521"/>
            <a:ext cx="2877053" cy="902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△p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进出口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endParaRPr lang="en-US" altLang="zh-CN" b="1" baseline="-250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=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b="1" baseline="-25000" dirty="0">
                <a:latin typeface="楷体" pitchFamily="49" charset="-122"/>
                <a:ea typeface="楷体" pitchFamily="49" charset="-122"/>
              </a:rPr>
              <a:t>输入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m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9159" y="1386012"/>
            <a:ext cx="2350335" cy="9159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q</a:t>
            </a:r>
            <a:r>
              <a:rPr lang="zh-CN" altLang="en-US" b="1" baseline="-25000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</a:p>
          <a:p>
            <a:pPr algn="ctr"/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</a:rPr>
              <a:t>Vn</a:t>
            </a:r>
            <a:r>
              <a:rPr lang="el-GR" altLang="zh-CN" b="1" dirty="0">
                <a:latin typeface="楷体" pitchFamily="49" charset="-122"/>
                <a:ea typeface="楷体" pitchFamily="49" charset="-122"/>
              </a:rPr>
              <a:t> η</a:t>
            </a:r>
            <a:r>
              <a:rPr lang="en-US" altLang="zh-CN" b="1" baseline="-25000" dirty="0" smtClean="0">
                <a:latin typeface="楷体" pitchFamily="49" charset="-122"/>
                <a:ea typeface="楷体" pitchFamily="49" charset="-122"/>
              </a:rPr>
              <a:t>v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9159" y="0"/>
            <a:ext cx="9144000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液压泵流量、转矩、功率及效率计算公式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0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66562" name="Picture 2" descr="C:\Users\wangqiang\Desktop\QQ截图20150906175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3"/>
            <a:ext cx="9144000" cy="6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57728" y="1628800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2667579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实际流量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9872" y="3217746"/>
            <a:ext cx="129614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实际输入理论所需转矩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0584" y="1052736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容积效率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2449" y="2117412"/>
            <a:ext cx="129614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机械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效率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8533" y="2920004"/>
            <a:ext cx="72008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atin typeface="楷体" pitchFamily="49" charset="-122"/>
                <a:ea typeface="楷体" pitchFamily="49" charset="-122"/>
              </a:rPr>
              <a:t>总效率</a:t>
            </a:r>
            <a:endParaRPr lang="en-US" altLang="zh-CN" sz="1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4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3608" y="1577657"/>
            <a:ext cx="712879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① 额定转速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即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设计转速，它是按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实验标准规定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满载连续运行的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转速。一般在液压泵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的铭牌中标志出，也称铭牌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转速。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62" y="4437112"/>
            <a:ext cx="3058947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45962" y="4888433"/>
            <a:ext cx="3746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转速常用单位为：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r/min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628800"/>
            <a:ext cx="6048672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最低转速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保证使用性能所允许的最低转速。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* 转速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过低将导致容积效率降低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43608" y="4005064"/>
            <a:ext cx="7047656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③ 最高转速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保证使用性能和使用寿命所允许的最高转速。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* 转速</a:t>
            </a: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过高会导致吸液不足而产生气穴现象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6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043608" y="1424053"/>
            <a:ext cx="7097895" cy="3474386"/>
          </a:xfrm>
        </p:spPr>
        <p:txBody>
          <a:bodyPr>
            <a:normAutofit/>
          </a:bodyPr>
          <a:lstStyle/>
          <a:p>
            <a:pPr marL="0" lvl="1" indent="-24688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）排量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液压泵每转一周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，由其密封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容积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几何尺寸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变化计算而得到的排出液体的体积，用</a:t>
            </a:r>
            <a:r>
              <a:rPr lang="en-US" altLang="zh-CN" b="1" i="1" dirty="0" smtClean="0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V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表示。  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2800" b="1" i="1" dirty="0"/>
          </a:p>
        </p:txBody>
      </p:sp>
      <p:sp>
        <p:nvSpPr>
          <p:cNvPr id="4" name="矩形 3"/>
          <p:cNvSpPr/>
          <p:nvPr/>
        </p:nvSpPr>
        <p:spPr>
          <a:xfrm>
            <a:off x="5232681" y="5652058"/>
            <a:ext cx="252028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排量可变的为变量泵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pPr marL="0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排量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不可变为定量泵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2" descr="C:\Users\wangqiang\Desktop\QQ截图20150904220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2045"/>
            <a:ext cx="2304256" cy="2381775"/>
          </a:xfrm>
          <a:prstGeom prst="rect">
            <a:avLst/>
          </a:prstGeo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5232681" y="4467552"/>
            <a:ext cx="30731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国际单位：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="1" i="1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/r</a:t>
            </a:r>
          </a:p>
          <a:p>
            <a:pPr marL="0" indent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计量单位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l/r</a:t>
            </a:r>
            <a:r>
              <a:rPr lang="zh-CN" altLang="en-US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ml/r</a:t>
            </a:r>
            <a:endParaRPr lang="en-US" altLang="zh-CN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74709" y="1662451"/>
            <a:ext cx="4883575" cy="108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）流量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827960" y="3458882"/>
            <a:ext cx="360039" cy="1053523"/>
          </a:xfrm>
          <a:prstGeom prst="leftBrace">
            <a:avLst>
              <a:gd name="adj1" fmla="val 20358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18297" y="3153140"/>
            <a:ext cx="1422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额定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8421" y="3705760"/>
            <a:ext cx="80342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041787" y="4176154"/>
            <a:ext cx="2232398" cy="1874690"/>
            <a:chOff x="1203" y="1124"/>
            <a:chExt cx="1754" cy="1581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203" y="1728"/>
              <a:ext cx="1023" cy="97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584" y="1728"/>
              <a:ext cx="243" cy="2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226" y="2100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226" y="2286"/>
              <a:ext cx="73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710" y="1124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2567" y="1961"/>
              <a:ext cx="244" cy="557"/>
            </a:xfrm>
            <a:prstGeom prst="curvedLeftArrow">
              <a:avLst>
                <a:gd name="adj1" fmla="val 45656"/>
                <a:gd name="adj2" fmla="val 9131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651741" y="4367950"/>
            <a:ext cx="31451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05611" y="5365190"/>
            <a:ext cx="3129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V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E5543-E6D7-4601-9C8E-AD51FF1216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5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628800"/>
            <a:ext cx="6336704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zh-CN" altLang="en-US" b="1" dirty="0" smtClean="0">
                <a:latin typeface="宋体"/>
                <a:ea typeface="宋体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理论流量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1500"/>
              </a:spcBef>
              <a:defRPr/>
            </a:pP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不考虑泄漏流量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的条件下，在单位时间所排出的液体体积，用 </a:t>
            </a:r>
            <a:r>
              <a:rPr lang="en-US" altLang="zh-CN" b="1" dirty="0" err="1">
                <a:latin typeface="楷体" pitchFamily="49" charset="-122"/>
                <a:ea typeface="楷体" pitchFamily="49" charset="-122"/>
              </a:rPr>
              <a:t>q</a:t>
            </a:r>
            <a:r>
              <a:rPr lang="en-US" altLang="zh-CN" b="1" baseline="-25000" dirty="0" err="1"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b="1" baseline="-250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表示。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4455" y="4365104"/>
            <a:ext cx="2523121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altLang="zh-CN" sz="3200" b="1" dirty="0" err="1" smtClean="0">
                <a:solidFill>
                  <a:prstClr val="black"/>
                </a:solidFill>
                <a:latin typeface="宋体"/>
                <a:ea typeface="宋体"/>
              </a:rPr>
              <a:t>q</a:t>
            </a:r>
            <a:r>
              <a:rPr lang="en-US" altLang="zh-CN" sz="3200" b="1" baseline="-25000" dirty="0" err="1" smtClean="0">
                <a:solidFill>
                  <a:prstClr val="black"/>
                </a:solidFill>
                <a:latin typeface="宋体"/>
                <a:ea typeface="宋体"/>
              </a:rPr>
              <a:t>t</a:t>
            </a:r>
            <a:r>
              <a:rPr lang="en-US" altLang="zh-CN" sz="3200" b="1" baseline="-25000" dirty="0" smtClean="0">
                <a:solidFill>
                  <a:prstClr val="black"/>
                </a:solidFill>
                <a:latin typeface="宋体"/>
                <a:ea typeface="宋体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宋体"/>
                <a:ea typeface="宋体"/>
              </a:rPr>
              <a:t>= </a:t>
            </a:r>
            <a:r>
              <a:rPr lang="en-US" altLang="zh-CN" sz="3200" b="1" dirty="0" smtClean="0">
                <a:solidFill>
                  <a:prstClr val="black"/>
                </a:solidFill>
                <a:latin typeface="宋体"/>
                <a:ea typeface="宋体"/>
              </a:rPr>
              <a:t>V 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charset="0"/>
              </a:rPr>
              <a:t>× </a:t>
            </a:r>
            <a:r>
              <a:rPr lang="en-US" altLang="zh-CN" sz="3200" b="1" dirty="0" smtClean="0">
                <a:solidFill>
                  <a:prstClr val="black"/>
                </a:solidFill>
                <a:latin typeface="宋体"/>
                <a:ea typeface="宋体"/>
              </a:rPr>
              <a:t>n</a:t>
            </a:r>
            <a:endParaRPr lang="zh-CN" altLang="en-US" sz="3200" b="1" dirty="0">
              <a:solidFill>
                <a:srgbClr val="006600"/>
              </a:solidFill>
              <a:latin typeface="宋体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5694939"/>
            <a:ext cx="4572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国际单位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b="1" i="1" baseline="30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/s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常用计量单位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l/min</a:t>
            </a:r>
            <a:r>
              <a:rPr lang="zh-CN" altLang="en-US" b="1" i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1" i="1" dirty="0">
                <a:latin typeface="楷体" pitchFamily="49" charset="-122"/>
                <a:ea typeface="楷体" pitchFamily="49" charset="-122"/>
              </a:rPr>
              <a:t>ml/min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D4962-5A4C-471F-9E1C-C6909653CF8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3966</TotalTime>
  <Words>2917</Words>
  <Application>Microsoft Office PowerPoint</Application>
  <PresentationFormat>全屏显示(4:3)</PresentationFormat>
  <Paragraphs>503</Paragraphs>
  <Slides>49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黑体</vt:lpstr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7）效率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液压动力元件</dc:title>
  <dc:creator>wq</dc:creator>
  <cp:lastModifiedBy>wangqiang</cp:lastModifiedBy>
  <cp:revision>348</cp:revision>
  <dcterms:created xsi:type="dcterms:W3CDTF">2003-09-25T00:33:31Z</dcterms:created>
  <dcterms:modified xsi:type="dcterms:W3CDTF">2016-10-07T03:18:51Z</dcterms:modified>
</cp:coreProperties>
</file>