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activeX/activeX4.xml" ContentType="application/vnd.ms-office.activeX+xml"/>
  <Override PartName="/ppt/activeX/activeX4.bin" ContentType="application/vnd.ms-office.activeX"/>
  <Override PartName="/ppt/activeX/activeX5.xml" ContentType="application/vnd.ms-office.activeX+xml"/>
  <Override PartName="/ppt/activeX/activeX5.bin" ContentType="application/vnd.ms-office.activeX"/>
  <Override PartName="/ppt/activeX/activeX6.xml" ContentType="application/vnd.ms-office.activeX+xml"/>
  <Override PartName="/ppt/activeX/activeX6.bin" ContentType="application/vnd.ms-office.activeX"/>
  <Override PartName="/ppt/notesSlides/notesSlide5.xml" ContentType="application/vnd.openxmlformats-officedocument.presentationml.notesSlide+xml"/>
  <Override PartName="/ppt/notesSlides/notesSlide6.xml" ContentType="application/vnd.openxmlformats-officedocument.presentationml.notesSlide+xml"/>
  <Override PartName="/ppt/activeX/activeX7.xml" ContentType="application/vnd.ms-office.activeX+xml"/>
  <Override PartName="/ppt/activeX/activeX7.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7" r:id="rId2"/>
    <p:sldId id="313" r:id="rId3"/>
    <p:sldId id="335" r:id="rId4"/>
    <p:sldId id="336" r:id="rId5"/>
    <p:sldId id="289" r:id="rId6"/>
    <p:sldId id="314" r:id="rId7"/>
    <p:sldId id="376" r:id="rId8"/>
    <p:sldId id="377" r:id="rId9"/>
    <p:sldId id="380" r:id="rId10"/>
    <p:sldId id="381" r:id="rId11"/>
    <p:sldId id="382" r:id="rId12"/>
    <p:sldId id="383" r:id="rId13"/>
    <p:sldId id="384" r:id="rId14"/>
    <p:sldId id="385" r:id="rId15"/>
    <p:sldId id="386" r:id="rId16"/>
    <p:sldId id="315" r:id="rId17"/>
    <p:sldId id="387" r:id="rId18"/>
    <p:sldId id="260" r:id="rId19"/>
    <p:sldId id="388" r:id="rId20"/>
    <p:sldId id="390" r:id="rId21"/>
    <p:sldId id="391" r:id="rId22"/>
    <p:sldId id="392" r:id="rId23"/>
    <p:sldId id="301" r:id="rId24"/>
    <p:sldId id="393" r:id="rId25"/>
    <p:sldId id="402" r:id="rId26"/>
    <p:sldId id="410" r:id="rId27"/>
    <p:sldId id="302" r:id="rId28"/>
    <p:sldId id="403" r:id="rId29"/>
    <p:sldId id="404" r:id="rId30"/>
    <p:sldId id="396" r:id="rId31"/>
    <p:sldId id="407" r:id="rId32"/>
    <p:sldId id="406" r:id="rId33"/>
    <p:sldId id="399" r:id="rId34"/>
    <p:sldId id="408" r:id="rId35"/>
    <p:sldId id="350" r:id="rId36"/>
    <p:sldId id="362" r:id="rId37"/>
    <p:sldId id="400" r:id="rId38"/>
    <p:sldId id="293" r:id="rId39"/>
    <p:sldId id="401" r:id="rId40"/>
    <p:sldId id="300" r:id="rId41"/>
    <p:sldId id="353" r:id="rId42"/>
    <p:sldId id="354" r:id="rId43"/>
    <p:sldId id="352" r:id="rId44"/>
    <p:sldId id="363" r:id="rId45"/>
    <p:sldId id="355" r:id="rId46"/>
    <p:sldId id="357" r:id="rId47"/>
    <p:sldId id="360" r:id="rId48"/>
    <p:sldId id="361" r:id="rId49"/>
    <p:sldId id="364" r:id="rId50"/>
    <p:sldId id="365" r:id="rId51"/>
    <p:sldId id="366" r:id="rId52"/>
    <p:sldId id="367" r:id="rId53"/>
    <p:sldId id="368" r:id="rId54"/>
    <p:sldId id="369" r:id="rId55"/>
    <p:sldId id="370" r:id="rId56"/>
    <p:sldId id="409" r:id="rId57"/>
    <p:sldId id="372" r:id="rId58"/>
    <p:sldId id="373" r:id="rId59"/>
    <p:sldId id="374" r:id="rId60"/>
    <p:sldId id="375"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20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82DEF0-A16B-45C4-9027-D410693690D5}" type="datetimeFigureOut">
              <a:rPr lang="zh-CN" altLang="en-US" smtClean="0"/>
              <a:t>2016/10/4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841C29-EDF5-46DD-AF00-A8326C771AB4}" type="slidenum">
              <a:rPr lang="zh-CN" altLang="en-US" smtClean="0"/>
              <a:t>‹#›</a:t>
            </a:fld>
            <a:endParaRPr lang="zh-CN" altLang="en-US"/>
          </a:p>
        </p:txBody>
      </p:sp>
    </p:spTree>
    <p:extLst>
      <p:ext uri="{BB962C8B-B14F-4D97-AF65-F5344CB8AC3E}">
        <p14:creationId xmlns:p14="http://schemas.microsoft.com/office/powerpoint/2010/main" val="3495751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841C29-EDF5-46DD-AF00-A8326C771AB4}" type="slidenum">
              <a:rPr lang="zh-CN" altLang="en-US" smtClean="0"/>
              <a:t>4</a:t>
            </a:fld>
            <a:endParaRPr lang="zh-CN" altLang="en-US"/>
          </a:p>
        </p:txBody>
      </p:sp>
    </p:spTree>
    <p:extLst>
      <p:ext uri="{BB962C8B-B14F-4D97-AF65-F5344CB8AC3E}">
        <p14:creationId xmlns:p14="http://schemas.microsoft.com/office/powerpoint/2010/main" val="648633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841C29-EDF5-46DD-AF00-A8326C771AB4}" type="slidenum">
              <a:rPr lang="zh-CN" altLang="en-US" smtClean="0"/>
              <a:t>5</a:t>
            </a:fld>
            <a:endParaRPr lang="zh-CN" altLang="en-US"/>
          </a:p>
        </p:txBody>
      </p:sp>
    </p:spTree>
    <p:extLst>
      <p:ext uri="{BB962C8B-B14F-4D97-AF65-F5344CB8AC3E}">
        <p14:creationId xmlns:p14="http://schemas.microsoft.com/office/powerpoint/2010/main" val="648633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841C29-EDF5-46DD-AF00-A8326C771AB4}" type="slidenum">
              <a:rPr lang="zh-CN" altLang="en-US" smtClean="0"/>
              <a:t>19</a:t>
            </a:fld>
            <a:endParaRPr lang="zh-CN" altLang="en-US"/>
          </a:p>
        </p:txBody>
      </p:sp>
    </p:spTree>
    <p:extLst>
      <p:ext uri="{BB962C8B-B14F-4D97-AF65-F5344CB8AC3E}">
        <p14:creationId xmlns:p14="http://schemas.microsoft.com/office/powerpoint/2010/main" val="288720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841C29-EDF5-46DD-AF00-A8326C771AB4}" type="slidenum">
              <a:rPr lang="zh-CN" altLang="en-US" smtClean="0"/>
              <a:t>20</a:t>
            </a:fld>
            <a:endParaRPr lang="zh-CN" altLang="en-US"/>
          </a:p>
        </p:txBody>
      </p:sp>
    </p:spTree>
    <p:extLst>
      <p:ext uri="{BB962C8B-B14F-4D97-AF65-F5344CB8AC3E}">
        <p14:creationId xmlns:p14="http://schemas.microsoft.com/office/powerpoint/2010/main" val="396076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841C29-EDF5-46DD-AF00-A8326C771AB4}" type="slidenum">
              <a:rPr lang="zh-CN" altLang="en-US" smtClean="0"/>
              <a:t>36</a:t>
            </a:fld>
            <a:endParaRPr lang="zh-CN" altLang="en-US"/>
          </a:p>
        </p:txBody>
      </p:sp>
    </p:spTree>
    <p:extLst>
      <p:ext uri="{BB962C8B-B14F-4D97-AF65-F5344CB8AC3E}">
        <p14:creationId xmlns:p14="http://schemas.microsoft.com/office/powerpoint/2010/main" val="3960763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841C29-EDF5-46DD-AF00-A8326C771AB4}" type="slidenum">
              <a:rPr lang="zh-CN" altLang="en-US" smtClean="0"/>
              <a:t>44</a:t>
            </a:fld>
            <a:endParaRPr lang="zh-CN" altLang="en-US"/>
          </a:p>
        </p:txBody>
      </p:sp>
    </p:spTree>
    <p:extLst>
      <p:ext uri="{BB962C8B-B14F-4D97-AF65-F5344CB8AC3E}">
        <p14:creationId xmlns:p14="http://schemas.microsoft.com/office/powerpoint/2010/main" val="364752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56117CA8-528A-455D-BB49-7BEDAF11353C}" type="datetime1">
              <a:rPr lang="zh-CN" altLang="en-US" smtClean="0"/>
              <a:t>2016/10/4</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8015EB96-8731-4FBB-B94B-532E49C244BD}"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1FAE35CE-52E8-497B-BEB6-8004EB088F31}" type="datetime1">
              <a:rPr lang="zh-CN" altLang="en-US" smtClean="0"/>
              <a:t>2016/10/4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15EB96-8731-4FBB-B94B-532E49C244B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D7300D48-A247-48AB-B98E-89963D954519}" type="datetime1">
              <a:rPr lang="zh-CN" altLang="en-US" smtClean="0"/>
              <a:t>2016/10/4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15EB96-8731-4FBB-B94B-532E49C244B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pPr>
              <a:defRPr/>
            </a:pPr>
            <a:fld id="{D9177C17-2144-4984-9D37-F6FCA259ACB1}" type="datetime1">
              <a:rPr lang="zh-CN" altLang="en-US" smtClean="0"/>
              <a:t>2016/10/4</a:t>
            </a:fld>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pPr>
              <a:defRPr/>
            </a:pPr>
            <a:fld id="{5DEAA3E8-72FF-422F-AEB7-705EBF40D603}" type="slidenum">
              <a:rPr lang="en-US" altLang="zh-CN"/>
              <a:pPr>
                <a:defRPr/>
              </a:pPr>
              <a:t>‹#›</a:t>
            </a:fld>
            <a:endParaRPr lang="en-US" altLang="zh-CN"/>
          </a:p>
        </p:txBody>
      </p:sp>
    </p:spTree>
    <p:extLst>
      <p:ext uri="{BB962C8B-B14F-4D97-AF65-F5344CB8AC3E}">
        <p14:creationId xmlns:p14="http://schemas.microsoft.com/office/powerpoint/2010/main" val="2131072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22F68F2B-B02A-4E74-B419-ECA73072AC69}" type="datetime1">
              <a:rPr lang="zh-CN" altLang="en-US" smtClean="0"/>
              <a:t>2016/10/4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15EB96-8731-4FBB-B94B-532E49C244B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7F39E1B8-AFC2-465B-B9F0-180F0758321B}" type="datetime1">
              <a:rPr lang="zh-CN" altLang="en-US" smtClean="0"/>
              <a:t>2016/10/4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015EB96-8731-4FBB-B94B-532E49C244BD}"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06E894D1-48B7-4340-A67E-158540EFA1F8}" type="datetime1">
              <a:rPr lang="zh-CN" altLang="en-US" smtClean="0"/>
              <a:t>2016/10/4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15EB96-8731-4FBB-B94B-532E49C244B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C6A1F784-C74A-4DDD-97A4-CBC67AF91F70}" type="datetime1">
              <a:rPr lang="zh-CN" altLang="en-US" smtClean="0"/>
              <a:t>2016/10/4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015EB96-8731-4FBB-B94B-532E49C244B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DC155616-F453-412F-9271-1E19EA9714EF}" type="datetime1">
              <a:rPr lang="zh-CN" altLang="en-US" smtClean="0"/>
              <a:t>2016/10/4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015EB96-8731-4FBB-B94B-532E49C244B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54D83-115C-4018-9F0E-5595F07015DA}" type="datetime1">
              <a:rPr lang="zh-CN" altLang="en-US" smtClean="0"/>
              <a:t>2016/10/4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015EB96-8731-4FBB-B94B-532E49C244B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615018D7-311C-4A01-A160-F31DE251197D}" type="datetime1">
              <a:rPr lang="zh-CN" altLang="en-US" smtClean="0"/>
              <a:t>2016/10/4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015EB96-8731-4FBB-B94B-532E49C244B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B0189664-42E2-4A1E-AC86-CE004F6C3A7D}" type="datetime1">
              <a:rPr lang="zh-CN" altLang="en-US" smtClean="0"/>
              <a:t>2016/10/4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8015EB96-8731-4FBB-B94B-532E49C244BD}"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2C23163-2D2C-4F04-83E8-082C4ACE6DED}" type="datetime1">
              <a:rPr lang="zh-CN" altLang="en-US" smtClean="0"/>
              <a:t>2016/10/4</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015EB96-8731-4FBB-B94B-532E49C244BD}"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image" Target="../media/image14.jpe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image" Target="../media/image16.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4.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image" Target="../media/image16.jpe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5.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image" Target="../media/image16.jpe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6.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7.xml"/><Relationship Id="rId1" Type="http://schemas.openxmlformats.org/officeDocument/2006/relationships/vmlDrawing" Target="../drawings/vmlDrawing9.vml"/><Relationship Id="rId4" Type="http://schemas.openxmlformats.org/officeDocument/2006/relationships/image" Target="../media/image32.wmf"/></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2060848"/>
            <a:ext cx="5976664" cy="584775"/>
          </a:xfrm>
          <a:prstGeom prst="rect">
            <a:avLst/>
          </a:prstGeom>
        </p:spPr>
        <p:txBody>
          <a:bodyPr wrap="square">
            <a:spAutoFit/>
          </a:bodyPr>
          <a:lstStyle/>
          <a:p>
            <a:pPr>
              <a:buFont typeface="Wingdings" pitchFamily="2" charset="2"/>
              <a:buNone/>
              <a:defRPr/>
            </a:pPr>
            <a:r>
              <a:rPr lang="en-US" altLang="zh-CN" sz="3200" b="1" dirty="0" smtClean="0">
                <a:latin typeface="楷体" pitchFamily="49" charset="-122"/>
                <a:ea typeface="楷体" pitchFamily="49" charset="-122"/>
              </a:rPr>
              <a:t>4</a:t>
            </a:r>
            <a:r>
              <a:rPr lang="zh-CN" altLang="en-US" sz="3200" b="1" dirty="0" smtClean="0">
                <a:latin typeface="楷体" pitchFamily="49" charset="-122"/>
                <a:ea typeface="楷体" pitchFamily="49" charset="-122"/>
              </a:rPr>
              <a:t>、</a:t>
            </a:r>
            <a:r>
              <a:rPr lang="zh-CN" altLang="en-US" sz="3200" b="1" dirty="0">
                <a:latin typeface="楷体" pitchFamily="49" charset="-122"/>
                <a:ea typeface="楷体" pitchFamily="49" charset="-122"/>
              </a:rPr>
              <a:t>反馈限压式变量叶片泵</a:t>
            </a:r>
          </a:p>
        </p:txBody>
      </p:sp>
      <p:sp>
        <p:nvSpPr>
          <p:cNvPr id="3" name="灯片编号占位符 2"/>
          <p:cNvSpPr>
            <a:spLocks noGrp="1"/>
          </p:cNvSpPr>
          <p:nvPr>
            <p:ph type="sldNum" sz="quarter" idx="12"/>
          </p:nvPr>
        </p:nvSpPr>
        <p:spPr/>
        <p:txBody>
          <a:bodyPr/>
          <a:lstStyle/>
          <a:p>
            <a:fld id="{8015EB96-8731-4FBB-B94B-532E49C244BD}" type="slidenum">
              <a:rPr lang="zh-CN" altLang="en-US" smtClean="0"/>
              <a:t>1</a:t>
            </a:fld>
            <a:endParaRPr lang="zh-CN" altLang="en-US"/>
          </a:p>
        </p:txBody>
      </p:sp>
    </p:spTree>
    <p:extLst>
      <p:ext uri="{BB962C8B-B14F-4D97-AF65-F5344CB8AC3E}">
        <p14:creationId xmlns:p14="http://schemas.microsoft.com/office/powerpoint/2010/main" val="811898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015EB96-8731-4FBB-B94B-532E49C244BD}" type="slidenum">
              <a:rPr lang="zh-CN" altLang="en-US" smtClean="0"/>
              <a:t>10</a:t>
            </a:fld>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541891"/>
            <a:ext cx="5081384" cy="5076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4226" y="0"/>
            <a:ext cx="9144000" cy="1196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spcBef>
                <a:spcPct val="20000"/>
              </a:spcBef>
              <a:buSzPct val="85000"/>
            </a:pPr>
            <a:r>
              <a:rPr lang="zh-CN" altLang="en-US" sz="2800" b="1" dirty="0" smtClean="0">
                <a:latin typeface="楷体" pitchFamily="49" charset="-122"/>
                <a:ea typeface="楷体" pitchFamily="49" charset="-122"/>
              </a:rPr>
              <a:t>内</a:t>
            </a:r>
            <a:r>
              <a:rPr lang="zh-CN" altLang="en-US" sz="2800" b="1" dirty="0">
                <a:latin typeface="楷体" pitchFamily="49" charset="-122"/>
                <a:ea typeface="楷体" pitchFamily="49" charset="-122"/>
              </a:rPr>
              <a:t>反馈式变量</a:t>
            </a:r>
            <a:r>
              <a:rPr lang="zh-CN" altLang="en-US" sz="2800" b="1" dirty="0" smtClean="0">
                <a:latin typeface="楷体" pitchFamily="49" charset="-122"/>
                <a:ea typeface="楷体" pitchFamily="49" charset="-122"/>
              </a:rPr>
              <a:t>叶片泵</a:t>
            </a:r>
            <a:r>
              <a:rPr lang="zh-CN" altLang="en-US" sz="2800" b="1" dirty="0">
                <a:latin typeface="楷体" pitchFamily="49" charset="-122"/>
                <a:ea typeface="楷体" pitchFamily="49" charset="-122"/>
              </a:rPr>
              <a:t>限定压力</a:t>
            </a:r>
            <a:r>
              <a:rPr lang="zh-CN" altLang="en-US" sz="2800" b="1" dirty="0" smtClean="0">
                <a:latin typeface="楷体" pitchFamily="49" charset="-122"/>
                <a:ea typeface="楷体" pitchFamily="49" charset="-122"/>
              </a:rPr>
              <a:t>初始设定</a:t>
            </a:r>
            <a:endParaRPr lang="zh-CN" altLang="en-US" sz="2800" b="1" dirty="0">
              <a:latin typeface="楷体" pitchFamily="49" charset="-122"/>
              <a:ea typeface="楷体" pitchFamily="49" charset="-122"/>
            </a:endParaRPr>
          </a:p>
        </p:txBody>
      </p:sp>
      <p:sp>
        <p:nvSpPr>
          <p:cNvPr id="9" name="矩形 8"/>
          <p:cNvSpPr/>
          <p:nvPr/>
        </p:nvSpPr>
        <p:spPr>
          <a:xfrm>
            <a:off x="683568" y="1972045"/>
            <a:ext cx="2838895" cy="421653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50000"/>
              </a:lnSpc>
              <a:spcAft>
                <a:spcPts val="1500"/>
              </a:spcAft>
            </a:pPr>
            <a:r>
              <a:rPr lang="zh-CN" altLang="en-US" sz="2400" b="1" dirty="0" smtClean="0">
                <a:latin typeface="楷体" pitchFamily="49" charset="-122"/>
                <a:ea typeface="楷体" pitchFamily="49" charset="-122"/>
              </a:rPr>
              <a:t>    限定</a:t>
            </a:r>
            <a:r>
              <a:rPr lang="zh-CN" altLang="en-US" sz="2400" b="1" dirty="0">
                <a:latin typeface="楷体" pitchFamily="49" charset="-122"/>
                <a:ea typeface="楷体" pitchFamily="49" charset="-122"/>
              </a:rPr>
              <a:t>压力的大小用压力调节螺栓调节</a:t>
            </a:r>
            <a:r>
              <a:rPr lang="zh-CN" altLang="en-US" sz="2400" b="1" dirty="0" smtClean="0">
                <a:latin typeface="楷体" pitchFamily="49" charset="-122"/>
                <a:ea typeface="楷体" pitchFamily="49" charset="-122"/>
              </a:rPr>
              <a:t>。</a:t>
            </a:r>
            <a:r>
              <a:rPr lang="en-US" altLang="zh-CN" sz="2400" b="1" dirty="0">
                <a:latin typeface="楷体" pitchFamily="49" charset="-122"/>
                <a:ea typeface="楷体" pitchFamily="49" charset="-122"/>
              </a:rPr>
              <a:t> </a:t>
            </a:r>
            <a:endParaRPr lang="en-US" altLang="zh-CN" sz="2400" b="1" dirty="0" smtClean="0">
              <a:latin typeface="楷体" pitchFamily="49" charset="-122"/>
              <a:ea typeface="楷体" pitchFamily="49" charset="-122"/>
            </a:endParaRPr>
          </a:p>
          <a:p>
            <a:pPr>
              <a:lnSpc>
                <a:spcPct val="150000"/>
              </a:lnSpc>
              <a:spcAft>
                <a:spcPts val="1500"/>
              </a:spcAft>
            </a:pPr>
            <a:r>
              <a:rPr lang="zh-CN" altLang="en-US" sz="2400" b="1" dirty="0" smtClean="0">
                <a:latin typeface="楷体" pitchFamily="49" charset="-122"/>
                <a:ea typeface="楷体" pitchFamily="49" charset="-122"/>
              </a:rPr>
              <a:t>    弹簧刚度</a:t>
            </a:r>
            <a:r>
              <a:rPr lang="zh-CN" altLang="en-US" sz="2400" b="1" dirty="0">
                <a:latin typeface="楷体" pitchFamily="49" charset="-122"/>
                <a:ea typeface="楷体" pitchFamily="49" charset="-122"/>
              </a:rPr>
              <a:t>对限定压力的大小和变化率有影响。</a:t>
            </a:r>
            <a:endParaRPr lang="en-US" altLang="zh-CN" sz="2400" b="1" dirty="0">
              <a:latin typeface="楷体" pitchFamily="49" charset="-122"/>
              <a:ea typeface="楷体" pitchFamily="49" charset="-122"/>
            </a:endParaRPr>
          </a:p>
          <a:p>
            <a:pPr>
              <a:lnSpc>
                <a:spcPct val="150000"/>
              </a:lnSpc>
              <a:spcAft>
                <a:spcPts val="1500"/>
              </a:spcAft>
            </a:pPr>
            <a:endParaRPr lang="zh-CN" altLang="en-US" dirty="0"/>
          </a:p>
        </p:txBody>
      </p:sp>
      <p:sp>
        <p:nvSpPr>
          <p:cNvPr id="10" name="矩形 9"/>
          <p:cNvSpPr/>
          <p:nvPr/>
        </p:nvSpPr>
        <p:spPr>
          <a:xfrm>
            <a:off x="3883202" y="3356992"/>
            <a:ext cx="800219"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zh-CN" altLang="en-US" sz="1200" b="1" dirty="0">
                <a:latin typeface="楷体" pitchFamily="49" charset="-122"/>
                <a:ea typeface="楷体" pitchFamily="49" charset="-122"/>
              </a:rPr>
              <a:t>压力</a:t>
            </a:r>
            <a:r>
              <a:rPr lang="zh-CN" altLang="en-US" sz="1200" b="1" dirty="0" smtClean="0">
                <a:latin typeface="楷体" pitchFamily="49" charset="-122"/>
                <a:ea typeface="楷体" pitchFamily="49" charset="-122"/>
              </a:rPr>
              <a:t>调节</a:t>
            </a:r>
            <a:endParaRPr lang="en-US" altLang="zh-CN" sz="1200" b="1" dirty="0" smtClean="0">
              <a:latin typeface="楷体" pitchFamily="49" charset="-122"/>
              <a:ea typeface="楷体" pitchFamily="49" charset="-122"/>
            </a:endParaRPr>
          </a:p>
          <a:p>
            <a:pPr algn="ctr"/>
            <a:r>
              <a:rPr lang="zh-CN" altLang="en-US" sz="1200" b="1" dirty="0" smtClean="0">
                <a:latin typeface="楷体" pitchFamily="49" charset="-122"/>
                <a:ea typeface="楷体" pitchFamily="49" charset="-122"/>
              </a:rPr>
              <a:t>螺栓</a:t>
            </a:r>
            <a:endParaRPr lang="zh-CN" altLang="en-US" sz="1200" dirty="0"/>
          </a:p>
        </p:txBody>
      </p:sp>
      <p:sp>
        <p:nvSpPr>
          <p:cNvPr id="2" name="右箭头 1"/>
          <p:cNvSpPr/>
          <p:nvPr/>
        </p:nvSpPr>
        <p:spPr>
          <a:xfrm>
            <a:off x="4078570" y="4365104"/>
            <a:ext cx="9784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718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015EB96-8731-4FBB-B94B-532E49C244BD}" type="slidenum">
              <a:rPr lang="zh-CN" altLang="en-US" smtClean="0"/>
              <a:t>11</a:t>
            </a:fld>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8800"/>
            <a:ext cx="4388262" cy="4384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4226" y="0"/>
            <a:ext cx="9144000" cy="1196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spcBef>
                <a:spcPct val="20000"/>
              </a:spcBef>
              <a:buSzPct val="85000"/>
            </a:pPr>
            <a:r>
              <a:rPr lang="zh-CN" altLang="en-US" sz="2800" b="1" dirty="0" smtClean="0">
                <a:latin typeface="楷体" pitchFamily="49" charset="-122"/>
                <a:ea typeface="楷体" pitchFamily="49" charset="-122"/>
              </a:rPr>
              <a:t>内</a:t>
            </a:r>
            <a:r>
              <a:rPr lang="zh-CN" altLang="en-US" sz="2800" b="1" dirty="0">
                <a:latin typeface="楷体" pitchFamily="49" charset="-122"/>
                <a:ea typeface="楷体" pitchFamily="49" charset="-122"/>
              </a:rPr>
              <a:t>反馈式变量</a:t>
            </a:r>
            <a:r>
              <a:rPr lang="zh-CN" altLang="en-US" sz="2800" b="1" dirty="0" smtClean="0">
                <a:latin typeface="楷体" pitchFamily="49" charset="-122"/>
                <a:ea typeface="楷体" pitchFamily="49" charset="-122"/>
              </a:rPr>
              <a:t>叶片泵工作时定子受力分析</a:t>
            </a:r>
            <a:endParaRPr lang="zh-CN" altLang="en-US" sz="2800" b="1" dirty="0">
              <a:latin typeface="楷体" pitchFamily="49" charset="-122"/>
              <a:ea typeface="楷体" pitchFamily="49" charset="-122"/>
            </a:endParaRPr>
          </a:p>
        </p:txBody>
      </p:sp>
      <p:sp>
        <p:nvSpPr>
          <p:cNvPr id="9" name="矩形 8"/>
          <p:cNvSpPr/>
          <p:nvPr/>
        </p:nvSpPr>
        <p:spPr>
          <a:xfrm>
            <a:off x="4932040" y="1628800"/>
            <a:ext cx="3960440" cy="490134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spcAft>
                <a:spcPts val="1500"/>
              </a:spcAft>
            </a:pPr>
            <a:r>
              <a:rPr lang="zh-CN" altLang="en-US" sz="2400" b="1" dirty="0" smtClean="0">
                <a:latin typeface="楷体" pitchFamily="49" charset="-122"/>
                <a:ea typeface="楷体" pitchFamily="49" charset="-122"/>
              </a:rPr>
              <a:t>    叶片泵</a:t>
            </a:r>
            <a:r>
              <a:rPr lang="zh-CN" altLang="en-US" sz="2400" b="1" dirty="0">
                <a:latin typeface="楷体" pitchFamily="49" charset="-122"/>
                <a:ea typeface="楷体" pitchFamily="49" charset="-122"/>
              </a:rPr>
              <a:t>工作时，由于负载压力的作用，定子环内侧表面将产生一个倾斜向上作用的不平衡径向液压力</a:t>
            </a:r>
            <a:r>
              <a:rPr lang="en-US" altLang="zh-CN" sz="2400" b="1" dirty="0">
                <a:latin typeface="楷体" pitchFamily="49" charset="-122"/>
                <a:ea typeface="楷体" pitchFamily="49" charset="-122"/>
              </a:rPr>
              <a:t>F</a:t>
            </a:r>
            <a:r>
              <a:rPr lang="en-US" altLang="zh-CN" sz="2400" b="1" baseline="-25000" dirty="0">
                <a:latin typeface="楷体" pitchFamily="49" charset="-122"/>
                <a:ea typeface="楷体" pitchFamily="49" charset="-122"/>
              </a:rPr>
              <a:t>0</a:t>
            </a:r>
            <a:r>
              <a:rPr lang="zh-CN" altLang="en-US" sz="2400" b="1" dirty="0" smtClean="0">
                <a:latin typeface="楷体" pitchFamily="49" charset="-122"/>
                <a:ea typeface="楷体" pitchFamily="49" charset="-122"/>
              </a:rPr>
              <a:t>，其</a:t>
            </a:r>
            <a:r>
              <a:rPr lang="zh-CN" altLang="en-US" sz="2400" b="1" dirty="0" smtClean="0">
                <a:solidFill>
                  <a:srgbClr val="FF0000"/>
                </a:solidFill>
                <a:latin typeface="楷体" pitchFamily="49" charset="-122"/>
                <a:ea typeface="楷体" pitchFamily="49" charset="-122"/>
              </a:rPr>
              <a:t>分力</a:t>
            </a:r>
            <a:r>
              <a:rPr lang="en-US" altLang="zh-CN" sz="2400" b="1" dirty="0">
                <a:solidFill>
                  <a:srgbClr val="FF0000"/>
                </a:solidFill>
                <a:latin typeface="楷体" pitchFamily="49" charset="-122"/>
                <a:ea typeface="楷体" pitchFamily="49" charset="-122"/>
              </a:rPr>
              <a:t>F</a:t>
            </a:r>
            <a:r>
              <a:rPr lang="en-US" altLang="zh-CN" sz="2400" b="1" baseline="-25000" dirty="0">
                <a:solidFill>
                  <a:srgbClr val="FF0000"/>
                </a:solidFill>
                <a:latin typeface="楷体" pitchFamily="49" charset="-122"/>
                <a:ea typeface="楷体" pitchFamily="49" charset="-122"/>
              </a:rPr>
              <a:t>2</a:t>
            </a:r>
            <a:r>
              <a:rPr lang="zh-CN" altLang="en-US" sz="2400" b="1" dirty="0">
                <a:solidFill>
                  <a:srgbClr val="FF0000"/>
                </a:solidFill>
                <a:latin typeface="楷体" pitchFamily="49" charset="-122"/>
                <a:ea typeface="楷体" pitchFamily="49" charset="-122"/>
              </a:rPr>
              <a:t>由调压弹簧承受</a:t>
            </a:r>
            <a:r>
              <a:rPr lang="zh-CN" altLang="en-US" sz="2400" b="1" dirty="0">
                <a:latin typeface="楷体" pitchFamily="49" charset="-122"/>
                <a:ea typeface="楷体" pitchFamily="49" charset="-122"/>
              </a:rPr>
              <a:t>。</a:t>
            </a:r>
            <a:endParaRPr lang="en-US" altLang="zh-CN" sz="2400" b="1" dirty="0">
              <a:latin typeface="楷体" pitchFamily="49" charset="-122"/>
              <a:ea typeface="楷体" pitchFamily="49" charset="-122"/>
            </a:endParaRPr>
          </a:p>
          <a:p>
            <a:pPr>
              <a:lnSpc>
                <a:spcPct val="125000"/>
              </a:lnSpc>
              <a:spcAft>
                <a:spcPts val="1500"/>
              </a:spcAft>
            </a:pPr>
            <a:r>
              <a:rPr lang="en-US" altLang="zh-CN" sz="2400" b="1" dirty="0">
                <a:latin typeface="楷体" pitchFamily="49" charset="-122"/>
                <a:ea typeface="楷体" pitchFamily="49" charset="-122"/>
              </a:rPr>
              <a:t>    </a:t>
            </a:r>
            <a:r>
              <a:rPr lang="zh-CN" altLang="en-US" sz="2400" b="1" dirty="0">
                <a:latin typeface="楷体" pitchFamily="49" charset="-122"/>
                <a:ea typeface="楷体" pitchFamily="49" charset="-122"/>
              </a:rPr>
              <a:t>随着负载压力增大，</a:t>
            </a:r>
            <a:r>
              <a:rPr lang="zh-CN" altLang="en-US" sz="2400" b="1" dirty="0">
                <a:solidFill>
                  <a:srgbClr val="FF0000"/>
                </a:solidFill>
                <a:latin typeface="楷体" pitchFamily="49" charset="-122"/>
                <a:ea typeface="楷体" pitchFamily="49" charset="-122"/>
              </a:rPr>
              <a:t>当</a:t>
            </a:r>
            <a:r>
              <a:rPr lang="en-US" altLang="zh-CN" sz="2400" b="1" dirty="0">
                <a:solidFill>
                  <a:srgbClr val="FF0000"/>
                </a:solidFill>
                <a:latin typeface="楷体" pitchFamily="49" charset="-122"/>
                <a:ea typeface="楷体" pitchFamily="49" charset="-122"/>
              </a:rPr>
              <a:t>F</a:t>
            </a:r>
            <a:r>
              <a:rPr lang="en-US" altLang="zh-CN" sz="2400" b="1" baseline="-25000" dirty="0">
                <a:solidFill>
                  <a:srgbClr val="FF0000"/>
                </a:solidFill>
                <a:latin typeface="楷体" pitchFamily="49" charset="-122"/>
                <a:ea typeface="楷体" pitchFamily="49" charset="-122"/>
              </a:rPr>
              <a:t>2</a:t>
            </a:r>
            <a:r>
              <a:rPr lang="zh-CN" altLang="en-US" sz="2400" b="1" dirty="0">
                <a:solidFill>
                  <a:srgbClr val="FF0000"/>
                </a:solidFill>
                <a:latin typeface="楷体" pitchFamily="49" charset="-122"/>
                <a:ea typeface="楷体" pitchFamily="49" charset="-122"/>
              </a:rPr>
              <a:t>大于弹簧预紧力时</a:t>
            </a:r>
            <a:r>
              <a:rPr lang="zh-CN" altLang="en-US" sz="2400" b="1" dirty="0">
                <a:latin typeface="楷体" pitchFamily="49" charset="-122"/>
                <a:ea typeface="楷体" pitchFamily="49" charset="-122"/>
              </a:rPr>
              <a:t>，定子环向左移动，偏心距逐渐减小，叶片泵输出流量也减小，直至偏心距为零。</a:t>
            </a:r>
            <a:r>
              <a:rPr lang="en-US" altLang="zh-CN" sz="2400" b="1" dirty="0">
                <a:latin typeface="楷体" pitchFamily="49" charset="-122"/>
                <a:ea typeface="楷体" pitchFamily="49" charset="-122"/>
              </a:rPr>
              <a:t> </a:t>
            </a:r>
            <a:endParaRPr lang="zh-CN" altLang="en-US" dirty="0"/>
          </a:p>
        </p:txBody>
      </p:sp>
      <p:sp>
        <p:nvSpPr>
          <p:cNvPr id="10" name="矩形 9"/>
          <p:cNvSpPr/>
          <p:nvPr/>
        </p:nvSpPr>
        <p:spPr>
          <a:xfrm>
            <a:off x="196280" y="4930980"/>
            <a:ext cx="800219"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zh-CN" altLang="en-US" sz="1200" b="1" dirty="0">
                <a:latin typeface="楷体" pitchFamily="49" charset="-122"/>
                <a:ea typeface="楷体" pitchFamily="49" charset="-122"/>
              </a:rPr>
              <a:t>压力</a:t>
            </a:r>
            <a:r>
              <a:rPr lang="zh-CN" altLang="en-US" sz="1200" b="1" dirty="0" smtClean="0">
                <a:latin typeface="楷体" pitchFamily="49" charset="-122"/>
                <a:ea typeface="楷体" pitchFamily="49" charset="-122"/>
              </a:rPr>
              <a:t>调节</a:t>
            </a:r>
            <a:endParaRPr lang="en-US" altLang="zh-CN" sz="1200" b="1" dirty="0" smtClean="0">
              <a:latin typeface="楷体" pitchFamily="49" charset="-122"/>
              <a:ea typeface="楷体" pitchFamily="49" charset="-122"/>
            </a:endParaRPr>
          </a:p>
          <a:p>
            <a:pPr algn="ctr"/>
            <a:r>
              <a:rPr lang="zh-CN" altLang="en-US" sz="1200" b="1" dirty="0" smtClean="0">
                <a:latin typeface="楷体" pitchFamily="49" charset="-122"/>
                <a:ea typeface="楷体" pitchFamily="49" charset="-122"/>
              </a:rPr>
              <a:t>螺栓</a:t>
            </a:r>
            <a:endParaRPr lang="zh-CN" altLang="en-US" sz="1200" dirty="0"/>
          </a:p>
        </p:txBody>
      </p:sp>
      <p:sp>
        <p:nvSpPr>
          <p:cNvPr id="8" name="矩形 7"/>
          <p:cNvSpPr/>
          <p:nvPr/>
        </p:nvSpPr>
        <p:spPr>
          <a:xfrm>
            <a:off x="750277" y="3140968"/>
            <a:ext cx="492443"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zh-CN" altLang="en-US" sz="1200" b="1" dirty="0" smtClean="0">
                <a:latin typeface="楷体" pitchFamily="49" charset="-122"/>
                <a:ea typeface="楷体" pitchFamily="49" charset="-122"/>
              </a:rPr>
              <a:t>调压</a:t>
            </a:r>
            <a:endParaRPr lang="en-US" altLang="zh-CN" sz="1200" b="1" dirty="0" smtClean="0">
              <a:latin typeface="楷体" pitchFamily="49" charset="-122"/>
              <a:ea typeface="楷体" pitchFamily="49" charset="-122"/>
            </a:endParaRPr>
          </a:p>
          <a:p>
            <a:pPr algn="ctr"/>
            <a:r>
              <a:rPr lang="zh-CN" altLang="en-US" sz="1200" b="1" dirty="0" smtClean="0">
                <a:latin typeface="楷体" pitchFamily="49" charset="-122"/>
                <a:ea typeface="楷体" pitchFamily="49" charset="-122"/>
              </a:rPr>
              <a:t>弹簧</a:t>
            </a:r>
            <a:endParaRPr lang="en-US" altLang="zh-CN" sz="1200" b="1" dirty="0" smtClean="0">
              <a:latin typeface="楷体" pitchFamily="49" charset="-122"/>
              <a:ea typeface="楷体" pitchFamily="49" charset="-122"/>
            </a:endParaRPr>
          </a:p>
        </p:txBody>
      </p:sp>
      <p:cxnSp>
        <p:nvCxnSpPr>
          <p:cNvPr id="11" name="直接箭头连接符 10"/>
          <p:cNvCxnSpPr/>
          <p:nvPr/>
        </p:nvCxnSpPr>
        <p:spPr>
          <a:xfrm flipH="1">
            <a:off x="1619672" y="2996952"/>
            <a:ext cx="432048"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295636" y="5733256"/>
            <a:ext cx="648072"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67652" y="5813088"/>
            <a:ext cx="704040"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en-US" altLang="zh-CN" sz="2000" b="1" dirty="0" smtClean="0">
                <a:latin typeface="楷体" pitchFamily="49" charset="-122"/>
                <a:ea typeface="楷体" pitchFamily="49" charset="-122"/>
              </a:rPr>
              <a:t>e= 0</a:t>
            </a:r>
            <a:endParaRPr lang="zh-CN" altLang="en-US" sz="2000" dirty="0"/>
          </a:p>
        </p:txBody>
      </p:sp>
    </p:spTree>
    <p:extLst>
      <p:ext uri="{BB962C8B-B14F-4D97-AF65-F5344CB8AC3E}">
        <p14:creationId xmlns:p14="http://schemas.microsoft.com/office/powerpoint/2010/main" val="181320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015EB96-8731-4FBB-B94B-532E49C244BD}" type="slidenum">
              <a:rPr lang="zh-CN" altLang="en-US" smtClean="0"/>
              <a:t>12</a:t>
            </a:fld>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260385"/>
            <a:ext cx="4388262" cy="4384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4226" y="0"/>
            <a:ext cx="9144000" cy="1196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spcBef>
                <a:spcPct val="20000"/>
              </a:spcBef>
              <a:buSzPct val="85000"/>
            </a:pPr>
            <a:r>
              <a:rPr lang="zh-CN" altLang="en-US" sz="2800" b="1" dirty="0" smtClean="0">
                <a:latin typeface="楷体" pitchFamily="49" charset="-122"/>
                <a:ea typeface="楷体" pitchFamily="49" charset="-122"/>
              </a:rPr>
              <a:t>内</a:t>
            </a:r>
            <a:r>
              <a:rPr lang="zh-CN" altLang="en-US" sz="2800" b="1" dirty="0">
                <a:latin typeface="楷体" pitchFamily="49" charset="-122"/>
                <a:ea typeface="楷体" pitchFamily="49" charset="-122"/>
              </a:rPr>
              <a:t>反馈式变量</a:t>
            </a:r>
            <a:r>
              <a:rPr lang="zh-CN" altLang="en-US" sz="2800" b="1" dirty="0" smtClean="0">
                <a:latin typeface="楷体" pitchFamily="49" charset="-122"/>
                <a:ea typeface="楷体" pitchFamily="49" charset="-122"/>
              </a:rPr>
              <a:t>叶片泵吸、压油口布置</a:t>
            </a:r>
            <a:endParaRPr lang="zh-CN" altLang="en-US" sz="2800" b="1" dirty="0">
              <a:latin typeface="楷体" pitchFamily="49" charset="-122"/>
              <a:ea typeface="楷体" pitchFamily="49" charset="-122"/>
            </a:endParaRPr>
          </a:p>
        </p:txBody>
      </p:sp>
      <p:sp>
        <p:nvSpPr>
          <p:cNvPr id="9" name="矩形 8"/>
          <p:cNvSpPr/>
          <p:nvPr/>
        </p:nvSpPr>
        <p:spPr>
          <a:xfrm>
            <a:off x="679342" y="5517232"/>
            <a:ext cx="7776864"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50000"/>
              </a:lnSpc>
            </a:pPr>
            <a:r>
              <a:rPr lang="zh-CN" altLang="en-US" sz="2400" b="1" dirty="0" smtClean="0">
                <a:latin typeface="楷体" pitchFamily="49" charset="-122"/>
                <a:ea typeface="楷体" pitchFamily="49" charset="-122"/>
              </a:rPr>
              <a:t>    为了</a:t>
            </a:r>
            <a:r>
              <a:rPr lang="zh-CN" altLang="en-US" sz="2400" b="1" dirty="0">
                <a:latin typeface="楷体" pitchFamily="49" charset="-122"/>
                <a:ea typeface="楷体" pitchFamily="49" charset="-122"/>
              </a:rPr>
              <a:t>产生足够的压力</a:t>
            </a:r>
            <a:r>
              <a:rPr lang="en-US" altLang="zh-CN" sz="2400" b="1" dirty="0">
                <a:latin typeface="楷体" pitchFamily="49" charset="-122"/>
                <a:ea typeface="楷体" pitchFamily="49" charset="-122"/>
              </a:rPr>
              <a:t>F</a:t>
            </a:r>
            <a:r>
              <a:rPr lang="en-US" altLang="zh-CN" sz="2400" b="1" baseline="-25000" dirty="0">
                <a:latin typeface="楷体" pitchFamily="49" charset="-122"/>
                <a:ea typeface="楷体" pitchFamily="49" charset="-122"/>
              </a:rPr>
              <a:t>2</a:t>
            </a:r>
            <a:r>
              <a:rPr lang="zh-CN" altLang="en-US" sz="2400" b="1" dirty="0">
                <a:latin typeface="楷体" pitchFamily="49" charset="-122"/>
                <a:ea typeface="楷体" pitchFamily="49" charset="-122"/>
              </a:rPr>
              <a:t>，吸油口和压油口呈不对称布置，沿</a:t>
            </a:r>
            <a:r>
              <a:rPr lang="zh-CN" altLang="en-US" sz="2400" b="1" dirty="0">
                <a:solidFill>
                  <a:srgbClr val="FF0000"/>
                </a:solidFill>
                <a:latin typeface="楷体" pitchFamily="49" charset="-122"/>
                <a:ea typeface="楷体" pitchFamily="49" charset="-122"/>
              </a:rPr>
              <a:t>逆时针方向</a:t>
            </a:r>
            <a:r>
              <a:rPr lang="zh-CN" altLang="en-US" sz="2400" b="1" dirty="0">
                <a:latin typeface="楷体" pitchFamily="49" charset="-122"/>
                <a:ea typeface="楷体" pitchFamily="49" charset="-122"/>
              </a:rPr>
              <a:t>偏转一个角度。</a:t>
            </a:r>
            <a:endParaRPr lang="en-US" altLang="zh-CN" sz="2400" b="1" dirty="0">
              <a:latin typeface="楷体" pitchFamily="49" charset="-122"/>
              <a:ea typeface="楷体" pitchFamily="49" charset="-122"/>
            </a:endParaRPr>
          </a:p>
        </p:txBody>
      </p:sp>
      <p:cxnSp>
        <p:nvCxnSpPr>
          <p:cNvPr id="4" name="直接连接符 3"/>
          <p:cNvCxnSpPr/>
          <p:nvPr/>
        </p:nvCxnSpPr>
        <p:spPr>
          <a:xfrm flipH="1">
            <a:off x="3419872" y="2348880"/>
            <a:ext cx="3312368" cy="252028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449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015EB96-8731-4FBB-B94B-532E49C244BD}" type="slidenum">
              <a:rPr lang="zh-CN" altLang="en-US" smtClean="0"/>
              <a:t>13</a:t>
            </a:fld>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5" y="1484784"/>
            <a:ext cx="3883755" cy="3880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4086" y="5657671"/>
            <a:ext cx="9129914"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50000"/>
              </a:lnSpc>
            </a:pPr>
            <a:r>
              <a:rPr lang="zh-CN" altLang="en-US" sz="2400" b="1" dirty="0" smtClean="0">
                <a:latin typeface="楷体" pitchFamily="49" charset="-122"/>
                <a:ea typeface="楷体" pitchFamily="49" charset="-122"/>
              </a:rPr>
              <a:t>    内</a:t>
            </a:r>
            <a:r>
              <a:rPr lang="zh-CN" altLang="en-US" sz="2400" b="1" dirty="0">
                <a:latin typeface="楷体" pitchFamily="49" charset="-122"/>
                <a:ea typeface="楷体" pitchFamily="49" charset="-122"/>
              </a:rPr>
              <a:t>反馈限压式变量叶片泵的变量操纵力完全</a:t>
            </a:r>
            <a:r>
              <a:rPr lang="zh-CN" altLang="en-US" sz="2400" b="1" dirty="0" smtClean="0">
                <a:latin typeface="楷体" pitchFamily="49" charset="-122"/>
                <a:ea typeface="楷体" pitchFamily="49" charset="-122"/>
              </a:rPr>
              <a:t>由调</a:t>
            </a:r>
            <a:r>
              <a:rPr lang="zh-CN" altLang="en-US" sz="2400" b="1" dirty="0">
                <a:latin typeface="楷体" pitchFamily="49" charset="-122"/>
                <a:ea typeface="楷体" pitchFamily="49" charset="-122"/>
              </a:rPr>
              <a:t>压弹簧承受，故变量控制的动态响应性能较差。压力越大，响应性能越差。</a:t>
            </a:r>
            <a:endParaRPr lang="zh-CN" altLang="en-US" sz="2400" dirty="0"/>
          </a:p>
        </p:txBody>
      </p:sp>
      <p:sp>
        <p:nvSpPr>
          <p:cNvPr id="10" name="矩形 9"/>
          <p:cNvSpPr/>
          <p:nvPr/>
        </p:nvSpPr>
        <p:spPr>
          <a:xfrm>
            <a:off x="-4226" y="0"/>
            <a:ext cx="9144000" cy="1196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spcBef>
                <a:spcPct val="20000"/>
              </a:spcBef>
              <a:buSzPct val="85000"/>
            </a:pPr>
            <a:r>
              <a:rPr lang="zh-CN" altLang="en-US" sz="2800" b="1" dirty="0" smtClean="0">
                <a:latin typeface="楷体" pitchFamily="49" charset="-122"/>
                <a:ea typeface="楷体" pitchFamily="49" charset="-122"/>
              </a:rPr>
              <a:t>内</a:t>
            </a:r>
            <a:r>
              <a:rPr lang="zh-CN" altLang="en-US" sz="2800" b="1" dirty="0">
                <a:latin typeface="楷体" pitchFamily="49" charset="-122"/>
                <a:ea typeface="楷体" pitchFamily="49" charset="-122"/>
              </a:rPr>
              <a:t>反馈式变量</a:t>
            </a:r>
            <a:r>
              <a:rPr lang="zh-CN" altLang="en-US" sz="2800" b="1" dirty="0" smtClean="0">
                <a:latin typeface="楷体" pitchFamily="49" charset="-122"/>
                <a:ea typeface="楷体" pitchFamily="49" charset="-122"/>
              </a:rPr>
              <a:t>叶片泵</a:t>
            </a:r>
            <a:r>
              <a:rPr lang="zh-CN" altLang="en-US" sz="2800" b="1" dirty="0">
                <a:latin typeface="楷体" pitchFamily="49" charset="-122"/>
                <a:ea typeface="楷体" pitchFamily="49" charset="-122"/>
              </a:rPr>
              <a:t>变量控制的动态响应性能</a:t>
            </a:r>
          </a:p>
        </p:txBody>
      </p:sp>
    </p:spTree>
    <p:extLst>
      <p:ext uri="{BB962C8B-B14F-4D97-AF65-F5344CB8AC3E}">
        <p14:creationId xmlns:p14="http://schemas.microsoft.com/office/powerpoint/2010/main" val="4121734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015EB96-8731-4FBB-B94B-532E49C244BD}" type="slidenum">
              <a:rPr lang="zh-CN" altLang="en-US" smtClean="0"/>
              <a:t>14</a:t>
            </a:fld>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539" y="1340768"/>
            <a:ext cx="3590470" cy="3587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34957" y="5103674"/>
            <a:ext cx="9144000"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50000"/>
              </a:lnSpc>
            </a:pPr>
            <a:r>
              <a:rPr lang="zh-CN" altLang="en-US" b="1" dirty="0">
                <a:solidFill>
                  <a:prstClr val="black"/>
                </a:solidFill>
                <a:latin typeface="楷体" pitchFamily="49" charset="-122"/>
                <a:ea typeface="楷体" pitchFamily="49" charset="-122"/>
              </a:rPr>
              <a:t> </a:t>
            </a:r>
            <a:r>
              <a:rPr lang="zh-CN" altLang="en-US" b="1" dirty="0" smtClean="0">
                <a:solidFill>
                  <a:prstClr val="black"/>
                </a:solidFill>
                <a:latin typeface="楷体" pitchFamily="49" charset="-122"/>
                <a:ea typeface="楷体" pitchFamily="49" charset="-122"/>
              </a:rPr>
              <a:t>    </a:t>
            </a:r>
            <a:r>
              <a:rPr lang="zh-CN" altLang="en-US" sz="2400" b="1" dirty="0" smtClean="0">
                <a:solidFill>
                  <a:prstClr val="black"/>
                </a:solidFill>
                <a:latin typeface="楷体" pitchFamily="49" charset="-122"/>
                <a:ea typeface="楷体" pitchFamily="49" charset="-122"/>
              </a:rPr>
              <a:t>这种</a:t>
            </a:r>
            <a:r>
              <a:rPr lang="zh-CN" altLang="en-US" sz="2400" b="1" dirty="0">
                <a:solidFill>
                  <a:prstClr val="black"/>
                </a:solidFill>
                <a:latin typeface="楷体" pitchFamily="49" charset="-122"/>
                <a:ea typeface="楷体" pitchFamily="49" charset="-122"/>
              </a:rPr>
              <a:t>内反馈式一般只用于压力小于</a:t>
            </a:r>
            <a:r>
              <a:rPr lang="en-US" altLang="zh-CN" sz="2400" b="1" dirty="0">
                <a:solidFill>
                  <a:prstClr val="black"/>
                </a:solidFill>
                <a:latin typeface="楷体" pitchFamily="49" charset="-122"/>
                <a:ea typeface="楷体" pitchFamily="49" charset="-122"/>
              </a:rPr>
              <a:t>7MPa</a:t>
            </a:r>
            <a:r>
              <a:rPr lang="zh-CN" altLang="en-US" sz="2400" b="1" dirty="0">
                <a:solidFill>
                  <a:prstClr val="black"/>
                </a:solidFill>
                <a:latin typeface="楷体" pitchFamily="49" charset="-122"/>
                <a:ea typeface="楷体" pitchFamily="49" charset="-122"/>
              </a:rPr>
              <a:t>的经济性小排量叶片泵。</a:t>
            </a:r>
            <a:endParaRPr lang="en-US" altLang="zh-CN" sz="2400" b="1" dirty="0">
              <a:solidFill>
                <a:prstClr val="black"/>
              </a:solidFill>
              <a:latin typeface="楷体" pitchFamily="49" charset="-122"/>
              <a:ea typeface="楷体" pitchFamily="49" charset="-122"/>
            </a:endParaRPr>
          </a:p>
          <a:p>
            <a:pPr>
              <a:lnSpc>
                <a:spcPct val="150000"/>
              </a:lnSpc>
            </a:pPr>
            <a:r>
              <a:rPr lang="en-US" altLang="zh-CN" sz="2400" b="1" dirty="0">
                <a:solidFill>
                  <a:prstClr val="black"/>
                </a:solidFill>
                <a:latin typeface="楷体" pitchFamily="49" charset="-122"/>
                <a:ea typeface="楷体" pitchFamily="49" charset="-122"/>
              </a:rPr>
              <a:t>   </a:t>
            </a:r>
            <a:r>
              <a:rPr lang="zh-CN" altLang="en-US" sz="2400" b="1" dirty="0" smtClean="0">
                <a:solidFill>
                  <a:prstClr val="black"/>
                </a:solidFill>
                <a:latin typeface="楷体" pitchFamily="49" charset="-122"/>
                <a:ea typeface="楷体" pitchFamily="49" charset="-122"/>
              </a:rPr>
              <a:t>国产</a:t>
            </a:r>
            <a:r>
              <a:rPr lang="en-US" altLang="zh-CN" sz="2400" b="1" dirty="0">
                <a:solidFill>
                  <a:prstClr val="black"/>
                </a:solidFill>
                <a:latin typeface="楷体" pitchFamily="49" charset="-122"/>
                <a:ea typeface="楷体" pitchFamily="49" charset="-122"/>
              </a:rPr>
              <a:t>YBN</a:t>
            </a:r>
            <a:r>
              <a:rPr lang="zh-CN" altLang="en-US" sz="2400" b="1" dirty="0">
                <a:solidFill>
                  <a:prstClr val="black"/>
                </a:solidFill>
                <a:latin typeface="楷体" pitchFamily="49" charset="-122"/>
                <a:ea typeface="楷体" pitchFamily="49" charset="-122"/>
              </a:rPr>
              <a:t>型限压式变量泵属于内反馈式变量泵，其最大压力为</a:t>
            </a:r>
            <a:r>
              <a:rPr lang="en-US" altLang="zh-CN" sz="2400" b="1" dirty="0">
                <a:solidFill>
                  <a:prstClr val="black"/>
                </a:solidFill>
                <a:latin typeface="楷体" pitchFamily="49" charset="-122"/>
                <a:ea typeface="楷体" pitchFamily="49" charset="-122"/>
              </a:rPr>
              <a:t>7MPa</a:t>
            </a:r>
            <a:r>
              <a:rPr lang="zh-CN" altLang="en-US" sz="2400" b="1" dirty="0">
                <a:solidFill>
                  <a:prstClr val="black"/>
                </a:solidFill>
                <a:latin typeface="楷体" pitchFamily="49" charset="-122"/>
                <a:ea typeface="楷体" pitchFamily="49" charset="-122"/>
              </a:rPr>
              <a:t>，最大排量为</a:t>
            </a:r>
            <a:r>
              <a:rPr lang="en-US" altLang="zh-CN" sz="2400" b="1" dirty="0">
                <a:solidFill>
                  <a:prstClr val="black"/>
                </a:solidFill>
                <a:latin typeface="楷体" pitchFamily="49" charset="-122"/>
                <a:ea typeface="楷体" pitchFamily="49" charset="-122"/>
              </a:rPr>
              <a:t>40ml/r</a:t>
            </a:r>
            <a:r>
              <a:rPr lang="zh-CN" altLang="en-US" sz="2400" b="1" dirty="0">
                <a:solidFill>
                  <a:prstClr val="black"/>
                </a:solidFill>
                <a:latin typeface="楷体" pitchFamily="49" charset="-122"/>
                <a:ea typeface="楷体" pitchFamily="49" charset="-122"/>
              </a:rPr>
              <a:t>。</a:t>
            </a:r>
            <a:endParaRPr lang="zh-CN" altLang="en-US" sz="2400" dirty="0"/>
          </a:p>
        </p:txBody>
      </p:sp>
      <p:sp>
        <p:nvSpPr>
          <p:cNvPr id="7" name="矩形 6"/>
          <p:cNvSpPr/>
          <p:nvPr/>
        </p:nvSpPr>
        <p:spPr>
          <a:xfrm>
            <a:off x="-4226" y="0"/>
            <a:ext cx="9144000" cy="1196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spcBef>
                <a:spcPct val="20000"/>
              </a:spcBef>
              <a:buSzPct val="85000"/>
            </a:pPr>
            <a:r>
              <a:rPr lang="zh-CN" altLang="en-US" sz="2800" b="1" dirty="0" smtClean="0">
                <a:latin typeface="楷体" pitchFamily="49" charset="-122"/>
                <a:ea typeface="楷体" pitchFamily="49" charset="-122"/>
              </a:rPr>
              <a:t>内</a:t>
            </a:r>
            <a:r>
              <a:rPr lang="zh-CN" altLang="en-US" sz="2800" b="1" dirty="0">
                <a:latin typeface="楷体" pitchFamily="49" charset="-122"/>
                <a:ea typeface="楷体" pitchFamily="49" charset="-122"/>
              </a:rPr>
              <a:t>反馈式变量</a:t>
            </a:r>
            <a:r>
              <a:rPr lang="zh-CN" altLang="en-US" sz="2800" b="1" dirty="0" smtClean="0">
                <a:latin typeface="楷体" pitchFamily="49" charset="-122"/>
                <a:ea typeface="楷体" pitchFamily="49" charset="-122"/>
              </a:rPr>
              <a:t>叶片泵性能</a:t>
            </a:r>
            <a:endParaRPr lang="zh-CN" altLang="en-US" sz="2800" b="1" dirty="0">
              <a:latin typeface="楷体" pitchFamily="49" charset="-122"/>
              <a:ea typeface="楷体" pitchFamily="49" charset="-122"/>
            </a:endParaRPr>
          </a:p>
        </p:txBody>
      </p:sp>
    </p:spTree>
    <p:extLst>
      <p:ext uri="{BB962C8B-B14F-4D97-AF65-F5344CB8AC3E}">
        <p14:creationId xmlns:p14="http://schemas.microsoft.com/office/powerpoint/2010/main" val="698333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015EB96-8731-4FBB-B94B-532E49C244BD}" type="slidenum">
              <a:rPr lang="zh-CN" altLang="en-US" smtClean="0"/>
              <a:t>15</a:t>
            </a:fld>
            <a:endParaRPr lang="zh-CN" alt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5" y="1332813"/>
            <a:ext cx="5124963" cy="522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7236296" y="4149080"/>
            <a:ext cx="800219"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zh-CN" altLang="en-US" sz="1200" b="1" dirty="0" smtClean="0">
                <a:latin typeface="楷体" pitchFamily="49" charset="-122"/>
                <a:ea typeface="楷体" pitchFamily="49" charset="-122"/>
              </a:rPr>
              <a:t>流量调节</a:t>
            </a:r>
            <a:endParaRPr lang="en-US" altLang="zh-CN" sz="1200" b="1" dirty="0" smtClean="0">
              <a:latin typeface="楷体" pitchFamily="49" charset="-122"/>
              <a:ea typeface="楷体" pitchFamily="49" charset="-122"/>
            </a:endParaRPr>
          </a:p>
          <a:p>
            <a:pPr algn="ctr"/>
            <a:r>
              <a:rPr lang="zh-CN" altLang="en-US" sz="1200" b="1" dirty="0" smtClean="0">
                <a:latin typeface="楷体" pitchFamily="49" charset="-122"/>
                <a:ea typeface="楷体" pitchFamily="49" charset="-122"/>
              </a:rPr>
              <a:t>螺栓</a:t>
            </a:r>
            <a:endParaRPr lang="zh-CN" altLang="en-US" sz="1200" dirty="0"/>
          </a:p>
        </p:txBody>
      </p:sp>
      <p:sp>
        <p:nvSpPr>
          <p:cNvPr id="9" name="矩形 8"/>
          <p:cNvSpPr/>
          <p:nvPr/>
        </p:nvSpPr>
        <p:spPr>
          <a:xfrm>
            <a:off x="1259632" y="4149080"/>
            <a:ext cx="800219"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zh-CN" altLang="en-US" sz="1200" b="1" dirty="0">
                <a:latin typeface="楷体" pitchFamily="49" charset="-122"/>
                <a:ea typeface="楷体" pitchFamily="49" charset="-122"/>
              </a:rPr>
              <a:t>压力</a:t>
            </a:r>
            <a:r>
              <a:rPr lang="zh-CN" altLang="en-US" sz="1200" b="1" dirty="0" smtClean="0">
                <a:latin typeface="楷体" pitchFamily="49" charset="-122"/>
                <a:ea typeface="楷体" pitchFamily="49" charset="-122"/>
              </a:rPr>
              <a:t>调节</a:t>
            </a:r>
            <a:endParaRPr lang="en-US" altLang="zh-CN" sz="1200" b="1" dirty="0" smtClean="0">
              <a:latin typeface="楷体" pitchFamily="49" charset="-122"/>
              <a:ea typeface="楷体" pitchFamily="49" charset="-122"/>
            </a:endParaRPr>
          </a:p>
          <a:p>
            <a:pPr algn="ctr"/>
            <a:r>
              <a:rPr lang="zh-CN" altLang="en-US" sz="1200" b="1" dirty="0" smtClean="0">
                <a:latin typeface="楷体" pitchFamily="49" charset="-122"/>
                <a:ea typeface="楷体" pitchFamily="49" charset="-122"/>
              </a:rPr>
              <a:t>螺栓</a:t>
            </a:r>
            <a:endParaRPr lang="zh-CN" altLang="en-US" sz="1200" dirty="0"/>
          </a:p>
        </p:txBody>
      </p:sp>
      <p:graphicFrame>
        <p:nvGraphicFramePr>
          <p:cNvPr id="2" name="对象 1"/>
          <p:cNvGraphicFramePr>
            <a:graphicFrameLocks noChangeAspect="1"/>
          </p:cNvGraphicFramePr>
          <p:nvPr>
            <p:extLst>
              <p:ext uri="{D42A27DB-BD31-4B8C-83A1-F6EECF244321}">
                <p14:modId xmlns:p14="http://schemas.microsoft.com/office/powerpoint/2010/main" val="2515236065"/>
              </p:ext>
            </p:extLst>
          </p:nvPr>
        </p:nvGraphicFramePr>
        <p:xfrm>
          <a:off x="6040125" y="6073447"/>
          <a:ext cx="1902507" cy="465465"/>
        </p:xfrm>
        <a:graphic>
          <a:graphicData uri="http://schemas.openxmlformats.org/presentationml/2006/ole">
            <mc:AlternateContent xmlns:mc="http://schemas.openxmlformats.org/markup-compatibility/2006">
              <mc:Choice xmlns:v="urn:schemas-microsoft-com:vml" Requires="v">
                <p:oleObj spid="_x0000_s5146" name="公式" r:id="rId4" imgW="902520" imgH="177840" progId="Equation.3">
                  <p:embed/>
                </p:oleObj>
              </mc:Choice>
              <mc:Fallback>
                <p:oleObj name="公式" r:id="rId4" imgW="902520" imgH="177840" progId="Equation.3">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0125" y="6073447"/>
                        <a:ext cx="1902507" cy="465465"/>
                      </a:xfrm>
                      <a:prstGeom prst="rect">
                        <a:avLst/>
                      </a:prstGeom>
                      <a:noFill/>
                      <a:ln>
                        <a:noFill/>
                      </a:ln>
                      <a:extLst/>
                    </p:spPr>
                  </p:pic>
                </p:oleObj>
              </mc:Fallback>
            </mc:AlternateContent>
          </a:graphicData>
        </a:graphic>
      </p:graphicFrame>
      <p:sp>
        <p:nvSpPr>
          <p:cNvPr id="11" name="矩形 10"/>
          <p:cNvSpPr/>
          <p:nvPr/>
        </p:nvSpPr>
        <p:spPr>
          <a:xfrm>
            <a:off x="-4226" y="0"/>
            <a:ext cx="9144000" cy="1196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spcBef>
                <a:spcPct val="20000"/>
              </a:spcBef>
              <a:buSzPct val="85000"/>
            </a:pPr>
            <a:r>
              <a:rPr lang="zh-CN" altLang="en-US" sz="3200" b="1" dirty="0" smtClean="0">
                <a:latin typeface="隶书" panose="02010509060101010101" pitchFamily="49" charset="-122"/>
                <a:ea typeface="隶书" panose="02010509060101010101" pitchFamily="49" charset="-122"/>
              </a:rPr>
              <a:t>内</a:t>
            </a:r>
            <a:r>
              <a:rPr lang="zh-CN" altLang="en-US" sz="3200" b="1" dirty="0">
                <a:latin typeface="隶书" panose="02010509060101010101" pitchFamily="49" charset="-122"/>
                <a:ea typeface="隶书" panose="02010509060101010101" pitchFamily="49" charset="-122"/>
              </a:rPr>
              <a:t>反馈式变量</a:t>
            </a:r>
            <a:r>
              <a:rPr lang="zh-CN" altLang="en-US" sz="3200" b="1" dirty="0" smtClean="0">
                <a:latin typeface="隶书" panose="02010509060101010101" pitchFamily="49" charset="-122"/>
                <a:ea typeface="隶书" panose="02010509060101010101" pitchFamily="49" charset="-122"/>
              </a:rPr>
              <a:t>叶片泵小结</a:t>
            </a:r>
            <a:endParaRPr lang="zh-CN" altLang="en-US" sz="3200" b="1" dirty="0">
              <a:latin typeface="隶书" panose="02010509060101010101" pitchFamily="49" charset="-122"/>
              <a:ea typeface="隶书" panose="02010509060101010101" pitchFamily="49" charset="-122"/>
            </a:endParaRPr>
          </a:p>
        </p:txBody>
      </p:sp>
      <p:sp>
        <p:nvSpPr>
          <p:cNvPr id="4" name="矩形 3"/>
          <p:cNvSpPr/>
          <p:nvPr/>
        </p:nvSpPr>
        <p:spPr>
          <a:xfrm>
            <a:off x="718671" y="1644246"/>
            <a:ext cx="1872208"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b="1" dirty="0" smtClean="0">
                <a:latin typeface="楷体" pitchFamily="49" charset="-122"/>
                <a:ea typeface="楷体" pitchFamily="49" charset="-122"/>
              </a:rPr>
              <a:t>  利用定子内部</a:t>
            </a:r>
            <a:r>
              <a:rPr lang="zh-CN" altLang="en-US" b="1" dirty="0" smtClean="0">
                <a:solidFill>
                  <a:srgbClr val="FF0000"/>
                </a:solidFill>
                <a:latin typeface="楷体" pitchFamily="49" charset="-122"/>
                <a:ea typeface="楷体" pitchFamily="49" charset="-122"/>
              </a:rPr>
              <a:t>径向不平衡力的分力</a:t>
            </a:r>
            <a:r>
              <a:rPr lang="zh-CN" altLang="en-US" b="1" dirty="0" smtClean="0">
                <a:latin typeface="楷体" pitchFamily="49" charset="-122"/>
                <a:ea typeface="楷体" pitchFamily="49" charset="-122"/>
              </a:rPr>
              <a:t>推动定子移动，改变偏心距，调节流量。 </a:t>
            </a:r>
            <a:endParaRPr lang="zh-CN" altLang="en-US" dirty="0"/>
          </a:p>
        </p:txBody>
      </p:sp>
      <p:pic>
        <p:nvPicPr>
          <p:cNvPr id="1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11884" y="1523449"/>
            <a:ext cx="1946137" cy="1639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907549" y="5374164"/>
            <a:ext cx="1720552" cy="83099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1200" b="1" dirty="0">
                <a:solidFill>
                  <a:prstClr val="black"/>
                </a:solidFill>
                <a:latin typeface="楷体" pitchFamily="49" charset="-122"/>
                <a:ea typeface="楷体" pitchFamily="49" charset="-122"/>
              </a:rPr>
              <a:t>这种内反馈式</a:t>
            </a:r>
            <a:r>
              <a:rPr lang="zh-CN" altLang="en-US" sz="1200" b="1" dirty="0" smtClean="0">
                <a:solidFill>
                  <a:prstClr val="black"/>
                </a:solidFill>
                <a:latin typeface="楷体" pitchFamily="49" charset="-122"/>
                <a:ea typeface="楷体" pitchFamily="49" charset="-122"/>
              </a:rPr>
              <a:t>一般</a:t>
            </a:r>
            <a:r>
              <a:rPr lang="zh-CN" altLang="en-US" sz="1200" b="1" dirty="0">
                <a:latin typeface="楷体" pitchFamily="49" charset="-122"/>
                <a:ea typeface="楷体" pitchFamily="49" charset="-122"/>
              </a:rPr>
              <a:t>压力越大，响应性能越差</a:t>
            </a:r>
            <a:r>
              <a:rPr lang="zh-CN" altLang="en-US" sz="1200" b="1" dirty="0" smtClean="0">
                <a:solidFill>
                  <a:prstClr val="black"/>
                </a:solidFill>
                <a:latin typeface="楷体" pitchFamily="49" charset="-122"/>
                <a:ea typeface="楷体" pitchFamily="49" charset="-122"/>
              </a:rPr>
              <a:t>只用</a:t>
            </a:r>
            <a:r>
              <a:rPr lang="zh-CN" altLang="en-US" sz="1200" b="1" dirty="0">
                <a:solidFill>
                  <a:prstClr val="black"/>
                </a:solidFill>
                <a:latin typeface="楷体" pitchFamily="49" charset="-122"/>
                <a:ea typeface="楷体" pitchFamily="49" charset="-122"/>
              </a:rPr>
              <a:t>于压力小于</a:t>
            </a:r>
            <a:r>
              <a:rPr lang="en-US" altLang="zh-CN" sz="1200" b="1" dirty="0">
                <a:solidFill>
                  <a:prstClr val="black"/>
                </a:solidFill>
                <a:latin typeface="楷体" pitchFamily="49" charset="-122"/>
                <a:ea typeface="楷体" pitchFamily="49" charset="-122"/>
              </a:rPr>
              <a:t>7MPa</a:t>
            </a:r>
            <a:r>
              <a:rPr lang="zh-CN" altLang="en-US" sz="1200" b="1" dirty="0">
                <a:solidFill>
                  <a:prstClr val="black"/>
                </a:solidFill>
                <a:latin typeface="楷体" pitchFamily="49" charset="-122"/>
                <a:ea typeface="楷体" pitchFamily="49" charset="-122"/>
              </a:rPr>
              <a:t>的经济性小排量叶片泵</a:t>
            </a:r>
            <a:endParaRPr lang="zh-CN" altLang="en-US" sz="1200" dirty="0"/>
          </a:p>
        </p:txBody>
      </p:sp>
      <p:cxnSp>
        <p:nvCxnSpPr>
          <p:cNvPr id="13" name="直接连接符 12"/>
          <p:cNvCxnSpPr/>
          <p:nvPr/>
        </p:nvCxnSpPr>
        <p:spPr>
          <a:xfrm flipH="1">
            <a:off x="3060467" y="3153970"/>
            <a:ext cx="3167717" cy="248608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71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712" y="1988840"/>
            <a:ext cx="3972562" cy="523220"/>
          </a:xfrm>
          <a:prstGeom prst="rect">
            <a:avLst/>
          </a:prstGeom>
        </p:spPr>
        <p:txBody>
          <a:bodyPr wrap="none">
            <a:spAutoFit/>
          </a:bodyPr>
          <a:lstStyle/>
          <a:p>
            <a:r>
              <a:rPr lang="en-US" altLang="zh-CN" sz="2800" b="1" dirty="0" smtClean="0">
                <a:latin typeface="楷体" pitchFamily="49" charset="-122"/>
                <a:ea typeface="楷体" pitchFamily="49" charset="-122"/>
              </a:rPr>
              <a:t>4</a:t>
            </a:r>
            <a:r>
              <a:rPr lang="zh-CN" altLang="en-US" sz="2800" b="1" dirty="0" smtClean="0">
                <a:latin typeface="楷体" pitchFamily="49" charset="-122"/>
                <a:ea typeface="楷体" pitchFamily="49" charset="-122"/>
              </a:rPr>
              <a:t>）外反馈</a:t>
            </a:r>
            <a:r>
              <a:rPr lang="zh-CN" altLang="en-US" sz="2800" b="1" dirty="0">
                <a:latin typeface="楷体" pitchFamily="49" charset="-122"/>
                <a:ea typeface="楷体" pitchFamily="49" charset="-122"/>
              </a:rPr>
              <a:t>式</a:t>
            </a:r>
            <a:r>
              <a:rPr lang="zh-CN" altLang="en-US" sz="2800" b="1" dirty="0" smtClean="0">
                <a:latin typeface="楷体" pitchFamily="49" charset="-122"/>
                <a:ea typeface="楷体" pitchFamily="49" charset="-122"/>
              </a:rPr>
              <a:t>变量叶片泵</a:t>
            </a:r>
            <a:endParaRPr lang="zh-CN" altLang="en-US" sz="2800" dirty="0"/>
          </a:p>
        </p:txBody>
      </p:sp>
      <p:sp>
        <p:nvSpPr>
          <p:cNvPr id="4" name="灯片编号占位符 3"/>
          <p:cNvSpPr>
            <a:spLocks noGrp="1"/>
          </p:cNvSpPr>
          <p:nvPr>
            <p:ph type="sldNum" sz="quarter" idx="12"/>
          </p:nvPr>
        </p:nvSpPr>
        <p:spPr/>
        <p:txBody>
          <a:bodyPr/>
          <a:lstStyle/>
          <a:p>
            <a:fld id="{8015EB96-8731-4FBB-B94B-532E49C244BD}" type="slidenum">
              <a:rPr lang="zh-CN" altLang="en-US" smtClean="0"/>
              <a:t>16</a:t>
            </a:fld>
            <a:endParaRPr lang="zh-CN" altLang="en-US"/>
          </a:p>
        </p:txBody>
      </p:sp>
    </p:spTree>
    <p:extLst>
      <p:ext uri="{BB962C8B-B14F-4D97-AF65-F5344CB8AC3E}">
        <p14:creationId xmlns:p14="http://schemas.microsoft.com/office/powerpoint/2010/main" val="36344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015EB96-8731-4FBB-B94B-532E49C244BD}" type="slidenum">
              <a:rPr lang="zh-CN" altLang="en-US" smtClean="0"/>
              <a:t>17</a:t>
            </a:fld>
            <a:endParaRPr lang="zh-CN" altLang="en-US"/>
          </a:p>
        </p:txBody>
      </p:sp>
      <p:sp>
        <p:nvSpPr>
          <p:cNvPr id="4" name="矩形 3"/>
          <p:cNvSpPr/>
          <p:nvPr/>
        </p:nvSpPr>
        <p:spPr>
          <a:xfrm>
            <a:off x="-4226" y="0"/>
            <a:ext cx="9144000" cy="1196752"/>
          </a:xfrm>
          <a:prstGeom prst="rect">
            <a:avLst/>
          </a:prstGeom>
          <a:solidFill>
            <a:schemeClr val="bg2"/>
          </a:solidFill>
        </p:spPr>
        <p:style>
          <a:lnRef idx="2">
            <a:schemeClr val="accent2"/>
          </a:lnRef>
          <a:fillRef idx="1">
            <a:schemeClr val="lt1"/>
          </a:fillRef>
          <a:effectRef idx="0">
            <a:schemeClr val="accent2"/>
          </a:effectRef>
          <a:fontRef idx="minor">
            <a:schemeClr val="dk1"/>
          </a:fontRef>
        </p:style>
        <p:txBody>
          <a:bodyPr rtlCol="0" anchor="ctr"/>
          <a:lstStyle/>
          <a:p>
            <a:pPr marL="342900" lvl="1" indent="-342900" algn="ctr">
              <a:spcBef>
                <a:spcPct val="20000"/>
              </a:spcBef>
              <a:buSzPct val="85000"/>
            </a:pPr>
            <a:r>
              <a:rPr lang="zh-CN" altLang="en-US" sz="2800" b="1" dirty="0" smtClean="0">
                <a:solidFill>
                  <a:prstClr val="black"/>
                </a:solidFill>
                <a:latin typeface="楷体" pitchFamily="49" charset="-122"/>
                <a:ea typeface="楷体" pitchFamily="49" charset="-122"/>
              </a:rPr>
              <a:t>① 外</a:t>
            </a:r>
            <a:r>
              <a:rPr lang="zh-CN" altLang="en-US" sz="2800" b="1" dirty="0" smtClean="0">
                <a:latin typeface="楷体" pitchFamily="49" charset="-122"/>
                <a:ea typeface="楷体" pitchFamily="49" charset="-122"/>
              </a:rPr>
              <a:t>反馈</a:t>
            </a:r>
            <a:r>
              <a:rPr lang="zh-CN" altLang="en-US" sz="2800" b="1" dirty="0">
                <a:latin typeface="楷体" pitchFamily="49" charset="-122"/>
                <a:ea typeface="楷体" pitchFamily="49" charset="-122"/>
              </a:rPr>
              <a:t>式变量</a:t>
            </a:r>
            <a:r>
              <a:rPr lang="zh-CN" altLang="en-US" sz="2800" b="1" dirty="0" smtClean="0">
                <a:latin typeface="楷体" pitchFamily="49" charset="-122"/>
                <a:ea typeface="楷体" pitchFamily="49" charset="-122"/>
              </a:rPr>
              <a:t>叶片泵结构</a:t>
            </a:r>
            <a:endParaRPr lang="zh-CN" altLang="en-US" sz="2800" b="1" dirty="0">
              <a:latin typeface="楷体" pitchFamily="49" charset="-122"/>
              <a:ea typeface="楷体" pitchFamily="49" charset="-122"/>
            </a:endParaRPr>
          </a:p>
        </p:txBody>
      </p:sp>
      <p:pic>
        <p:nvPicPr>
          <p:cNvPr id="5" name="Picture 4" descr="3-1-12"/>
          <p:cNvPicPr>
            <a:picLocks noChangeAspect="1" noChangeArrowheads="1"/>
          </p:cNvPicPr>
          <p:nvPr/>
        </p:nvPicPr>
        <p:blipFill>
          <a:blip r:embed="rId2">
            <a:lum bright="-24000" contrast="66000"/>
            <a:extLst>
              <a:ext uri="{28A0092B-C50C-407E-A947-70E740481C1C}">
                <a14:useLocalDpi xmlns:a14="http://schemas.microsoft.com/office/drawing/2010/main" val="0"/>
              </a:ext>
            </a:extLst>
          </a:blip>
          <a:srcRect/>
          <a:stretch>
            <a:fillRect/>
          </a:stretch>
        </p:blipFill>
        <p:spPr bwMode="auto">
          <a:xfrm>
            <a:off x="1589205" y="1628800"/>
            <a:ext cx="5957138" cy="427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671240" y="4874675"/>
            <a:ext cx="648072"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1" dirty="0" smtClean="0">
                <a:latin typeface="楷体" pitchFamily="49" charset="-122"/>
                <a:ea typeface="楷体" pitchFamily="49" charset="-122"/>
              </a:rPr>
              <a:t>反馈</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柱塞</a:t>
            </a:r>
            <a:r>
              <a:rPr lang="zh-CN" altLang="en-US" dirty="0" smtClean="0">
                <a:latin typeface="楷体" pitchFamily="49" charset="-122"/>
                <a:ea typeface="楷体" pitchFamily="49" charset="-122"/>
              </a:rPr>
              <a:t> </a:t>
            </a:r>
            <a:endParaRPr lang="zh-CN" altLang="en-US" dirty="0"/>
          </a:p>
        </p:txBody>
      </p:sp>
      <p:sp>
        <p:nvSpPr>
          <p:cNvPr id="8" name="矩形 7"/>
          <p:cNvSpPr/>
          <p:nvPr/>
        </p:nvSpPr>
        <p:spPr>
          <a:xfrm>
            <a:off x="7740352" y="3441725"/>
            <a:ext cx="1114408"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zh-CN" altLang="en-US" b="1" dirty="0">
                <a:latin typeface="楷体" pitchFamily="49" charset="-122"/>
                <a:ea typeface="楷体" pitchFamily="49" charset="-122"/>
              </a:rPr>
              <a:t>流量</a:t>
            </a:r>
            <a:r>
              <a:rPr lang="zh-CN" altLang="en-US" b="1" dirty="0" smtClean="0">
                <a:latin typeface="楷体" pitchFamily="49" charset="-122"/>
                <a:ea typeface="楷体" pitchFamily="49" charset="-122"/>
              </a:rPr>
              <a:t>调节</a:t>
            </a:r>
            <a:endParaRPr lang="en-US" altLang="zh-CN" b="1" dirty="0" smtClean="0">
              <a:latin typeface="楷体" pitchFamily="49" charset="-122"/>
              <a:ea typeface="楷体" pitchFamily="49" charset="-122"/>
            </a:endParaRPr>
          </a:p>
          <a:p>
            <a:pPr algn="ctr"/>
            <a:r>
              <a:rPr lang="zh-CN" altLang="en-US" b="1" dirty="0" smtClean="0">
                <a:latin typeface="楷体" pitchFamily="49" charset="-122"/>
                <a:ea typeface="楷体" pitchFamily="49" charset="-122"/>
              </a:rPr>
              <a:t>螺钉</a:t>
            </a:r>
            <a:endParaRPr lang="zh-CN" altLang="en-US" dirty="0"/>
          </a:p>
        </p:txBody>
      </p:sp>
      <p:sp>
        <p:nvSpPr>
          <p:cNvPr id="9" name="矩形 8"/>
          <p:cNvSpPr/>
          <p:nvPr/>
        </p:nvSpPr>
        <p:spPr>
          <a:xfrm>
            <a:off x="755577" y="3441725"/>
            <a:ext cx="64807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b="1" dirty="0">
                <a:latin typeface="楷体" pitchFamily="49" charset="-122"/>
                <a:ea typeface="楷体" pitchFamily="49" charset="-122"/>
              </a:rPr>
              <a:t>调压螺钉 </a:t>
            </a:r>
            <a:endParaRPr lang="zh-CN" altLang="en-US" dirty="0"/>
          </a:p>
        </p:txBody>
      </p:sp>
      <p:sp>
        <p:nvSpPr>
          <p:cNvPr id="10" name="矩形 9"/>
          <p:cNvSpPr/>
          <p:nvPr/>
        </p:nvSpPr>
        <p:spPr>
          <a:xfrm>
            <a:off x="1434931" y="5151674"/>
            <a:ext cx="12314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zh-CN" altLang="en-US" b="1" dirty="0">
                <a:latin typeface="楷体" pitchFamily="49" charset="-122"/>
                <a:ea typeface="楷体" pitchFamily="49" charset="-122"/>
              </a:rPr>
              <a:t>预紧弹簧 </a:t>
            </a:r>
            <a:endParaRPr lang="zh-CN" altLang="en-US" dirty="0"/>
          </a:p>
        </p:txBody>
      </p:sp>
    </p:spTree>
    <p:extLst>
      <p:ext uri="{BB962C8B-B14F-4D97-AF65-F5344CB8AC3E}">
        <p14:creationId xmlns:p14="http://schemas.microsoft.com/office/powerpoint/2010/main" val="667038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3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8015EB96-8731-4FBB-B94B-532E49C244BD}" type="slidenum">
              <a:rPr lang="zh-CN" altLang="en-US" smtClean="0"/>
              <a:t>18</a:t>
            </a:fld>
            <a:endParaRPr lang="zh-CN" altLang="en-US"/>
          </a:p>
        </p:txBody>
      </p:sp>
      <p:sp>
        <p:nvSpPr>
          <p:cNvPr id="4" name="矩形 3"/>
          <p:cNvSpPr/>
          <p:nvPr/>
        </p:nvSpPr>
        <p:spPr>
          <a:xfrm>
            <a:off x="7156103" y="5373216"/>
            <a:ext cx="1114408"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zh-CN" altLang="en-US" b="1" dirty="0">
                <a:latin typeface="楷体" pitchFamily="49" charset="-122"/>
                <a:ea typeface="楷体" pitchFamily="49" charset="-122"/>
              </a:rPr>
              <a:t>流量</a:t>
            </a:r>
            <a:r>
              <a:rPr lang="zh-CN" altLang="en-US" b="1" dirty="0" smtClean="0">
                <a:latin typeface="楷体" pitchFamily="49" charset="-122"/>
                <a:ea typeface="楷体" pitchFamily="49" charset="-122"/>
              </a:rPr>
              <a:t>调节</a:t>
            </a:r>
            <a:endParaRPr lang="en-US" altLang="zh-CN" b="1" dirty="0" smtClean="0">
              <a:latin typeface="楷体" pitchFamily="49" charset="-122"/>
              <a:ea typeface="楷体" pitchFamily="49" charset="-122"/>
            </a:endParaRPr>
          </a:p>
          <a:p>
            <a:pPr algn="ctr"/>
            <a:r>
              <a:rPr lang="zh-CN" altLang="en-US" b="1" dirty="0" smtClean="0">
                <a:latin typeface="楷体" pitchFamily="49" charset="-122"/>
                <a:ea typeface="楷体" pitchFamily="49" charset="-122"/>
              </a:rPr>
              <a:t>螺钉</a:t>
            </a:r>
            <a:endParaRPr lang="zh-CN" altLang="en-US" dirty="0"/>
          </a:p>
        </p:txBody>
      </p:sp>
      <p:sp>
        <p:nvSpPr>
          <p:cNvPr id="5" name="矩形 4"/>
          <p:cNvSpPr/>
          <p:nvPr/>
        </p:nvSpPr>
        <p:spPr>
          <a:xfrm>
            <a:off x="6188531" y="4366844"/>
            <a:ext cx="648072"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b="1" dirty="0" smtClean="0">
                <a:latin typeface="楷体" pitchFamily="49" charset="-122"/>
                <a:ea typeface="楷体" pitchFamily="49" charset="-122"/>
              </a:rPr>
              <a:t>反馈</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柱塞</a:t>
            </a:r>
            <a:r>
              <a:rPr lang="zh-CN" altLang="en-US" dirty="0" smtClean="0">
                <a:latin typeface="楷体" pitchFamily="49" charset="-122"/>
                <a:ea typeface="楷体" pitchFamily="49" charset="-122"/>
              </a:rPr>
              <a:t> </a:t>
            </a:r>
            <a:endParaRPr lang="zh-CN" altLang="en-US" dirty="0"/>
          </a:p>
        </p:txBody>
      </p:sp>
      <p:sp>
        <p:nvSpPr>
          <p:cNvPr id="6" name="矩形 5"/>
          <p:cNvSpPr/>
          <p:nvPr/>
        </p:nvSpPr>
        <p:spPr>
          <a:xfrm>
            <a:off x="1403649" y="404664"/>
            <a:ext cx="64807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b="1" dirty="0">
                <a:latin typeface="楷体" pitchFamily="49" charset="-122"/>
                <a:ea typeface="楷体" pitchFamily="49" charset="-122"/>
              </a:rPr>
              <a:t>调压螺钉 </a:t>
            </a:r>
            <a:endParaRPr lang="zh-CN" altLang="en-US" dirty="0"/>
          </a:p>
        </p:txBody>
      </p:sp>
      <p:sp>
        <p:nvSpPr>
          <p:cNvPr id="7" name="矩形 6"/>
          <p:cNvSpPr/>
          <p:nvPr/>
        </p:nvSpPr>
        <p:spPr>
          <a:xfrm>
            <a:off x="2555776" y="1242419"/>
            <a:ext cx="64807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b="1" dirty="0">
                <a:latin typeface="楷体" pitchFamily="49" charset="-122"/>
                <a:ea typeface="楷体" pitchFamily="49" charset="-122"/>
              </a:rPr>
              <a:t>预</a:t>
            </a:r>
            <a:r>
              <a:rPr lang="zh-CN" altLang="en-US" b="1" dirty="0" smtClean="0">
                <a:latin typeface="楷体" pitchFamily="49" charset="-122"/>
                <a:ea typeface="楷体" pitchFamily="49" charset="-122"/>
              </a:rPr>
              <a:t>紧</a:t>
            </a:r>
            <a:endParaRPr lang="en-US" altLang="zh-CN" b="1" dirty="0" smtClean="0">
              <a:latin typeface="楷体" pitchFamily="49" charset="-122"/>
              <a:ea typeface="楷体" pitchFamily="49" charset="-122"/>
            </a:endParaRPr>
          </a:p>
          <a:p>
            <a:r>
              <a:rPr lang="zh-CN" altLang="en-US" b="1" dirty="0" smtClean="0">
                <a:latin typeface="楷体" pitchFamily="49" charset="-122"/>
                <a:ea typeface="楷体" pitchFamily="49" charset="-122"/>
              </a:rPr>
              <a:t>弹簧 </a:t>
            </a:r>
            <a:endParaRPr lang="zh-CN" altLang="en-US" dirty="0"/>
          </a:p>
        </p:txBody>
      </p:sp>
    </p:spTree>
    <p:extLst>
      <p:ext uri="{BB962C8B-B14F-4D97-AF65-F5344CB8AC3E}">
        <p14:creationId xmlns:p14="http://schemas.microsoft.com/office/powerpoint/2010/main" val="107965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015EB96-8731-4FBB-B94B-532E49C244BD}" type="slidenum">
              <a:rPr lang="zh-CN" altLang="en-US" smtClean="0"/>
              <a:t>19</a:t>
            </a:fld>
            <a:endParaRPr lang="zh-CN" altLang="en-US"/>
          </a:p>
        </p:txBody>
      </p:sp>
      <p:sp>
        <p:nvSpPr>
          <p:cNvPr id="4" name="矩形 3"/>
          <p:cNvSpPr/>
          <p:nvPr/>
        </p:nvSpPr>
        <p:spPr>
          <a:xfrm>
            <a:off x="-4226" y="0"/>
            <a:ext cx="9144000" cy="1196752"/>
          </a:xfrm>
          <a:prstGeom prst="rect">
            <a:avLst/>
          </a:prstGeom>
          <a:solidFill>
            <a:schemeClr val="bg2"/>
          </a:solidFill>
        </p:spPr>
        <p:style>
          <a:lnRef idx="2">
            <a:schemeClr val="accent2"/>
          </a:lnRef>
          <a:fillRef idx="1">
            <a:schemeClr val="lt1"/>
          </a:fillRef>
          <a:effectRef idx="0">
            <a:schemeClr val="accent2"/>
          </a:effectRef>
          <a:fontRef idx="minor">
            <a:schemeClr val="dk1"/>
          </a:fontRef>
        </p:style>
        <p:txBody>
          <a:bodyPr rtlCol="0" anchor="ctr"/>
          <a:lstStyle/>
          <a:p>
            <a:pPr marL="342900" lvl="1" indent="-342900" algn="ctr">
              <a:spcBef>
                <a:spcPct val="20000"/>
              </a:spcBef>
              <a:buSzPct val="85000"/>
            </a:pPr>
            <a:r>
              <a:rPr lang="zh-CN" altLang="en-US" sz="2800" b="1" dirty="0" smtClean="0">
                <a:solidFill>
                  <a:prstClr val="black"/>
                </a:solidFill>
                <a:latin typeface="楷体"/>
                <a:ea typeface="楷体"/>
              </a:rPr>
              <a:t>② 外</a:t>
            </a:r>
            <a:r>
              <a:rPr lang="zh-CN" altLang="en-US" sz="2800" b="1" dirty="0" smtClean="0">
                <a:latin typeface="楷体" pitchFamily="49" charset="-122"/>
                <a:ea typeface="楷体" pitchFamily="49" charset="-122"/>
              </a:rPr>
              <a:t>反馈</a:t>
            </a:r>
            <a:r>
              <a:rPr lang="zh-CN" altLang="en-US" sz="2800" b="1" dirty="0">
                <a:latin typeface="楷体" pitchFamily="49" charset="-122"/>
                <a:ea typeface="楷体" pitchFamily="49" charset="-122"/>
              </a:rPr>
              <a:t>式变量</a:t>
            </a:r>
            <a:r>
              <a:rPr lang="zh-CN" altLang="en-US" sz="2800" b="1" dirty="0" smtClean="0">
                <a:latin typeface="楷体" pitchFamily="49" charset="-122"/>
                <a:ea typeface="楷体" pitchFamily="49" charset="-122"/>
              </a:rPr>
              <a:t>叶片泵工作原理</a:t>
            </a:r>
            <a:endParaRPr lang="zh-CN" altLang="en-US" sz="2800" b="1" dirty="0">
              <a:latin typeface="楷体" pitchFamily="49" charset="-122"/>
              <a:ea typeface="楷体" pitchFamily="49" charset="-122"/>
            </a:endParaRPr>
          </a:p>
        </p:txBody>
      </p:sp>
      <p:sp>
        <p:nvSpPr>
          <p:cNvPr id="5" name="矩形 4"/>
          <p:cNvSpPr/>
          <p:nvPr/>
        </p:nvSpPr>
        <p:spPr>
          <a:xfrm>
            <a:off x="-4226" y="5669285"/>
            <a:ext cx="9139774"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50000"/>
              </a:lnSpc>
              <a:buFont typeface="Wingdings" pitchFamily="2" charset="2"/>
              <a:buNone/>
              <a:defRPr/>
            </a:pPr>
            <a:r>
              <a:rPr lang="zh-CN" altLang="en-US" sz="2400" b="1" dirty="0" smtClean="0">
                <a:latin typeface="楷体" pitchFamily="49" charset="-122"/>
                <a:ea typeface="楷体" pitchFamily="49" charset="-122"/>
              </a:rPr>
              <a:t>    外</a:t>
            </a:r>
            <a:r>
              <a:rPr lang="zh-CN" altLang="en-US" sz="2400" b="1" dirty="0">
                <a:latin typeface="楷体" pitchFamily="49" charset="-122"/>
                <a:ea typeface="楷体" pitchFamily="49" charset="-122"/>
              </a:rPr>
              <a:t>反馈式主要利用泵输出的压力油从</a:t>
            </a:r>
            <a:r>
              <a:rPr lang="zh-CN" altLang="en-US" sz="2400" b="1" dirty="0">
                <a:solidFill>
                  <a:srgbClr val="FF0000"/>
                </a:solidFill>
                <a:latin typeface="楷体" pitchFamily="49" charset="-122"/>
                <a:ea typeface="楷体" pitchFamily="49" charset="-122"/>
              </a:rPr>
              <a:t>外部</a:t>
            </a:r>
            <a:r>
              <a:rPr lang="zh-CN" altLang="en-US" sz="2400" b="1" dirty="0">
                <a:latin typeface="楷体" pitchFamily="49" charset="-122"/>
                <a:ea typeface="楷体" pitchFamily="49" charset="-122"/>
              </a:rPr>
              <a:t>来控制定子的移动，以达到改变偏心距，调节流量的目的。</a:t>
            </a:r>
          </a:p>
        </p:txBody>
      </p:sp>
      <p:pic>
        <p:nvPicPr>
          <p:cNvPr id="8" name="Picture 4" descr="3-1-12"/>
          <p:cNvPicPr>
            <a:picLocks noChangeAspect="1" noChangeArrowheads="1"/>
          </p:cNvPicPr>
          <p:nvPr/>
        </p:nvPicPr>
        <p:blipFill>
          <a:blip r:embed="rId3">
            <a:lum bright="-24000" contrast="66000"/>
            <a:extLst>
              <a:ext uri="{28A0092B-C50C-407E-A947-70E740481C1C}">
                <a14:useLocalDpi xmlns:a14="http://schemas.microsoft.com/office/drawing/2010/main" val="0"/>
              </a:ext>
            </a:extLst>
          </a:blip>
          <a:srcRect/>
          <a:stretch>
            <a:fillRect/>
          </a:stretch>
        </p:blipFill>
        <p:spPr bwMode="auto">
          <a:xfrm>
            <a:off x="1906960" y="1512370"/>
            <a:ext cx="532162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7195481" y="2132856"/>
            <a:ext cx="1655899" cy="9233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b="1" dirty="0">
                <a:latin typeface="楷体" pitchFamily="49" charset="-122"/>
                <a:ea typeface="楷体" pitchFamily="49" charset="-122"/>
              </a:rPr>
              <a:t>利用叶片泵出口压力和控制活塞实现变量</a:t>
            </a:r>
            <a:endParaRPr lang="zh-CN" altLang="en-US" dirty="0"/>
          </a:p>
        </p:txBody>
      </p:sp>
    </p:spTree>
    <p:extLst>
      <p:ext uri="{BB962C8B-B14F-4D97-AF65-F5344CB8AC3E}">
        <p14:creationId xmlns:p14="http://schemas.microsoft.com/office/powerpoint/2010/main" val="1670361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350150"/>
            <a:ext cx="9144000" cy="155427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zh-CN" altLang="en-US" sz="2800" b="1" dirty="0" smtClean="0">
                <a:latin typeface="楷体" pitchFamily="49" charset="-122"/>
                <a:ea typeface="楷体" pitchFamily="49" charset="-122"/>
              </a:rPr>
              <a:t>    </a:t>
            </a:r>
            <a:r>
              <a:rPr lang="zh-CN" altLang="en-US" sz="2000" b="1" dirty="0" smtClean="0">
                <a:latin typeface="楷体" pitchFamily="49" charset="-122"/>
                <a:ea typeface="楷体" pitchFamily="49" charset="-122"/>
              </a:rPr>
              <a:t>反馈</a:t>
            </a:r>
            <a:r>
              <a:rPr lang="zh-CN" altLang="en-US" sz="2000" b="1" dirty="0">
                <a:latin typeface="楷体" pitchFamily="49" charset="-122"/>
                <a:ea typeface="楷体" pitchFamily="49" charset="-122"/>
              </a:rPr>
              <a:t>限压式变量</a:t>
            </a:r>
            <a:r>
              <a:rPr lang="zh-CN" altLang="en-US" sz="2000" b="1" dirty="0" smtClean="0">
                <a:latin typeface="楷体" pitchFamily="49" charset="-122"/>
                <a:ea typeface="楷体" pitchFamily="49" charset="-122"/>
              </a:rPr>
              <a:t>叶片泵是</a:t>
            </a:r>
            <a:r>
              <a:rPr lang="zh-CN" altLang="en-US" sz="2000" b="1" dirty="0" smtClean="0">
                <a:solidFill>
                  <a:srgbClr val="FF0000"/>
                </a:solidFill>
                <a:latin typeface="楷体" pitchFamily="49" charset="-122"/>
                <a:ea typeface="楷体" pitchFamily="49" charset="-122"/>
              </a:rPr>
              <a:t>单作</a:t>
            </a:r>
            <a:r>
              <a:rPr lang="zh-CN" altLang="en-US" sz="2000" b="1" dirty="0">
                <a:solidFill>
                  <a:srgbClr val="FF0000"/>
                </a:solidFill>
                <a:latin typeface="楷体" pitchFamily="49" charset="-122"/>
                <a:ea typeface="楷体" pitchFamily="49" charset="-122"/>
              </a:rPr>
              <a:t>用</a:t>
            </a:r>
            <a:r>
              <a:rPr lang="zh-CN" altLang="en-US" sz="2000" b="1" dirty="0" smtClean="0">
                <a:solidFill>
                  <a:srgbClr val="FF0000"/>
                </a:solidFill>
                <a:latin typeface="楷体" pitchFamily="49" charset="-122"/>
                <a:ea typeface="楷体" pitchFamily="49" charset="-122"/>
              </a:rPr>
              <a:t>叶片泵</a:t>
            </a:r>
            <a:r>
              <a:rPr lang="zh-CN" altLang="en-US" sz="2000" b="1" dirty="0">
                <a:latin typeface="楷体" pitchFamily="49" charset="-122"/>
                <a:ea typeface="楷体" pitchFamily="49" charset="-122"/>
              </a:rPr>
              <a:t>，</a:t>
            </a:r>
            <a:r>
              <a:rPr lang="zh-CN" altLang="en-US" sz="2000" b="1" dirty="0" smtClean="0">
                <a:latin typeface="楷体" pitchFamily="49" charset="-122"/>
                <a:ea typeface="楷体" pitchFamily="49" charset="-122"/>
              </a:rPr>
              <a:t>它通过移动定子来改变偏心距，从而改变泵的排量。</a:t>
            </a:r>
            <a:r>
              <a:rPr lang="zh-CN" altLang="en-US" sz="2000" b="1" dirty="0">
                <a:latin typeface="楷体" pitchFamily="49" charset="-122"/>
                <a:ea typeface="楷体" pitchFamily="49" charset="-122"/>
              </a:rPr>
              <a:t>目前使用最多的方法是依靠</a:t>
            </a:r>
            <a:r>
              <a:rPr lang="zh-CN" altLang="en-US" sz="2000" b="1" dirty="0">
                <a:solidFill>
                  <a:prstClr val="black"/>
                </a:solidFill>
                <a:latin typeface="楷体" pitchFamily="49" charset="-122"/>
                <a:ea typeface="楷体" pitchFamily="49" charset="-122"/>
              </a:rPr>
              <a:t>反馈限压式变量</a:t>
            </a:r>
            <a:r>
              <a:rPr lang="zh-CN" altLang="en-US" sz="2000" b="1" dirty="0">
                <a:latin typeface="楷体" pitchFamily="49" charset="-122"/>
                <a:ea typeface="楷体" pitchFamily="49" charset="-122"/>
              </a:rPr>
              <a:t>叶片泵</a:t>
            </a:r>
            <a:r>
              <a:rPr lang="zh-CN" altLang="en-US" sz="2000" b="1" dirty="0">
                <a:solidFill>
                  <a:srgbClr val="FF0000"/>
                </a:solidFill>
                <a:latin typeface="楷体" pitchFamily="49" charset="-122"/>
                <a:ea typeface="楷体" pitchFamily="49" charset="-122"/>
              </a:rPr>
              <a:t>本身的油压力</a:t>
            </a:r>
            <a:r>
              <a:rPr lang="zh-CN" altLang="en-US" sz="2000" b="1" dirty="0">
                <a:latin typeface="楷体" pitchFamily="49" charset="-122"/>
                <a:ea typeface="楷体" pitchFamily="49" charset="-122"/>
              </a:rPr>
              <a:t>来</a:t>
            </a:r>
            <a:r>
              <a:rPr lang="zh-CN" altLang="en-US" sz="2000" b="1" dirty="0">
                <a:solidFill>
                  <a:srgbClr val="FF0000"/>
                </a:solidFill>
                <a:latin typeface="楷体" pitchFamily="49" charset="-122"/>
                <a:ea typeface="楷体" pitchFamily="49" charset="-122"/>
              </a:rPr>
              <a:t>推动定子移动，改变泵的偏心距</a:t>
            </a:r>
            <a:r>
              <a:rPr lang="zh-CN" altLang="en-US" sz="2000" b="1" dirty="0" smtClean="0">
                <a:latin typeface="楷体" pitchFamily="49" charset="-122"/>
                <a:ea typeface="楷体" pitchFamily="49" charset="-122"/>
              </a:rPr>
              <a:t>。</a:t>
            </a:r>
            <a:r>
              <a:rPr lang="en-US" altLang="zh-CN" sz="2800" b="1" dirty="0" smtClean="0">
                <a:latin typeface="楷体" pitchFamily="49" charset="-122"/>
                <a:ea typeface="楷体" pitchFamily="49" charset="-122"/>
              </a:rPr>
              <a:t>    </a:t>
            </a:r>
            <a:endParaRPr lang="zh-CN" altLang="en-US" sz="2800" dirty="0"/>
          </a:p>
        </p:txBody>
      </p:sp>
      <p:sp>
        <p:nvSpPr>
          <p:cNvPr id="3" name="灯片编号占位符 2"/>
          <p:cNvSpPr>
            <a:spLocks noGrp="1"/>
          </p:cNvSpPr>
          <p:nvPr>
            <p:ph type="sldNum" sz="quarter" idx="12"/>
          </p:nvPr>
        </p:nvSpPr>
        <p:spPr/>
        <p:txBody>
          <a:bodyPr/>
          <a:lstStyle/>
          <a:p>
            <a:fld id="{8015EB96-8731-4FBB-B94B-532E49C244BD}" type="slidenum">
              <a:rPr lang="zh-CN" altLang="en-US" smtClean="0"/>
              <a:t>2</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807294430"/>
              </p:ext>
            </p:extLst>
          </p:nvPr>
        </p:nvGraphicFramePr>
        <p:xfrm>
          <a:off x="5936243" y="4293096"/>
          <a:ext cx="2016224" cy="493517"/>
        </p:xfrm>
        <a:graphic>
          <a:graphicData uri="http://schemas.openxmlformats.org/presentationml/2006/ole">
            <mc:AlternateContent xmlns:mc="http://schemas.openxmlformats.org/markup-compatibility/2006">
              <mc:Choice xmlns:v="urn:schemas-microsoft-com:vml" Requires="v">
                <p:oleObj spid="_x0000_s2090" name="公式" r:id="rId3" imgW="902520" imgH="177840" progId="Equation.3">
                  <p:embed/>
                </p:oleObj>
              </mc:Choice>
              <mc:Fallback>
                <p:oleObj name="公式" r:id="rId3" imgW="902520" imgH="1778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6243" y="4293096"/>
                        <a:ext cx="2016224" cy="493517"/>
                      </a:xfrm>
                      <a:prstGeom prst="rect">
                        <a:avLst/>
                      </a:prstGeom>
                      <a:noFill/>
                      <a:ln>
                        <a:noFill/>
                      </a:ln>
                      <a:effectLst/>
                    </p:spPr>
                  </p:pic>
                </p:oleObj>
              </mc:Fallback>
            </mc:AlternateContent>
          </a:graphicData>
        </a:graphic>
      </p:graphicFrame>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2472967"/>
            <a:ext cx="2880320" cy="24499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043608" y="1386210"/>
            <a:ext cx="6300192" cy="523220"/>
          </a:xfrm>
          <a:prstGeom prst="rect">
            <a:avLst/>
          </a:prstGeom>
        </p:spPr>
        <p:txBody>
          <a:bodyPr wrap="square">
            <a:spAutoFit/>
          </a:bodyPr>
          <a:lstStyle/>
          <a:p>
            <a:pPr marL="342900" lvl="1" indent="-342900" algn="ctr">
              <a:spcBef>
                <a:spcPct val="20000"/>
              </a:spcBef>
              <a:buSzPct val="85000"/>
            </a:pPr>
            <a:r>
              <a:rPr lang="en-US" altLang="zh-CN" sz="2800" b="1" dirty="0" smtClean="0">
                <a:solidFill>
                  <a:prstClr val="black"/>
                </a:solidFill>
                <a:latin typeface="楷体" pitchFamily="49" charset="-122"/>
                <a:ea typeface="楷体" pitchFamily="49" charset="-122"/>
              </a:rPr>
              <a:t>1</a:t>
            </a:r>
            <a:r>
              <a:rPr lang="zh-CN" altLang="en-US" sz="2800" b="1" dirty="0" smtClean="0">
                <a:solidFill>
                  <a:prstClr val="black"/>
                </a:solidFill>
                <a:latin typeface="楷体" pitchFamily="49" charset="-122"/>
                <a:ea typeface="楷体" pitchFamily="49" charset="-122"/>
              </a:rPr>
              <a:t>）反馈</a:t>
            </a:r>
            <a:r>
              <a:rPr lang="zh-CN" altLang="en-US" sz="2800" b="1" dirty="0">
                <a:solidFill>
                  <a:prstClr val="black"/>
                </a:solidFill>
                <a:latin typeface="楷体" pitchFamily="49" charset="-122"/>
                <a:ea typeface="楷体" pitchFamily="49" charset="-122"/>
              </a:rPr>
              <a:t>限压式变量叶片泵工作原理</a:t>
            </a:r>
            <a:endParaRPr lang="zh-CN" altLang="en-US" sz="2800" b="1" dirty="0">
              <a:latin typeface="楷体" pitchFamily="49" charset="-122"/>
              <a:ea typeface="楷体" pitchFamily="49" charset="-122"/>
            </a:endParaRPr>
          </a:p>
        </p:txBody>
      </p:sp>
    </p:spTree>
    <p:extLst>
      <p:ext uri="{BB962C8B-B14F-4D97-AF65-F5344CB8AC3E}">
        <p14:creationId xmlns:p14="http://schemas.microsoft.com/office/powerpoint/2010/main" val="2608885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4276" name="Picture 4" descr="3-1-12"/>
          <p:cNvPicPr>
            <a:picLocks noChangeAspect="1" noChangeArrowheads="1"/>
          </p:cNvPicPr>
          <p:nvPr/>
        </p:nvPicPr>
        <p:blipFill>
          <a:blip r:embed="rId3">
            <a:lum bright="-24000" contrast="66000"/>
            <a:extLst>
              <a:ext uri="{28A0092B-C50C-407E-A947-70E740481C1C}">
                <a14:useLocalDpi xmlns:a14="http://schemas.microsoft.com/office/drawing/2010/main" val="0"/>
              </a:ext>
            </a:extLst>
          </a:blip>
          <a:srcRect/>
          <a:stretch>
            <a:fillRect/>
          </a:stretch>
        </p:blipFill>
        <p:spPr bwMode="auto">
          <a:xfrm>
            <a:off x="10141" y="0"/>
            <a:ext cx="9098950" cy="6525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p>
            <a:fld id="{8015EB96-8731-4FBB-B94B-532E49C244BD}" type="slidenum">
              <a:rPr lang="zh-CN" altLang="en-US" smtClean="0"/>
              <a:t>20</a:t>
            </a:fld>
            <a:endParaRPr lang="zh-CN" altLang="en-US"/>
          </a:p>
        </p:txBody>
      </p:sp>
      <p:sp>
        <p:nvSpPr>
          <p:cNvPr id="4" name="矩形 3"/>
          <p:cNvSpPr/>
          <p:nvPr/>
        </p:nvSpPr>
        <p:spPr>
          <a:xfrm>
            <a:off x="6616823" y="0"/>
            <a:ext cx="2520281"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latin typeface="楷体" pitchFamily="49" charset="-122"/>
                <a:ea typeface="楷体" pitchFamily="49" charset="-122"/>
              </a:rPr>
              <a:t> </a:t>
            </a:r>
            <a:r>
              <a:rPr lang="zh-CN" altLang="en-US" sz="2000" b="1" dirty="0">
                <a:latin typeface="楷体" pitchFamily="49" charset="-122"/>
                <a:ea typeface="楷体" pitchFamily="49" charset="-122"/>
              </a:rPr>
              <a:t>用流量调节螺栓调节泵的初始偏心距的大小</a:t>
            </a:r>
            <a:r>
              <a:rPr lang="zh-CN" altLang="en-US" sz="2000" b="1" dirty="0" smtClean="0">
                <a:latin typeface="楷体" pitchFamily="49" charset="-122"/>
                <a:ea typeface="楷体" pitchFamily="49" charset="-122"/>
              </a:rPr>
              <a:t>，调节</a:t>
            </a:r>
            <a:r>
              <a:rPr lang="zh-CN" altLang="en-US" sz="2000" b="1" dirty="0">
                <a:latin typeface="楷体" pitchFamily="49" charset="-122"/>
                <a:ea typeface="楷体" pitchFamily="49" charset="-122"/>
              </a:rPr>
              <a:t>泵初始最大</a:t>
            </a:r>
            <a:r>
              <a:rPr lang="zh-CN" altLang="en-US" sz="2000" b="1" dirty="0" smtClean="0">
                <a:latin typeface="楷体" pitchFamily="49" charset="-122"/>
                <a:ea typeface="楷体" pitchFamily="49" charset="-122"/>
              </a:rPr>
              <a:t>流量。</a:t>
            </a:r>
            <a:r>
              <a:rPr lang="en-US" altLang="zh-CN" sz="2000" b="1" dirty="0" smtClean="0">
                <a:latin typeface="楷体" pitchFamily="49" charset="-122"/>
                <a:ea typeface="楷体" pitchFamily="49" charset="-122"/>
              </a:rPr>
              <a:t>    </a:t>
            </a:r>
            <a:endParaRPr lang="zh-CN" altLang="en-US" sz="2000" dirty="0"/>
          </a:p>
        </p:txBody>
      </p:sp>
      <p:sp>
        <p:nvSpPr>
          <p:cNvPr id="7" name="矩形 6"/>
          <p:cNvSpPr/>
          <p:nvPr/>
        </p:nvSpPr>
        <p:spPr>
          <a:xfrm>
            <a:off x="173811" y="4715299"/>
            <a:ext cx="2286000" cy="157831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zh-CN" altLang="en-US" sz="2000" b="1" dirty="0">
                <a:latin typeface="楷体" pitchFamily="49" charset="-122"/>
                <a:ea typeface="楷体" pitchFamily="49" charset="-122"/>
              </a:rPr>
              <a:t>用压力调节螺栓调节限定压力的大小，从而设定开始调节流量的工作压力。</a:t>
            </a:r>
            <a:endParaRPr lang="en-US" altLang="zh-CN" sz="2000" b="1" dirty="0">
              <a:latin typeface="楷体" pitchFamily="49" charset="-122"/>
              <a:ea typeface="楷体" pitchFamily="49" charset="-122"/>
            </a:endParaRPr>
          </a:p>
        </p:txBody>
      </p:sp>
      <p:sp>
        <p:nvSpPr>
          <p:cNvPr id="13" name="矩形 12"/>
          <p:cNvSpPr/>
          <p:nvPr/>
        </p:nvSpPr>
        <p:spPr>
          <a:xfrm>
            <a:off x="7195480" y="4581128"/>
            <a:ext cx="1655899" cy="9233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b="1" dirty="0">
                <a:latin typeface="楷体" pitchFamily="49" charset="-122"/>
                <a:ea typeface="楷体" pitchFamily="49" charset="-122"/>
              </a:rPr>
              <a:t>利用叶片泵出口压力和控制活塞实现变量</a:t>
            </a:r>
            <a:endParaRPr lang="zh-CN" altLang="en-US" dirty="0"/>
          </a:p>
        </p:txBody>
      </p:sp>
    </p:spTree>
    <p:extLst>
      <p:ext uri="{BB962C8B-B14F-4D97-AF65-F5344CB8AC3E}">
        <p14:creationId xmlns:p14="http://schemas.microsoft.com/office/powerpoint/2010/main" val="899922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015EB96-8731-4FBB-B94B-532E49C244BD}" type="slidenum">
              <a:rPr lang="zh-CN" altLang="en-US" smtClean="0"/>
              <a:t>21</a:t>
            </a:fld>
            <a:endParaRPr lang="zh-CN" altLang="en-US"/>
          </a:p>
        </p:txBody>
      </p:sp>
      <p:sp>
        <p:nvSpPr>
          <p:cNvPr id="7" name="矩形 6"/>
          <p:cNvSpPr/>
          <p:nvPr/>
        </p:nvSpPr>
        <p:spPr>
          <a:xfrm>
            <a:off x="-4226" y="0"/>
            <a:ext cx="9144000" cy="1196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spcBef>
                <a:spcPct val="20000"/>
              </a:spcBef>
              <a:buSzPct val="85000"/>
            </a:pPr>
            <a:r>
              <a:rPr lang="zh-CN" altLang="en-US" sz="2800" b="1" dirty="0" smtClean="0">
                <a:latin typeface="楷体" pitchFamily="49" charset="-122"/>
                <a:ea typeface="楷体" pitchFamily="49" charset="-122"/>
              </a:rPr>
              <a:t>外反馈</a:t>
            </a:r>
            <a:r>
              <a:rPr lang="zh-CN" altLang="en-US" sz="2800" b="1" dirty="0">
                <a:latin typeface="楷体" pitchFamily="49" charset="-122"/>
                <a:ea typeface="楷体" pitchFamily="49" charset="-122"/>
              </a:rPr>
              <a:t>式变量</a:t>
            </a:r>
            <a:r>
              <a:rPr lang="zh-CN" altLang="en-US" sz="2800" b="1" dirty="0" smtClean="0">
                <a:latin typeface="楷体" pitchFamily="49" charset="-122"/>
                <a:ea typeface="楷体" pitchFamily="49" charset="-122"/>
              </a:rPr>
              <a:t>叶片泵排量初始设定</a:t>
            </a:r>
            <a:endParaRPr lang="zh-CN" altLang="en-US" sz="2800" b="1" dirty="0">
              <a:latin typeface="楷体" pitchFamily="49" charset="-122"/>
              <a:ea typeface="楷体" pitchFamily="49" charset="-122"/>
            </a:endParaRPr>
          </a:p>
        </p:txBody>
      </p:sp>
      <p:sp>
        <p:nvSpPr>
          <p:cNvPr id="9" name="矩形 8"/>
          <p:cNvSpPr/>
          <p:nvPr/>
        </p:nvSpPr>
        <p:spPr>
          <a:xfrm>
            <a:off x="5940152" y="1844824"/>
            <a:ext cx="2766887" cy="446109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50000"/>
              </a:lnSpc>
            </a:pPr>
            <a:r>
              <a:rPr lang="zh-CN" altLang="en-US" sz="2400" b="1" dirty="0" smtClean="0">
                <a:latin typeface="楷体" pitchFamily="49" charset="-122"/>
                <a:ea typeface="楷体" pitchFamily="49" charset="-122"/>
              </a:rPr>
              <a:t>    定</a:t>
            </a:r>
            <a:r>
              <a:rPr lang="zh-CN" altLang="en-US" sz="2400" b="1" dirty="0">
                <a:latin typeface="楷体" pitchFamily="49" charset="-122"/>
                <a:ea typeface="楷体" pitchFamily="49" charset="-122"/>
              </a:rPr>
              <a:t>子环的最大偏心量有流量调节螺栓调节限定</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a:lnSpc>
                <a:spcPct val="15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初始状态</a:t>
            </a:r>
            <a:r>
              <a:rPr lang="zh-CN" altLang="en-US" sz="2400" b="1" dirty="0">
                <a:latin typeface="楷体" pitchFamily="49" charset="-122"/>
                <a:ea typeface="楷体" pitchFamily="49" charset="-122"/>
              </a:rPr>
              <a:t>时，弹簧力将定子推到最右边位置，这时偏心量最大，叶片泵的排量最大</a:t>
            </a:r>
            <a:r>
              <a:rPr lang="zh-CN" altLang="en-US" sz="2400" b="1" dirty="0" smtClean="0">
                <a:latin typeface="楷体" pitchFamily="49" charset="-122"/>
                <a:ea typeface="楷体" pitchFamily="49" charset="-122"/>
              </a:rPr>
              <a:t>。  </a:t>
            </a:r>
            <a:endParaRPr lang="zh-CN" altLang="en-US" dirty="0"/>
          </a:p>
        </p:txBody>
      </p:sp>
      <p:pic>
        <p:nvPicPr>
          <p:cNvPr id="8" name="Picture 4" descr="3-1-12"/>
          <p:cNvPicPr>
            <a:picLocks noChangeAspect="1" noChangeArrowheads="1"/>
          </p:cNvPicPr>
          <p:nvPr/>
        </p:nvPicPr>
        <p:blipFill>
          <a:blip r:embed="rId2">
            <a:lum bright="-24000" contrast="66000"/>
            <a:extLst>
              <a:ext uri="{28A0092B-C50C-407E-A947-70E740481C1C}">
                <a14:useLocalDpi xmlns:a14="http://schemas.microsoft.com/office/drawing/2010/main" val="0"/>
              </a:ext>
            </a:extLst>
          </a:blip>
          <a:srcRect/>
          <a:stretch>
            <a:fillRect/>
          </a:stretch>
        </p:blipFill>
        <p:spPr bwMode="auto">
          <a:xfrm>
            <a:off x="301261" y="2632555"/>
            <a:ext cx="5353673"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4610218" y="3212976"/>
            <a:ext cx="1011815" cy="58477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zh-CN" altLang="en-US" sz="1600" b="1" dirty="0" smtClean="0">
                <a:latin typeface="楷体" pitchFamily="49" charset="-122"/>
                <a:ea typeface="楷体" pitchFamily="49" charset="-122"/>
              </a:rPr>
              <a:t>流量调节</a:t>
            </a:r>
            <a:endParaRPr lang="en-US" altLang="zh-CN" sz="1600" b="1" dirty="0" smtClean="0">
              <a:latin typeface="楷体" pitchFamily="49" charset="-122"/>
              <a:ea typeface="楷体" pitchFamily="49" charset="-122"/>
            </a:endParaRPr>
          </a:p>
          <a:p>
            <a:pPr algn="ctr"/>
            <a:r>
              <a:rPr lang="zh-CN" altLang="en-US" sz="1600" b="1" dirty="0" smtClean="0">
                <a:latin typeface="楷体" pitchFamily="49" charset="-122"/>
                <a:ea typeface="楷体" pitchFamily="49" charset="-122"/>
              </a:rPr>
              <a:t>螺栓</a:t>
            </a:r>
            <a:endParaRPr lang="zh-CN" altLang="en-US" sz="1600" dirty="0"/>
          </a:p>
        </p:txBody>
      </p:sp>
      <p:sp>
        <p:nvSpPr>
          <p:cNvPr id="13" name="矩形 12"/>
          <p:cNvSpPr/>
          <p:nvPr/>
        </p:nvSpPr>
        <p:spPr>
          <a:xfrm>
            <a:off x="3563888" y="2432500"/>
            <a:ext cx="79208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altLang="zh-CN" sz="2000" b="1" dirty="0" err="1" smtClean="0">
                <a:latin typeface="楷体" pitchFamily="49" charset="-122"/>
                <a:ea typeface="楷体" pitchFamily="49" charset="-122"/>
              </a:rPr>
              <a:t>e</a:t>
            </a:r>
            <a:r>
              <a:rPr lang="en-US" altLang="zh-CN" sz="2000" b="1" baseline="-25000" dirty="0" err="1" smtClean="0">
                <a:latin typeface="楷体" pitchFamily="49" charset="-122"/>
                <a:ea typeface="楷体" pitchFamily="49" charset="-122"/>
              </a:rPr>
              <a:t>max</a:t>
            </a:r>
            <a:endParaRPr lang="zh-CN" altLang="en-US" sz="2000" baseline="-25000" dirty="0"/>
          </a:p>
        </p:txBody>
      </p:sp>
    </p:spTree>
    <p:extLst>
      <p:ext uri="{BB962C8B-B14F-4D97-AF65-F5344CB8AC3E}">
        <p14:creationId xmlns:p14="http://schemas.microsoft.com/office/powerpoint/2010/main" val="2923899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015EB96-8731-4FBB-B94B-532E49C244BD}" type="slidenum">
              <a:rPr lang="zh-CN" altLang="en-US" smtClean="0"/>
              <a:t>22</a:t>
            </a:fld>
            <a:endParaRPr lang="zh-CN" altLang="en-US"/>
          </a:p>
        </p:txBody>
      </p:sp>
      <p:sp>
        <p:nvSpPr>
          <p:cNvPr id="7" name="矩形 6"/>
          <p:cNvSpPr/>
          <p:nvPr/>
        </p:nvSpPr>
        <p:spPr>
          <a:xfrm>
            <a:off x="-4226" y="0"/>
            <a:ext cx="9144000" cy="1196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spcBef>
                <a:spcPct val="20000"/>
              </a:spcBef>
              <a:buSzPct val="85000"/>
            </a:pPr>
            <a:r>
              <a:rPr lang="zh-CN" altLang="en-US" sz="2800" b="1" dirty="0" smtClean="0">
                <a:latin typeface="楷体" pitchFamily="49" charset="-122"/>
                <a:ea typeface="楷体" pitchFamily="49" charset="-122"/>
              </a:rPr>
              <a:t>外反馈</a:t>
            </a:r>
            <a:r>
              <a:rPr lang="zh-CN" altLang="en-US" sz="2800" b="1" dirty="0">
                <a:latin typeface="楷体" pitchFamily="49" charset="-122"/>
                <a:ea typeface="楷体" pitchFamily="49" charset="-122"/>
              </a:rPr>
              <a:t>式变量</a:t>
            </a:r>
            <a:r>
              <a:rPr lang="zh-CN" altLang="en-US" sz="2800" b="1" dirty="0" smtClean="0">
                <a:latin typeface="楷体" pitchFamily="49" charset="-122"/>
                <a:ea typeface="楷体" pitchFamily="49" charset="-122"/>
              </a:rPr>
              <a:t>叶片泵</a:t>
            </a:r>
            <a:r>
              <a:rPr lang="zh-CN" altLang="en-US" sz="2800" b="1" dirty="0">
                <a:latin typeface="楷体" pitchFamily="49" charset="-122"/>
                <a:ea typeface="楷体" pitchFamily="49" charset="-122"/>
              </a:rPr>
              <a:t>限定压力</a:t>
            </a:r>
            <a:r>
              <a:rPr lang="zh-CN" altLang="en-US" sz="2800" b="1" dirty="0" smtClean="0">
                <a:latin typeface="楷体" pitchFamily="49" charset="-122"/>
                <a:ea typeface="楷体" pitchFamily="49" charset="-122"/>
              </a:rPr>
              <a:t>初始设定</a:t>
            </a:r>
            <a:endParaRPr lang="zh-CN" altLang="en-US" sz="2800" b="1" dirty="0">
              <a:latin typeface="楷体" pitchFamily="49" charset="-122"/>
              <a:ea typeface="楷体" pitchFamily="49" charset="-122"/>
            </a:endParaRPr>
          </a:p>
        </p:txBody>
      </p:sp>
      <p:sp>
        <p:nvSpPr>
          <p:cNvPr id="9" name="矩形 8"/>
          <p:cNvSpPr/>
          <p:nvPr/>
        </p:nvSpPr>
        <p:spPr>
          <a:xfrm>
            <a:off x="683568" y="1972045"/>
            <a:ext cx="2432799" cy="390709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50000"/>
              </a:lnSpc>
              <a:spcAft>
                <a:spcPts val="1500"/>
              </a:spcAft>
            </a:pPr>
            <a:r>
              <a:rPr lang="zh-CN" altLang="en-US" sz="2400" b="1" dirty="0" smtClean="0">
                <a:latin typeface="楷体" pitchFamily="49" charset="-122"/>
                <a:ea typeface="楷体" pitchFamily="49" charset="-122"/>
              </a:rPr>
              <a:t>    限定</a:t>
            </a:r>
            <a:r>
              <a:rPr lang="zh-CN" altLang="en-US" sz="2400" b="1" dirty="0">
                <a:latin typeface="楷体" pitchFamily="49" charset="-122"/>
                <a:ea typeface="楷体" pitchFamily="49" charset="-122"/>
              </a:rPr>
              <a:t>压力的大小用压力调节</a:t>
            </a:r>
            <a:r>
              <a:rPr lang="zh-CN" altLang="en-US" sz="2400" b="1" dirty="0" smtClean="0">
                <a:latin typeface="楷体" pitchFamily="49" charset="-122"/>
                <a:ea typeface="楷体" pitchFamily="49" charset="-122"/>
              </a:rPr>
              <a:t>螺栓预压缩弹簧来调节。弹簧刚度</a:t>
            </a:r>
            <a:r>
              <a:rPr lang="zh-CN" altLang="en-US" sz="2400" b="1" dirty="0">
                <a:latin typeface="楷体" pitchFamily="49" charset="-122"/>
                <a:ea typeface="楷体" pitchFamily="49" charset="-122"/>
              </a:rPr>
              <a:t>对限定压力的大小和变化率有影响</a:t>
            </a:r>
            <a:r>
              <a:rPr lang="zh-CN" altLang="en-US" sz="2400" b="1" dirty="0" smtClean="0">
                <a:latin typeface="楷体" pitchFamily="49" charset="-122"/>
                <a:ea typeface="楷体" pitchFamily="49" charset="-122"/>
              </a:rPr>
              <a:t>。</a:t>
            </a:r>
            <a:endParaRPr lang="zh-CN" altLang="en-US" dirty="0"/>
          </a:p>
        </p:txBody>
      </p:sp>
      <p:pic>
        <p:nvPicPr>
          <p:cNvPr id="8" name="Picture 4" descr="3-1-12"/>
          <p:cNvPicPr>
            <a:picLocks noChangeAspect="1" noChangeArrowheads="1"/>
          </p:cNvPicPr>
          <p:nvPr/>
        </p:nvPicPr>
        <p:blipFill>
          <a:blip r:embed="rId2">
            <a:lum bright="-24000" contrast="66000"/>
            <a:extLst>
              <a:ext uri="{28A0092B-C50C-407E-A947-70E740481C1C}">
                <a14:useLocalDpi xmlns:a14="http://schemas.microsoft.com/office/drawing/2010/main" val="0"/>
              </a:ext>
            </a:extLst>
          </a:blip>
          <a:srcRect/>
          <a:stretch>
            <a:fillRect/>
          </a:stretch>
        </p:blipFill>
        <p:spPr bwMode="auto">
          <a:xfrm>
            <a:off x="3522463" y="2132856"/>
            <a:ext cx="5353673"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3605571" y="2780928"/>
            <a:ext cx="800219"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zh-CN" altLang="en-US" sz="1200" b="1" dirty="0">
                <a:latin typeface="楷体" pitchFamily="49" charset="-122"/>
                <a:ea typeface="楷体" pitchFamily="49" charset="-122"/>
              </a:rPr>
              <a:t>压力</a:t>
            </a:r>
            <a:r>
              <a:rPr lang="zh-CN" altLang="en-US" sz="1200" b="1" dirty="0" smtClean="0">
                <a:latin typeface="楷体" pitchFamily="49" charset="-122"/>
                <a:ea typeface="楷体" pitchFamily="49" charset="-122"/>
              </a:rPr>
              <a:t>调节</a:t>
            </a:r>
            <a:endParaRPr lang="en-US" altLang="zh-CN" sz="1200" b="1" dirty="0" smtClean="0">
              <a:latin typeface="楷体" pitchFamily="49" charset="-122"/>
              <a:ea typeface="楷体" pitchFamily="49" charset="-122"/>
            </a:endParaRPr>
          </a:p>
          <a:p>
            <a:pPr algn="ctr"/>
            <a:r>
              <a:rPr lang="zh-CN" altLang="en-US" sz="1200" b="1" dirty="0" smtClean="0">
                <a:latin typeface="楷体" pitchFamily="49" charset="-122"/>
                <a:ea typeface="楷体" pitchFamily="49" charset="-122"/>
              </a:rPr>
              <a:t>螺栓</a:t>
            </a:r>
            <a:endParaRPr lang="zh-CN" altLang="en-US" sz="1200" dirty="0"/>
          </a:p>
        </p:txBody>
      </p:sp>
      <p:sp>
        <p:nvSpPr>
          <p:cNvPr id="12" name="右箭头 11"/>
          <p:cNvSpPr/>
          <p:nvPr/>
        </p:nvSpPr>
        <p:spPr>
          <a:xfrm>
            <a:off x="4283968" y="3927088"/>
            <a:ext cx="978408"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9192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4278" name="Picture 17" descr="21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8563"/>
            <a:ext cx="9144000" cy="5508770"/>
          </a:xfrm>
          <a:prstGeom prst="rect">
            <a:avLst/>
          </a:prstGeom>
          <a:solidFill>
            <a:schemeClr val="accent5">
              <a:lumMod val="60000"/>
              <a:lumOff val="40000"/>
            </a:schemeClr>
          </a:solidFill>
          <a:ln>
            <a:noFill/>
          </a:ln>
          <a:extLst/>
        </p:spPr>
      </p:pic>
      <p:sp>
        <p:nvSpPr>
          <p:cNvPr id="2" name="灯片编号占位符 1"/>
          <p:cNvSpPr>
            <a:spLocks noGrp="1"/>
          </p:cNvSpPr>
          <p:nvPr>
            <p:ph type="sldNum" sz="quarter" idx="12"/>
          </p:nvPr>
        </p:nvSpPr>
        <p:spPr/>
        <p:txBody>
          <a:bodyPr/>
          <a:lstStyle/>
          <a:p>
            <a:pPr>
              <a:defRPr/>
            </a:pPr>
            <a:fld id="{5DEAA3E8-72FF-422F-AEB7-705EBF40D603}" type="slidenum">
              <a:rPr lang="en-US" altLang="zh-CN" smtClean="0"/>
              <a:pPr>
                <a:defRPr/>
              </a:pPr>
              <a:t>23</a:t>
            </a:fld>
            <a:endParaRPr lang="en-US" altLang="zh-CN"/>
          </a:p>
        </p:txBody>
      </p:sp>
      <p:sp>
        <p:nvSpPr>
          <p:cNvPr id="5" name="矩形 1"/>
          <p:cNvSpPr>
            <a:spLocks noChangeArrowheads="1"/>
          </p:cNvSpPr>
          <p:nvPr/>
        </p:nvSpPr>
        <p:spPr bwMode="auto">
          <a:xfrm>
            <a:off x="32814" y="5542778"/>
            <a:ext cx="9111186" cy="1323439"/>
          </a:xfrm>
          <a:prstGeom prst="rect">
            <a:avLst/>
          </a:prstGeom>
          <a:ln>
            <a:headEnd/>
            <a:tailEnd/>
          </a:ln>
          <a:extLst/>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sz="2000" b="1" dirty="0" smtClean="0">
                <a:latin typeface="楷体" pitchFamily="49" charset="-122"/>
                <a:ea typeface="楷体" pitchFamily="49" charset="-122"/>
              </a:rPr>
              <a:t>    调节</a:t>
            </a:r>
            <a:r>
              <a:rPr lang="zh-CN" altLang="en-US" sz="2000" b="1" dirty="0">
                <a:latin typeface="楷体" pitchFamily="49" charset="-122"/>
                <a:ea typeface="楷体" pitchFamily="49" charset="-122"/>
              </a:rPr>
              <a:t>调压螺钉，可改变弹簧的预压缩量</a:t>
            </a:r>
            <a:r>
              <a:rPr lang="en-US" altLang="zh-CN" sz="2000" b="1" i="1" dirty="0" smtClean="0">
                <a:latin typeface="楷体" pitchFamily="49" charset="-122"/>
                <a:ea typeface="楷体" pitchFamily="49" charset="-122"/>
                <a:cs typeface="Times New Roman" pitchFamily="18" charset="0"/>
              </a:rPr>
              <a:t>x</a:t>
            </a:r>
            <a:r>
              <a:rPr lang="en-US" altLang="zh-CN" sz="2000" b="1" baseline="-18000" dirty="0" smtClean="0">
                <a:latin typeface="楷体" pitchFamily="49" charset="-122"/>
                <a:ea typeface="楷体" pitchFamily="49" charset="-122"/>
              </a:rPr>
              <a:t>0</a:t>
            </a:r>
            <a:r>
              <a:rPr lang="zh-CN" altLang="en-US" sz="2000" b="1" baseline="-18000" dirty="0" smtClean="0">
                <a:latin typeface="楷体" pitchFamily="49" charset="-122"/>
                <a:ea typeface="楷体" pitchFamily="49" charset="-122"/>
              </a:rPr>
              <a:t>、</a:t>
            </a:r>
            <a:r>
              <a:rPr lang="zh-CN" altLang="en-US" sz="2000" b="1" dirty="0" smtClean="0">
                <a:latin typeface="楷体" pitchFamily="49" charset="-122"/>
                <a:ea typeface="楷体" pitchFamily="49" charset="-122"/>
              </a:rPr>
              <a:t>初始</a:t>
            </a:r>
            <a:r>
              <a:rPr lang="zh-CN" altLang="en-US" sz="2000" b="1" dirty="0">
                <a:latin typeface="楷体" pitchFamily="49" charset="-122"/>
                <a:ea typeface="楷体" pitchFamily="49" charset="-122"/>
              </a:rPr>
              <a:t>弹簧力</a:t>
            </a:r>
            <a:r>
              <a:rPr lang="en-US" altLang="zh-CN" sz="2000" b="1" dirty="0">
                <a:latin typeface="楷体" pitchFamily="49" charset="-122"/>
                <a:ea typeface="楷体" pitchFamily="49" charset="-122"/>
              </a:rPr>
              <a:t>F</a:t>
            </a:r>
            <a:r>
              <a:rPr lang="zh-CN" altLang="en-US" sz="2000" b="1" dirty="0">
                <a:latin typeface="楷体" pitchFamily="49" charset="-122"/>
                <a:ea typeface="楷体" pitchFamily="49" charset="-122"/>
              </a:rPr>
              <a:t>，即改变了限定</a:t>
            </a:r>
            <a:r>
              <a:rPr lang="zh-CN" altLang="en-US" sz="2000" b="1" dirty="0" smtClean="0">
                <a:latin typeface="楷体" pitchFamily="49" charset="-122"/>
                <a:ea typeface="楷体" pitchFamily="49" charset="-122"/>
              </a:rPr>
              <a:t>叶片泵开始调节流量的工作压力</a:t>
            </a:r>
            <a:r>
              <a:rPr lang="en-US" altLang="zh-CN" sz="2000" b="1" i="1" dirty="0" err="1">
                <a:latin typeface="楷体" pitchFamily="49" charset="-122"/>
                <a:ea typeface="楷体" pitchFamily="49" charset="-122"/>
              </a:rPr>
              <a:t>p</a:t>
            </a:r>
            <a:r>
              <a:rPr lang="en-US" altLang="zh-CN" sz="2000" b="1" baseline="-18000" dirty="0" err="1">
                <a:latin typeface="楷体" pitchFamily="49" charset="-122"/>
                <a:ea typeface="楷体" pitchFamily="49" charset="-122"/>
              </a:rPr>
              <a:t>B</a:t>
            </a:r>
            <a:r>
              <a:rPr lang="zh-CN" altLang="en-US" sz="2000" b="1" dirty="0">
                <a:latin typeface="楷体" pitchFamily="49" charset="-122"/>
                <a:ea typeface="楷体" pitchFamily="49" charset="-122"/>
              </a:rPr>
              <a:t>的大小</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r>
              <a:rPr lang="zh-CN" altLang="en-US" sz="2000" b="1" dirty="0" smtClean="0">
                <a:latin typeface="楷体" pitchFamily="49" charset="-122"/>
                <a:ea typeface="楷体" pitchFamily="49" charset="-122"/>
              </a:rPr>
              <a:t>    改变</a:t>
            </a:r>
            <a:r>
              <a:rPr lang="zh-CN" altLang="en-US" sz="2000" b="1" dirty="0">
                <a:latin typeface="楷体" pitchFamily="49" charset="-122"/>
                <a:ea typeface="楷体" pitchFamily="49" charset="-122"/>
              </a:rPr>
              <a:t>弹簧的刚度也可改变限定压力</a:t>
            </a:r>
            <a:r>
              <a:rPr lang="en-US" altLang="zh-CN" sz="2000" b="1" i="1" dirty="0" err="1">
                <a:latin typeface="楷体" pitchFamily="49" charset="-122"/>
                <a:ea typeface="楷体" pitchFamily="49" charset="-122"/>
              </a:rPr>
              <a:t>p</a:t>
            </a:r>
            <a:r>
              <a:rPr lang="en-US" altLang="zh-CN" sz="2000" b="1" baseline="-18000" dirty="0" err="1">
                <a:latin typeface="楷体" pitchFamily="49" charset="-122"/>
                <a:ea typeface="楷体" pitchFamily="49" charset="-122"/>
              </a:rPr>
              <a:t>B</a:t>
            </a:r>
            <a:r>
              <a:rPr lang="zh-CN" altLang="en-US" sz="2000" b="1" dirty="0">
                <a:latin typeface="楷体" pitchFamily="49" charset="-122"/>
                <a:ea typeface="楷体" pitchFamily="49" charset="-122"/>
              </a:rPr>
              <a:t>的大小。同样压缩量，弹簧刚度大，弹簧力大，限定压力也大</a:t>
            </a:r>
            <a:r>
              <a:rPr lang="zh-CN" altLang="en-US" sz="2000" b="1" dirty="0" smtClean="0">
                <a:latin typeface="楷体" pitchFamily="49" charset="-122"/>
                <a:ea typeface="楷体" pitchFamily="49" charset="-122"/>
              </a:rPr>
              <a:t>。</a:t>
            </a:r>
            <a:endParaRPr lang="zh-CN" altLang="en-US" sz="2000" dirty="0">
              <a:latin typeface="楷体" pitchFamily="49" charset="-122"/>
              <a:ea typeface="楷体" pitchFamily="49" charset="-122"/>
            </a:endParaRPr>
          </a:p>
        </p:txBody>
      </p:sp>
    </p:spTree>
    <p:extLst>
      <p:ext uri="{BB962C8B-B14F-4D97-AF65-F5344CB8AC3E}">
        <p14:creationId xmlns:p14="http://schemas.microsoft.com/office/powerpoint/2010/main" val="3020260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5301" name="Picture 17" descr="21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9144000" cy="5544616"/>
          </a:xfrm>
          <a:prstGeom prst="rect">
            <a:avLst/>
          </a:prstGeom>
          <a:solidFill>
            <a:schemeClr val="bg2"/>
          </a:solidFill>
          <a:ln>
            <a:noFill/>
          </a:ln>
          <a:extLst/>
        </p:spPr>
      </p:pic>
      <p:sp>
        <p:nvSpPr>
          <p:cNvPr id="2" name="灯片编号占位符 1"/>
          <p:cNvSpPr>
            <a:spLocks noGrp="1"/>
          </p:cNvSpPr>
          <p:nvPr>
            <p:ph type="sldNum" sz="quarter" idx="12"/>
          </p:nvPr>
        </p:nvSpPr>
        <p:spPr/>
        <p:txBody>
          <a:bodyPr/>
          <a:lstStyle/>
          <a:p>
            <a:pPr>
              <a:defRPr/>
            </a:pPr>
            <a:fld id="{5DEAA3E8-72FF-422F-AEB7-705EBF40D603}" type="slidenum">
              <a:rPr lang="en-US" altLang="zh-CN" smtClean="0"/>
              <a:pPr>
                <a:defRPr/>
              </a:pPr>
              <a:t>24</a:t>
            </a:fld>
            <a:endParaRPr lang="en-US" altLang="zh-CN"/>
          </a:p>
        </p:txBody>
      </p:sp>
      <p:sp>
        <p:nvSpPr>
          <p:cNvPr id="9" name="矩形 8"/>
          <p:cNvSpPr/>
          <p:nvPr/>
        </p:nvSpPr>
        <p:spPr>
          <a:xfrm>
            <a:off x="0" y="5601895"/>
            <a:ext cx="9144000"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lvl="1">
              <a:lnSpc>
                <a:spcPct val="120000"/>
              </a:lnSpc>
            </a:pPr>
            <a:r>
              <a:rPr lang="zh-CN" altLang="en-US" sz="2000" b="1" dirty="0" smtClean="0">
                <a:latin typeface="楷体" pitchFamily="49" charset="-122"/>
                <a:ea typeface="楷体" pitchFamily="49" charset="-122"/>
              </a:rPr>
              <a:t>    </a:t>
            </a:r>
            <a:r>
              <a:rPr lang="zh-CN" altLang="en-US" sz="2000" b="1" dirty="0" smtClean="0">
                <a:solidFill>
                  <a:srgbClr val="FF0000"/>
                </a:solidFill>
                <a:latin typeface="楷体" pitchFamily="49" charset="-122"/>
                <a:ea typeface="楷体" pitchFamily="49" charset="-122"/>
              </a:rPr>
              <a:t>流量</a:t>
            </a:r>
            <a:r>
              <a:rPr lang="zh-CN" altLang="en-US" sz="2000" b="1" dirty="0">
                <a:solidFill>
                  <a:srgbClr val="FF0000"/>
                </a:solidFill>
                <a:latin typeface="楷体" pitchFamily="49" charset="-122"/>
                <a:ea typeface="楷体" pitchFamily="49" charset="-122"/>
              </a:rPr>
              <a:t>调节螺栓</a:t>
            </a:r>
            <a:r>
              <a:rPr lang="zh-CN" altLang="en-US" sz="2000" b="1" dirty="0">
                <a:latin typeface="楷体" pitchFamily="49" charset="-122"/>
                <a:ea typeface="楷体" pitchFamily="49" charset="-122"/>
              </a:rPr>
              <a:t>调节初始设定的位置，确定了最大偏心量（叶片泵的排量）</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marL="0" lvl="1">
              <a:lnSpc>
                <a:spcPct val="120000"/>
              </a:lnSpc>
            </a:pPr>
            <a:r>
              <a:rPr lang="en-US" altLang="zh-CN" sz="2000" b="1" dirty="0" smtClean="0">
                <a:latin typeface="楷体" pitchFamily="49" charset="-122"/>
                <a:ea typeface="楷体" pitchFamily="49" charset="-122"/>
              </a:rPr>
              <a:t>    </a:t>
            </a:r>
            <a:r>
              <a:rPr lang="zh-CN" altLang="en-US" sz="2000" b="1" dirty="0" smtClean="0">
                <a:solidFill>
                  <a:srgbClr val="FF0000"/>
                </a:solidFill>
                <a:latin typeface="楷体" pitchFamily="49" charset="-122"/>
                <a:ea typeface="楷体" pitchFamily="49" charset="-122"/>
              </a:rPr>
              <a:t>压力</a:t>
            </a:r>
            <a:r>
              <a:rPr lang="zh-CN" altLang="en-US" sz="2000" b="1" dirty="0">
                <a:solidFill>
                  <a:srgbClr val="FF0000"/>
                </a:solidFill>
                <a:latin typeface="楷体" pitchFamily="49" charset="-122"/>
                <a:ea typeface="楷体" pitchFamily="49" charset="-122"/>
              </a:rPr>
              <a:t>调节</a:t>
            </a:r>
            <a:r>
              <a:rPr lang="zh-CN" altLang="en-US" sz="2000" b="1" dirty="0" smtClean="0">
                <a:solidFill>
                  <a:srgbClr val="FF0000"/>
                </a:solidFill>
                <a:latin typeface="楷体" pitchFamily="49" charset="-122"/>
                <a:ea typeface="楷体" pitchFamily="49" charset="-122"/>
              </a:rPr>
              <a:t>螺栓</a:t>
            </a:r>
            <a:r>
              <a:rPr lang="zh-CN" altLang="en-US" sz="2000" b="1" dirty="0" smtClean="0">
                <a:latin typeface="楷体" pitchFamily="49" charset="-122"/>
                <a:ea typeface="楷体" pitchFamily="49" charset="-122"/>
              </a:rPr>
              <a:t>预压缩弹簧既设定了限定压力大小，又将定子与流量</a:t>
            </a:r>
            <a:r>
              <a:rPr lang="zh-CN" altLang="en-US" sz="2000" b="1" dirty="0">
                <a:latin typeface="楷体" pitchFamily="49" charset="-122"/>
                <a:ea typeface="楷体" pitchFamily="49" charset="-122"/>
              </a:rPr>
              <a:t>调节</a:t>
            </a:r>
            <a:r>
              <a:rPr lang="zh-CN" altLang="en-US" sz="2000" b="1" dirty="0" smtClean="0">
                <a:latin typeface="楷体" pitchFamily="49" charset="-122"/>
                <a:ea typeface="楷体" pitchFamily="49" charset="-122"/>
              </a:rPr>
              <a:t>螺栓充分接触。</a:t>
            </a:r>
            <a:r>
              <a:rPr lang="en-US" altLang="zh-CN" sz="2000" b="1" dirty="0" smtClean="0">
                <a:latin typeface="楷体" pitchFamily="49" charset="-122"/>
                <a:ea typeface="楷体" pitchFamily="49" charset="-122"/>
              </a:rPr>
              <a:t>    </a:t>
            </a:r>
            <a:endParaRPr lang="zh-CN" altLang="en-US" sz="2000" dirty="0"/>
          </a:p>
        </p:txBody>
      </p:sp>
    </p:spTree>
    <p:extLst>
      <p:ext uri="{BB962C8B-B14F-4D97-AF65-F5344CB8AC3E}">
        <p14:creationId xmlns:p14="http://schemas.microsoft.com/office/powerpoint/2010/main" val="3130803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015EB96-8731-4FBB-B94B-532E49C244BD}" type="slidenum">
              <a:rPr lang="zh-CN" altLang="en-US" smtClean="0"/>
              <a:t>25</a:t>
            </a:fld>
            <a:endParaRPr lang="zh-CN" altLang="en-US"/>
          </a:p>
        </p:txBody>
      </p:sp>
      <p:sp>
        <p:nvSpPr>
          <p:cNvPr id="4" name="矩形 3"/>
          <p:cNvSpPr/>
          <p:nvPr/>
        </p:nvSpPr>
        <p:spPr>
          <a:xfrm>
            <a:off x="15470" y="1"/>
            <a:ext cx="9144000" cy="9807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spcBef>
                <a:spcPct val="20000"/>
              </a:spcBef>
              <a:buSzPct val="85000"/>
            </a:pPr>
            <a:r>
              <a:rPr lang="zh-CN" altLang="en-US" sz="2800" b="1" dirty="0" smtClean="0">
                <a:latin typeface="楷体" pitchFamily="49" charset="-122"/>
                <a:ea typeface="楷体" pitchFamily="49" charset="-122"/>
              </a:rPr>
              <a:t>外反馈</a:t>
            </a:r>
            <a:r>
              <a:rPr lang="zh-CN" altLang="en-US" sz="2800" b="1" dirty="0">
                <a:latin typeface="楷体" pitchFamily="49" charset="-122"/>
                <a:ea typeface="楷体" pitchFamily="49" charset="-122"/>
              </a:rPr>
              <a:t>式变量</a:t>
            </a:r>
            <a:r>
              <a:rPr lang="zh-CN" altLang="en-US" sz="2800" b="1" dirty="0" smtClean="0">
                <a:latin typeface="楷体" pitchFamily="49" charset="-122"/>
                <a:ea typeface="楷体" pitchFamily="49" charset="-122"/>
              </a:rPr>
              <a:t>叶片泵实验</a:t>
            </a:r>
            <a:endParaRPr lang="zh-CN" altLang="en-US" sz="1600" b="1" dirty="0">
              <a:latin typeface="楷体" pitchFamily="49" charset="-122"/>
              <a:ea typeface="楷体" pitchFamily="49" charset="-122"/>
            </a:endParaRPr>
          </a:p>
        </p:txBody>
      </p:sp>
    </p:spTree>
    <p:controls>
      <mc:AlternateContent xmlns:mc="http://schemas.openxmlformats.org/markup-compatibility/2006">
        <mc:Choice xmlns:v="urn:schemas-microsoft-com:vml" Requires="v">
          <p:control spid="7181" name="ShockwaveFlash1" r:id="rId2" imgW="9144000" imgH="5877000"/>
        </mc:Choice>
        <mc:Fallback>
          <p:control name="ShockwaveFlash1" r:id="rId2" imgW="9144000" imgH="5877000">
            <p:pic>
              <p:nvPicPr>
                <p:cNvPr id="3" name="ShockwaveFlash1"/>
                <p:cNvPicPr>
                  <a:picLocks/>
                </p:cNvPicPr>
                <p:nvPr/>
              </p:nvPicPr>
              <p:blipFill>
                <a:blip r:embed="rId4"/>
                <a:stretch>
                  <a:fillRect/>
                </a:stretch>
              </p:blipFill>
              <p:spPr>
                <a:xfrm>
                  <a:off x="0" y="980729"/>
                  <a:ext cx="9144000" cy="5877271"/>
                </a:xfrm>
                <a:prstGeom prst="rect">
                  <a:avLst/>
                </a:prstGeom>
              </p:spPr>
            </p:pic>
          </p:control>
        </mc:Fallback>
      </mc:AlternateContent>
    </p:controls>
    <p:extLst>
      <p:ext uri="{BB962C8B-B14F-4D97-AF65-F5344CB8AC3E}">
        <p14:creationId xmlns:p14="http://schemas.microsoft.com/office/powerpoint/2010/main" val="7545132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9" name="Rectangle 9"/>
          <p:cNvSpPr>
            <a:spLocks noChangeArrowheads="1"/>
          </p:cNvSpPr>
          <p:nvPr/>
        </p:nvSpPr>
        <p:spPr bwMode="auto">
          <a:xfrm>
            <a:off x="8459788" y="5753100"/>
            <a:ext cx="3048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SzPct val="85000"/>
            </a:pPr>
            <a:endParaRPr lang="zh-CN" altLang="en-US" b="1" i="1" baseline="-25000">
              <a:latin typeface="Times New Roman" pitchFamily="18" charset="0"/>
            </a:endParaRPr>
          </a:p>
        </p:txBody>
      </p:sp>
      <p:sp>
        <p:nvSpPr>
          <p:cNvPr id="3" name="灯片编号占位符 2"/>
          <p:cNvSpPr>
            <a:spLocks noGrp="1"/>
          </p:cNvSpPr>
          <p:nvPr>
            <p:ph type="sldNum" sz="quarter" idx="12"/>
          </p:nvPr>
        </p:nvSpPr>
        <p:spPr/>
        <p:txBody>
          <a:bodyPr/>
          <a:lstStyle/>
          <a:p>
            <a:fld id="{8015EB96-8731-4FBB-B94B-532E49C244BD}" type="slidenum">
              <a:rPr lang="zh-CN" altLang="en-US" smtClean="0"/>
              <a:t>26</a:t>
            </a:fld>
            <a:endParaRPr lang="zh-CN" altLang="en-US"/>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8" y="-120234"/>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p:cNvSpPr/>
          <p:nvPr/>
        </p:nvSpPr>
        <p:spPr>
          <a:xfrm>
            <a:off x="1691680" y="2204864"/>
            <a:ext cx="1296144" cy="63094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en-US" altLang="zh-CN" sz="1400" b="1" dirty="0" smtClean="0">
                <a:latin typeface="楷体" pitchFamily="49" charset="-122"/>
                <a:ea typeface="楷体" pitchFamily="49" charset="-122"/>
              </a:rPr>
              <a:t>AB</a:t>
            </a:r>
            <a:r>
              <a:rPr lang="zh-CN" altLang="en-US" sz="1400" b="1" dirty="0" smtClean="0">
                <a:latin typeface="楷体" pitchFamily="49" charset="-122"/>
                <a:ea typeface="楷体" pitchFamily="49" charset="-122"/>
              </a:rPr>
              <a:t>段：未调节前实际流量</a:t>
            </a:r>
            <a:endParaRPr lang="zh-CN" altLang="en-US" sz="1400" dirty="0"/>
          </a:p>
        </p:txBody>
      </p:sp>
      <p:sp>
        <p:nvSpPr>
          <p:cNvPr id="14" name="矩形 13"/>
          <p:cNvSpPr/>
          <p:nvPr/>
        </p:nvSpPr>
        <p:spPr>
          <a:xfrm>
            <a:off x="5940152" y="3346344"/>
            <a:ext cx="1080120" cy="63094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en-US" altLang="zh-CN" sz="1400" b="1" dirty="0" smtClean="0">
                <a:latin typeface="楷体" pitchFamily="49" charset="-122"/>
                <a:ea typeface="楷体" pitchFamily="49" charset="-122"/>
              </a:rPr>
              <a:t>BC</a:t>
            </a:r>
            <a:r>
              <a:rPr lang="zh-CN" altLang="en-US" sz="1400" b="1" dirty="0" smtClean="0">
                <a:latin typeface="楷体" pitchFamily="49" charset="-122"/>
                <a:ea typeface="楷体" pitchFamily="49" charset="-122"/>
              </a:rPr>
              <a:t>段：调节</a:t>
            </a:r>
            <a:r>
              <a:rPr lang="zh-CN" altLang="en-US" sz="1400" b="1" dirty="0">
                <a:latin typeface="楷体" pitchFamily="49" charset="-122"/>
                <a:ea typeface="楷体" pitchFamily="49" charset="-122"/>
              </a:rPr>
              <a:t>时</a:t>
            </a:r>
            <a:r>
              <a:rPr lang="zh-CN" altLang="en-US" sz="1400" b="1" dirty="0" smtClean="0">
                <a:latin typeface="楷体" pitchFamily="49" charset="-122"/>
                <a:ea typeface="楷体" pitchFamily="49" charset="-122"/>
              </a:rPr>
              <a:t>实际流量</a:t>
            </a:r>
            <a:endParaRPr lang="zh-CN" altLang="en-US" sz="1400" dirty="0"/>
          </a:p>
        </p:txBody>
      </p:sp>
      <p:sp>
        <p:nvSpPr>
          <p:cNvPr id="15" name="矩形 14"/>
          <p:cNvSpPr/>
          <p:nvPr/>
        </p:nvSpPr>
        <p:spPr>
          <a:xfrm>
            <a:off x="3414314" y="5941373"/>
            <a:ext cx="1080120" cy="63094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en-US" altLang="zh-CN" sz="1400" b="1" dirty="0" smtClean="0">
                <a:latin typeface="楷体" pitchFamily="49" charset="-122"/>
                <a:ea typeface="楷体" pitchFamily="49" charset="-122"/>
              </a:rPr>
              <a:t>P</a:t>
            </a:r>
            <a:r>
              <a:rPr lang="en-US" altLang="zh-CN" sz="1400" b="1" baseline="-25000" dirty="0" smtClean="0">
                <a:latin typeface="楷体" pitchFamily="49" charset="-122"/>
                <a:ea typeface="楷体" pitchFamily="49" charset="-122"/>
              </a:rPr>
              <a:t>B</a:t>
            </a:r>
            <a:r>
              <a:rPr lang="zh-CN" altLang="en-US" sz="1400" b="1" dirty="0">
                <a:latin typeface="楷体" pitchFamily="49" charset="-122"/>
                <a:ea typeface="楷体" pitchFamily="49" charset="-122"/>
              </a:rPr>
              <a:t>开始调节</a:t>
            </a:r>
            <a:r>
              <a:rPr lang="zh-CN" altLang="en-US" sz="1400" b="1" dirty="0" smtClean="0">
                <a:latin typeface="楷体" pitchFamily="49" charset="-122"/>
                <a:ea typeface="楷体" pitchFamily="49" charset="-122"/>
              </a:rPr>
              <a:t>时工作压力</a:t>
            </a:r>
            <a:endParaRPr lang="zh-CN" altLang="en-US" sz="1400" dirty="0"/>
          </a:p>
        </p:txBody>
      </p:sp>
      <p:sp>
        <p:nvSpPr>
          <p:cNvPr id="16" name="矩形 15"/>
          <p:cNvSpPr/>
          <p:nvPr/>
        </p:nvSpPr>
        <p:spPr>
          <a:xfrm>
            <a:off x="7035280" y="6040879"/>
            <a:ext cx="1276250" cy="63094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en-US" altLang="zh-CN" sz="1400" b="1" dirty="0" smtClean="0">
                <a:latin typeface="楷体" pitchFamily="49" charset="-122"/>
                <a:ea typeface="楷体" pitchFamily="49" charset="-122"/>
              </a:rPr>
              <a:t>P</a:t>
            </a:r>
            <a:r>
              <a:rPr lang="en-US" altLang="zh-CN" sz="1400" b="1" baseline="-25000" dirty="0" smtClean="0">
                <a:latin typeface="楷体" pitchFamily="49" charset="-122"/>
                <a:ea typeface="楷体" pitchFamily="49" charset="-122"/>
              </a:rPr>
              <a:t>C</a:t>
            </a:r>
            <a:r>
              <a:rPr lang="zh-CN" altLang="en-US" sz="1400" b="1" dirty="0" smtClean="0">
                <a:latin typeface="楷体" pitchFamily="49" charset="-122"/>
                <a:ea typeface="楷体" pitchFamily="49" charset="-122"/>
              </a:rPr>
              <a:t>输出流量为零时工作压力</a:t>
            </a:r>
            <a:endParaRPr lang="zh-CN" altLang="en-US" sz="1400" dirty="0"/>
          </a:p>
        </p:txBody>
      </p:sp>
      <p:sp>
        <p:nvSpPr>
          <p:cNvPr id="17" name="矩形 16"/>
          <p:cNvSpPr/>
          <p:nvPr/>
        </p:nvSpPr>
        <p:spPr>
          <a:xfrm>
            <a:off x="7042709" y="764704"/>
            <a:ext cx="985675" cy="33823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lnSpc>
                <a:spcPct val="125000"/>
              </a:lnSpc>
            </a:pPr>
            <a:r>
              <a:rPr lang="zh-CN" altLang="en-US" sz="1400" b="1" dirty="0" smtClean="0">
                <a:latin typeface="楷体" pitchFamily="49" charset="-122"/>
                <a:ea typeface="楷体" pitchFamily="49" charset="-122"/>
              </a:rPr>
              <a:t>理论流量</a:t>
            </a:r>
            <a:endParaRPr lang="zh-CN" altLang="en-US" sz="1400" dirty="0"/>
          </a:p>
        </p:txBody>
      </p:sp>
    </p:spTree>
    <p:extLst>
      <p:ext uri="{BB962C8B-B14F-4D97-AF65-F5344CB8AC3E}">
        <p14:creationId xmlns:p14="http://schemas.microsoft.com/office/powerpoint/2010/main" val="6659186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9" name="Rectangle 9"/>
          <p:cNvSpPr>
            <a:spLocks noChangeArrowheads="1"/>
          </p:cNvSpPr>
          <p:nvPr/>
        </p:nvSpPr>
        <p:spPr bwMode="auto">
          <a:xfrm>
            <a:off x="8459788" y="5753100"/>
            <a:ext cx="3048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SzPct val="85000"/>
            </a:pPr>
            <a:endParaRPr lang="zh-CN" altLang="en-US" b="1" i="1" baseline="-25000">
              <a:latin typeface="Times New Roman" pitchFamily="18" charset="0"/>
            </a:endParaRPr>
          </a:p>
        </p:txBody>
      </p:sp>
      <p:sp>
        <p:nvSpPr>
          <p:cNvPr id="3" name="灯片编号占位符 2"/>
          <p:cNvSpPr>
            <a:spLocks noGrp="1"/>
          </p:cNvSpPr>
          <p:nvPr>
            <p:ph type="sldNum" sz="quarter" idx="12"/>
          </p:nvPr>
        </p:nvSpPr>
        <p:spPr/>
        <p:txBody>
          <a:bodyPr/>
          <a:lstStyle/>
          <a:p>
            <a:fld id="{8015EB96-8731-4FBB-B94B-532E49C244BD}" type="slidenum">
              <a:rPr lang="zh-CN" altLang="en-US" smtClean="0"/>
              <a:t>27</a:t>
            </a:fld>
            <a:endParaRPr lang="zh-CN" altLang="en-US"/>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35" y="1307919"/>
            <a:ext cx="3890523" cy="3276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0" y="-1"/>
            <a:ext cx="9144000" cy="11967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buSzPct val="85000"/>
            </a:pPr>
            <a:r>
              <a:rPr lang="zh-CN" altLang="en-US" sz="2800" b="1" dirty="0" smtClean="0">
                <a:latin typeface="楷体" pitchFamily="49" charset="-122"/>
                <a:ea typeface="楷体" pitchFamily="49" charset="-122"/>
              </a:rPr>
              <a:t>外反馈</a:t>
            </a:r>
            <a:r>
              <a:rPr lang="zh-CN" altLang="en-US" sz="2800" b="1" dirty="0">
                <a:latin typeface="楷体" pitchFamily="49" charset="-122"/>
                <a:ea typeface="楷体" pitchFamily="49" charset="-122"/>
              </a:rPr>
              <a:t>式变量</a:t>
            </a:r>
            <a:r>
              <a:rPr lang="zh-CN" altLang="en-US" sz="2800" b="1" dirty="0" smtClean="0">
                <a:latin typeface="楷体" pitchFamily="49" charset="-122"/>
                <a:ea typeface="楷体" pitchFamily="49" charset="-122"/>
              </a:rPr>
              <a:t>叶片泵流量～压力特性曲线</a:t>
            </a:r>
            <a:endParaRPr lang="en-US" altLang="zh-CN" sz="2800" b="1" dirty="0" smtClean="0">
              <a:latin typeface="楷体" pitchFamily="49" charset="-122"/>
              <a:ea typeface="楷体" pitchFamily="49" charset="-122"/>
            </a:endParaRPr>
          </a:p>
          <a:p>
            <a:pPr marL="342900" lvl="1" indent="-342900" algn="ctr">
              <a:buSzPct val="85000"/>
            </a:pPr>
            <a:r>
              <a:rPr lang="en-US" altLang="zh-CN" sz="2800" b="1" dirty="0" smtClean="0">
                <a:solidFill>
                  <a:srgbClr val="FF0000"/>
                </a:solidFill>
                <a:latin typeface="楷体" pitchFamily="49" charset="-122"/>
                <a:ea typeface="楷体" pitchFamily="49" charset="-122"/>
              </a:rPr>
              <a:t>AB</a:t>
            </a:r>
            <a:r>
              <a:rPr lang="zh-CN" altLang="en-US" sz="2800" b="1" dirty="0" smtClean="0">
                <a:solidFill>
                  <a:srgbClr val="FF0000"/>
                </a:solidFill>
                <a:latin typeface="楷体" pitchFamily="49" charset="-122"/>
                <a:ea typeface="楷体" pitchFamily="49" charset="-122"/>
              </a:rPr>
              <a:t>段</a:t>
            </a:r>
            <a:endParaRPr lang="zh-CN" altLang="en-US" sz="1600" b="1" dirty="0">
              <a:solidFill>
                <a:srgbClr val="FF0000"/>
              </a:solidFill>
              <a:latin typeface="楷体" pitchFamily="49" charset="-122"/>
              <a:ea typeface="楷体" pitchFamily="49" charset="-122"/>
            </a:endParaRPr>
          </a:p>
        </p:txBody>
      </p:sp>
      <p:pic>
        <p:nvPicPr>
          <p:cNvPr id="12" name="Picture 17" descr="21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4809" y="4654708"/>
            <a:ext cx="3493656" cy="2104740"/>
          </a:xfrm>
          <a:prstGeom prst="rect">
            <a:avLst/>
          </a:prstGeom>
          <a:solidFill>
            <a:schemeClr val="accent5">
              <a:lumMod val="60000"/>
              <a:lumOff val="40000"/>
            </a:schemeClr>
          </a:solidFill>
          <a:ln>
            <a:noFill/>
          </a:ln>
          <a:extLst/>
        </p:spPr>
      </p:pic>
      <p:sp>
        <p:nvSpPr>
          <p:cNvPr id="4" name="矩形 3"/>
          <p:cNvSpPr/>
          <p:nvPr/>
        </p:nvSpPr>
        <p:spPr>
          <a:xfrm>
            <a:off x="5004476" y="1745861"/>
            <a:ext cx="3923500" cy="240065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zh-CN" altLang="en-US" sz="2400" b="1" dirty="0" smtClean="0">
                <a:latin typeface="楷体" pitchFamily="49" charset="-122"/>
                <a:ea typeface="楷体" pitchFamily="49" charset="-122"/>
              </a:rPr>
              <a:t>    在</a:t>
            </a:r>
            <a:r>
              <a:rPr lang="en-US" altLang="zh-CN" sz="2400" b="1" dirty="0" smtClean="0">
                <a:latin typeface="楷体" pitchFamily="49" charset="-122"/>
                <a:ea typeface="楷体" pitchFamily="49" charset="-122"/>
              </a:rPr>
              <a:t>AB</a:t>
            </a:r>
            <a:r>
              <a:rPr lang="zh-CN" altLang="en-US" sz="2400" b="1" dirty="0" smtClean="0">
                <a:latin typeface="楷体" pitchFamily="49" charset="-122"/>
                <a:ea typeface="楷体" pitchFamily="49" charset="-122"/>
              </a:rPr>
              <a:t>段，</a:t>
            </a:r>
            <a:r>
              <a:rPr lang="zh-CN" altLang="en-US" sz="2400" b="1" dirty="0">
                <a:latin typeface="楷体" pitchFamily="49" charset="-122"/>
                <a:ea typeface="楷体" pitchFamily="49" charset="-122"/>
              </a:rPr>
              <a:t>液压泵的出口压力</a:t>
            </a:r>
            <a:r>
              <a:rPr lang="en-US" altLang="zh-CN" sz="2400" b="1" dirty="0">
                <a:latin typeface="楷体" pitchFamily="49" charset="-122"/>
                <a:ea typeface="楷体" pitchFamily="49" charset="-122"/>
              </a:rPr>
              <a:t>P&lt;P</a:t>
            </a:r>
            <a:r>
              <a:rPr lang="en-US" altLang="zh-CN" sz="2400" b="1" baseline="-25000" dirty="0">
                <a:latin typeface="楷体" pitchFamily="49" charset="-122"/>
                <a:ea typeface="楷体" pitchFamily="49" charset="-122"/>
              </a:rPr>
              <a:t>B</a:t>
            </a:r>
            <a:r>
              <a:rPr lang="zh-CN" altLang="en-US" sz="2400" b="1" dirty="0">
                <a:latin typeface="楷体" pitchFamily="49" charset="-122"/>
                <a:ea typeface="楷体" pitchFamily="49" charset="-122"/>
              </a:rPr>
              <a:t>，作用在柱塞上的液压力小于弹簧作用力，定子未移动，偏心距不变，泵的排量也不变</a:t>
            </a:r>
            <a:r>
              <a:rPr lang="zh-CN" altLang="en-US" sz="2400" b="1" dirty="0" smtClean="0">
                <a:latin typeface="楷体" pitchFamily="49" charset="-122"/>
                <a:ea typeface="楷体" pitchFamily="49" charset="-122"/>
              </a:rPr>
              <a:t>。    </a:t>
            </a:r>
            <a:endParaRPr lang="zh-CN" altLang="en-US" sz="2400" dirty="0"/>
          </a:p>
        </p:txBody>
      </p:sp>
      <p:sp>
        <p:nvSpPr>
          <p:cNvPr id="8" name="矩形 7"/>
          <p:cNvSpPr/>
          <p:nvPr/>
        </p:nvSpPr>
        <p:spPr>
          <a:xfrm>
            <a:off x="4982074" y="4654708"/>
            <a:ext cx="3945902" cy="201593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25000"/>
              </a:lnSpc>
            </a:pPr>
            <a:r>
              <a:rPr lang="zh-CN" altLang="en-US" b="1" dirty="0" smtClean="0">
                <a:latin typeface="楷体" pitchFamily="49" charset="-122"/>
                <a:ea typeface="楷体" pitchFamily="49" charset="-122"/>
              </a:rPr>
              <a:t>    </a:t>
            </a:r>
            <a:r>
              <a:rPr lang="zh-CN" altLang="en-US" sz="2000" b="1" dirty="0" smtClean="0">
                <a:latin typeface="楷体" pitchFamily="49" charset="-122"/>
                <a:ea typeface="楷体" pitchFamily="49" charset="-122"/>
              </a:rPr>
              <a:t>在</a:t>
            </a:r>
            <a:r>
              <a:rPr lang="en-US" altLang="zh-CN" sz="2000" b="1" dirty="0">
                <a:latin typeface="楷体" pitchFamily="49" charset="-122"/>
                <a:ea typeface="楷体" pitchFamily="49" charset="-122"/>
              </a:rPr>
              <a:t>AB</a:t>
            </a:r>
            <a:r>
              <a:rPr lang="zh-CN" altLang="en-US" sz="2000" b="1" dirty="0">
                <a:latin typeface="楷体" pitchFamily="49" charset="-122"/>
                <a:ea typeface="楷体" pitchFamily="49" charset="-122"/>
              </a:rPr>
              <a:t>段，液压泵的输出流量基本恒定，不随工作压力的增大而减小</a:t>
            </a:r>
            <a:r>
              <a:rPr lang="zh-CN" altLang="en-US" sz="2000" b="1" dirty="0" smtClean="0">
                <a:latin typeface="楷体" pitchFamily="49" charset="-122"/>
                <a:ea typeface="楷体" pitchFamily="49" charset="-122"/>
              </a:rPr>
              <a:t>。但</a:t>
            </a:r>
            <a:r>
              <a:rPr lang="zh-CN" altLang="en-US" sz="2000" b="1" dirty="0">
                <a:latin typeface="楷体" pitchFamily="49" charset="-122"/>
                <a:ea typeface="楷体" pitchFamily="49" charset="-122"/>
              </a:rPr>
              <a:t>实际上由于泄漏，随着工作压力的增大，泵的输出流量略有减少。</a:t>
            </a:r>
            <a:endParaRPr lang="zh-CN" altLang="en-US" sz="2000" dirty="0"/>
          </a:p>
        </p:txBody>
      </p:sp>
    </p:spTree>
    <p:extLst>
      <p:ext uri="{BB962C8B-B14F-4D97-AF65-F5344CB8AC3E}">
        <p14:creationId xmlns:p14="http://schemas.microsoft.com/office/powerpoint/2010/main" val="94818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015EB96-8731-4FBB-B94B-532E49C244BD}" type="slidenum">
              <a:rPr lang="zh-CN" altLang="en-US" smtClean="0"/>
              <a:t>28</a:t>
            </a:fld>
            <a:endParaRPr lang="zh-CN" altLang="en-US"/>
          </a:p>
        </p:txBody>
      </p:sp>
      <p:sp>
        <p:nvSpPr>
          <p:cNvPr id="4" name="矩形 3"/>
          <p:cNvSpPr/>
          <p:nvPr/>
        </p:nvSpPr>
        <p:spPr>
          <a:xfrm>
            <a:off x="0" y="-1"/>
            <a:ext cx="9144000" cy="11967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buSzPct val="85000"/>
            </a:pPr>
            <a:r>
              <a:rPr lang="zh-CN" altLang="en-US" sz="2800" b="1" dirty="0" smtClean="0">
                <a:latin typeface="楷体" pitchFamily="49" charset="-122"/>
                <a:ea typeface="楷体" pitchFamily="49" charset="-122"/>
              </a:rPr>
              <a:t>外反馈</a:t>
            </a:r>
            <a:r>
              <a:rPr lang="zh-CN" altLang="en-US" sz="2800" b="1" dirty="0">
                <a:latin typeface="楷体" pitchFamily="49" charset="-122"/>
                <a:ea typeface="楷体" pitchFamily="49" charset="-122"/>
              </a:rPr>
              <a:t>式变量</a:t>
            </a:r>
            <a:r>
              <a:rPr lang="zh-CN" altLang="en-US" sz="2800" b="1" dirty="0" smtClean="0">
                <a:latin typeface="楷体" pitchFamily="49" charset="-122"/>
                <a:ea typeface="楷体" pitchFamily="49" charset="-122"/>
              </a:rPr>
              <a:t>叶片泵流量～压力特性曲线</a:t>
            </a:r>
            <a:endParaRPr lang="en-US" altLang="zh-CN" sz="2800" b="1" dirty="0" smtClean="0">
              <a:latin typeface="楷体" pitchFamily="49" charset="-122"/>
              <a:ea typeface="楷体" pitchFamily="49" charset="-122"/>
            </a:endParaRPr>
          </a:p>
          <a:p>
            <a:pPr marL="342900" lvl="1" indent="-342900" algn="ctr">
              <a:buSzPct val="85000"/>
            </a:pPr>
            <a:r>
              <a:rPr lang="en-US" altLang="zh-CN" sz="2800" b="1" dirty="0" smtClean="0">
                <a:solidFill>
                  <a:srgbClr val="FF0000"/>
                </a:solidFill>
                <a:latin typeface="楷体" pitchFamily="49" charset="-122"/>
                <a:ea typeface="楷体" pitchFamily="49" charset="-122"/>
              </a:rPr>
              <a:t>AB</a:t>
            </a:r>
            <a:r>
              <a:rPr lang="zh-CN" altLang="en-US" sz="2800" b="1" dirty="0" smtClean="0">
                <a:solidFill>
                  <a:srgbClr val="FF0000"/>
                </a:solidFill>
                <a:latin typeface="楷体" pitchFamily="49" charset="-122"/>
                <a:ea typeface="楷体" pitchFamily="49" charset="-122"/>
              </a:rPr>
              <a:t>段的上、下平移的调节</a:t>
            </a:r>
            <a:endParaRPr lang="zh-CN" altLang="en-US" sz="1600" b="1" dirty="0">
              <a:solidFill>
                <a:srgbClr val="FF0000"/>
              </a:solidFill>
              <a:latin typeface="楷体" pitchFamily="49" charset="-122"/>
              <a:ea typeface="楷体" pitchFamily="49" charset="-122"/>
            </a:endParaRPr>
          </a:p>
        </p:txBody>
      </p:sp>
      <p:sp>
        <p:nvSpPr>
          <p:cNvPr id="5" name="矩形 4"/>
          <p:cNvSpPr/>
          <p:nvPr/>
        </p:nvSpPr>
        <p:spPr>
          <a:xfrm>
            <a:off x="6732240" y="1340768"/>
            <a:ext cx="2411760"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zh-CN" altLang="en-US" sz="2400" b="1" dirty="0" smtClean="0">
                <a:latin typeface="楷体" pitchFamily="49" charset="-122"/>
                <a:ea typeface="楷体" pitchFamily="49" charset="-122"/>
              </a:rPr>
              <a:t>    </a:t>
            </a:r>
            <a:r>
              <a:rPr lang="en-US" altLang="zh-CN" sz="2400" b="1" dirty="0">
                <a:latin typeface="楷体" pitchFamily="49" charset="-122"/>
                <a:ea typeface="楷体" pitchFamily="49" charset="-122"/>
              </a:rPr>
              <a:t>AB</a:t>
            </a:r>
            <a:r>
              <a:rPr lang="zh-CN" altLang="en-US" sz="2400" b="1" dirty="0">
                <a:latin typeface="楷体" pitchFamily="49" charset="-122"/>
                <a:ea typeface="楷体" pitchFamily="49" charset="-122"/>
              </a:rPr>
              <a:t>段流量</a:t>
            </a:r>
            <a:r>
              <a:rPr lang="en-US" altLang="zh-CN" sz="2400" b="1" dirty="0">
                <a:latin typeface="楷体" pitchFamily="49" charset="-122"/>
                <a:ea typeface="楷体" pitchFamily="49" charset="-122"/>
              </a:rPr>
              <a:t>(q)</a:t>
            </a:r>
            <a:r>
              <a:rPr lang="zh-CN" altLang="en-US" sz="2400" b="1" dirty="0">
                <a:latin typeface="楷体" pitchFamily="49" charset="-122"/>
                <a:ea typeface="楷体" pitchFamily="49" charset="-122"/>
              </a:rPr>
              <a:t>的大小是通过调节流量调节螺钉预先设置的</a:t>
            </a:r>
            <a:r>
              <a:rPr lang="zh-CN" altLang="en-US" sz="2400" b="1" dirty="0" smtClean="0">
                <a:latin typeface="楷体" pitchFamily="49" charset="-122"/>
                <a:ea typeface="楷体" pitchFamily="49" charset="-122"/>
              </a:rPr>
              <a:t>。</a:t>
            </a:r>
            <a:endParaRPr lang="zh-CN" altLang="en-US" sz="2400" dirty="0"/>
          </a:p>
        </p:txBody>
      </p:sp>
      <p:sp>
        <p:nvSpPr>
          <p:cNvPr id="6" name="矩形 5"/>
          <p:cNvSpPr/>
          <p:nvPr/>
        </p:nvSpPr>
        <p:spPr>
          <a:xfrm>
            <a:off x="6718920" y="3513023"/>
            <a:ext cx="2411760" cy="332398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25000"/>
              </a:lnSpc>
              <a:defRPr/>
            </a:pPr>
            <a:r>
              <a:rPr lang="zh-CN" altLang="en-US" sz="2400" b="1" dirty="0" smtClean="0">
                <a:latin typeface="楷体" pitchFamily="49" charset="-122"/>
                <a:ea typeface="楷体" pitchFamily="49" charset="-122"/>
              </a:rPr>
              <a:t>    调节</a:t>
            </a:r>
            <a:r>
              <a:rPr lang="zh-CN" altLang="en-US" sz="2400" b="1" dirty="0">
                <a:latin typeface="楷体" pitchFamily="49" charset="-122"/>
                <a:ea typeface="楷体" pitchFamily="49" charset="-122"/>
              </a:rPr>
              <a:t>流量调节螺钉，可</a:t>
            </a:r>
            <a:r>
              <a:rPr lang="zh-CN" altLang="en-US" sz="2400" b="1" dirty="0" smtClean="0">
                <a:latin typeface="楷体" pitchFamily="49" charset="-122"/>
                <a:ea typeface="楷体" pitchFamily="49" charset="-122"/>
              </a:rPr>
              <a:t>调节最大偏心距</a:t>
            </a:r>
            <a:r>
              <a:rPr lang="zh-CN" altLang="en-US" sz="2400" b="1" dirty="0">
                <a:latin typeface="楷体" pitchFamily="49" charset="-122"/>
                <a:ea typeface="楷体" pitchFamily="49" charset="-122"/>
              </a:rPr>
              <a:t>的大小，从而</a:t>
            </a:r>
            <a:r>
              <a:rPr lang="zh-CN" altLang="en-US" sz="2400" b="1" dirty="0" smtClean="0">
                <a:latin typeface="楷体" pitchFamily="49" charset="-122"/>
                <a:ea typeface="楷体" pitchFamily="49" charset="-122"/>
              </a:rPr>
              <a:t>改变最大输出</a:t>
            </a:r>
            <a:r>
              <a:rPr lang="zh-CN" altLang="en-US" sz="2400" b="1" dirty="0">
                <a:latin typeface="楷体" pitchFamily="49" charset="-122"/>
                <a:ea typeface="楷体" pitchFamily="49" charset="-122"/>
              </a:rPr>
              <a:t>流量，使特性曲线</a:t>
            </a:r>
            <a:r>
              <a:rPr lang="en-US" altLang="zh-CN" sz="2400" b="1" dirty="0">
                <a:latin typeface="楷体" pitchFamily="49" charset="-122"/>
                <a:ea typeface="楷体" pitchFamily="49" charset="-122"/>
              </a:rPr>
              <a:t>AB</a:t>
            </a:r>
            <a:r>
              <a:rPr lang="zh-CN" altLang="en-US" sz="2400" b="1" dirty="0">
                <a:latin typeface="楷体" pitchFamily="49" charset="-122"/>
                <a:ea typeface="楷体" pitchFamily="49" charset="-122"/>
              </a:rPr>
              <a:t>段上、下平移。</a:t>
            </a:r>
            <a:endParaRPr lang="zh-CN" altLang="en-US" sz="2400" dirty="0"/>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776258"/>
            <a:ext cx="3013361" cy="2017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7" descr="211"/>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97852" y="4851059"/>
            <a:ext cx="3390372" cy="2006136"/>
          </a:xfrm>
          <a:prstGeom prst="rect">
            <a:avLst/>
          </a:prstGeom>
          <a:solidFill>
            <a:schemeClr val="accent5">
              <a:lumMod val="60000"/>
              <a:lumOff val="40000"/>
            </a:schemeClr>
          </a:solidFill>
          <a:ln>
            <a:noFill/>
          </a:ln>
          <a:extLst/>
        </p:spPr>
      </p:pic>
      <p:sp>
        <p:nvSpPr>
          <p:cNvPr id="9" name="左右箭头 8"/>
          <p:cNvSpPr/>
          <p:nvPr/>
        </p:nvSpPr>
        <p:spPr>
          <a:xfrm>
            <a:off x="5831924" y="6235192"/>
            <a:ext cx="608076" cy="2423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ontrols>
      <mc:AlternateContent xmlns:mc="http://schemas.openxmlformats.org/markup-compatibility/2006">
        <mc:Choice xmlns:v="urn:schemas-microsoft-com:vml" Requires="v">
          <p:control spid="8205" name="ShockwaveFlash1" r:id="rId2" imgW="6581880" imgH="3505320"/>
        </mc:Choice>
        <mc:Fallback>
          <p:control name="ShockwaveFlash1" r:id="rId2" imgW="6581880" imgH="3505320">
            <p:pic>
              <p:nvPicPr>
                <p:cNvPr id="3" name="ShockwaveFlash1"/>
                <p:cNvPicPr>
                  <a:picLocks/>
                </p:cNvPicPr>
                <p:nvPr/>
              </p:nvPicPr>
              <p:blipFill>
                <a:blip r:embed="rId6"/>
                <a:stretch>
                  <a:fillRect/>
                </a:stretch>
              </p:blipFill>
              <p:spPr>
                <a:xfrm>
                  <a:off x="6109" y="1271553"/>
                  <a:ext cx="6582115" cy="3504705"/>
                </a:xfrm>
                <a:prstGeom prst="rect">
                  <a:avLst/>
                </a:prstGeom>
              </p:spPr>
            </p:pic>
          </p:control>
        </mc:Fallback>
      </mc:AlternateContent>
    </p:controls>
    <p:extLst>
      <p:ext uri="{BB962C8B-B14F-4D97-AF65-F5344CB8AC3E}">
        <p14:creationId xmlns:p14="http://schemas.microsoft.com/office/powerpoint/2010/main" val="36025542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015EB96-8731-4FBB-B94B-532E49C244BD}" type="slidenum">
              <a:rPr lang="zh-CN" altLang="en-US" smtClean="0"/>
              <a:t>29</a:t>
            </a:fld>
            <a:endParaRPr lang="zh-CN" altLang="en-US"/>
          </a:p>
        </p:txBody>
      </p:sp>
      <p:sp>
        <p:nvSpPr>
          <p:cNvPr id="4" name="矩形 3"/>
          <p:cNvSpPr/>
          <p:nvPr/>
        </p:nvSpPr>
        <p:spPr>
          <a:xfrm>
            <a:off x="0" y="-1"/>
            <a:ext cx="9144000" cy="11967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buSzPct val="85000"/>
            </a:pPr>
            <a:r>
              <a:rPr lang="zh-CN" altLang="en-US" sz="2800" b="1" dirty="0" smtClean="0">
                <a:latin typeface="楷体" pitchFamily="49" charset="-122"/>
                <a:ea typeface="楷体" pitchFamily="49" charset="-122"/>
              </a:rPr>
              <a:t>外反馈</a:t>
            </a:r>
            <a:r>
              <a:rPr lang="zh-CN" altLang="en-US" sz="2800" b="1" dirty="0">
                <a:latin typeface="楷体" pitchFamily="49" charset="-122"/>
                <a:ea typeface="楷体" pitchFamily="49" charset="-122"/>
              </a:rPr>
              <a:t>式变量</a:t>
            </a:r>
            <a:r>
              <a:rPr lang="zh-CN" altLang="en-US" sz="2800" b="1" dirty="0" smtClean="0">
                <a:latin typeface="楷体" pitchFamily="49" charset="-122"/>
                <a:ea typeface="楷体" pitchFamily="49" charset="-122"/>
              </a:rPr>
              <a:t>叶片泵流量～压力特性曲线</a:t>
            </a:r>
            <a:endParaRPr lang="en-US" altLang="zh-CN" sz="2800" b="1" dirty="0" smtClean="0">
              <a:latin typeface="楷体" pitchFamily="49" charset="-122"/>
              <a:ea typeface="楷体" pitchFamily="49" charset="-122"/>
            </a:endParaRPr>
          </a:p>
          <a:p>
            <a:pPr marL="342900" lvl="1" indent="-342900" algn="ctr">
              <a:buSzPct val="85000"/>
            </a:pPr>
            <a:r>
              <a:rPr lang="zh-CN" altLang="en-US" sz="2800" b="1" dirty="0" smtClean="0">
                <a:solidFill>
                  <a:srgbClr val="FF0000"/>
                </a:solidFill>
                <a:latin typeface="楷体" pitchFamily="49" charset="-122"/>
                <a:ea typeface="楷体" pitchFamily="49" charset="-122"/>
              </a:rPr>
              <a:t>限定压力</a:t>
            </a:r>
            <a:r>
              <a:rPr lang="en-US" altLang="zh-CN" sz="2800" b="1" dirty="0" smtClean="0">
                <a:solidFill>
                  <a:srgbClr val="FF0000"/>
                </a:solidFill>
                <a:latin typeface="楷体" pitchFamily="49" charset="-122"/>
                <a:ea typeface="楷体" pitchFamily="49" charset="-122"/>
              </a:rPr>
              <a:t>P</a:t>
            </a:r>
            <a:r>
              <a:rPr lang="en-US" altLang="zh-CN" sz="2800" b="1" baseline="-25000" dirty="0" smtClean="0">
                <a:solidFill>
                  <a:srgbClr val="FF0000"/>
                </a:solidFill>
                <a:latin typeface="楷体" pitchFamily="49" charset="-122"/>
                <a:ea typeface="楷体" pitchFamily="49" charset="-122"/>
              </a:rPr>
              <a:t>B</a:t>
            </a:r>
            <a:endParaRPr lang="zh-CN" altLang="en-US" sz="1600" b="1" dirty="0">
              <a:solidFill>
                <a:srgbClr val="FF0000"/>
              </a:solidFill>
              <a:latin typeface="楷体" pitchFamily="49" charset="-122"/>
              <a:ea typeface="楷体" pitchFamily="49" charset="-122"/>
            </a:endParaRPr>
          </a:p>
        </p:txBody>
      </p:sp>
      <p:sp>
        <p:nvSpPr>
          <p:cNvPr id="5" name="矩形 4"/>
          <p:cNvSpPr/>
          <p:nvPr/>
        </p:nvSpPr>
        <p:spPr>
          <a:xfrm>
            <a:off x="6814097" y="1487916"/>
            <a:ext cx="2160240" cy="517064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zh-CN" altLang="en-US" sz="2400" b="1" dirty="0" smtClean="0">
                <a:latin typeface="楷体" pitchFamily="49" charset="-122"/>
                <a:ea typeface="楷体" pitchFamily="49" charset="-122"/>
              </a:rPr>
              <a:t>    泵出口压力大于</a:t>
            </a:r>
            <a:r>
              <a:rPr lang="zh-CN" altLang="en-US" sz="2400" b="1" dirty="0">
                <a:latin typeface="楷体" pitchFamily="49" charset="-122"/>
                <a:ea typeface="楷体" pitchFamily="49" charset="-122"/>
              </a:rPr>
              <a:t>限定压力</a:t>
            </a:r>
            <a:r>
              <a:rPr lang="en-US" altLang="zh-CN" sz="2400" b="1" dirty="0">
                <a:latin typeface="楷体" pitchFamily="49" charset="-122"/>
                <a:ea typeface="楷体" pitchFamily="49" charset="-122"/>
              </a:rPr>
              <a:t>P</a:t>
            </a:r>
            <a:r>
              <a:rPr lang="en-US" altLang="zh-CN" sz="2400" b="1" baseline="-25000" dirty="0">
                <a:latin typeface="楷体" pitchFamily="49" charset="-122"/>
                <a:ea typeface="楷体" pitchFamily="49" charset="-122"/>
              </a:rPr>
              <a:t>B</a:t>
            </a:r>
            <a:r>
              <a:rPr lang="zh-CN" altLang="en-US" sz="2400" b="1" dirty="0" smtClean="0">
                <a:latin typeface="楷体" pitchFamily="49" charset="-122"/>
                <a:ea typeface="楷体" pitchFamily="49" charset="-122"/>
              </a:rPr>
              <a:t>时，活塞将推动定子运动，偏心距减小，泵输出流量也将减少。   </a:t>
            </a:r>
            <a:endParaRPr lang="en-US" altLang="zh-CN" sz="2400" b="1" dirty="0" smtClean="0">
              <a:latin typeface="楷体" pitchFamily="49" charset="-122"/>
              <a:ea typeface="楷体" pitchFamily="49" charset="-122"/>
            </a:endParaRPr>
          </a:p>
          <a:p>
            <a:pPr>
              <a:lnSpc>
                <a:spcPct val="125000"/>
              </a:lnSpc>
            </a:pPr>
            <a:r>
              <a:rPr lang="zh-CN" altLang="en-US" sz="2400" b="1" dirty="0" smtClean="0">
                <a:latin typeface="楷体" pitchFamily="49" charset="-122"/>
                <a:ea typeface="楷体" pitchFamily="49" charset="-122"/>
              </a:rPr>
              <a:t>    调节</a:t>
            </a:r>
            <a:r>
              <a:rPr lang="zh-CN" altLang="en-US" sz="2400" b="1" dirty="0">
                <a:latin typeface="楷体" pitchFamily="49" charset="-122"/>
                <a:ea typeface="楷体" pitchFamily="49" charset="-122"/>
              </a:rPr>
              <a:t>调压螺钉，可改变限定压力</a:t>
            </a:r>
            <a:r>
              <a:rPr lang="en-US" altLang="zh-CN" sz="2400" b="1" dirty="0">
                <a:latin typeface="楷体" pitchFamily="49" charset="-122"/>
                <a:ea typeface="楷体" pitchFamily="49" charset="-122"/>
              </a:rPr>
              <a:t>P</a:t>
            </a:r>
            <a:r>
              <a:rPr lang="en-US" altLang="zh-CN" sz="2400" b="1" baseline="-25000" dirty="0">
                <a:latin typeface="楷体" pitchFamily="49" charset="-122"/>
                <a:ea typeface="楷体" pitchFamily="49" charset="-122"/>
              </a:rPr>
              <a:t>B</a:t>
            </a:r>
            <a:r>
              <a:rPr lang="zh-CN" altLang="en-US" sz="2400" b="1" dirty="0">
                <a:latin typeface="楷体" pitchFamily="49" charset="-122"/>
                <a:ea typeface="楷体" pitchFamily="49" charset="-122"/>
              </a:rPr>
              <a:t>的大小。</a:t>
            </a:r>
            <a:endParaRPr lang="en-US" altLang="zh-CN" sz="2400" b="1" dirty="0">
              <a:solidFill>
                <a:schemeClr val="tx1"/>
              </a:solidFill>
              <a:latin typeface="楷体" pitchFamily="49" charset="-122"/>
              <a:ea typeface="楷体" pitchFamily="49" charset="-122"/>
            </a:endParaRPr>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882809"/>
            <a:ext cx="3672408" cy="1993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7" descr="211"/>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01962" y="5038790"/>
            <a:ext cx="2746172" cy="1654421"/>
          </a:xfrm>
          <a:prstGeom prst="rect">
            <a:avLst/>
          </a:prstGeom>
          <a:solidFill>
            <a:schemeClr val="accent5">
              <a:lumMod val="60000"/>
              <a:lumOff val="40000"/>
            </a:schemeClr>
          </a:solidFill>
          <a:ln>
            <a:noFill/>
          </a:ln>
          <a:extLst/>
        </p:spPr>
      </p:pic>
    </p:spTree>
    <p:controls>
      <mc:AlternateContent xmlns:mc="http://schemas.openxmlformats.org/markup-compatibility/2006">
        <mc:Choice xmlns:v="urn:schemas-microsoft-com:vml" Requires="v">
          <p:control spid="9229" name="ShockwaveFlash1" r:id="rId2" imgW="6588000" imgH="3382920"/>
        </mc:Choice>
        <mc:Fallback>
          <p:control name="ShockwaveFlash1" r:id="rId2" imgW="6588000" imgH="3382920">
            <p:pic>
              <p:nvPicPr>
                <p:cNvPr id="3" name="ShockwaveFlash1"/>
                <p:cNvPicPr>
                  <a:picLocks/>
                </p:cNvPicPr>
                <p:nvPr/>
              </p:nvPicPr>
              <p:blipFill>
                <a:blip r:embed="rId6"/>
                <a:stretch>
                  <a:fillRect/>
                </a:stretch>
              </p:blipFill>
              <p:spPr>
                <a:xfrm>
                  <a:off x="0" y="1340768"/>
                  <a:ext cx="6588224" cy="3384376"/>
                </a:xfrm>
                <a:prstGeom prst="rect">
                  <a:avLst/>
                </a:prstGeom>
              </p:spPr>
            </p:pic>
          </p:control>
        </mc:Fallback>
      </mc:AlternateContent>
    </p:controls>
    <p:extLst>
      <p:ext uri="{BB962C8B-B14F-4D97-AF65-F5344CB8AC3E}">
        <p14:creationId xmlns:p14="http://schemas.microsoft.com/office/powerpoint/2010/main" val="1559771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482" y="12076"/>
            <a:ext cx="9174482" cy="109260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25000"/>
              </a:lnSpc>
              <a:buFont typeface="Wingdings" pitchFamily="2" charset="2"/>
              <a:buNone/>
              <a:defRPr/>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反馈限</a:t>
            </a:r>
            <a:r>
              <a:rPr lang="zh-CN" altLang="en-US" sz="2400" b="1" dirty="0">
                <a:latin typeface="楷体" pitchFamily="49" charset="-122"/>
                <a:ea typeface="楷体" pitchFamily="49" charset="-122"/>
              </a:rPr>
              <a:t>压式变量</a:t>
            </a:r>
            <a:r>
              <a:rPr lang="zh-CN" altLang="en-US" sz="2400" b="1" dirty="0" smtClean="0">
                <a:latin typeface="楷体" pitchFamily="49" charset="-122"/>
                <a:ea typeface="楷体" pitchFamily="49" charset="-122"/>
              </a:rPr>
              <a:t>叶片泵随输出压力的变化调节其输出流量，它的</a:t>
            </a:r>
            <a:r>
              <a:rPr lang="zh-CN" altLang="en-US" sz="2400" b="1" dirty="0" smtClean="0">
                <a:solidFill>
                  <a:srgbClr val="FF0000"/>
                </a:solidFill>
                <a:latin typeface="楷体" pitchFamily="49" charset="-122"/>
                <a:ea typeface="楷体" pitchFamily="49" charset="-122"/>
              </a:rPr>
              <a:t>输出流量随输出压力的增大而减小</a:t>
            </a:r>
            <a:r>
              <a:rPr lang="zh-CN" altLang="en-US" sz="2400" b="1" dirty="0" smtClean="0">
                <a:latin typeface="楷体" pitchFamily="49" charset="-122"/>
                <a:ea typeface="楷体" pitchFamily="49" charset="-122"/>
              </a:rPr>
              <a:t>。</a:t>
            </a:r>
            <a:r>
              <a:rPr lang="en-US" altLang="zh-CN" sz="2400" b="1" dirty="0" smtClean="0">
                <a:latin typeface="楷体" pitchFamily="49" charset="-122"/>
                <a:ea typeface="楷体" pitchFamily="49" charset="-122"/>
              </a:rPr>
              <a:t>    </a:t>
            </a:r>
            <a:endParaRPr lang="zh-CN" altLang="en-US" sz="2400" b="1"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8015EB96-8731-4FBB-B94B-532E49C244BD}" type="slidenum">
              <a:rPr lang="zh-CN" altLang="en-US" smtClean="0"/>
              <a:t>3</a:t>
            </a:fld>
            <a:endParaRPr lang="zh-CN" altLang="en-US"/>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276872"/>
            <a:ext cx="4205487" cy="3541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0196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9" name="Rectangle 9"/>
          <p:cNvSpPr>
            <a:spLocks noChangeArrowheads="1"/>
          </p:cNvSpPr>
          <p:nvPr/>
        </p:nvSpPr>
        <p:spPr bwMode="auto">
          <a:xfrm>
            <a:off x="8459788" y="5753100"/>
            <a:ext cx="3048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SzPct val="85000"/>
            </a:pPr>
            <a:endParaRPr lang="zh-CN" altLang="en-US" b="1" i="1" baseline="-25000">
              <a:latin typeface="Times New Roman" pitchFamily="18" charset="0"/>
            </a:endParaRPr>
          </a:p>
        </p:txBody>
      </p:sp>
      <p:sp>
        <p:nvSpPr>
          <p:cNvPr id="3" name="灯片编号占位符 2"/>
          <p:cNvSpPr>
            <a:spLocks noGrp="1"/>
          </p:cNvSpPr>
          <p:nvPr>
            <p:ph type="sldNum" sz="quarter" idx="12"/>
          </p:nvPr>
        </p:nvSpPr>
        <p:spPr/>
        <p:txBody>
          <a:bodyPr/>
          <a:lstStyle/>
          <a:p>
            <a:fld id="{8015EB96-8731-4FBB-B94B-532E49C244BD}" type="slidenum">
              <a:rPr lang="zh-CN" altLang="en-US" smtClean="0"/>
              <a:t>30</a:t>
            </a:fld>
            <a:endParaRPr lang="zh-CN" altLang="en-US"/>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535" y="1307919"/>
            <a:ext cx="3890523" cy="3276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0" y="-1"/>
            <a:ext cx="9144000" cy="11967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buSzPct val="85000"/>
            </a:pPr>
            <a:r>
              <a:rPr lang="zh-CN" altLang="en-US" sz="2800" b="1" dirty="0" smtClean="0">
                <a:latin typeface="楷体" pitchFamily="49" charset="-122"/>
                <a:ea typeface="楷体" pitchFamily="49" charset="-122"/>
              </a:rPr>
              <a:t>外反馈</a:t>
            </a:r>
            <a:r>
              <a:rPr lang="zh-CN" altLang="en-US" sz="2800" b="1" dirty="0">
                <a:latin typeface="楷体" pitchFamily="49" charset="-122"/>
                <a:ea typeface="楷体" pitchFamily="49" charset="-122"/>
              </a:rPr>
              <a:t>式变量</a:t>
            </a:r>
            <a:r>
              <a:rPr lang="zh-CN" altLang="en-US" sz="2800" b="1" dirty="0" smtClean="0">
                <a:latin typeface="楷体" pitchFamily="49" charset="-122"/>
                <a:ea typeface="楷体" pitchFamily="49" charset="-122"/>
              </a:rPr>
              <a:t>叶片泵流量～压力特性曲线</a:t>
            </a:r>
            <a:endParaRPr lang="en-US" altLang="zh-CN" sz="2800" b="1" dirty="0" smtClean="0">
              <a:latin typeface="楷体" pitchFamily="49" charset="-122"/>
              <a:ea typeface="楷体" pitchFamily="49" charset="-122"/>
            </a:endParaRPr>
          </a:p>
          <a:p>
            <a:pPr marL="342900" lvl="1" indent="-342900" algn="ctr">
              <a:buSzPct val="85000"/>
            </a:pPr>
            <a:r>
              <a:rPr lang="en-US" altLang="zh-CN" sz="2800" b="1" dirty="0" smtClean="0">
                <a:solidFill>
                  <a:srgbClr val="FF0000"/>
                </a:solidFill>
                <a:latin typeface="楷体" pitchFamily="49" charset="-122"/>
                <a:ea typeface="楷体" pitchFamily="49" charset="-122"/>
              </a:rPr>
              <a:t>BC</a:t>
            </a:r>
            <a:r>
              <a:rPr lang="zh-CN" altLang="en-US" sz="2800" b="1" dirty="0" smtClean="0">
                <a:solidFill>
                  <a:srgbClr val="FF0000"/>
                </a:solidFill>
                <a:latin typeface="楷体" pitchFamily="49" charset="-122"/>
                <a:ea typeface="楷体" pitchFamily="49" charset="-122"/>
              </a:rPr>
              <a:t>段</a:t>
            </a:r>
            <a:endParaRPr lang="zh-CN" altLang="en-US" sz="1600" b="1" dirty="0">
              <a:solidFill>
                <a:srgbClr val="FF0000"/>
              </a:solidFill>
              <a:latin typeface="楷体" pitchFamily="49" charset="-122"/>
              <a:ea typeface="楷体" pitchFamily="49" charset="-122"/>
            </a:endParaRPr>
          </a:p>
        </p:txBody>
      </p:sp>
      <p:pic>
        <p:nvPicPr>
          <p:cNvPr id="12" name="Picture 17" descr="21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4809" y="4654708"/>
            <a:ext cx="3493656" cy="2104740"/>
          </a:xfrm>
          <a:prstGeom prst="rect">
            <a:avLst/>
          </a:prstGeom>
          <a:solidFill>
            <a:schemeClr val="accent5">
              <a:lumMod val="60000"/>
              <a:lumOff val="40000"/>
            </a:schemeClr>
          </a:solidFill>
          <a:ln>
            <a:noFill/>
          </a:ln>
          <a:extLst/>
        </p:spPr>
      </p:pic>
      <p:sp>
        <p:nvSpPr>
          <p:cNvPr id="4" name="矩形 3"/>
          <p:cNvSpPr/>
          <p:nvPr/>
        </p:nvSpPr>
        <p:spPr>
          <a:xfrm>
            <a:off x="5341122" y="1844824"/>
            <a:ext cx="3347436" cy="477310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spcBef>
                <a:spcPts val="500"/>
              </a:spcBef>
            </a:pPr>
            <a:r>
              <a:rPr lang="zh-CN" altLang="en-US" sz="2400" b="1" dirty="0" smtClean="0">
                <a:latin typeface="楷体" pitchFamily="49" charset="-122"/>
                <a:ea typeface="楷体" pitchFamily="49" charset="-122"/>
                <a:cs typeface="Times New Roman" pitchFamily="18" charset="0"/>
              </a:rPr>
              <a:t>    叶片泵</a:t>
            </a:r>
            <a:r>
              <a:rPr lang="zh-CN" altLang="en-US" sz="2400" b="1" dirty="0">
                <a:latin typeface="楷体" pitchFamily="49" charset="-122"/>
                <a:ea typeface="楷体" pitchFamily="49" charset="-122"/>
                <a:cs typeface="Times New Roman" pitchFamily="18" charset="0"/>
              </a:rPr>
              <a:t>出口的压力继续增大，当压力</a:t>
            </a:r>
            <a:r>
              <a:rPr lang="en-US" altLang="zh-CN" sz="2400" b="1" i="1" dirty="0">
                <a:latin typeface="楷体" pitchFamily="49" charset="-122"/>
                <a:ea typeface="楷体" pitchFamily="49" charset="-122"/>
                <a:cs typeface="Times New Roman" pitchFamily="18" charset="0"/>
              </a:rPr>
              <a:t>P </a:t>
            </a:r>
            <a:r>
              <a:rPr lang="zh-CN" altLang="en-US" sz="2400" b="1" dirty="0">
                <a:latin typeface="楷体" pitchFamily="49" charset="-122"/>
                <a:ea typeface="楷体" pitchFamily="49" charset="-122"/>
                <a:cs typeface="Times New Roman" pitchFamily="18" charset="0"/>
              </a:rPr>
              <a:t>超过限定压力</a:t>
            </a:r>
            <a:r>
              <a:rPr lang="en-US" altLang="zh-CN" sz="2400" b="1" i="1" dirty="0" err="1">
                <a:latin typeface="楷体" pitchFamily="49" charset="-122"/>
                <a:ea typeface="楷体" pitchFamily="49" charset="-122"/>
                <a:cs typeface="Times New Roman" pitchFamily="18" charset="0"/>
              </a:rPr>
              <a:t>p</a:t>
            </a:r>
            <a:r>
              <a:rPr lang="en-US" altLang="zh-CN" sz="2400" b="1" baseline="-18000" dirty="0" err="1">
                <a:latin typeface="楷体" pitchFamily="49" charset="-122"/>
                <a:ea typeface="楷体" pitchFamily="49" charset="-122"/>
                <a:cs typeface="Times New Roman" pitchFamily="18" charset="0"/>
              </a:rPr>
              <a:t>B</a:t>
            </a:r>
            <a:r>
              <a:rPr lang="zh-CN" altLang="en-US" sz="2400" b="1" dirty="0">
                <a:latin typeface="楷体" pitchFamily="49" charset="-122"/>
                <a:ea typeface="楷体" pitchFamily="49" charset="-122"/>
                <a:cs typeface="Times New Roman" pitchFamily="18" charset="0"/>
              </a:rPr>
              <a:t>时</a:t>
            </a:r>
            <a:r>
              <a:rPr lang="zh-CN" altLang="en-US" sz="2400" b="1" dirty="0" smtClean="0">
                <a:latin typeface="楷体" pitchFamily="49" charset="-122"/>
                <a:ea typeface="楷体" pitchFamily="49" charset="-122"/>
                <a:cs typeface="Times New Roman" pitchFamily="18" charset="0"/>
              </a:rPr>
              <a:t>。 </a:t>
            </a:r>
            <a:endParaRPr lang="en-US" altLang="zh-CN" sz="2400" b="1" dirty="0" smtClean="0">
              <a:latin typeface="楷体" pitchFamily="49" charset="-122"/>
              <a:ea typeface="楷体" pitchFamily="49" charset="-122"/>
              <a:cs typeface="Times New Roman" pitchFamily="18" charset="0"/>
            </a:endParaRPr>
          </a:p>
          <a:p>
            <a:pPr>
              <a:lnSpc>
                <a:spcPct val="125000"/>
              </a:lnSpc>
              <a:spcBef>
                <a:spcPts val="500"/>
              </a:spcBef>
            </a:pPr>
            <a:r>
              <a:rPr lang="en-US" altLang="zh-CN" sz="2400" b="1" dirty="0">
                <a:latin typeface="楷体" pitchFamily="49" charset="-122"/>
                <a:ea typeface="楷体" pitchFamily="49" charset="-122"/>
                <a:cs typeface="Times New Roman" pitchFamily="18" charset="0"/>
              </a:rPr>
              <a:t> </a:t>
            </a:r>
            <a:r>
              <a:rPr lang="en-US" altLang="zh-CN" sz="2400" b="1" dirty="0" smtClean="0">
                <a:latin typeface="楷体" pitchFamily="49" charset="-122"/>
                <a:ea typeface="楷体" pitchFamily="49" charset="-122"/>
                <a:cs typeface="Times New Roman" pitchFamily="18" charset="0"/>
              </a:rPr>
              <a:t>   </a:t>
            </a:r>
            <a:r>
              <a:rPr lang="zh-CN" altLang="en-US" sz="2400" b="1" dirty="0" smtClean="0">
                <a:latin typeface="楷体" pitchFamily="49" charset="-122"/>
                <a:ea typeface="楷体" pitchFamily="49" charset="-122"/>
                <a:cs typeface="Times New Roman" pitchFamily="18" charset="0"/>
              </a:rPr>
              <a:t>若</a:t>
            </a:r>
            <a:r>
              <a:rPr lang="zh-CN" altLang="en-US" sz="2400" b="1" dirty="0">
                <a:latin typeface="楷体" pitchFamily="49" charset="-122"/>
                <a:ea typeface="楷体" pitchFamily="49" charset="-122"/>
                <a:cs typeface="Times New Roman" pitchFamily="18" charset="0"/>
              </a:rPr>
              <a:t>不考虑定子移动时的摩擦力，液压力就要克服弹簧力推动定子向左</a:t>
            </a:r>
            <a:r>
              <a:rPr lang="zh-CN" altLang="en-US" sz="2400" b="1" dirty="0" smtClean="0">
                <a:latin typeface="楷体" pitchFamily="49" charset="-122"/>
                <a:ea typeface="楷体" pitchFamily="49" charset="-122"/>
                <a:cs typeface="Times New Roman" pitchFamily="18" charset="0"/>
              </a:rPr>
              <a:t>移动</a:t>
            </a:r>
            <a:r>
              <a:rPr lang="zh-CN" altLang="en-US" sz="2400" b="1" dirty="0">
                <a:latin typeface="楷体" pitchFamily="49" charset="-122"/>
                <a:ea typeface="楷体" pitchFamily="49" charset="-122"/>
                <a:cs typeface="Times New Roman" pitchFamily="18" charset="0"/>
              </a:rPr>
              <a:t>，</a:t>
            </a:r>
            <a:r>
              <a:rPr lang="zh-CN" altLang="en-US" sz="2400" b="1" dirty="0" smtClean="0">
                <a:latin typeface="楷体" pitchFamily="49" charset="-122"/>
                <a:ea typeface="楷体" pitchFamily="49" charset="-122"/>
                <a:cs typeface="Times New Roman" pitchFamily="18" charset="0"/>
              </a:rPr>
              <a:t>偏心距</a:t>
            </a:r>
            <a:r>
              <a:rPr lang="zh-CN" altLang="en-US" sz="2400" b="1" dirty="0">
                <a:latin typeface="楷体" pitchFamily="49" charset="-122"/>
                <a:ea typeface="楷体" pitchFamily="49" charset="-122"/>
                <a:cs typeface="Times New Roman" pitchFamily="18" charset="0"/>
              </a:rPr>
              <a:t>减小，泵的输出流量也减小，直至偏心距为零，泵的输出流量为零</a:t>
            </a:r>
            <a:r>
              <a:rPr lang="zh-CN" altLang="en-US" sz="2400" b="1" dirty="0" smtClean="0">
                <a:latin typeface="楷体" pitchFamily="49" charset="-122"/>
                <a:ea typeface="楷体" pitchFamily="49" charset="-122"/>
                <a:cs typeface="Times New Roman" pitchFamily="18" charset="0"/>
              </a:rPr>
              <a:t>。</a:t>
            </a:r>
            <a:endParaRPr lang="zh-CN" altLang="en-US" sz="2400" dirty="0"/>
          </a:p>
        </p:txBody>
      </p:sp>
      <p:sp>
        <p:nvSpPr>
          <p:cNvPr id="2" name="右箭头 1"/>
          <p:cNvSpPr/>
          <p:nvPr/>
        </p:nvSpPr>
        <p:spPr>
          <a:xfrm flipH="1">
            <a:off x="1115616" y="5992558"/>
            <a:ext cx="468052" cy="206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20877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015EB96-8731-4FBB-B94B-532E49C244BD}" type="slidenum">
              <a:rPr lang="zh-CN" altLang="en-US" smtClean="0"/>
              <a:t>31</a:t>
            </a:fld>
            <a:endParaRPr lang="zh-CN" altLang="en-US"/>
          </a:p>
        </p:txBody>
      </p:sp>
      <p:sp>
        <p:nvSpPr>
          <p:cNvPr id="4" name="矩形 3"/>
          <p:cNvSpPr/>
          <p:nvPr/>
        </p:nvSpPr>
        <p:spPr>
          <a:xfrm>
            <a:off x="0" y="-1"/>
            <a:ext cx="9144000" cy="11967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buSzPct val="85000"/>
            </a:pPr>
            <a:r>
              <a:rPr lang="zh-CN" altLang="en-US" sz="2800" b="1" dirty="0" smtClean="0">
                <a:latin typeface="楷体" pitchFamily="49" charset="-122"/>
                <a:ea typeface="楷体" pitchFamily="49" charset="-122"/>
              </a:rPr>
              <a:t>外反馈</a:t>
            </a:r>
            <a:r>
              <a:rPr lang="zh-CN" altLang="en-US" sz="2800" b="1" dirty="0">
                <a:latin typeface="楷体" pitchFamily="49" charset="-122"/>
                <a:ea typeface="楷体" pitchFamily="49" charset="-122"/>
              </a:rPr>
              <a:t>式变量</a:t>
            </a:r>
            <a:r>
              <a:rPr lang="zh-CN" altLang="en-US" sz="2800" b="1" dirty="0" smtClean="0">
                <a:latin typeface="楷体" pitchFamily="49" charset="-122"/>
                <a:ea typeface="楷体" pitchFamily="49" charset="-122"/>
              </a:rPr>
              <a:t>叶片泵流量～压力特性曲线</a:t>
            </a:r>
            <a:endParaRPr lang="en-US" altLang="zh-CN" sz="2800" b="1" dirty="0" smtClean="0">
              <a:latin typeface="楷体" pitchFamily="49" charset="-122"/>
              <a:ea typeface="楷体" pitchFamily="49" charset="-122"/>
            </a:endParaRPr>
          </a:p>
          <a:p>
            <a:pPr marL="342900" lvl="1" indent="-342900" algn="ctr">
              <a:buSzPct val="85000"/>
            </a:pPr>
            <a:r>
              <a:rPr lang="en-US" altLang="zh-CN" sz="2800" b="1" dirty="0" smtClean="0">
                <a:solidFill>
                  <a:srgbClr val="FF0000"/>
                </a:solidFill>
                <a:latin typeface="楷体" pitchFamily="49" charset="-122"/>
                <a:ea typeface="楷体" pitchFamily="49" charset="-122"/>
              </a:rPr>
              <a:t>BC</a:t>
            </a:r>
            <a:r>
              <a:rPr lang="zh-CN" altLang="en-US" sz="2800" b="1" dirty="0" smtClean="0">
                <a:solidFill>
                  <a:srgbClr val="FF0000"/>
                </a:solidFill>
                <a:latin typeface="楷体" pitchFamily="49" charset="-122"/>
                <a:ea typeface="楷体" pitchFamily="49" charset="-122"/>
              </a:rPr>
              <a:t>段的左、右平移的调节</a:t>
            </a:r>
            <a:endParaRPr lang="zh-CN" altLang="en-US" sz="1600" b="1" dirty="0">
              <a:solidFill>
                <a:srgbClr val="FF0000"/>
              </a:solidFill>
              <a:latin typeface="楷体" pitchFamily="49" charset="-122"/>
              <a:ea typeface="楷体" pitchFamily="49" charset="-122"/>
            </a:endParaRPr>
          </a:p>
        </p:txBody>
      </p:sp>
      <p:sp>
        <p:nvSpPr>
          <p:cNvPr id="5" name="矩形 4"/>
          <p:cNvSpPr/>
          <p:nvPr/>
        </p:nvSpPr>
        <p:spPr>
          <a:xfrm>
            <a:off x="7452320" y="1645065"/>
            <a:ext cx="1442198" cy="470898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defRPr/>
            </a:pPr>
            <a:r>
              <a:rPr lang="zh-CN" altLang="en-US" sz="2400" b="1" dirty="0" smtClean="0">
                <a:latin typeface="楷体" pitchFamily="49" charset="-122"/>
                <a:ea typeface="楷体" pitchFamily="49" charset="-122"/>
              </a:rPr>
              <a:t>    调节</a:t>
            </a:r>
            <a:r>
              <a:rPr lang="zh-CN" altLang="en-US" sz="2400" b="1" dirty="0">
                <a:latin typeface="楷体" pitchFamily="49" charset="-122"/>
                <a:ea typeface="楷体" pitchFamily="49" charset="-122"/>
              </a:rPr>
              <a:t>调压螺钉，可改变限定压力</a:t>
            </a:r>
            <a:r>
              <a:rPr lang="en-US" altLang="zh-CN" sz="2400" b="1" dirty="0">
                <a:latin typeface="楷体" pitchFamily="49" charset="-122"/>
                <a:ea typeface="楷体" pitchFamily="49" charset="-122"/>
              </a:rPr>
              <a:t>P</a:t>
            </a:r>
            <a:r>
              <a:rPr lang="en-US" altLang="zh-CN" sz="2400" b="1" baseline="-25000" dirty="0">
                <a:latin typeface="楷体" pitchFamily="49" charset="-122"/>
                <a:ea typeface="楷体" pitchFamily="49" charset="-122"/>
              </a:rPr>
              <a:t>B</a:t>
            </a:r>
            <a:r>
              <a:rPr lang="zh-CN" altLang="en-US" sz="2400" b="1" dirty="0">
                <a:latin typeface="楷体" pitchFamily="49" charset="-122"/>
                <a:ea typeface="楷体" pitchFamily="49" charset="-122"/>
              </a:rPr>
              <a:t>的</a:t>
            </a:r>
            <a:r>
              <a:rPr lang="zh-CN" altLang="en-US" sz="2400" b="1" dirty="0" smtClean="0">
                <a:latin typeface="楷体" pitchFamily="49" charset="-122"/>
                <a:ea typeface="楷体" pitchFamily="49" charset="-122"/>
              </a:rPr>
              <a:t>大小。</a:t>
            </a:r>
            <a:r>
              <a:rPr lang="zh-CN" altLang="en-US" sz="2400" b="1" dirty="0">
                <a:latin typeface="楷体" pitchFamily="49" charset="-122"/>
                <a:ea typeface="楷体" pitchFamily="49" charset="-122"/>
              </a:rPr>
              <a:t>调节调压</a:t>
            </a:r>
            <a:r>
              <a:rPr lang="zh-CN" altLang="en-US" sz="2400" b="1" dirty="0" smtClean="0">
                <a:latin typeface="楷体" pitchFamily="49" charset="-122"/>
                <a:ea typeface="楷体" pitchFamily="49" charset="-122"/>
              </a:rPr>
              <a:t>螺钉特性曲线</a:t>
            </a:r>
            <a:r>
              <a:rPr lang="en-US" altLang="zh-CN" sz="2400" b="1" dirty="0">
                <a:latin typeface="楷体" pitchFamily="49" charset="-122"/>
                <a:ea typeface="楷体" pitchFamily="49" charset="-122"/>
              </a:rPr>
              <a:t>BC</a:t>
            </a:r>
            <a:r>
              <a:rPr lang="zh-CN" altLang="en-US" sz="2400" b="1" dirty="0">
                <a:latin typeface="楷体" pitchFamily="49" charset="-122"/>
                <a:ea typeface="楷体" pitchFamily="49" charset="-122"/>
              </a:rPr>
              <a:t>段可</a:t>
            </a:r>
            <a:r>
              <a:rPr lang="zh-CN" altLang="en-US" sz="2400" b="1" dirty="0" smtClean="0">
                <a:latin typeface="楷体" pitchFamily="49" charset="-122"/>
                <a:ea typeface="楷体" pitchFamily="49" charset="-122"/>
              </a:rPr>
              <a:t>左、右平移</a:t>
            </a:r>
            <a:r>
              <a:rPr lang="zh-CN" altLang="en-US" sz="2400" b="1" dirty="0">
                <a:latin typeface="PMingLiU-ExtB" pitchFamily="18" charset="-120"/>
              </a:rPr>
              <a:t>。</a:t>
            </a:r>
            <a:endParaRPr lang="zh-CN" altLang="en-US" sz="2400" dirty="0"/>
          </a:p>
        </p:txBody>
      </p:sp>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882809"/>
            <a:ext cx="3672408" cy="1993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7" descr="211"/>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01962" y="5038790"/>
            <a:ext cx="2746172" cy="1654421"/>
          </a:xfrm>
          <a:prstGeom prst="rect">
            <a:avLst/>
          </a:prstGeom>
          <a:solidFill>
            <a:schemeClr val="accent5">
              <a:lumMod val="60000"/>
              <a:lumOff val="40000"/>
            </a:schemeClr>
          </a:solidFill>
          <a:ln>
            <a:noFill/>
          </a:ln>
          <a:extLst/>
        </p:spPr>
      </p:pic>
    </p:spTree>
    <p:controls>
      <mc:AlternateContent xmlns:mc="http://schemas.openxmlformats.org/markup-compatibility/2006">
        <mc:Choice xmlns:v="urn:schemas-microsoft-com:vml" Requires="v">
          <p:control spid="12299" name="ShockwaveFlash1" r:id="rId2" imgW="7091280" imgH="3382920"/>
        </mc:Choice>
        <mc:Fallback>
          <p:control name="ShockwaveFlash1" r:id="rId2" imgW="7091280" imgH="3382920">
            <p:pic>
              <p:nvPicPr>
                <p:cNvPr id="3" name="ShockwaveFlash1"/>
                <p:cNvPicPr>
                  <a:picLocks/>
                </p:cNvPicPr>
                <p:nvPr/>
              </p:nvPicPr>
              <p:blipFill>
                <a:blip r:embed="rId6"/>
                <a:stretch>
                  <a:fillRect/>
                </a:stretch>
              </p:blipFill>
              <p:spPr>
                <a:xfrm>
                  <a:off x="107504" y="1340768"/>
                  <a:ext cx="7092280" cy="3384376"/>
                </a:xfrm>
                <a:prstGeom prst="rect">
                  <a:avLst/>
                </a:prstGeom>
              </p:spPr>
            </p:pic>
          </p:control>
        </mc:Fallback>
      </mc:AlternateContent>
    </p:controls>
    <p:extLst>
      <p:ext uri="{BB962C8B-B14F-4D97-AF65-F5344CB8AC3E}">
        <p14:creationId xmlns:p14="http://schemas.microsoft.com/office/powerpoint/2010/main" val="2784299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015EB96-8731-4FBB-B94B-532E49C244BD}" type="slidenum">
              <a:rPr lang="zh-CN" altLang="en-US" smtClean="0"/>
              <a:t>32</a:t>
            </a:fld>
            <a:endParaRPr lang="zh-CN" altLang="en-US"/>
          </a:p>
        </p:txBody>
      </p:sp>
      <p:sp>
        <p:nvSpPr>
          <p:cNvPr id="4" name="矩形 3"/>
          <p:cNvSpPr/>
          <p:nvPr/>
        </p:nvSpPr>
        <p:spPr>
          <a:xfrm>
            <a:off x="0" y="-1"/>
            <a:ext cx="9144000" cy="11967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buSzPct val="85000"/>
            </a:pPr>
            <a:r>
              <a:rPr lang="zh-CN" altLang="en-US" sz="2800" b="1" dirty="0" smtClean="0">
                <a:latin typeface="楷体" pitchFamily="49" charset="-122"/>
                <a:ea typeface="楷体" pitchFamily="49" charset="-122"/>
              </a:rPr>
              <a:t>外反馈</a:t>
            </a:r>
            <a:r>
              <a:rPr lang="zh-CN" altLang="en-US" sz="2800" b="1" dirty="0">
                <a:latin typeface="楷体" pitchFamily="49" charset="-122"/>
                <a:ea typeface="楷体" pitchFamily="49" charset="-122"/>
              </a:rPr>
              <a:t>式变量</a:t>
            </a:r>
            <a:r>
              <a:rPr lang="zh-CN" altLang="en-US" sz="2800" b="1" dirty="0" smtClean="0">
                <a:latin typeface="楷体" pitchFamily="49" charset="-122"/>
                <a:ea typeface="楷体" pitchFamily="49" charset="-122"/>
              </a:rPr>
              <a:t>叶片泵流量～压力特性曲线</a:t>
            </a:r>
            <a:endParaRPr lang="en-US" altLang="zh-CN" sz="2800" b="1" dirty="0" smtClean="0">
              <a:latin typeface="楷体" pitchFamily="49" charset="-122"/>
              <a:ea typeface="楷体" pitchFamily="49" charset="-122"/>
            </a:endParaRPr>
          </a:p>
          <a:p>
            <a:pPr marL="342900" lvl="1" indent="-342900" algn="ctr">
              <a:buSzPct val="85000"/>
            </a:pPr>
            <a:r>
              <a:rPr lang="en-US" altLang="zh-CN" sz="2800" b="1" dirty="0" smtClean="0">
                <a:solidFill>
                  <a:srgbClr val="FF0000"/>
                </a:solidFill>
                <a:latin typeface="楷体" pitchFamily="49" charset="-122"/>
                <a:ea typeface="楷体" pitchFamily="49" charset="-122"/>
              </a:rPr>
              <a:t>BC</a:t>
            </a:r>
            <a:r>
              <a:rPr lang="zh-CN" altLang="en-US" sz="2800" b="1" dirty="0" smtClean="0">
                <a:solidFill>
                  <a:srgbClr val="FF0000"/>
                </a:solidFill>
                <a:latin typeface="楷体" pitchFamily="49" charset="-122"/>
                <a:ea typeface="楷体" pitchFamily="49" charset="-122"/>
              </a:rPr>
              <a:t>段的</a:t>
            </a:r>
            <a:r>
              <a:rPr lang="zh-CN" altLang="en-US" sz="2800" b="1" dirty="0">
                <a:solidFill>
                  <a:srgbClr val="FF0000"/>
                </a:solidFill>
                <a:latin typeface="楷体" pitchFamily="49" charset="-122"/>
                <a:ea typeface="楷体" pitchFamily="49" charset="-122"/>
              </a:rPr>
              <a:t>斜率</a:t>
            </a:r>
            <a:r>
              <a:rPr lang="zh-CN" altLang="en-US" sz="2800" b="1" dirty="0" smtClean="0">
                <a:solidFill>
                  <a:srgbClr val="FF0000"/>
                </a:solidFill>
                <a:latin typeface="楷体" pitchFamily="49" charset="-122"/>
                <a:ea typeface="楷体" pitchFamily="49" charset="-122"/>
              </a:rPr>
              <a:t>的调节</a:t>
            </a:r>
            <a:endParaRPr lang="zh-CN" altLang="en-US" sz="1600" b="1" dirty="0">
              <a:solidFill>
                <a:srgbClr val="FF0000"/>
              </a:solidFill>
              <a:latin typeface="楷体" pitchFamily="49" charset="-122"/>
              <a:ea typeface="楷体" pitchFamily="49" charset="-122"/>
            </a:endParaRPr>
          </a:p>
        </p:txBody>
      </p:sp>
      <p:sp>
        <p:nvSpPr>
          <p:cNvPr id="5" name="矩形 4"/>
          <p:cNvSpPr/>
          <p:nvPr/>
        </p:nvSpPr>
        <p:spPr>
          <a:xfrm>
            <a:off x="7164288" y="1484784"/>
            <a:ext cx="1860724"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defRPr/>
            </a:pPr>
            <a:r>
              <a:rPr lang="zh-CN" altLang="en-US" sz="2400" b="1" dirty="0" smtClean="0">
                <a:latin typeface="楷体" pitchFamily="49" charset="-122"/>
                <a:ea typeface="楷体" pitchFamily="49" charset="-122"/>
              </a:rPr>
              <a:t>   改变</a:t>
            </a:r>
            <a:r>
              <a:rPr lang="zh-CN" altLang="en-US" sz="2400" b="1" dirty="0">
                <a:latin typeface="楷体" pitchFamily="49" charset="-122"/>
                <a:ea typeface="楷体" pitchFamily="49" charset="-122"/>
              </a:rPr>
              <a:t>弹簧刚度可以改变</a:t>
            </a:r>
            <a:r>
              <a:rPr lang="en-US" altLang="zh-CN" sz="2400" b="1" dirty="0">
                <a:latin typeface="楷体" pitchFamily="49" charset="-122"/>
                <a:ea typeface="楷体" pitchFamily="49" charset="-122"/>
              </a:rPr>
              <a:t>BC</a:t>
            </a:r>
            <a:r>
              <a:rPr lang="zh-CN" altLang="en-US" sz="2400" b="1" dirty="0">
                <a:latin typeface="楷体" pitchFamily="49" charset="-122"/>
                <a:ea typeface="楷体" pitchFamily="49" charset="-122"/>
              </a:rPr>
              <a:t>段的</a:t>
            </a:r>
            <a:r>
              <a:rPr lang="zh-CN" altLang="en-US" sz="2400" b="1" dirty="0" smtClean="0">
                <a:latin typeface="楷体" pitchFamily="49" charset="-122"/>
                <a:ea typeface="楷体" pitchFamily="49" charset="-122"/>
              </a:rPr>
              <a:t>斜率。</a:t>
            </a:r>
            <a:endParaRPr lang="zh-CN" altLang="en-US" sz="2400" dirty="0"/>
          </a:p>
        </p:txBody>
      </p:sp>
      <p:sp>
        <p:nvSpPr>
          <p:cNvPr id="6" name="矩形 5"/>
          <p:cNvSpPr/>
          <p:nvPr/>
        </p:nvSpPr>
        <p:spPr>
          <a:xfrm>
            <a:off x="7107493" y="3534013"/>
            <a:ext cx="1917519" cy="286232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25000"/>
              </a:lnSpc>
              <a:defRPr/>
            </a:pPr>
            <a:r>
              <a:rPr lang="zh-CN" altLang="en-US" sz="2400" b="1" dirty="0" smtClean="0">
                <a:latin typeface="楷体" pitchFamily="49" charset="-122"/>
                <a:ea typeface="楷体" pitchFamily="49" charset="-122"/>
              </a:rPr>
              <a:t>    </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B</a:t>
            </a:r>
            <a:r>
              <a:rPr lang="zh-CN" altLang="en-US" sz="2400" b="1" dirty="0" smtClean="0">
                <a:latin typeface="楷体" pitchFamily="49" charset="-122"/>
                <a:ea typeface="楷体" pitchFamily="49" charset="-122"/>
              </a:rPr>
              <a:t>一定时，弹簧刚度小，同样的位移量，其</a:t>
            </a:r>
            <a:r>
              <a:rPr lang="en-US" altLang="zh-CN" sz="2400" b="1" dirty="0" smtClean="0">
                <a:latin typeface="楷体" pitchFamily="49" charset="-122"/>
                <a:ea typeface="楷体" pitchFamily="49" charset="-122"/>
              </a:rPr>
              <a:t>Pc</a:t>
            </a:r>
            <a:r>
              <a:rPr lang="zh-CN" altLang="en-US" sz="2400" b="1" dirty="0">
                <a:latin typeface="楷体" pitchFamily="49" charset="-122"/>
                <a:ea typeface="楷体" pitchFamily="49" charset="-122"/>
              </a:rPr>
              <a:t>值</a:t>
            </a:r>
            <a:r>
              <a:rPr lang="zh-CN" altLang="en-US" sz="2400" b="1" dirty="0" smtClean="0">
                <a:latin typeface="楷体" pitchFamily="49" charset="-122"/>
                <a:ea typeface="楷体" pitchFamily="49" charset="-122"/>
              </a:rPr>
              <a:t>小，</a:t>
            </a:r>
            <a:r>
              <a:rPr lang="en-US" altLang="zh-CN" sz="2400" b="1" dirty="0" smtClean="0">
                <a:latin typeface="楷体" pitchFamily="49" charset="-122"/>
                <a:ea typeface="楷体" pitchFamily="49" charset="-122"/>
              </a:rPr>
              <a:t>BC</a:t>
            </a:r>
            <a:r>
              <a:rPr lang="zh-CN" altLang="en-US" sz="2400" b="1" smtClean="0">
                <a:latin typeface="楷体" pitchFamily="49" charset="-122"/>
                <a:ea typeface="楷体" pitchFamily="49" charset="-122"/>
              </a:rPr>
              <a:t>段较陡。</a:t>
            </a:r>
            <a:endParaRPr lang="zh-CN" altLang="en-US" sz="2400" dirty="0"/>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882809"/>
            <a:ext cx="3672408" cy="1993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7" descr="211"/>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01962" y="5038790"/>
            <a:ext cx="2746172" cy="1654421"/>
          </a:xfrm>
          <a:prstGeom prst="rect">
            <a:avLst/>
          </a:prstGeom>
          <a:solidFill>
            <a:schemeClr val="accent5">
              <a:lumMod val="60000"/>
              <a:lumOff val="40000"/>
            </a:schemeClr>
          </a:solidFill>
          <a:ln>
            <a:noFill/>
          </a:ln>
          <a:extLst/>
        </p:spPr>
      </p:pic>
    </p:spTree>
    <p:controls>
      <mc:AlternateContent xmlns:mc="http://schemas.openxmlformats.org/markup-compatibility/2006">
        <mc:Choice xmlns:v="urn:schemas-microsoft-com:vml" Requires="v">
          <p:control spid="11276" name="ShockwaveFlash1" r:id="rId2" imgW="6953400" imgH="3382920"/>
        </mc:Choice>
        <mc:Fallback>
          <p:control name="ShockwaveFlash1" r:id="rId2" imgW="6953400" imgH="3382920">
            <p:pic>
              <p:nvPicPr>
                <p:cNvPr id="3" name="ShockwaveFlash1"/>
                <p:cNvPicPr>
                  <a:picLocks/>
                </p:cNvPicPr>
                <p:nvPr/>
              </p:nvPicPr>
              <p:blipFill>
                <a:blip r:embed="rId6"/>
                <a:stretch>
                  <a:fillRect/>
                </a:stretch>
              </p:blipFill>
              <p:spPr>
                <a:xfrm>
                  <a:off x="-17810" y="1340768"/>
                  <a:ext cx="6954249" cy="3384376"/>
                </a:xfrm>
                <a:prstGeom prst="rect">
                  <a:avLst/>
                </a:prstGeom>
              </p:spPr>
            </p:pic>
          </p:control>
        </mc:Fallback>
      </mc:AlternateContent>
    </p:controls>
    <p:extLst>
      <p:ext uri="{BB962C8B-B14F-4D97-AF65-F5344CB8AC3E}">
        <p14:creationId xmlns:p14="http://schemas.microsoft.com/office/powerpoint/2010/main" val="39099038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9" name="Rectangle 9"/>
          <p:cNvSpPr>
            <a:spLocks noChangeArrowheads="1"/>
          </p:cNvSpPr>
          <p:nvPr/>
        </p:nvSpPr>
        <p:spPr bwMode="auto">
          <a:xfrm>
            <a:off x="8459788" y="5753100"/>
            <a:ext cx="3048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SzPct val="85000"/>
            </a:pPr>
            <a:endParaRPr lang="zh-CN" altLang="en-US" b="1" i="1" baseline="-25000">
              <a:latin typeface="Times New Roman" pitchFamily="18" charset="0"/>
            </a:endParaRPr>
          </a:p>
        </p:txBody>
      </p:sp>
      <p:sp>
        <p:nvSpPr>
          <p:cNvPr id="3" name="灯片编号占位符 2"/>
          <p:cNvSpPr>
            <a:spLocks noGrp="1"/>
          </p:cNvSpPr>
          <p:nvPr>
            <p:ph type="sldNum" sz="quarter" idx="12"/>
          </p:nvPr>
        </p:nvSpPr>
        <p:spPr/>
        <p:txBody>
          <a:bodyPr/>
          <a:lstStyle/>
          <a:p>
            <a:fld id="{8015EB96-8731-4FBB-B94B-532E49C244BD}" type="slidenum">
              <a:rPr lang="zh-CN" altLang="en-US" smtClean="0"/>
              <a:t>33</a:t>
            </a:fld>
            <a:endParaRPr lang="zh-CN" altLang="en-US"/>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717" y="1628800"/>
            <a:ext cx="3404228" cy="2866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0" y="-1"/>
            <a:ext cx="9144000" cy="11967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buSzPct val="85000"/>
            </a:pPr>
            <a:r>
              <a:rPr lang="zh-CN" altLang="en-US" sz="2800" b="1" dirty="0" smtClean="0">
                <a:latin typeface="楷体" pitchFamily="49" charset="-122"/>
                <a:ea typeface="楷体" pitchFamily="49" charset="-122"/>
              </a:rPr>
              <a:t>外反馈</a:t>
            </a:r>
            <a:r>
              <a:rPr lang="zh-CN" altLang="en-US" sz="2800" b="1" dirty="0">
                <a:latin typeface="楷体" pitchFamily="49" charset="-122"/>
                <a:ea typeface="楷体" pitchFamily="49" charset="-122"/>
              </a:rPr>
              <a:t>式变量</a:t>
            </a:r>
            <a:r>
              <a:rPr lang="zh-CN" altLang="en-US" sz="2800" b="1" dirty="0" smtClean="0">
                <a:latin typeface="楷体" pitchFamily="49" charset="-122"/>
                <a:ea typeface="楷体" pitchFamily="49" charset="-122"/>
              </a:rPr>
              <a:t>叶片泵流量～压力特性曲线</a:t>
            </a:r>
            <a:endParaRPr lang="en-US" altLang="zh-CN" sz="2800" b="1" dirty="0" smtClean="0">
              <a:latin typeface="楷体" pitchFamily="49" charset="-122"/>
              <a:ea typeface="楷体" pitchFamily="49" charset="-122"/>
            </a:endParaRPr>
          </a:p>
          <a:p>
            <a:pPr marL="342900" lvl="1" indent="-342900" algn="ctr">
              <a:buSzPct val="85000"/>
            </a:pPr>
            <a:r>
              <a:rPr lang="zh-CN" altLang="en-US" sz="2800" b="1" dirty="0" smtClean="0">
                <a:solidFill>
                  <a:srgbClr val="FF0000"/>
                </a:solidFill>
                <a:latin typeface="楷体" pitchFamily="49" charset="-122"/>
                <a:ea typeface="楷体" pitchFamily="49" charset="-122"/>
              </a:rPr>
              <a:t>截止</a:t>
            </a:r>
            <a:r>
              <a:rPr lang="zh-CN" altLang="en-US" sz="2800" b="1" dirty="0">
                <a:solidFill>
                  <a:srgbClr val="FF0000"/>
                </a:solidFill>
                <a:latin typeface="楷体" pitchFamily="49" charset="-122"/>
                <a:ea typeface="楷体" pitchFamily="49" charset="-122"/>
              </a:rPr>
              <a:t>压力</a:t>
            </a:r>
            <a:r>
              <a:rPr lang="en-US" altLang="zh-CN" sz="2800" b="1" dirty="0" smtClean="0">
                <a:solidFill>
                  <a:srgbClr val="FF0000"/>
                </a:solidFill>
                <a:latin typeface="楷体" pitchFamily="49" charset="-122"/>
                <a:ea typeface="楷体" pitchFamily="49" charset="-122"/>
              </a:rPr>
              <a:t>Pc</a:t>
            </a:r>
            <a:endParaRPr lang="zh-CN" altLang="en-US" sz="1600" b="1" dirty="0">
              <a:solidFill>
                <a:srgbClr val="FF0000"/>
              </a:solidFill>
              <a:latin typeface="楷体" pitchFamily="49" charset="-122"/>
              <a:ea typeface="楷体" pitchFamily="49" charset="-122"/>
            </a:endParaRPr>
          </a:p>
        </p:txBody>
      </p:sp>
      <p:pic>
        <p:nvPicPr>
          <p:cNvPr id="12" name="Picture 17" descr="211"/>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576" y="4700730"/>
            <a:ext cx="3493656" cy="2104740"/>
          </a:xfrm>
          <a:prstGeom prst="rect">
            <a:avLst/>
          </a:prstGeom>
          <a:solidFill>
            <a:schemeClr val="accent5">
              <a:lumMod val="60000"/>
              <a:lumOff val="40000"/>
            </a:schemeClr>
          </a:solidFill>
          <a:ln>
            <a:noFill/>
          </a:ln>
          <a:extLst/>
        </p:spPr>
      </p:pic>
      <p:sp>
        <p:nvSpPr>
          <p:cNvPr id="4" name="矩形 3"/>
          <p:cNvSpPr/>
          <p:nvPr/>
        </p:nvSpPr>
        <p:spPr>
          <a:xfrm>
            <a:off x="5324587" y="1828485"/>
            <a:ext cx="3131081" cy="470898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pPr>
            <a:r>
              <a:rPr lang="zh-CN" altLang="en-US" sz="2400" b="1" dirty="0" smtClean="0">
                <a:latin typeface="楷体" pitchFamily="49" charset="-122"/>
                <a:ea typeface="楷体" pitchFamily="49" charset="-122"/>
              </a:rPr>
              <a:t>    当</a:t>
            </a:r>
            <a:r>
              <a:rPr lang="zh-CN" altLang="en-US" sz="2400" b="1" dirty="0">
                <a:latin typeface="楷体" pitchFamily="49" charset="-122"/>
                <a:ea typeface="楷体" pitchFamily="49" charset="-122"/>
              </a:rPr>
              <a:t>定子和转子之间的偏心距为零时，系统压力达到最大值。该压力称为</a:t>
            </a:r>
            <a:r>
              <a:rPr lang="zh-CN" altLang="en-US" sz="2400" b="1" dirty="0">
                <a:solidFill>
                  <a:srgbClr val="FF0000"/>
                </a:solidFill>
                <a:latin typeface="楷体" pitchFamily="49" charset="-122"/>
                <a:ea typeface="楷体" pitchFamily="49" charset="-122"/>
              </a:rPr>
              <a:t>截止压力</a:t>
            </a:r>
            <a:r>
              <a:rPr lang="en-US" altLang="zh-CN" sz="2400" b="1" dirty="0">
                <a:solidFill>
                  <a:srgbClr val="FF0000"/>
                </a:solidFill>
                <a:latin typeface="楷体" pitchFamily="49" charset="-122"/>
                <a:ea typeface="楷体" pitchFamily="49" charset="-122"/>
              </a:rPr>
              <a:t>Pc</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a:lnSpc>
                <a:spcPct val="125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实际上</a:t>
            </a:r>
            <a:r>
              <a:rPr lang="zh-CN" altLang="en-US" sz="2400" b="1" dirty="0">
                <a:latin typeface="楷体" pitchFamily="49" charset="-122"/>
                <a:ea typeface="楷体" pitchFamily="49" charset="-122"/>
              </a:rPr>
              <a:t>由于泵的泄漏存在，当偏心距尚未达到零时，泵实际向系统的输出流量已为零。</a:t>
            </a:r>
            <a:endParaRPr lang="zh-CN" altLang="en-US" sz="2400" dirty="0">
              <a:latin typeface="楷体" pitchFamily="49" charset="-122"/>
              <a:ea typeface="楷体" pitchFamily="49" charset="-122"/>
            </a:endParaRPr>
          </a:p>
        </p:txBody>
      </p:sp>
      <p:sp>
        <p:nvSpPr>
          <p:cNvPr id="5" name="矩形 4"/>
          <p:cNvSpPr/>
          <p:nvPr/>
        </p:nvSpPr>
        <p:spPr>
          <a:xfrm>
            <a:off x="2585014" y="4392051"/>
            <a:ext cx="954107" cy="276999"/>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zh-CN" altLang="en-US" sz="1200" b="1" dirty="0">
                <a:solidFill>
                  <a:srgbClr val="FF0000"/>
                </a:solidFill>
                <a:latin typeface="楷体" pitchFamily="49" charset="-122"/>
                <a:ea typeface="楷体" pitchFamily="49" charset="-122"/>
              </a:rPr>
              <a:t>截止压力</a:t>
            </a:r>
            <a:r>
              <a:rPr lang="en-US" altLang="zh-CN" sz="1200" b="1" dirty="0">
                <a:solidFill>
                  <a:srgbClr val="FF0000"/>
                </a:solidFill>
                <a:latin typeface="楷体" pitchFamily="49" charset="-122"/>
                <a:ea typeface="楷体" pitchFamily="49" charset="-122"/>
              </a:rPr>
              <a:t>Pc</a:t>
            </a:r>
            <a:endParaRPr lang="zh-CN" altLang="en-US" sz="1200" dirty="0"/>
          </a:p>
        </p:txBody>
      </p:sp>
    </p:spTree>
    <p:extLst>
      <p:ext uri="{BB962C8B-B14F-4D97-AF65-F5344CB8AC3E}">
        <p14:creationId xmlns:p14="http://schemas.microsoft.com/office/powerpoint/2010/main" val="25758731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015EB96-8731-4FBB-B94B-532E49C244BD}" type="slidenum">
              <a:rPr lang="zh-CN" altLang="en-US" smtClean="0"/>
              <a:t>34</a:t>
            </a:fld>
            <a:endParaRPr lang="zh-CN" altLang="en-US"/>
          </a:p>
        </p:txBody>
      </p:sp>
    </p:spTree>
    <p:controls>
      <mc:AlternateContent xmlns:mc="http://schemas.openxmlformats.org/markup-compatibility/2006">
        <mc:Choice xmlns:v="urn:schemas-microsoft-com:vml" Requires="v">
          <p:control spid="13322" name="ShockwaveFlash1" r:id="rId2" imgW="9144000" imgH="6738840"/>
        </mc:Choice>
        <mc:Fallback>
          <p:control name="ShockwaveFlash1" r:id="rId2" imgW="9144000" imgH="6738840">
            <p:pic>
              <p:nvPicPr>
                <p:cNvPr id="3" name="ShockwaveFlash1"/>
                <p:cNvPicPr>
                  <a:picLocks/>
                </p:cNvPicPr>
                <p:nvPr/>
              </p:nvPicPr>
              <p:blipFill>
                <a:blip r:embed="rId4"/>
                <a:stretch>
                  <a:fillRect/>
                </a:stretch>
              </p:blipFill>
              <p:spPr>
                <a:xfrm>
                  <a:off x="0" y="-18169"/>
                  <a:ext cx="9144000" cy="6739643"/>
                </a:xfrm>
                <a:prstGeom prst="rect">
                  <a:avLst/>
                </a:prstGeom>
              </p:spPr>
            </p:pic>
          </p:control>
        </mc:Fallback>
      </mc:AlternateContent>
    </p:controls>
    <p:extLst>
      <p:ext uri="{BB962C8B-B14F-4D97-AF65-F5344CB8AC3E}">
        <p14:creationId xmlns:p14="http://schemas.microsoft.com/office/powerpoint/2010/main" val="1267085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534" y="1773934"/>
            <a:ext cx="5051069" cy="4249658"/>
          </a:xfrm>
          <a:prstGeom prst="rect">
            <a:avLst/>
          </a:prstGeom>
          <a:solidFill>
            <a:schemeClr val="bg2"/>
          </a:solidFill>
          <a:ln>
            <a:noFill/>
          </a:ln>
          <a:extLst/>
        </p:spPr>
      </p:pic>
      <p:sp>
        <p:nvSpPr>
          <p:cNvPr id="4" name="矩形 6"/>
          <p:cNvSpPr>
            <a:spLocks noChangeArrowheads="1"/>
          </p:cNvSpPr>
          <p:nvPr/>
        </p:nvSpPr>
        <p:spPr bwMode="auto">
          <a:xfrm>
            <a:off x="5595714" y="1773934"/>
            <a:ext cx="3138664" cy="1865126"/>
          </a:xfrm>
          <a:prstGeom prst="rect">
            <a:avLst/>
          </a:prstGeom>
          <a:ln>
            <a:headEnd/>
            <a:tailEnd/>
          </a:ln>
          <a:extLst/>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20000"/>
              </a:lnSpc>
              <a:buSzPct val="85000"/>
            </a:pPr>
            <a:r>
              <a:rPr lang="zh-CN" altLang="en-US" sz="2400" b="1" dirty="0" smtClean="0">
                <a:latin typeface="楷体" pitchFamily="49" charset="-122"/>
                <a:ea typeface="楷体" pitchFamily="49" charset="-122"/>
              </a:rPr>
              <a:t>    液压泵的工作压力</a:t>
            </a:r>
            <a:r>
              <a:rPr lang="zh-CN" altLang="en-US" sz="2400" b="1" dirty="0">
                <a:latin typeface="楷体" pitchFamily="49" charset="-122"/>
                <a:ea typeface="楷体" pitchFamily="49" charset="-122"/>
              </a:rPr>
              <a:t>小于限定压力</a:t>
            </a:r>
            <a:r>
              <a:rPr lang="zh-CN" altLang="en-US" sz="2400" b="1" dirty="0" smtClean="0">
                <a:latin typeface="楷体" pitchFamily="49" charset="-122"/>
                <a:ea typeface="楷体" pitchFamily="49" charset="-122"/>
              </a:rPr>
              <a:t>时，泵</a:t>
            </a:r>
            <a:r>
              <a:rPr lang="zh-CN" altLang="en-US" sz="2400" b="1" dirty="0">
                <a:latin typeface="楷体" pitchFamily="49" charset="-122"/>
                <a:ea typeface="楷体" pitchFamily="49" charset="-122"/>
              </a:rPr>
              <a:t>的输出功率先随工作压力增大而增大</a:t>
            </a:r>
            <a:r>
              <a:rPr lang="zh-CN" altLang="en-US" sz="2400" b="1" dirty="0" smtClean="0">
                <a:latin typeface="楷体" pitchFamily="49" charset="-122"/>
                <a:ea typeface="楷体" pitchFamily="49" charset="-122"/>
              </a:rPr>
              <a:t>。</a:t>
            </a:r>
            <a:endParaRPr lang="zh-CN" altLang="en-US" sz="2400" b="1" dirty="0">
              <a:latin typeface="楷体" pitchFamily="49" charset="-122"/>
              <a:ea typeface="楷体" pitchFamily="49" charset="-122"/>
            </a:endParaRPr>
          </a:p>
        </p:txBody>
      </p:sp>
      <p:sp>
        <p:nvSpPr>
          <p:cNvPr id="2" name="灯片编号占位符 1"/>
          <p:cNvSpPr>
            <a:spLocks noGrp="1"/>
          </p:cNvSpPr>
          <p:nvPr>
            <p:ph type="sldNum" sz="quarter" idx="12"/>
          </p:nvPr>
        </p:nvSpPr>
        <p:spPr/>
        <p:txBody>
          <a:bodyPr/>
          <a:lstStyle/>
          <a:p>
            <a:fld id="{8015EB96-8731-4FBB-B94B-532E49C244BD}" type="slidenum">
              <a:rPr lang="zh-CN" altLang="en-US" smtClean="0"/>
              <a:t>35</a:t>
            </a:fld>
            <a:endParaRPr lang="zh-CN" altLang="en-US"/>
          </a:p>
        </p:txBody>
      </p:sp>
      <p:sp>
        <p:nvSpPr>
          <p:cNvPr id="6" name="矩形 5"/>
          <p:cNvSpPr/>
          <p:nvPr/>
        </p:nvSpPr>
        <p:spPr>
          <a:xfrm>
            <a:off x="0" y="-27296"/>
            <a:ext cx="9144000" cy="11967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buSzPct val="85000"/>
            </a:pPr>
            <a:r>
              <a:rPr lang="zh-CN" altLang="en-US" sz="2800" b="1" dirty="0" smtClean="0">
                <a:latin typeface="楷体" pitchFamily="49" charset="-122"/>
                <a:ea typeface="楷体" pitchFamily="49" charset="-122"/>
              </a:rPr>
              <a:t>外反馈</a:t>
            </a:r>
            <a:r>
              <a:rPr lang="zh-CN" altLang="en-US" sz="2800" b="1" dirty="0">
                <a:latin typeface="楷体" pitchFamily="49" charset="-122"/>
                <a:ea typeface="楷体" pitchFamily="49" charset="-122"/>
              </a:rPr>
              <a:t>式变量</a:t>
            </a:r>
            <a:r>
              <a:rPr lang="zh-CN" altLang="en-US" sz="2800" b="1" dirty="0" smtClean="0">
                <a:latin typeface="楷体" pitchFamily="49" charset="-122"/>
                <a:ea typeface="楷体" pitchFamily="49" charset="-122"/>
              </a:rPr>
              <a:t>叶片泵输出功率～压力特性曲线</a:t>
            </a:r>
            <a:endParaRPr lang="en-US" altLang="zh-CN" sz="2800" b="1" dirty="0" smtClean="0">
              <a:latin typeface="楷体" pitchFamily="49" charset="-122"/>
              <a:ea typeface="楷体" pitchFamily="49" charset="-122"/>
            </a:endParaRPr>
          </a:p>
        </p:txBody>
      </p:sp>
      <p:sp>
        <p:nvSpPr>
          <p:cNvPr id="8" name="矩形 6"/>
          <p:cNvSpPr>
            <a:spLocks noChangeArrowheads="1"/>
          </p:cNvSpPr>
          <p:nvPr/>
        </p:nvSpPr>
        <p:spPr bwMode="auto">
          <a:xfrm>
            <a:off x="5595715" y="3844359"/>
            <a:ext cx="3138663" cy="2308324"/>
          </a:xfrm>
          <a:prstGeom prst="rect">
            <a:avLst/>
          </a:prstGeom>
          <a:ln>
            <a:headEnd/>
            <a:tailEnd/>
          </a:ln>
          <a:extLst/>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buSzPct val="85000"/>
            </a:pPr>
            <a:r>
              <a:rPr lang="zh-CN" altLang="en-US" sz="2400" b="1" dirty="0" smtClean="0">
                <a:latin typeface="楷体" pitchFamily="49" charset="-122"/>
                <a:ea typeface="楷体" pitchFamily="49" charset="-122"/>
              </a:rPr>
              <a:t>    液压</a:t>
            </a:r>
            <a:r>
              <a:rPr lang="zh-CN" altLang="en-US" sz="2400" b="1" dirty="0">
                <a:latin typeface="楷体" pitchFamily="49" charset="-122"/>
                <a:ea typeface="楷体" pitchFamily="49" charset="-122"/>
              </a:rPr>
              <a:t>泵</a:t>
            </a:r>
            <a:r>
              <a:rPr lang="zh-CN" altLang="en-US" sz="2400" b="1" dirty="0" smtClean="0">
                <a:latin typeface="楷体" pitchFamily="49" charset="-122"/>
                <a:ea typeface="楷体" pitchFamily="49" charset="-122"/>
              </a:rPr>
              <a:t>的工作压力超过</a:t>
            </a:r>
            <a:r>
              <a:rPr lang="zh-CN" altLang="en-US" sz="2400" b="1" dirty="0">
                <a:latin typeface="楷体" pitchFamily="49" charset="-122"/>
                <a:ea typeface="楷体" pitchFamily="49" charset="-122"/>
              </a:rPr>
              <a:t>限定压力后</a:t>
            </a:r>
            <a:r>
              <a:rPr lang="zh-CN" altLang="en-US" sz="2400" b="1" dirty="0" smtClean="0">
                <a:latin typeface="楷体" pitchFamily="49" charset="-122"/>
                <a:ea typeface="楷体" pitchFamily="49" charset="-122"/>
              </a:rPr>
              <a:t>，液压泵的输出功率在经过拐点后随工作压力增大而减小。</a:t>
            </a:r>
            <a:endParaRPr lang="zh-CN" altLang="en-US" sz="2400" b="1" dirty="0">
              <a:latin typeface="楷体" pitchFamily="49" charset="-122"/>
              <a:ea typeface="楷体" pitchFamily="49" charset="-122"/>
            </a:endParaRPr>
          </a:p>
        </p:txBody>
      </p:sp>
      <p:sp>
        <p:nvSpPr>
          <p:cNvPr id="9" name="矩形 8"/>
          <p:cNvSpPr/>
          <p:nvPr/>
        </p:nvSpPr>
        <p:spPr>
          <a:xfrm>
            <a:off x="2056973" y="1773934"/>
            <a:ext cx="1728192"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zh-CN" altLang="en-US" b="1" dirty="0" smtClean="0">
                <a:latin typeface="楷体" pitchFamily="49" charset="-122"/>
                <a:ea typeface="楷体" pitchFamily="49" charset="-122"/>
              </a:rPr>
              <a:t>泵</a:t>
            </a:r>
            <a:r>
              <a:rPr lang="zh-CN" altLang="en-US" b="1" dirty="0">
                <a:latin typeface="楷体" pitchFamily="49" charset="-122"/>
                <a:ea typeface="楷体" pitchFamily="49" charset="-122"/>
              </a:rPr>
              <a:t>最大功率在限定压力附近</a:t>
            </a:r>
            <a:endParaRPr lang="zh-CN" altLang="en-US" dirty="0"/>
          </a:p>
        </p:txBody>
      </p:sp>
      <mc:AlternateContent xmlns:mc="http://schemas.openxmlformats.org/markup-compatibility/2006" xmlns:a14="http://schemas.microsoft.com/office/drawing/2010/main">
        <mc:Choice Requires="a14">
          <p:sp>
            <p:nvSpPr>
              <p:cNvPr id="10" name="TextBox 9"/>
              <p:cNvSpPr txBox="1"/>
              <p:nvPr/>
            </p:nvSpPr>
            <p:spPr>
              <a:xfrm>
                <a:off x="1912957" y="6146042"/>
                <a:ext cx="2016224"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rgbClr val="FF0000"/>
                          </a:solidFill>
                          <a:latin typeface="Cambria Math"/>
                        </a:rPr>
                        <m:t>𝑷</m:t>
                      </m:r>
                      <m:r>
                        <a:rPr lang="en-US" altLang="zh-CN" sz="2800" b="1" i="1" baseline="-25000" smtClean="0">
                          <a:solidFill>
                            <a:srgbClr val="FF0000"/>
                          </a:solidFill>
                          <a:latin typeface="Cambria Math"/>
                        </a:rPr>
                        <m:t>𝑩</m:t>
                      </m:r>
                      <m:r>
                        <a:rPr lang="en-US" altLang="zh-CN" sz="2800" b="1" i="1" smtClean="0">
                          <a:solidFill>
                            <a:srgbClr val="FF0000"/>
                          </a:solidFill>
                          <a:latin typeface="Cambria Math"/>
                        </a:rPr>
                        <m:t>=</m:t>
                      </m:r>
                      <m:r>
                        <a:rPr lang="en-US" altLang="zh-CN" sz="2800" b="1" i="1" smtClean="0">
                          <a:solidFill>
                            <a:srgbClr val="FF0000"/>
                          </a:solidFill>
                          <a:latin typeface="Cambria Math"/>
                        </a:rPr>
                        <m:t>𝒑𝑩𝒒𝑩</m:t>
                      </m:r>
                    </m:oMath>
                  </m:oMathPara>
                </a14:m>
                <a:endParaRPr lang="zh-CN" altLang="en-US" sz="2800" b="1" baseline="-25000"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912957" y="6146042"/>
                <a:ext cx="2016224" cy="513282"/>
              </a:xfrm>
              <a:prstGeom prst="rect">
                <a:avLst/>
              </a:prstGeom>
              <a:blipFill rotWithShape="0">
                <a:blip r:embed="rId3"/>
                <a:stretch>
                  <a:fillRect/>
                </a:stretch>
              </a:blipFill>
            </p:spPr>
            <p:txBody>
              <a:bodyPr/>
              <a:lstStyle/>
              <a:p>
                <a:r>
                  <a:rPr lang="zh-CN" altLang="en-US">
                    <a:noFill/>
                  </a:rPr>
                  <a:t> </a:t>
                </a:r>
              </a:p>
            </p:txBody>
          </p:sp>
        </mc:Fallback>
      </mc:AlternateContent>
      <p:cxnSp>
        <p:nvCxnSpPr>
          <p:cNvPr id="7" name="直接连接符 6"/>
          <p:cNvCxnSpPr/>
          <p:nvPr/>
        </p:nvCxnSpPr>
        <p:spPr>
          <a:xfrm flipH="1">
            <a:off x="971600" y="2706497"/>
            <a:ext cx="2520280" cy="29211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8105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4276" name="Picture 4" descr="3-1-12"/>
          <p:cNvPicPr>
            <a:picLocks noChangeAspect="1" noChangeArrowheads="1"/>
          </p:cNvPicPr>
          <p:nvPr/>
        </p:nvPicPr>
        <p:blipFill>
          <a:blip r:embed="rId3">
            <a:lum bright="-24000" contrast="66000"/>
            <a:extLst>
              <a:ext uri="{28A0092B-C50C-407E-A947-70E740481C1C}">
                <a14:useLocalDpi xmlns:a14="http://schemas.microsoft.com/office/drawing/2010/main" val="0"/>
              </a:ext>
            </a:extLst>
          </a:blip>
          <a:srcRect/>
          <a:stretch>
            <a:fillRect/>
          </a:stretch>
        </p:blipFill>
        <p:spPr bwMode="auto">
          <a:xfrm>
            <a:off x="1686791" y="1807597"/>
            <a:ext cx="5562600" cy="39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Text Box 5"/>
          <p:cNvSpPr txBox="1">
            <a:spLocks noChangeArrowheads="1"/>
          </p:cNvSpPr>
          <p:nvPr/>
        </p:nvSpPr>
        <p:spPr bwMode="auto">
          <a:xfrm>
            <a:off x="7402086" y="2646591"/>
            <a:ext cx="1579594" cy="1754326"/>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1800" b="1" dirty="0" smtClean="0">
                <a:latin typeface="楷体" pitchFamily="49" charset="-122"/>
                <a:ea typeface="楷体" pitchFamily="49" charset="-122"/>
              </a:rPr>
              <a:t>调节流量</a:t>
            </a:r>
            <a:r>
              <a:rPr lang="zh-CN" altLang="en-US" sz="1800" b="1" dirty="0">
                <a:latin typeface="楷体" pitchFamily="49" charset="-122"/>
                <a:ea typeface="楷体" pitchFamily="49" charset="-122"/>
              </a:rPr>
              <a:t>调节</a:t>
            </a:r>
            <a:r>
              <a:rPr lang="zh-CN" altLang="en-US" sz="1800" b="1" dirty="0" smtClean="0">
                <a:latin typeface="楷体" pitchFamily="49" charset="-122"/>
                <a:ea typeface="楷体" pitchFamily="49" charset="-122"/>
              </a:rPr>
              <a:t>螺钉，可调节初始偏心距（初始流量大小），</a:t>
            </a:r>
            <a:r>
              <a:rPr lang="en-US" altLang="zh-CN" sz="1800" b="1" dirty="0" smtClean="0">
                <a:latin typeface="楷体" pitchFamily="49" charset="-122"/>
                <a:ea typeface="楷体" pitchFamily="49" charset="-122"/>
              </a:rPr>
              <a:t>AB</a:t>
            </a:r>
            <a:r>
              <a:rPr lang="zh-CN" altLang="en-US" sz="1800" b="1" dirty="0" smtClean="0">
                <a:latin typeface="楷体" pitchFamily="49" charset="-122"/>
                <a:ea typeface="楷体" pitchFamily="49" charset="-122"/>
              </a:rPr>
              <a:t>可上下平行移动。</a:t>
            </a:r>
            <a:endParaRPr lang="zh-CN" altLang="en-US" sz="1800" b="1" dirty="0">
              <a:latin typeface="楷体" pitchFamily="49" charset="-122"/>
              <a:ea typeface="楷体" pitchFamily="49" charset="-122"/>
            </a:endParaRPr>
          </a:p>
        </p:txBody>
      </p:sp>
      <p:sp>
        <p:nvSpPr>
          <p:cNvPr id="54278" name="Text Box 6"/>
          <p:cNvSpPr txBox="1">
            <a:spLocks noChangeArrowheads="1"/>
          </p:cNvSpPr>
          <p:nvPr/>
        </p:nvSpPr>
        <p:spPr bwMode="auto">
          <a:xfrm>
            <a:off x="82452" y="1723261"/>
            <a:ext cx="1370441" cy="1477328"/>
          </a:xfrm>
          <a:prstGeom prst="rect">
            <a:avLst/>
          </a:prstGeom>
          <a:ln/>
          <a:extLst/>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spcBef>
                <a:spcPct val="50000"/>
              </a:spcBef>
            </a:pPr>
            <a:r>
              <a:rPr lang="zh-CN" altLang="en-US" sz="1800" b="1" dirty="0">
                <a:latin typeface="楷体" pitchFamily="49" charset="-122"/>
                <a:ea typeface="楷体" pitchFamily="49" charset="-122"/>
              </a:rPr>
              <a:t>调节调压</a:t>
            </a:r>
            <a:r>
              <a:rPr lang="zh-CN" altLang="en-US" sz="1800" b="1" dirty="0" smtClean="0">
                <a:latin typeface="楷体" pitchFamily="49" charset="-122"/>
                <a:ea typeface="楷体" pitchFamily="49" charset="-122"/>
              </a:rPr>
              <a:t>螺钉可调节弹簧</a:t>
            </a:r>
            <a:r>
              <a:rPr lang="zh-CN" altLang="en-US" sz="1800" b="1" dirty="0">
                <a:latin typeface="楷体" pitchFamily="49" charset="-122"/>
                <a:ea typeface="楷体" pitchFamily="49" charset="-122"/>
              </a:rPr>
              <a:t>预紧</a:t>
            </a:r>
            <a:r>
              <a:rPr lang="zh-CN" altLang="en-US" sz="1800" b="1" dirty="0" smtClean="0">
                <a:latin typeface="楷体" pitchFamily="49" charset="-122"/>
                <a:ea typeface="楷体" pitchFamily="49" charset="-122"/>
              </a:rPr>
              <a:t>力大小，</a:t>
            </a:r>
            <a:r>
              <a:rPr lang="en-US" altLang="zh-CN" sz="1800" b="1" dirty="0" smtClean="0">
                <a:latin typeface="楷体" pitchFamily="49" charset="-122"/>
                <a:ea typeface="楷体" pitchFamily="49" charset="-122"/>
              </a:rPr>
              <a:t>BC</a:t>
            </a:r>
            <a:r>
              <a:rPr lang="zh-CN" altLang="en-US" sz="1800" b="1" dirty="0" smtClean="0">
                <a:latin typeface="楷体" pitchFamily="49" charset="-122"/>
                <a:ea typeface="楷体" pitchFamily="49" charset="-122"/>
              </a:rPr>
              <a:t>可左右平行移动。</a:t>
            </a:r>
            <a:endParaRPr lang="zh-CN" altLang="en-US" sz="1800" b="1" dirty="0">
              <a:latin typeface="楷体" pitchFamily="49" charset="-122"/>
              <a:ea typeface="楷体" pitchFamily="49" charset="-122"/>
            </a:endParaRPr>
          </a:p>
        </p:txBody>
      </p:sp>
      <p:sp>
        <p:nvSpPr>
          <p:cNvPr id="9" name="矩形 8"/>
          <p:cNvSpPr/>
          <p:nvPr/>
        </p:nvSpPr>
        <p:spPr>
          <a:xfrm>
            <a:off x="0" y="0"/>
            <a:ext cx="9144000" cy="119675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200" b="1" dirty="0">
                <a:latin typeface="+mj-ea"/>
                <a:ea typeface="+mj-ea"/>
              </a:rPr>
              <a:t>外</a:t>
            </a:r>
            <a:r>
              <a:rPr lang="zh-CN" altLang="en-US" sz="3200" b="1" dirty="0" smtClean="0">
                <a:latin typeface="+mj-ea"/>
                <a:ea typeface="+mj-ea"/>
              </a:rPr>
              <a:t>反馈限压式变量叶片泵小结</a:t>
            </a:r>
            <a:endParaRPr lang="zh-CN" altLang="en-US" sz="3200" dirty="0">
              <a:latin typeface="+mj-ea"/>
              <a:ea typeface="+mj-ea"/>
            </a:endParaRPr>
          </a:p>
        </p:txBody>
      </p:sp>
      <p:sp>
        <p:nvSpPr>
          <p:cNvPr id="4" name="矩形 3"/>
          <p:cNvSpPr/>
          <p:nvPr/>
        </p:nvSpPr>
        <p:spPr>
          <a:xfrm>
            <a:off x="7325781" y="1196752"/>
            <a:ext cx="1655899"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b="1" dirty="0">
                <a:latin typeface="楷体" pitchFamily="49" charset="-122"/>
                <a:ea typeface="楷体" pitchFamily="49" charset="-122"/>
              </a:rPr>
              <a:t>利用叶片泵</a:t>
            </a:r>
            <a:r>
              <a:rPr lang="zh-CN" altLang="en-US" b="1" dirty="0" smtClean="0">
                <a:latin typeface="楷体" pitchFamily="49" charset="-122"/>
                <a:ea typeface="楷体" pitchFamily="49" charset="-122"/>
              </a:rPr>
              <a:t>出口压力控制活塞移动改变偏心距实现</a:t>
            </a:r>
            <a:r>
              <a:rPr lang="zh-CN" altLang="en-US" b="1" dirty="0">
                <a:latin typeface="楷体" pitchFamily="49" charset="-122"/>
                <a:ea typeface="楷体" pitchFamily="49" charset="-122"/>
              </a:rPr>
              <a:t>变量</a:t>
            </a:r>
            <a:endParaRPr lang="zh-CN" altLang="en-US" dirty="0"/>
          </a:p>
        </p:txBody>
      </p:sp>
      <p:cxnSp>
        <p:nvCxnSpPr>
          <p:cNvPr id="6" name="直接箭头连接符 5"/>
          <p:cNvCxnSpPr/>
          <p:nvPr/>
        </p:nvCxnSpPr>
        <p:spPr>
          <a:xfrm flipH="1">
            <a:off x="6444209" y="2397081"/>
            <a:ext cx="881572" cy="10763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8015EB96-8731-4FBB-B94B-532E49C244BD}" type="slidenum">
              <a:rPr lang="zh-CN" altLang="en-US" smtClean="0"/>
              <a:t>36</a:t>
            </a:fld>
            <a:endParaRPr lang="zh-CN" altLang="en-US"/>
          </a:p>
        </p:txBody>
      </p:sp>
      <p:pic>
        <p:nvPicPr>
          <p:cNvPr id="12" name="Picture 8"/>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4983403"/>
            <a:ext cx="2499460" cy="1874595"/>
          </a:xfrm>
          <a:prstGeom prst="rect">
            <a:avLst/>
          </a:prstGeom>
          <a:solidFill>
            <a:schemeClr val="bg2"/>
          </a:solidFill>
          <a:ln>
            <a:noFill/>
          </a:ln>
          <a:extLst/>
        </p:spPr>
      </p:pic>
      <p:cxnSp>
        <p:nvCxnSpPr>
          <p:cNvPr id="14" name="直接箭头连接符 13"/>
          <p:cNvCxnSpPr>
            <a:stCxn id="54277" idx="1"/>
          </p:cNvCxnSpPr>
          <p:nvPr/>
        </p:nvCxnSpPr>
        <p:spPr>
          <a:xfrm flipH="1">
            <a:off x="7048224" y="3523754"/>
            <a:ext cx="353862" cy="2784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1452893" y="2646591"/>
            <a:ext cx="598827" cy="99843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5" name="Picture 8"/>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44209" y="4983404"/>
            <a:ext cx="2499460" cy="1874595"/>
          </a:xfrm>
          <a:prstGeom prst="rect">
            <a:avLst/>
          </a:prstGeom>
          <a:solidFill>
            <a:schemeClr val="bg2"/>
          </a:solidFill>
          <a:ln>
            <a:noFill/>
          </a:ln>
          <a:extLst/>
        </p:spPr>
      </p:pic>
      <p:cxnSp>
        <p:nvCxnSpPr>
          <p:cNvPr id="8" name="直接连接符 7"/>
          <p:cNvCxnSpPr/>
          <p:nvPr/>
        </p:nvCxnSpPr>
        <p:spPr>
          <a:xfrm>
            <a:off x="6732240" y="5517232"/>
            <a:ext cx="1296144" cy="2796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547664" y="5763589"/>
            <a:ext cx="504056" cy="872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1226" y="3523754"/>
            <a:ext cx="1604339" cy="113107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25000"/>
              </a:lnSpc>
              <a:defRPr/>
            </a:pPr>
            <a:r>
              <a:rPr kumimoji="1" lang="zh-CN" altLang="en-US" b="1" dirty="0" smtClean="0">
                <a:solidFill>
                  <a:schemeClr val="tx1"/>
                </a:solidFill>
                <a:latin typeface="楷体" pitchFamily="49" charset="-122"/>
                <a:ea typeface="楷体" pitchFamily="49" charset="-122"/>
              </a:rPr>
              <a:t>改变</a:t>
            </a:r>
            <a:r>
              <a:rPr kumimoji="1" lang="zh-CN" altLang="en-US" b="1" dirty="0">
                <a:solidFill>
                  <a:schemeClr val="tx1"/>
                </a:solidFill>
                <a:latin typeface="楷体" pitchFamily="49" charset="-122"/>
                <a:ea typeface="楷体" pitchFamily="49" charset="-122"/>
              </a:rPr>
              <a:t>弹簧刚度可以改变</a:t>
            </a:r>
            <a:r>
              <a:rPr kumimoji="1" lang="en-US" altLang="zh-CN" b="1" dirty="0">
                <a:solidFill>
                  <a:schemeClr val="tx1"/>
                </a:solidFill>
                <a:latin typeface="楷体" pitchFamily="49" charset="-122"/>
                <a:ea typeface="楷体" pitchFamily="49" charset="-122"/>
              </a:rPr>
              <a:t>BC</a:t>
            </a:r>
            <a:r>
              <a:rPr kumimoji="1" lang="zh-CN" altLang="en-US" b="1" dirty="0">
                <a:solidFill>
                  <a:schemeClr val="tx1"/>
                </a:solidFill>
                <a:latin typeface="楷体" pitchFamily="49" charset="-122"/>
                <a:ea typeface="楷体" pitchFamily="49" charset="-122"/>
              </a:rPr>
              <a:t>段的斜率。</a:t>
            </a:r>
          </a:p>
        </p:txBody>
      </p:sp>
    </p:spTree>
    <p:extLst>
      <p:ext uri="{BB962C8B-B14F-4D97-AF65-F5344CB8AC3E}">
        <p14:creationId xmlns:p14="http://schemas.microsoft.com/office/powerpoint/2010/main" val="41011726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7" name="Picture 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109737"/>
            <a:ext cx="9144000" cy="5733256"/>
          </a:xfrm>
          <a:prstGeom prst="rect">
            <a:avLst/>
          </a:prstGeom>
          <a:solidFill>
            <a:schemeClr val="bg2"/>
          </a:solidFill>
          <a:ln>
            <a:noFill/>
          </a:ln>
          <a:extLst/>
        </p:spPr>
      </p:pic>
      <p:sp>
        <p:nvSpPr>
          <p:cNvPr id="3" name="灯片编号占位符 2"/>
          <p:cNvSpPr>
            <a:spLocks noGrp="1"/>
          </p:cNvSpPr>
          <p:nvPr>
            <p:ph type="sldNum" sz="quarter" idx="12"/>
          </p:nvPr>
        </p:nvSpPr>
        <p:spPr/>
        <p:txBody>
          <a:bodyPr/>
          <a:lstStyle/>
          <a:p>
            <a:fld id="{8015EB96-8731-4FBB-B94B-532E49C244BD}" type="slidenum">
              <a:rPr lang="zh-CN" altLang="en-US" smtClean="0"/>
              <a:t>37</a:t>
            </a:fld>
            <a:endParaRPr lang="zh-CN" altLang="en-US"/>
          </a:p>
        </p:txBody>
      </p:sp>
      <p:sp>
        <p:nvSpPr>
          <p:cNvPr id="8" name="矩形 7"/>
          <p:cNvSpPr/>
          <p:nvPr/>
        </p:nvSpPr>
        <p:spPr>
          <a:xfrm>
            <a:off x="6509389" y="6381328"/>
            <a:ext cx="381836" cy="461665"/>
          </a:xfrm>
          <a:prstGeom prst="rect">
            <a:avLst/>
          </a:prstGeom>
        </p:spPr>
        <p:txBody>
          <a:bodyPr wrap="none">
            <a:spAutoFit/>
          </a:bodyPr>
          <a:lstStyle/>
          <a:p>
            <a:r>
              <a:rPr lang="en-US" altLang="zh-CN" sz="2400" b="1" dirty="0" smtClean="0"/>
              <a:t>P</a:t>
            </a:r>
            <a:endParaRPr lang="zh-CN" altLang="en-US" sz="2400" b="1" dirty="0"/>
          </a:p>
        </p:txBody>
      </p:sp>
      <p:sp>
        <p:nvSpPr>
          <p:cNvPr id="11" name="矩形 10"/>
          <p:cNvSpPr/>
          <p:nvPr/>
        </p:nvSpPr>
        <p:spPr>
          <a:xfrm>
            <a:off x="395536" y="4389263"/>
            <a:ext cx="381836" cy="461665"/>
          </a:xfrm>
          <a:prstGeom prst="rect">
            <a:avLst/>
          </a:prstGeom>
        </p:spPr>
        <p:txBody>
          <a:bodyPr wrap="none">
            <a:spAutoFit/>
          </a:bodyPr>
          <a:lstStyle/>
          <a:p>
            <a:r>
              <a:rPr lang="en-US" altLang="zh-CN" sz="2400" b="1" dirty="0" smtClean="0"/>
              <a:t>q</a:t>
            </a:r>
            <a:endParaRPr lang="zh-CN" altLang="en-US" sz="2400" b="1" dirty="0"/>
          </a:p>
        </p:txBody>
      </p:sp>
      <p:sp>
        <p:nvSpPr>
          <p:cNvPr id="16" name="矩形 15"/>
          <p:cNvSpPr/>
          <p:nvPr/>
        </p:nvSpPr>
        <p:spPr>
          <a:xfrm>
            <a:off x="0" y="-27296"/>
            <a:ext cx="9144000" cy="11370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buSzPct val="85000"/>
            </a:pPr>
            <a:r>
              <a:rPr lang="zh-CN" altLang="en-US" sz="2800" b="1" dirty="0" smtClean="0">
                <a:latin typeface="楷体" pitchFamily="49" charset="-122"/>
                <a:ea typeface="楷体" pitchFamily="49" charset="-122"/>
              </a:rPr>
              <a:t>外反馈</a:t>
            </a:r>
            <a:r>
              <a:rPr lang="zh-CN" altLang="en-US" sz="2800" b="1" dirty="0">
                <a:latin typeface="楷体" pitchFamily="49" charset="-122"/>
                <a:ea typeface="楷体" pitchFamily="49" charset="-122"/>
              </a:rPr>
              <a:t>式变量</a:t>
            </a:r>
            <a:r>
              <a:rPr lang="zh-CN" altLang="en-US" sz="2800" b="1" dirty="0" smtClean="0">
                <a:latin typeface="楷体" pitchFamily="49" charset="-122"/>
                <a:ea typeface="楷体" pitchFamily="49" charset="-122"/>
              </a:rPr>
              <a:t>叶片泵输出流量、功率～压力特性曲线</a:t>
            </a:r>
            <a:endParaRPr lang="en-US" altLang="zh-CN" sz="2800" b="1" dirty="0" smtClean="0">
              <a:latin typeface="楷体" pitchFamily="49" charset="-122"/>
              <a:ea typeface="楷体" pitchFamily="49" charset="-122"/>
            </a:endParaRPr>
          </a:p>
        </p:txBody>
      </p:sp>
    </p:spTree>
    <p:extLst>
      <p:ext uri="{BB962C8B-B14F-4D97-AF65-F5344CB8AC3E}">
        <p14:creationId xmlns:p14="http://schemas.microsoft.com/office/powerpoint/2010/main" val="37202422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10"/>
          <p:cNvSpPr>
            <a:spLocks noChangeArrowheads="1"/>
          </p:cNvSpPr>
          <p:nvPr/>
        </p:nvSpPr>
        <p:spPr bwMode="auto">
          <a:xfrm>
            <a:off x="1115616" y="3140968"/>
            <a:ext cx="698477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28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外</a:t>
            </a:r>
            <a:r>
              <a:rPr lang="zh-CN" altLang="en-US" sz="2400" b="1" dirty="0">
                <a:latin typeface="楷体" pitchFamily="49" charset="-122"/>
                <a:ea typeface="楷体" pitchFamily="49" charset="-122"/>
              </a:rPr>
              <a:t>反馈限压式变量叶片泵</a:t>
            </a:r>
            <a:r>
              <a:rPr lang="zh-CN" altLang="en-US" sz="2400" b="1" dirty="0" smtClean="0">
                <a:latin typeface="楷体" pitchFamily="49" charset="-122"/>
                <a:ea typeface="楷体" pitchFamily="49" charset="-122"/>
                <a:cs typeface="Times New Roman" pitchFamily="18" charset="0"/>
              </a:rPr>
              <a:t>泵</a:t>
            </a:r>
            <a:r>
              <a:rPr lang="zh-CN" altLang="en-US" sz="2400" b="1" dirty="0">
                <a:latin typeface="楷体" pitchFamily="49" charset="-122"/>
                <a:ea typeface="楷体" pitchFamily="49" charset="-122"/>
                <a:cs typeface="Times New Roman" pitchFamily="18" charset="0"/>
              </a:rPr>
              <a:t>对既要实现</a:t>
            </a:r>
            <a:r>
              <a:rPr lang="zh-CN" altLang="en-US" sz="2400" b="1" dirty="0">
                <a:solidFill>
                  <a:srgbClr val="FF0000"/>
                </a:solidFill>
                <a:latin typeface="楷体" pitchFamily="49" charset="-122"/>
                <a:ea typeface="楷体" pitchFamily="49" charset="-122"/>
                <a:cs typeface="Times New Roman" pitchFamily="18" charset="0"/>
              </a:rPr>
              <a:t>快速</a:t>
            </a:r>
            <a:r>
              <a:rPr lang="zh-CN" altLang="en-US" sz="2400" b="1" dirty="0" smtClean="0">
                <a:solidFill>
                  <a:srgbClr val="FF0000"/>
                </a:solidFill>
                <a:latin typeface="楷体" pitchFamily="49" charset="-122"/>
                <a:ea typeface="楷体" pitchFamily="49" charset="-122"/>
                <a:cs typeface="Times New Roman" pitchFamily="18" charset="0"/>
              </a:rPr>
              <a:t>行程</a:t>
            </a:r>
            <a:r>
              <a:rPr lang="zh-CN" altLang="en-US" sz="2400" b="1" dirty="0" smtClean="0">
                <a:latin typeface="楷体" pitchFamily="49" charset="-122"/>
                <a:ea typeface="楷体" pitchFamily="49" charset="-122"/>
                <a:cs typeface="Times New Roman" pitchFamily="18" charset="0"/>
              </a:rPr>
              <a:t>（压力较低</a:t>
            </a:r>
            <a:r>
              <a:rPr lang="zh-CN" altLang="en-US" sz="2400" b="1" dirty="0">
                <a:latin typeface="楷体" pitchFamily="49" charset="-122"/>
                <a:ea typeface="楷体" pitchFamily="49" charset="-122"/>
                <a:cs typeface="Times New Roman" pitchFamily="18" charset="0"/>
              </a:rPr>
              <a:t>、</a:t>
            </a:r>
            <a:r>
              <a:rPr lang="zh-CN" altLang="en-US" sz="2400" b="1" dirty="0" smtClean="0">
                <a:latin typeface="楷体" pitchFamily="49" charset="-122"/>
                <a:ea typeface="楷体" pitchFamily="49" charset="-122"/>
                <a:cs typeface="Times New Roman" pitchFamily="18" charset="0"/>
              </a:rPr>
              <a:t>大流量），</a:t>
            </a:r>
            <a:r>
              <a:rPr lang="zh-CN" altLang="en-US" sz="2400" b="1" dirty="0">
                <a:latin typeface="楷体" pitchFamily="49" charset="-122"/>
                <a:ea typeface="楷体" pitchFamily="49" charset="-122"/>
                <a:cs typeface="Times New Roman" pitchFamily="18" charset="0"/>
              </a:rPr>
              <a:t>又要实现</a:t>
            </a:r>
            <a:r>
              <a:rPr lang="zh-CN" altLang="en-US" sz="2400" b="1" dirty="0" smtClean="0">
                <a:solidFill>
                  <a:srgbClr val="FF0000"/>
                </a:solidFill>
                <a:latin typeface="楷体" pitchFamily="49" charset="-122"/>
                <a:ea typeface="楷体" pitchFamily="49" charset="-122"/>
                <a:cs typeface="Times New Roman" pitchFamily="18" charset="0"/>
              </a:rPr>
              <a:t>工进</a:t>
            </a:r>
            <a:r>
              <a:rPr lang="en-US" altLang="zh-CN" sz="2400" b="1" dirty="0" smtClean="0">
                <a:latin typeface="楷体" pitchFamily="49" charset="-122"/>
                <a:ea typeface="楷体" pitchFamily="49" charset="-122"/>
                <a:cs typeface="Times New Roman" pitchFamily="18" charset="0"/>
              </a:rPr>
              <a:t>(</a:t>
            </a:r>
            <a:r>
              <a:rPr lang="zh-CN" altLang="en-US" sz="2400" b="1" dirty="0" smtClean="0">
                <a:latin typeface="楷体" pitchFamily="49" charset="-122"/>
                <a:ea typeface="楷体" pitchFamily="49" charset="-122"/>
                <a:cs typeface="Times New Roman" pitchFamily="18" charset="0"/>
              </a:rPr>
              <a:t>压力</a:t>
            </a:r>
            <a:r>
              <a:rPr lang="zh-CN" altLang="en-US" sz="2400" b="1" dirty="0">
                <a:latin typeface="楷体" pitchFamily="49" charset="-122"/>
                <a:ea typeface="楷体" pitchFamily="49" charset="-122"/>
                <a:cs typeface="Times New Roman" pitchFamily="18" charset="0"/>
              </a:rPr>
              <a:t>较高、</a:t>
            </a:r>
            <a:r>
              <a:rPr lang="zh-CN" altLang="en-US" sz="2400" b="1" dirty="0" smtClean="0">
                <a:latin typeface="楷体" pitchFamily="49" charset="-122"/>
                <a:ea typeface="楷体" pitchFamily="49" charset="-122"/>
                <a:cs typeface="Times New Roman" pitchFamily="18" charset="0"/>
              </a:rPr>
              <a:t>小流量</a:t>
            </a:r>
            <a:r>
              <a:rPr lang="en-US" altLang="zh-CN" sz="2400" b="1" dirty="0" smtClean="0">
                <a:latin typeface="楷体" pitchFamily="49" charset="-122"/>
                <a:ea typeface="楷体" pitchFamily="49" charset="-122"/>
                <a:cs typeface="Times New Roman" pitchFamily="18" charset="0"/>
              </a:rPr>
              <a:t>)</a:t>
            </a:r>
            <a:r>
              <a:rPr lang="zh-CN" altLang="en-US" sz="2400" b="1" dirty="0">
                <a:latin typeface="楷体" pitchFamily="49" charset="-122"/>
                <a:ea typeface="楷体" pitchFamily="49" charset="-122"/>
                <a:cs typeface="Times New Roman" pitchFamily="18" charset="0"/>
              </a:rPr>
              <a:t>的执行元件来说是一种合适油源</a:t>
            </a:r>
            <a:r>
              <a:rPr lang="zh-CN" altLang="en-US" sz="2400" b="1" dirty="0" smtClean="0">
                <a:latin typeface="楷体" pitchFamily="49" charset="-122"/>
                <a:ea typeface="楷体" pitchFamily="49" charset="-122"/>
                <a:cs typeface="Times New Roman" pitchFamily="18" charset="0"/>
              </a:rPr>
              <a:t>。</a:t>
            </a:r>
            <a:r>
              <a:rPr lang="en-US" altLang="zh-CN" sz="2400" b="1" dirty="0" smtClean="0">
                <a:latin typeface="楷体" pitchFamily="49" charset="-122"/>
                <a:ea typeface="楷体" pitchFamily="49" charset="-122"/>
                <a:cs typeface="Times New Roman" pitchFamily="18" charset="0"/>
              </a:rPr>
              <a:t>    </a:t>
            </a:r>
            <a:endParaRPr lang="en-US" altLang="zh-CN" sz="2400" b="1" dirty="0">
              <a:latin typeface="楷体" pitchFamily="49" charset="-122"/>
              <a:ea typeface="楷体" pitchFamily="49" charset="-122"/>
              <a:cs typeface="Times New Roman" pitchFamily="18" charset="0"/>
            </a:endParaRPr>
          </a:p>
        </p:txBody>
      </p:sp>
      <p:sp>
        <p:nvSpPr>
          <p:cNvPr id="2" name="矩形 1"/>
          <p:cNvSpPr/>
          <p:nvPr/>
        </p:nvSpPr>
        <p:spPr>
          <a:xfrm>
            <a:off x="1696132" y="2060277"/>
            <a:ext cx="5823744" cy="523220"/>
          </a:xfrm>
          <a:prstGeom prst="rect">
            <a:avLst/>
          </a:prstGeom>
        </p:spPr>
        <p:txBody>
          <a:bodyPr wrap="square">
            <a:spAutoFit/>
          </a:bodyPr>
          <a:lstStyle/>
          <a:p>
            <a:pPr marL="0" lvl="1" algn="ctr"/>
            <a:r>
              <a:rPr lang="zh-CN" altLang="en-US" sz="2800" b="1" dirty="0">
                <a:solidFill>
                  <a:prstClr val="black"/>
                </a:solidFill>
                <a:latin typeface="楷体" pitchFamily="49" charset="-122"/>
                <a:ea typeface="楷体" pitchFamily="49" charset="-122"/>
              </a:rPr>
              <a:t>外反馈限压式变量叶片泵的应用</a:t>
            </a:r>
            <a:endParaRPr lang="zh-CN" altLang="en-US" sz="2800" dirty="0">
              <a:solidFill>
                <a:prstClr val="black"/>
              </a:solidFill>
            </a:endParaRPr>
          </a:p>
        </p:txBody>
      </p:sp>
      <p:sp>
        <p:nvSpPr>
          <p:cNvPr id="3" name="灯片编号占位符 2"/>
          <p:cNvSpPr>
            <a:spLocks noGrp="1"/>
          </p:cNvSpPr>
          <p:nvPr>
            <p:ph type="sldNum" sz="quarter" idx="12"/>
          </p:nvPr>
        </p:nvSpPr>
        <p:spPr/>
        <p:txBody>
          <a:bodyPr/>
          <a:lstStyle/>
          <a:p>
            <a:fld id="{8015EB96-8731-4FBB-B94B-532E49C244BD}" type="slidenum">
              <a:rPr lang="zh-CN" altLang="en-US" smtClean="0"/>
              <a:t>38</a:t>
            </a:fld>
            <a:endParaRPr lang="zh-CN" altLang="en-US"/>
          </a:p>
        </p:txBody>
      </p:sp>
    </p:spTree>
    <p:extLst>
      <p:ext uri="{BB962C8B-B14F-4D97-AF65-F5344CB8AC3E}">
        <p14:creationId xmlns:p14="http://schemas.microsoft.com/office/powerpoint/2010/main" val="38767436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015EB96-8731-4FBB-B94B-532E49C244BD}" type="slidenum">
              <a:rPr lang="zh-CN" altLang="en-US" smtClean="0"/>
              <a:t>39</a:t>
            </a:fld>
            <a:endParaRPr lang="zh-CN" altLang="en-US"/>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 y="0"/>
            <a:ext cx="9143213" cy="672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1691680" y="2420888"/>
            <a:ext cx="2044149" cy="646331"/>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lgn="ctr"/>
            <a:r>
              <a:rPr lang="zh-CN" altLang="en-US" b="1" dirty="0">
                <a:solidFill>
                  <a:srgbClr val="FF0000"/>
                </a:solidFill>
                <a:latin typeface="楷体" pitchFamily="49" charset="-122"/>
                <a:ea typeface="楷体" pitchFamily="49" charset="-122"/>
                <a:cs typeface="Times New Roman" pitchFamily="18" charset="0"/>
              </a:rPr>
              <a:t>快速</a:t>
            </a:r>
            <a:r>
              <a:rPr lang="zh-CN" altLang="en-US" b="1" dirty="0" smtClean="0">
                <a:solidFill>
                  <a:srgbClr val="FF0000"/>
                </a:solidFill>
                <a:latin typeface="楷体" pitchFamily="49" charset="-122"/>
                <a:ea typeface="楷体" pitchFamily="49" charset="-122"/>
                <a:cs typeface="Times New Roman" pitchFamily="18" charset="0"/>
              </a:rPr>
              <a:t>行程（</a:t>
            </a:r>
            <a:r>
              <a:rPr lang="en-US" altLang="zh-CN" b="1" dirty="0" smtClean="0">
                <a:solidFill>
                  <a:srgbClr val="FF0000"/>
                </a:solidFill>
                <a:latin typeface="楷体" pitchFamily="49" charset="-122"/>
                <a:ea typeface="楷体" pitchFamily="49" charset="-122"/>
                <a:cs typeface="Times New Roman" pitchFamily="18" charset="0"/>
              </a:rPr>
              <a:t>AB</a:t>
            </a:r>
            <a:r>
              <a:rPr lang="zh-CN" altLang="en-US" b="1" dirty="0" smtClean="0">
                <a:solidFill>
                  <a:srgbClr val="FF0000"/>
                </a:solidFill>
                <a:latin typeface="楷体" pitchFamily="49" charset="-122"/>
                <a:ea typeface="楷体" pitchFamily="49" charset="-122"/>
                <a:cs typeface="Times New Roman" pitchFamily="18" charset="0"/>
              </a:rPr>
              <a:t>段）</a:t>
            </a:r>
            <a:endParaRPr lang="en-US" altLang="zh-CN" b="1" dirty="0" smtClean="0">
              <a:solidFill>
                <a:srgbClr val="FF0000"/>
              </a:solidFill>
              <a:latin typeface="楷体" pitchFamily="49" charset="-122"/>
              <a:ea typeface="楷体" pitchFamily="49" charset="-122"/>
              <a:cs typeface="Times New Roman" pitchFamily="18" charset="0"/>
            </a:endParaRPr>
          </a:p>
          <a:p>
            <a:pPr algn="ctr"/>
            <a:r>
              <a:rPr lang="zh-CN" altLang="en-US" b="1" dirty="0" smtClean="0">
                <a:latin typeface="楷体" pitchFamily="49" charset="-122"/>
                <a:ea typeface="楷体" pitchFamily="49" charset="-122"/>
                <a:cs typeface="Times New Roman" pitchFamily="18" charset="0"/>
              </a:rPr>
              <a:t>压力</a:t>
            </a:r>
            <a:r>
              <a:rPr lang="zh-CN" altLang="en-US" b="1" dirty="0">
                <a:latin typeface="楷体" pitchFamily="49" charset="-122"/>
                <a:ea typeface="楷体" pitchFamily="49" charset="-122"/>
                <a:cs typeface="Times New Roman" pitchFamily="18" charset="0"/>
              </a:rPr>
              <a:t>较低、大</a:t>
            </a:r>
            <a:r>
              <a:rPr lang="zh-CN" altLang="en-US" b="1" dirty="0" smtClean="0">
                <a:latin typeface="楷体" pitchFamily="49" charset="-122"/>
                <a:ea typeface="楷体" pitchFamily="49" charset="-122"/>
                <a:cs typeface="Times New Roman" pitchFamily="18" charset="0"/>
              </a:rPr>
              <a:t>流量</a:t>
            </a:r>
            <a:endParaRPr lang="zh-CN" altLang="en-US" dirty="0"/>
          </a:p>
        </p:txBody>
      </p:sp>
      <p:sp>
        <p:nvSpPr>
          <p:cNvPr id="5" name="矩形 4"/>
          <p:cNvSpPr/>
          <p:nvPr/>
        </p:nvSpPr>
        <p:spPr>
          <a:xfrm>
            <a:off x="6236532" y="3441559"/>
            <a:ext cx="205665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rgbClr val="FF0000"/>
                </a:solidFill>
                <a:latin typeface="楷体" pitchFamily="49" charset="-122"/>
                <a:ea typeface="楷体" pitchFamily="49" charset="-122"/>
                <a:cs typeface="Times New Roman" pitchFamily="18" charset="0"/>
              </a:rPr>
              <a:t>工</a:t>
            </a:r>
            <a:r>
              <a:rPr lang="zh-CN" altLang="en-US" b="1" dirty="0" smtClean="0">
                <a:solidFill>
                  <a:srgbClr val="FF0000"/>
                </a:solidFill>
                <a:latin typeface="楷体" pitchFamily="49" charset="-122"/>
                <a:ea typeface="楷体" pitchFamily="49" charset="-122"/>
                <a:cs typeface="Times New Roman" pitchFamily="18" charset="0"/>
              </a:rPr>
              <a:t>进（</a:t>
            </a:r>
            <a:r>
              <a:rPr lang="en-US" altLang="zh-CN" b="1" dirty="0" smtClean="0">
                <a:solidFill>
                  <a:srgbClr val="FF0000"/>
                </a:solidFill>
                <a:latin typeface="楷体" pitchFamily="49" charset="-122"/>
                <a:ea typeface="楷体" pitchFamily="49" charset="-122"/>
                <a:cs typeface="Times New Roman" pitchFamily="18" charset="0"/>
              </a:rPr>
              <a:t>BC</a:t>
            </a:r>
            <a:r>
              <a:rPr lang="zh-CN" altLang="en-US" b="1" dirty="0" smtClean="0">
                <a:solidFill>
                  <a:srgbClr val="FF0000"/>
                </a:solidFill>
                <a:latin typeface="楷体" pitchFamily="49" charset="-122"/>
                <a:ea typeface="楷体" pitchFamily="49" charset="-122"/>
                <a:cs typeface="Times New Roman" pitchFamily="18" charset="0"/>
              </a:rPr>
              <a:t>段）</a:t>
            </a:r>
            <a:endParaRPr lang="en-US" altLang="zh-CN" b="1" dirty="0" smtClean="0">
              <a:solidFill>
                <a:srgbClr val="FF0000"/>
              </a:solidFill>
              <a:latin typeface="楷体" pitchFamily="49" charset="-122"/>
              <a:ea typeface="楷体" pitchFamily="49" charset="-122"/>
              <a:cs typeface="Times New Roman" pitchFamily="18" charset="0"/>
            </a:endParaRPr>
          </a:p>
          <a:p>
            <a:pPr algn="ctr"/>
            <a:r>
              <a:rPr lang="zh-CN" altLang="en-US" b="1" dirty="0" smtClean="0">
                <a:latin typeface="楷体" pitchFamily="49" charset="-122"/>
                <a:ea typeface="楷体" pitchFamily="49" charset="-122"/>
                <a:cs typeface="Times New Roman" pitchFamily="18" charset="0"/>
              </a:rPr>
              <a:t>压力</a:t>
            </a:r>
            <a:r>
              <a:rPr lang="zh-CN" altLang="en-US" b="1" dirty="0">
                <a:latin typeface="楷体" pitchFamily="49" charset="-122"/>
                <a:ea typeface="楷体" pitchFamily="49" charset="-122"/>
                <a:cs typeface="Times New Roman" pitchFamily="18" charset="0"/>
              </a:rPr>
              <a:t>较高、小</a:t>
            </a:r>
            <a:r>
              <a:rPr lang="zh-CN" altLang="en-US" b="1" dirty="0" smtClean="0">
                <a:latin typeface="楷体" pitchFamily="49" charset="-122"/>
                <a:ea typeface="楷体" pitchFamily="49" charset="-122"/>
                <a:cs typeface="Times New Roman" pitchFamily="18" charset="0"/>
              </a:rPr>
              <a:t>流量</a:t>
            </a:r>
            <a:endParaRPr lang="zh-CN" altLang="en-US" dirty="0"/>
          </a:p>
        </p:txBody>
      </p:sp>
      <p:cxnSp>
        <p:nvCxnSpPr>
          <p:cNvPr id="7" name="直接连接符 6"/>
          <p:cNvCxnSpPr/>
          <p:nvPr/>
        </p:nvCxnSpPr>
        <p:spPr>
          <a:xfrm>
            <a:off x="4139952" y="2204864"/>
            <a:ext cx="1872208" cy="36724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139952" y="2204864"/>
            <a:ext cx="0" cy="3672408"/>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074870" y="4797152"/>
            <a:ext cx="1660959" cy="9233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b="1" dirty="0">
                <a:latin typeface="楷体" pitchFamily="49" charset="-122"/>
                <a:ea typeface="楷体" pitchFamily="49" charset="-122"/>
                <a:cs typeface="Times New Roman" pitchFamily="18" charset="0"/>
              </a:rPr>
              <a:t>合理调整拐点压力</a:t>
            </a:r>
            <a:r>
              <a:rPr lang="en-US" altLang="zh-CN" b="1" dirty="0">
                <a:latin typeface="楷体" pitchFamily="49" charset="-122"/>
                <a:ea typeface="楷体" pitchFamily="49" charset="-122"/>
                <a:cs typeface="Times New Roman" pitchFamily="18" charset="0"/>
              </a:rPr>
              <a:t>P</a:t>
            </a:r>
            <a:r>
              <a:rPr lang="en-US" altLang="zh-CN" b="1" baseline="-25000" dirty="0">
                <a:latin typeface="楷体" pitchFamily="49" charset="-122"/>
                <a:ea typeface="楷体" pitchFamily="49" charset="-122"/>
                <a:cs typeface="Times New Roman" pitchFamily="18" charset="0"/>
              </a:rPr>
              <a:t>B</a:t>
            </a:r>
            <a:r>
              <a:rPr lang="zh-CN" altLang="en-US" b="1" dirty="0">
                <a:latin typeface="楷体" pitchFamily="49" charset="-122"/>
                <a:ea typeface="楷体" pitchFamily="49" charset="-122"/>
                <a:cs typeface="Times New Roman" pitchFamily="18" charset="0"/>
              </a:rPr>
              <a:t>是使用该泵的</a:t>
            </a:r>
            <a:r>
              <a:rPr lang="zh-CN" altLang="en-US" b="1" dirty="0" smtClean="0">
                <a:latin typeface="楷体" pitchFamily="49" charset="-122"/>
                <a:ea typeface="楷体" pitchFamily="49" charset="-122"/>
                <a:cs typeface="Times New Roman" pitchFamily="18" charset="0"/>
              </a:rPr>
              <a:t>关键。</a:t>
            </a:r>
            <a:endParaRPr lang="zh-CN" altLang="en-US" dirty="0"/>
          </a:p>
        </p:txBody>
      </p:sp>
      <p:sp>
        <p:nvSpPr>
          <p:cNvPr id="13" name="Rectangle 10"/>
          <p:cNvSpPr>
            <a:spLocks noChangeArrowheads="1"/>
          </p:cNvSpPr>
          <p:nvPr/>
        </p:nvSpPr>
        <p:spPr bwMode="auto">
          <a:xfrm>
            <a:off x="2772587" y="47008"/>
            <a:ext cx="6371413" cy="707886"/>
          </a:xfrm>
          <a:prstGeom prst="rect">
            <a:avLst/>
          </a:prstGeom>
          <a:ln/>
          <a:extLst/>
        </p:spPr>
        <p:style>
          <a:lnRef idx="1">
            <a:schemeClr val="dk1"/>
          </a:lnRef>
          <a:fillRef idx="2">
            <a:schemeClr val="dk1"/>
          </a:fillRef>
          <a:effectRef idx="1">
            <a:schemeClr val="dk1"/>
          </a:effectRef>
          <a:fontRef idx="minor">
            <a:schemeClr val="dk1"/>
          </a:fontRef>
        </p:style>
        <p:txBody>
          <a:bodyPr wrap="square" anchor="ctr">
            <a:spAutoFit/>
          </a:bodyPr>
          <a:lstStyle/>
          <a:p>
            <a:r>
              <a:rPr lang="zh-CN" altLang="en-US" sz="2000" b="1" dirty="0" smtClean="0">
                <a:latin typeface="楷体" pitchFamily="49" charset="-122"/>
                <a:ea typeface="楷体" pitchFamily="49" charset="-122"/>
                <a:cs typeface="Times New Roman" pitchFamily="18" charset="0"/>
              </a:rPr>
              <a:t>目前</a:t>
            </a:r>
            <a:r>
              <a:rPr lang="zh-CN" altLang="en-US" sz="2000" b="1" dirty="0">
                <a:latin typeface="楷体" pitchFamily="49" charset="-122"/>
                <a:ea typeface="楷体" pitchFamily="49" charset="-122"/>
                <a:cs typeface="Times New Roman" pitchFamily="18" charset="0"/>
              </a:rPr>
              <a:t>这种泵被广泛用于要求执行元件有快速、慢速和保压阶段的中低压系统中，有利于节能和简化回路。</a:t>
            </a:r>
          </a:p>
        </p:txBody>
      </p:sp>
    </p:spTree>
    <p:extLst>
      <p:ext uri="{BB962C8B-B14F-4D97-AF65-F5344CB8AC3E}">
        <p14:creationId xmlns:p14="http://schemas.microsoft.com/office/powerpoint/2010/main" val="444469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70764" y="3140968"/>
            <a:ext cx="6515948" cy="1200329"/>
          </a:xfrm>
          <a:prstGeom prst="rect">
            <a:avLst/>
          </a:prstGeom>
        </p:spPr>
        <p:txBody>
          <a:bodyPr wrap="square">
            <a:spAutoFit/>
          </a:bodyPr>
          <a:lstStyle/>
          <a:p>
            <a:pPr>
              <a:lnSpc>
                <a:spcPct val="150000"/>
              </a:lnSpc>
              <a:buFont typeface="Wingdings" pitchFamily="2" charset="2"/>
              <a:buNone/>
              <a:defRPr/>
            </a:pPr>
            <a:r>
              <a:rPr lang="zh-CN" altLang="en-US" sz="2400" b="1" dirty="0" smtClean="0">
                <a:latin typeface="楷体" pitchFamily="49" charset="-122"/>
                <a:ea typeface="楷体" pitchFamily="49" charset="-122"/>
              </a:rPr>
              <a:t>    反馈</a:t>
            </a:r>
            <a:r>
              <a:rPr lang="zh-CN" altLang="en-US" sz="2400" b="1" dirty="0">
                <a:latin typeface="楷体" pitchFamily="49" charset="-122"/>
                <a:ea typeface="楷体" pitchFamily="49" charset="-122"/>
              </a:rPr>
              <a:t>限压式变量叶片泵按照</a:t>
            </a:r>
            <a:r>
              <a:rPr lang="zh-CN" altLang="en-US" sz="2400" b="1" dirty="0">
                <a:solidFill>
                  <a:srgbClr val="FF0000"/>
                </a:solidFill>
                <a:latin typeface="楷体" pitchFamily="49" charset="-122"/>
                <a:ea typeface="楷体" pitchFamily="49" charset="-122"/>
              </a:rPr>
              <a:t>控制方式</a:t>
            </a:r>
            <a:r>
              <a:rPr lang="zh-CN" altLang="en-US" sz="2400" b="1" dirty="0">
                <a:latin typeface="楷体" pitchFamily="49" charset="-122"/>
                <a:ea typeface="楷体" pitchFamily="49" charset="-122"/>
              </a:rPr>
              <a:t>不同可分为</a:t>
            </a:r>
            <a:r>
              <a:rPr lang="zh-CN" altLang="en-US" sz="2400" b="1" dirty="0">
                <a:solidFill>
                  <a:srgbClr val="FF0000"/>
                </a:solidFill>
                <a:latin typeface="楷体" pitchFamily="49" charset="-122"/>
                <a:ea typeface="楷体" pitchFamily="49" charset="-122"/>
              </a:rPr>
              <a:t>内反馈式</a:t>
            </a:r>
            <a:r>
              <a:rPr lang="zh-CN" altLang="en-US" sz="2400" b="1" dirty="0">
                <a:latin typeface="楷体" pitchFamily="49" charset="-122"/>
                <a:ea typeface="楷体" pitchFamily="49" charset="-122"/>
              </a:rPr>
              <a:t>和</a:t>
            </a:r>
            <a:r>
              <a:rPr lang="zh-CN" altLang="en-US" sz="2400" b="1" dirty="0" smtClean="0">
                <a:solidFill>
                  <a:srgbClr val="FF0000"/>
                </a:solidFill>
                <a:latin typeface="楷体" pitchFamily="49" charset="-122"/>
                <a:ea typeface="楷体" pitchFamily="49" charset="-122"/>
              </a:rPr>
              <a:t>外反馈</a:t>
            </a:r>
            <a:r>
              <a:rPr lang="zh-CN" altLang="en-US" sz="2400" b="1" dirty="0">
                <a:solidFill>
                  <a:srgbClr val="FF0000"/>
                </a:solidFill>
                <a:latin typeface="楷体" pitchFamily="49" charset="-122"/>
                <a:ea typeface="楷体" pitchFamily="49" charset="-122"/>
              </a:rPr>
              <a:t>式</a:t>
            </a:r>
            <a:r>
              <a:rPr lang="zh-CN" altLang="en-US" sz="2400" b="1" dirty="0" smtClean="0">
                <a:latin typeface="楷体" pitchFamily="49" charset="-122"/>
                <a:ea typeface="楷体" pitchFamily="49" charset="-122"/>
              </a:rPr>
              <a:t>两种</a:t>
            </a:r>
            <a:r>
              <a:rPr lang="zh-CN" altLang="en-US" sz="2400" b="1" dirty="0">
                <a:latin typeface="楷体" pitchFamily="49" charset="-122"/>
                <a:ea typeface="楷体" pitchFamily="49" charset="-122"/>
              </a:rPr>
              <a:t>。</a:t>
            </a:r>
          </a:p>
        </p:txBody>
      </p:sp>
      <p:sp>
        <p:nvSpPr>
          <p:cNvPr id="10" name="矩形 9"/>
          <p:cNvSpPr/>
          <p:nvPr/>
        </p:nvSpPr>
        <p:spPr>
          <a:xfrm>
            <a:off x="1270764" y="1772816"/>
            <a:ext cx="5487888" cy="523220"/>
          </a:xfrm>
          <a:prstGeom prst="rect">
            <a:avLst/>
          </a:prstGeom>
        </p:spPr>
        <p:txBody>
          <a:bodyPr wrap="square">
            <a:spAutoFit/>
          </a:bodyPr>
          <a:lstStyle/>
          <a:p>
            <a:pPr marL="0" lvl="1" algn="ctr"/>
            <a:r>
              <a:rPr lang="en-US" altLang="zh-CN" sz="2800" b="1" dirty="0" smtClean="0">
                <a:solidFill>
                  <a:prstClr val="black"/>
                </a:solidFill>
                <a:latin typeface="楷体" pitchFamily="49" charset="-122"/>
                <a:ea typeface="楷体" pitchFamily="49" charset="-122"/>
              </a:rPr>
              <a:t>2</a:t>
            </a:r>
            <a:r>
              <a:rPr lang="zh-CN" altLang="en-US" sz="2800" b="1" dirty="0" smtClean="0">
                <a:solidFill>
                  <a:prstClr val="black"/>
                </a:solidFill>
                <a:latin typeface="楷体" pitchFamily="49" charset="-122"/>
                <a:ea typeface="楷体" pitchFamily="49" charset="-122"/>
              </a:rPr>
              <a:t>）反馈</a:t>
            </a:r>
            <a:r>
              <a:rPr lang="zh-CN" altLang="en-US" sz="2800" b="1" dirty="0">
                <a:solidFill>
                  <a:prstClr val="black"/>
                </a:solidFill>
                <a:latin typeface="楷体" pitchFamily="49" charset="-122"/>
                <a:ea typeface="楷体" pitchFamily="49" charset="-122"/>
              </a:rPr>
              <a:t>限压式变量叶片泵分类</a:t>
            </a:r>
          </a:p>
        </p:txBody>
      </p:sp>
      <p:sp>
        <p:nvSpPr>
          <p:cNvPr id="2" name="灯片编号占位符 1"/>
          <p:cNvSpPr>
            <a:spLocks noGrp="1"/>
          </p:cNvSpPr>
          <p:nvPr>
            <p:ph type="sldNum" sz="quarter" idx="12"/>
          </p:nvPr>
        </p:nvSpPr>
        <p:spPr/>
        <p:txBody>
          <a:bodyPr/>
          <a:lstStyle/>
          <a:p>
            <a:fld id="{8015EB96-8731-4FBB-B94B-532E49C244BD}" type="slidenum">
              <a:rPr lang="zh-CN" altLang="en-US" smtClean="0"/>
              <a:t>4</a:t>
            </a:fld>
            <a:endParaRPr lang="zh-CN" altLang="en-US"/>
          </a:p>
        </p:txBody>
      </p:sp>
    </p:spTree>
    <p:extLst>
      <p:ext uri="{BB962C8B-B14F-4D97-AF65-F5344CB8AC3E}">
        <p14:creationId xmlns:p14="http://schemas.microsoft.com/office/powerpoint/2010/main" val="4810612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910" y="16215"/>
            <a:ext cx="9117090" cy="240065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lvl="0">
              <a:lnSpc>
                <a:spcPct val="125000"/>
              </a:lnSpc>
            </a:pPr>
            <a:r>
              <a:rPr lang="zh-CN" altLang="en-US" sz="2400" b="1" dirty="0" smtClean="0">
                <a:solidFill>
                  <a:srgbClr val="FF0000"/>
                </a:solidFill>
                <a:latin typeface="楷体" pitchFamily="49" charset="-122"/>
                <a:ea typeface="楷体" pitchFamily="49" charset="-122"/>
              </a:rPr>
              <a:t>    例</a:t>
            </a:r>
            <a:r>
              <a:rPr lang="en-US" altLang="zh-CN" sz="2400" b="1" dirty="0" smtClean="0">
                <a:solidFill>
                  <a:srgbClr val="FF0000"/>
                </a:solidFill>
                <a:latin typeface="楷体" pitchFamily="49" charset="-122"/>
                <a:ea typeface="楷体" pitchFamily="49" charset="-122"/>
              </a:rPr>
              <a:t>3 </a:t>
            </a:r>
            <a:r>
              <a:rPr lang="zh-CN" altLang="en-US" sz="2400" b="1" dirty="0" smtClean="0">
                <a:solidFill>
                  <a:prstClr val="black"/>
                </a:solidFill>
                <a:latin typeface="楷体" pitchFamily="49" charset="-122"/>
                <a:ea typeface="楷体" pitchFamily="49" charset="-122"/>
              </a:rPr>
              <a:t>限</a:t>
            </a:r>
            <a:r>
              <a:rPr lang="zh-CN" altLang="en-US" sz="2400" b="1" dirty="0">
                <a:solidFill>
                  <a:prstClr val="black"/>
                </a:solidFill>
                <a:latin typeface="楷体" pitchFamily="49" charset="-122"/>
                <a:ea typeface="楷体" pitchFamily="49" charset="-122"/>
              </a:rPr>
              <a:t>压式变量泵出厂的流量压力特性曲线如图所示（</a:t>
            </a:r>
            <a:r>
              <a:rPr lang="en-US" altLang="zh-CN" sz="2400" b="1" dirty="0">
                <a:solidFill>
                  <a:prstClr val="black"/>
                </a:solidFill>
                <a:latin typeface="楷体" pitchFamily="49" charset="-122"/>
                <a:ea typeface="楷体" pitchFamily="49" charset="-122"/>
              </a:rPr>
              <a:t>AB</a:t>
            </a:r>
            <a:r>
              <a:rPr lang="zh-CN" altLang="en-US" sz="2400" b="1" dirty="0">
                <a:solidFill>
                  <a:prstClr val="black"/>
                </a:solidFill>
                <a:latin typeface="楷体" pitchFamily="49" charset="-122"/>
                <a:ea typeface="楷体" pitchFamily="49" charset="-122"/>
              </a:rPr>
              <a:t>、</a:t>
            </a:r>
            <a:r>
              <a:rPr lang="en-US" altLang="zh-CN" sz="2400" b="1" dirty="0">
                <a:solidFill>
                  <a:prstClr val="black"/>
                </a:solidFill>
                <a:latin typeface="楷体" pitchFamily="49" charset="-122"/>
                <a:ea typeface="楷体" pitchFamily="49" charset="-122"/>
              </a:rPr>
              <a:t>BC</a:t>
            </a:r>
            <a:r>
              <a:rPr lang="zh-CN" altLang="en-US" sz="2400" b="1" dirty="0">
                <a:solidFill>
                  <a:prstClr val="black"/>
                </a:solidFill>
                <a:latin typeface="楷体" pitchFamily="49" charset="-122"/>
                <a:ea typeface="楷体" pitchFamily="49" charset="-122"/>
              </a:rPr>
              <a:t>），泵的总效率为</a:t>
            </a:r>
            <a:r>
              <a:rPr lang="en-US" altLang="zh-CN" sz="2400" b="1" dirty="0" smtClean="0">
                <a:solidFill>
                  <a:prstClr val="black"/>
                </a:solidFill>
                <a:latin typeface="楷体" pitchFamily="49" charset="-122"/>
                <a:ea typeface="楷体" pitchFamily="49" charset="-122"/>
              </a:rPr>
              <a:t>0.7</a:t>
            </a:r>
            <a:r>
              <a:rPr lang="zh-CN" altLang="en-US" sz="2400" b="1" dirty="0" smtClean="0">
                <a:solidFill>
                  <a:prstClr val="black"/>
                </a:solidFill>
                <a:latin typeface="楷体" pitchFamily="49" charset="-122"/>
                <a:ea typeface="楷体" pitchFamily="49" charset="-122"/>
              </a:rPr>
              <a:t>。当</a:t>
            </a:r>
            <a:r>
              <a:rPr lang="zh-CN" altLang="en-US" sz="2400" b="1" dirty="0">
                <a:solidFill>
                  <a:prstClr val="black"/>
                </a:solidFill>
                <a:latin typeface="楷体" pitchFamily="49" charset="-122"/>
                <a:ea typeface="楷体" pitchFamily="49" charset="-122"/>
              </a:rPr>
              <a:t>机床在</a:t>
            </a:r>
            <a:r>
              <a:rPr lang="zh-CN" altLang="en-US" sz="2400" b="1" dirty="0">
                <a:solidFill>
                  <a:srgbClr val="FF0000"/>
                </a:solidFill>
                <a:latin typeface="楷体" pitchFamily="49" charset="-122"/>
                <a:ea typeface="楷体" pitchFamily="49" charset="-122"/>
              </a:rPr>
              <a:t>工进时</a:t>
            </a:r>
            <a:r>
              <a:rPr lang="zh-CN" altLang="en-US" sz="2400" b="1" dirty="0">
                <a:solidFill>
                  <a:prstClr val="black"/>
                </a:solidFill>
                <a:latin typeface="楷体" pitchFamily="49" charset="-122"/>
                <a:ea typeface="楷体" pitchFamily="49" charset="-122"/>
              </a:rPr>
              <a:t>，泵的压力</a:t>
            </a:r>
            <a:r>
              <a:rPr lang="en-US" altLang="zh-CN" sz="2400" b="1" dirty="0" smtClean="0">
                <a:solidFill>
                  <a:prstClr val="black"/>
                </a:solidFill>
                <a:latin typeface="楷体" pitchFamily="49" charset="-122"/>
                <a:ea typeface="楷体" pitchFamily="49" charset="-122"/>
              </a:rPr>
              <a:t>P</a:t>
            </a:r>
            <a:r>
              <a:rPr lang="en-US" altLang="zh-CN" sz="2400" b="1" baseline="-25000" dirty="0" smtClean="0">
                <a:solidFill>
                  <a:prstClr val="black"/>
                </a:solidFill>
                <a:latin typeface="楷体" pitchFamily="49" charset="-122"/>
                <a:ea typeface="楷体" pitchFamily="49" charset="-122"/>
              </a:rPr>
              <a:t>B</a:t>
            </a:r>
            <a:r>
              <a:rPr lang="en-US" altLang="zh-CN" sz="2400" b="1" dirty="0" smtClean="0">
                <a:solidFill>
                  <a:prstClr val="black"/>
                </a:solidFill>
                <a:latin typeface="楷体" pitchFamily="49" charset="-122"/>
                <a:ea typeface="楷体" pitchFamily="49" charset="-122"/>
              </a:rPr>
              <a:t>=4.5 </a:t>
            </a:r>
            <a:r>
              <a:rPr lang="en-US" altLang="zh-CN" sz="2400" b="1" dirty="0" err="1" smtClean="0">
                <a:solidFill>
                  <a:prstClr val="black"/>
                </a:solidFill>
                <a:latin typeface="楷体" pitchFamily="49" charset="-122"/>
                <a:ea typeface="楷体" pitchFamily="49" charset="-122"/>
              </a:rPr>
              <a:t>MPa</a:t>
            </a:r>
            <a:r>
              <a:rPr lang="zh-CN" altLang="en-US" sz="2400" b="1" dirty="0">
                <a:solidFill>
                  <a:prstClr val="black"/>
                </a:solidFill>
                <a:latin typeface="楷体" pitchFamily="49" charset="-122"/>
                <a:ea typeface="楷体" pitchFamily="49" charset="-122"/>
              </a:rPr>
              <a:t>，输出流量</a:t>
            </a:r>
            <a:r>
              <a:rPr lang="en-US" altLang="zh-CN" sz="2400" b="1" dirty="0">
                <a:solidFill>
                  <a:prstClr val="black"/>
                </a:solidFill>
                <a:latin typeface="楷体" pitchFamily="49" charset="-122"/>
                <a:ea typeface="楷体" pitchFamily="49" charset="-122"/>
              </a:rPr>
              <a:t>q = 2.5 L/min</a:t>
            </a:r>
            <a:r>
              <a:rPr lang="zh-CN" altLang="en-US" sz="2400" b="1" dirty="0">
                <a:solidFill>
                  <a:prstClr val="black"/>
                </a:solidFill>
                <a:latin typeface="楷体" pitchFamily="49" charset="-122"/>
                <a:ea typeface="楷体" pitchFamily="49" charset="-122"/>
              </a:rPr>
              <a:t>，在</a:t>
            </a:r>
            <a:r>
              <a:rPr lang="zh-CN" altLang="en-US" sz="2400" b="1" dirty="0">
                <a:solidFill>
                  <a:srgbClr val="FF0000"/>
                </a:solidFill>
                <a:latin typeface="楷体" pitchFamily="49" charset="-122"/>
                <a:ea typeface="楷体" pitchFamily="49" charset="-122"/>
              </a:rPr>
              <a:t>快速移动</a:t>
            </a:r>
            <a:r>
              <a:rPr lang="zh-CN" altLang="en-US" sz="2400" b="1" dirty="0">
                <a:solidFill>
                  <a:prstClr val="black"/>
                </a:solidFill>
                <a:latin typeface="楷体" pitchFamily="49" charset="-122"/>
                <a:ea typeface="楷体" pitchFamily="49" charset="-122"/>
              </a:rPr>
              <a:t>时，泵压力</a:t>
            </a:r>
            <a:r>
              <a:rPr lang="en-US" altLang="zh-CN" sz="2400" b="1" dirty="0">
                <a:solidFill>
                  <a:prstClr val="black"/>
                </a:solidFill>
                <a:latin typeface="楷体" pitchFamily="49" charset="-122"/>
                <a:ea typeface="楷体" pitchFamily="49" charset="-122"/>
              </a:rPr>
              <a:t>P=2.0MPa</a:t>
            </a:r>
            <a:r>
              <a:rPr lang="zh-CN" altLang="en-US" sz="2400" b="1" dirty="0">
                <a:solidFill>
                  <a:prstClr val="black"/>
                </a:solidFill>
                <a:latin typeface="楷体" pitchFamily="49" charset="-122"/>
                <a:ea typeface="楷体" pitchFamily="49" charset="-122"/>
              </a:rPr>
              <a:t>，输出流量</a:t>
            </a:r>
            <a:r>
              <a:rPr lang="en-US" altLang="zh-CN" sz="2400" b="1" dirty="0" smtClean="0">
                <a:solidFill>
                  <a:prstClr val="black"/>
                </a:solidFill>
                <a:latin typeface="楷体" pitchFamily="49" charset="-122"/>
                <a:ea typeface="楷体" pitchFamily="49" charset="-122"/>
              </a:rPr>
              <a:t>q=20 L/min</a:t>
            </a:r>
            <a:r>
              <a:rPr lang="zh-CN" altLang="en-US" sz="2400" b="1" dirty="0">
                <a:solidFill>
                  <a:prstClr val="black"/>
                </a:solidFill>
                <a:latin typeface="楷体" pitchFamily="49" charset="-122"/>
                <a:ea typeface="楷体" pitchFamily="49" charset="-122"/>
              </a:rPr>
              <a:t>，试问限压式变量泵的流量</a:t>
            </a:r>
            <a:r>
              <a:rPr lang="en-US" altLang="zh-CN" sz="2400" b="1" dirty="0">
                <a:solidFill>
                  <a:prstClr val="black"/>
                </a:solidFill>
                <a:latin typeface="楷体" pitchFamily="49" charset="-122"/>
                <a:ea typeface="楷体" pitchFamily="49" charset="-122"/>
              </a:rPr>
              <a:t>-</a:t>
            </a:r>
            <a:r>
              <a:rPr lang="zh-CN" altLang="en-US" sz="2400" b="1" dirty="0">
                <a:solidFill>
                  <a:prstClr val="black"/>
                </a:solidFill>
                <a:latin typeface="楷体" pitchFamily="49" charset="-122"/>
                <a:ea typeface="楷体" pitchFamily="49" charset="-122"/>
              </a:rPr>
              <a:t>压力特性曲线应调成何种图形？泵所需的最大驱动功率为多少？</a:t>
            </a:r>
            <a:endParaRPr lang="zh-CN" altLang="en-US" sz="2400" dirty="0">
              <a:solidFill>
                <a:prstClr val="black"/>
              </a:solidFill>
            </a:endParaRPr>
          </a:p>
        </p:txBody>
      </p:sp>
      <p:pic>
        <p:nvPicPr>
          <p:cNvPr id="3" name="Picture 2" descr="C:\Users\PANDAM~1\AppData\Local\Temp\ksohtml\wps_clip_image-136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295" y="3174429"/>
            <a:ext cx="3645400" cy="2788419"/>
          </a:xfrm>
          <a:prstGeom prst="rect">
            <a:avLst/>
          </a:prstGeom>
          <a:solidFill>
            <a:schemeClr val="accent2"/>
          </a:solidFill>
          <a:ln>
            <a:solidFill>
              <a:schemeClr val="tx1"/>
            </a:solidFill>
          </a:ln>
        </p:spPr>
        <p:style>
          <a:lnRef idx="2">
            <a:schemeClr val="accent1"/>
          </a:lnRef>
          <a:fillRef idx="1">
            <a:schemeClr val="lt1"/>
          </a:fillRef>
          <a:effectRef idx="0">
            <a:schemeClr val="accent1"/>
          </a:effectRef>
          <a:fontRef idx="minor">
            <a:schemeClr val="dk1"/>
          </a:fontRef>
        </p:style>
      </p:pic>
      <p:sp>
        <p:nvSpPr>
          <p:cNvPr id="5" name="矩形 4"/>
          <p:cNvSpPr/>
          <p:nvPr/>
        </p:nvSpPr>
        <p:spPr>
          <a:xfrm>
            <a:off x="5575753" y="4772805"/>
            <a:ext cx="313184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400" b="1" dirty="0" smtClean="0">
                <a:solidFill>
                  <a:prstClr val="black"/>
                </a:solidFill>
                <a:latin typeface="楷体" pitchFamily="49" charset="-122"/>
                <a:ea typeface="楷体" pitchFamily="49" charset="-122"/>
              </a:rPr>
              <a:t>限定压力</a:t>
            </a:r>
            <a:r>
              <a:rPr lang="en-US" altLang="zh-CN" sz="2400" b="1" dirty="0" smtClean="0">
                <a:solidFill>
                  <a:prstClr val="black"/>
                </a:solidFill>
                <a:latin typeface="楷体" pitchFamily="49" charset="-122"/>
                <a:ea typeface="楷体" pitchFamily="49" charset="-122"/>
              </a:rPr>
              <a:t>P</a:t>
            </a:r>
            <a:r>
              <a:rPr lang="en-US" altLang="zh-CN" sz="2400" b="1" baseline="-25000" dirty="0" smtClean="0">
                <a:solidFill>
                  <a:prstClr val="black"/>
                </a:solidFill>
                <a:latin typeface="楷体" pitchFamily="49" charset="-122"/>
                <a:ea typeface="楷体" pitchFamily="49" charset="-122"/>
              </a:rPr>
              <a:t>B</a:t>
            </a:r>
            <a:r>
              <a:rPr lang="en-US" altLang="zh-CN" sz="2400" b="1" dirty="0" smtClean="0">
                <a:solidFill>
                  <a:prstClr val="black"/>
                </a:solidFill>
                <a:latin typeface="楷体" pitchFamily="49" charset="-122"/>
                <a:ea typeface="楷体" pitchFamily="49" charset="-122"/>
              </a:rPr>
              <a:t>=4.5 MPa</a:t>
            </a:r>
            <a:r>
              <a:rPr lang="zh-CN" altLang="en-US" sz="2400" b="1" dirty="0" smtClean="0">
                <a:solidFill>
                  <a:prstClr val="black"/>
                </a:solidFill>
                <a:latin typeface="楷体" pitchFamily="49" charset="-122"/>
                <a:ea typeface="楷体" pitchFamily="49" charset="-122"/>
              </a:rPr>
              <a:t>输出流量</a:t>
            </a:r>
            <a:r>
              <a:rPr lang="en-US" altLang="zh-CN" sz="2400" b="1" dirty="0" smtClean="0">
                <a:solidFill>
                  <a:prstClr val="black"/>
                </a:solidFill>
                <a:latin typeface="楷体" pitchFamily="49" charset="-122"/>
                <a:ea typeface="楷体" pitchFamily="49" charset="-122"/>
              </a:rPr>
              <a:t>q = 25L/min</a:t>
            </a:r>
          </a:p>
          <a:p>
            <a:r>
              <a:rPr lang="zh-CN" altLang="en-US" sz="2400" b="1" dirty="0" smtClean="0">
                <a:solidFill>
                  <a:prstClr val="black"/>
                </a:solidFill>
                <a:latin typeface="楷体" pitchFamily="49" charset="-122"/>
                <a:ea typeface="楷体" pitchFamily="49" charset="-122"/>
              </a:rPr>
              <a:t>截止压力</a:t>
            </a:r>
            <a:r>
              <a:rPr lang="en-US" altLang="zh-CN" sz="2400" b="1" dirty="0" smtClean="0">
                <a:solidFill>
                  <a:prstClr val="black"/>
                </a:solidFill>
                <a:latin typeface="楷体" pitchFamily="49" charset="-122"/>
                <a:ea typeface="楷体" pitchFamily="49" charset="-122"/>
              </a:rPr>
              <a:t>P</a:t>
            </a:r>
            <a:r>
              <a:rPr lang="en-US" altLang="zh-CN" sz="2400" b="1" baseline="-25000" dirty="0" smtClean="0">
                <a:solidFill>
                  <a:prstClr val="black"/>
                </a:solidFill>
                <a:latin typeface="楷体" pitchFamily="49" charset="-122"/>
                <a:ea typeface="楷体" pitchFamily="49" charset="-122"/>
              </a:rPr>
              <a:t>C</a:t>
            </a:r>
            <a:r>
              <a:rPr lang="en-US" altLang="zh-CN" sz="2400" b="1" dirty="0" smtClean="0">
                <a:solidFill>
                  <a:prstClr val="black"/>
                </a:solidFill>
                <a:latin typeface="楷体" pitchFamily="49" charset="-122"/>
                <a:ea typeface="楷体" pitchFamily="49" charset="-122"/>
              </a:rPr>
              <a:t>=6.3 </a:t>
            </a:r>
            <a:r>
              <a:rPr lang="en-US" altLang="zh-CN" sz="2400" b="1" dirty="0" err="1">
                <a:solidFill>
                  <a:prstClr val="black"/>
                </a:solidFill>
                <a:latin typeface="楷体" pitchFamily="49" charset="-122"/>
                <a:ea typeface="楷体" pitchFamily="49" charset="-122"/>
              </a:rPr>
              <a:t>MPa</a:t>
            </a:r>
            <a:endParaRPr lang="zh-CN" altLang="en-US" sz="2400" dirty="0"/>
          </a:p>
        </p:txBody>
      </p:sp>
      <p:sp>
        <p:nvSpPr>
          <p:cNvPr id="2" name="灯片编号占位符 1"/>
          <p:cNvSpPr>
            <a:spLocks noGrp="1"/>
          </p:cNvSpPr>
          <p:nvPr>
            <p:ph type="sldNum" sz="quarter" idx="12"/>
          </p:nvPr>
        </p:nvSpPr>
        <p:spPr/>
        <p:txBody>
          <a:bodyPr/>
          <a:lstStyle/>
          <a:p>
            <a:fld id="{8015EB96-8731-4FBB-B94B-532E49C244BD}" type="slidenum">
              <a:rPr lang="zh-CN" altLang="en-US" smtClean="0"/>
              <a:t>40</a:t>
            </a:fld>
            <a:endParaRPr lang="zh-CN" altLang="en-US"/>
          </a:p>
        </p:txBody>
      </p:sp>
      <p:sp>
        <p:nvSpPr>
          <p:cNvPr id="6" name="矩形 5"/>
          <p:cNvSpPr/>
          <p:nvPr/>
        </p:nvSpPr>
        <p:spPr>
          <a:xfrm>
            <a:off x="5551833" y="3174429"/>
            <a:ext cx="3189031"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sz="2400" b="1" dirty="0" smtClean="0">
                <a:solidFill>
                  <a:prstClr val="black"/>
                </a:solidFill>
                <a:latin typeface="楷体" pitchFamily="49" charset="-122"/>
                <a:ea typeface="楷体" pitchFamily="49" charset="-122"/>
              </a:rPr>
              <a:t>    左图是</a:t>
            </a:r>
            <a:r>
              <a:rPr lang="zh-CN" altLang="en-US" sz="2400" b="1" dirty="0">
                <a:solidFill>
                  <a:prstClr val="black"/>
                </a:solidFill>
                <a:latin typeface="楷体" pitchFamily="49" charset="-122"/>
                <a:ea typeface="楷体" pitchFamily="49" charset="-122"/>
              </a:rPr>
              <a:t>限压式变量泵</a:t>
            </a:r>
            <a:r>
              <a:rPr lang="zh-CN" altLang="en-US" sz="2400" b="1" dirty="0" smtClean="0">
                <a:solidFill>
                  <a:prstClr val="black"/>
                </a:solidFill>
                <a:latin typeface="楷体" pitchFamily="49" charset="-122"/>
                <a:ea typeface="楷体" pitchFamily="49" charset="-122"/>
              </a:rPr>
              <a:t>出厂流量～压力特性曲线（</a:t>
            </a:r>
            <a:r>
              <a:rPr lang="en-US" altLang="zh-CN" sz="2400" b="1" dirty="0" smtClean="0">
                <a:solidFill>
                  <a:prstClr val="black"/>
                </a:solidFill>
                <a:latin typeface="楷体" pitchFamily="49" charset="-122"/>
                <a:ea typeface="楷体" pitchFamily="49" charset="-122"/>
              </a:rPr>
              <a:t>AB</a:t>
            </a:r>
            <a:r>
              <a:rPr lang="zh-CN" altLang="en-US" sz="2400" b="1" dirty="0">
                <a:solidFill>
                  <a:prstClr val="black"/>
                </a:solidFill>
                <a:latin typeface="楷体" pitchFamily="49" charset="-122"/>
                <a:ea typeface="楷体" pitchFamily="49" charset="-122"/>
              </a:rPr>
              <a:t>、</a:t>
            </a:r>
            <a:r>
              <a:rPr lang="en-US" altLang="zh-CN" sz="2400" b="1" dirty="0">
                <a:solidFill>
                  <a:prstClr val="black"/>
                </a:solidFill>
                <a:latin typeface="楷体" pitchFamily="49" charset="-122"/>
                <a:ea typeface="楷体" pitchFamily="49" charset="-122"/>
              </a:rPr>
              <a:t>BC</a:t>
            </a:r>
            <a:r>
              <a:rPr lang="zh-CN" altLang="en-US" sz="2400" b="1" dirty="0" smtClean="0">
                <a:solidFill>
                  <a:prstClr val="black"/>
                </a:solidFill>
                <a:latin typeface="楷体" pitchFamily="49" charset="-122"/>
                <a:ea typeface="楷体" pitchFamily="49" charset="-122"/>
              </a:rPr>
              <a:t>段）</a:t>
            </a:r>
            <a:endParaRPr lang="zh-CN" altLang="en-US" sz="2400" dirty="0"/>
          </a:p>
        </p:txBody>
      </p:sp>
    </p:spTree>
    <p:extLst>
      <p:ext uri="{BB962C8B-B14F-4D97-AF65-F5344CB8AC3E}">
        <p14:creationId xmlns:p14="http://schemas.microsoft.com/office/powerpoint/2010/main" val="7266340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PANDAM~1\AppData\Local\Temp\ksohtml\wps_clip_image-136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189"/>
            <a:ext cx="9137104" cy="6858000"/>
          </a:xfrm>
          <a:prstGeom prst="rect">
            <a:avLst/>
          </a:prstGeom>
          <a:solidFill>
            <a:schemeClr val="accent2"/>
          </a:solidFill>
          <a:ln>
            <a:solidFill>
              <a:schemeClr val="tx1"/>
            </a:solidFill>
          </a:ln>
        </p:spPr>
        <p:style>
          <a:lnRef idx="2">
            <a:schemeClr val="accent1"/>
          </a:lnRef>
          <a:fillRef idx="1">
            <a:schemeClr val="lt1"/>
          </a:fillRef>
          <a:effectRef idx="0">
            <a:schemeClr val="accent1"/>
          </a:effectRef>
          <a:fontRef idx="minor">
            <a:schemeClr val="dk1"/>
          </a:fontRef>
        </p:style>
      </p:pic>
      <p:sp>
        <p:nvSpPr>
          <p:cNvPr id="6" name="矩形 5"/>
          <p:cNvSpPr/>
          <p:nvPr/>
        </p:nvSpPr>
        <p:spPr>
          <a:xfrm>
            <a:off x="4873297" y="538945"/>
            <a:ext cx="2016224" cy="87716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50000"/>
              </a:lnSpc>
            </a:pPr>
            <a:r>
              <a:rPr lang="zh-CN" altLang="en-US" b="1" dirty="0">
                <a:solidFill>
                  <a:prstClr val="black"/>
                </a:solidFill>
                <a:latin typeface="楷体" pitchFamily="49" charset="-122"/>
                <a:ea typeface="楷体" pitchFamily="49" charset="-122"/>
              </a:rPr>
              <a:t>出厂</a:t>
            </a:r>
            <a:r>
              <a:rPr lang="zh-CN" altLang="en-US" b="1" dirty="0" smtClean="0">
                <a:solidFill>
                  <a:prstClr val="black"/>
                </a:solidFill>
                <a:latin typeface="楷体" pitchFamily="49" charset="-122"/>
                <a:ea typeface="楷体" pitchFamily="49" charset="-122"/>
              </a:rPr>
              <a:t>时调整拐点</a:t>
            </a:r>
            <a:r>
              <a:rPr lang="en-US" altLang="zh-CN" b="1" dirty="0" smtClean="0">
                <a:solidFill>
                  <a:prstClr val="black"/>
                </a:solidFill>
                <a:latin typeface="楷体" pitchFamily="49" charset="-122"/>
                <a:ea typeface="楷体" pitchFamily="49" charset="-122"/>
              </a:rPr>
              <a:t>B</a:t>
            </a:r>
            <a:r>
              <a:rPr lang="zh-CN" altLang="en-US" b="1" dirty="0" smtClean="0">
                <a:solidFill>
                  <a:prstClr val="black"/>
                </a:solidFill>
                <a:latin typeface="楷体" pitchFamily="49" charset="-122"/>
                <a:ea typeface="楷体" pitchFamily="49" charset="-122"/>
              </a:rPr>
              <a:t>：</a:t>
            </a:r>
            <a:endParaRPr lang="en-US" altLang="zh-CN" b="1" dirty="0" smtClean="0">
              <a:solidFill>
                <a:prstClr val="black"/>
              </a:solidFill>
              <a:latin typeface="楷体" pitchFamily="49" charset="-122"/>
              <a:ea typeface="楷体" pitchFamily="49" charset="-122"/>
            </a:endParaRPr>
          </a:p>
          <a:p>
            <a:pPr>
              <a:lnSpc>
                <a:spcPct val="150000"/>
              </a:lnSpc>
            </a:pPr>
            <a:r>
              <a:rPr lang="zh-CN" altLang="en-US" sz="1600" b="1" dirty="0" smtClean="0">
                <a:solidFill>
                  <a:prstClr val="black"/>
                </a:solidFill>
                <a:latin typeface="楷体" pitchFamily="49" charset="-122"/>
                <a:ea typeface="楷体" pitchFamily="49" charset="-122"/>
              </a:rPr>
              <a:t>（</a:t>
            </a:r>
            <a:r>
              <a:rPr lang="en-US" altLang="zh-CN" sz="1600" b="1" dirty="0" smtClean="0">
                <a:solidFill>
                  <a:prstClr val="black"/>
                </a:solidFill>
                <a:latin typeface="楷体" pitchFamily="49" charset="-122"/>
                <a:ea typeface="楷体" pitchFamily="49" charset="-122"/>
              </a:rPr>
              <a:t>4.5MPa</a:t>
            </a:r>
            <a:r>
              <a:rPr lang="zh-CN" altLang="en-US" sz="1600" b="1" dirty="0" smtClean="0">
                <a:solidFill>
                  <a:prstClr val="black"/>
                </a:solidFill>
                <a:latin typeface="楷体" pitchFamily="49" charset="-122"/>
                <a:ea typeface="楷体" pitchFamily="49" charset="-122"/>
              </a:rPr>
              <a:t>，</a:t>
            </a:r>
            <a:r>
              <a:rPr lang="en-US" altLang="zh-CN" sz="1600" b="1" dirty="0" smtClean="0">
                <a:solidFill>
                  <a:prstClr val="black"/>
                </a:solidFill>
                <a:latin typeface="楷体" pitchFamily="49" charset="-122"/>
                <a:ea typeface="楷体" pitchFamily="49" charset="-122"/>
              </a:rPr>
              <a:t>25L/min)</a:t>
            </a:r>
          </a:p>
        </p:txBody>
      </p:sp>
      <p:sp>
        <p:nvSpPr>
          <p:cNvPr id="7" name="矩形 6"/>
          <p:cNvSpPr/>
          <p:nvPr/>
        </p:nvSpPr>
        <p:spPr>
          <a:xfrm>
            <a:off x="2245072" y="548680"/>
            <a:ext cx="234991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楷体" pitchFamily="49" charset="-122"/>
                <a:ea typeface="楷体" pitchFamily="49" charset="-122"/>
                <a:cs typeface="Times New Roman" pitchFamily="18" charset="0"/>
              </a:rPr>
              <a:t>快速移动</a:t>
            </a:r>
            <a:r>
              <a:rPr lang="zh-CN" altLang="en-US" sz="2000" b="1" dirty="0" smtClean="0">
                <a:latin typeface="楷体" pitchFamily="49" charset="-122"/>
                <a:ea typeface="楷体" pitchFamily="49" charset="-122"/>
                <a:cs typeface="Times New Roman" pitchFamily="18" charset="0"/>
              </a:rPr>
              <a:t>需要</a:t>
            </a:r>
            <a:r>
              <a:rPr lang="zh-CN" altLang="en-US" sz="2000" b="1" dirty="0">
                <a:latin typeface="楷体" pitchFamily="49" charset="-122"/>
                <a:ea typeface="楷体" pitchFamily="49" charset="-122"/>
                <a:cs typeface="Times New Roman" pitchFamily="18" charset="0"/>
              </a:rPr>
              <a:t>大流量</a:t>
            </a:r>
            <a:r>
              <a:rPr lang="zh-CN" altLang="en-US" sz="2000" b="1" dirty="0" smtClean="0">
                <a:latin typeface="楷体" pitchFamily="49" charset="-122"/>
                <a:ea typeface="楷体" pitchFamily="49" charset="-122"/>
                <a:cs typeface="Times New Roman" pitchFamily="18" charset="0"/>
              </a:rPr>
              <a:t>，但工作压力低。</a:t>
            </a:r>
            <a:endParaRPr lang="en-US" altLang="zh-CN" sz="2000" b="1" dirty="0" smtClean="0">
              <a:latin typeface="楷体" pitchFamily="49" charset="-122"/>
              <a:ea typeface="楷体" pitchFamily="49" charset="-122"/>
              <a:cs typeface="Times New Roman" pitchFamily="18" charset="0"/>
            </a:endParaRPr>
          </a:p>
          <a:p>
            <a:pPr algn="ctr"/>
            <a:r>
              <a:rPr lang="en-US" altLang="zh-CN" sz="2000" b="1" dirty="0" smtClean="0">
                <a:solidFill>
                  <a:prstClr val="black"/>
                </a:solidFill>
                <a:latin typeface="楷体" pitchFamily="49" charset="-122"/>
                <a:ea typeface="楷体" pitchFamily="49" charset="-122"/>
              </a:rPr>
              <a:t>2.0MPa</a:t>
            </a:r>
            <a:r>
              <a:rPr lang="zh-CN" altLang="en-US" sz="2000" b="1" dirty="0">
                <a:solidFill>
                  <a:prstClr val="black"/>
                </a:solidFill>
                <a:latin typeface="楷体" pitchFamily="49" charset="-122"/>
                <a:ea typeface="楷体" pitchFamily="49" charset="-122"/>
              </a:rPr>
              <a:t>，</a:t>
            </a:r>
            <a:r>
              <a:rPr lang="en-US" altLang="zh-CN" sz="2000" b="1" dirty="0" smtClean="0">
                <a:solidFill>
                  <a:prstClr val="black"/>
                </a:solidFill>
                <a:latin typeface="楷体" pitchFamily="49" charset="-122"/>
                <a:ea typeface="楷体" pitchFamily="49" charset="-122"/>
              </a:rPr>
              <a:t>20L/min</a:t>
            </a:r>
            <a:endParaRPr lang="zh-CN" altLang="en-US" sz="2000" dirty="0"/>
          </a:p>
        </p:txBody>
      </p:sp>
      <p:sp>
        <p:nvSpPr>
          <p:cNvPr id="8" name="矩形 7"/>
          <p:cNvSpPr/>
          <p:nvPr/>
        </p:nvSpPr>
        <p:spPr>
          <a:xfrm>
            <a:off x="6302441" y="3832457"/>
            <a:ext cx="2349918"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pPr>
            <a:r>
              <a:rPr lang="zh-CN" altLang="en-US" sz="2000" b="1" dirty="0" smtClean="0">
                <a:solidFill>
                  <a:srgbClr val="FF0000"/>
                </a:solidFill>
                <a:latin typeface="楷体" pitchFamily="49" charset="-122"/>
                <a:ea typeface="楷体" pitchFamily="49" charset="-122"/>
                <a:cs typeface="Times New Roman" pitchFamily="18" charset="0"/>
              </a:rPr>
              <a:t>工进时</a:t>
            </a:r>
            <a:r>
              <a:rPr lang="zh-CN" altLang="en-US" sz="2000" b="1" dirty="0" smtClean="0">
                <a:latin typeface="楷体" pitchFamily="49" charset="-122"/>
                <a:ea typeface="楷体" pitchFamily="49" charset="-122"/>
                <a:cs typeface="Times New Roman" pitchFamily="18" charset="0"/>
              </a:rPr>
              <a:t>负载</a:t>
            </a:r>
            <a:r>
              <a:rPr lang="zh-CN" altLang="en-US" sz="2000" b="1" dirty="0">
                <a:latin typeface="楷体" pitchFamily="49" charset="-122"/>
                <a:ea typeface="楷体" pitchFamily="49" charset="-122"/>
                <a:cs typeface="Times New Roman" pitchFamily="18" charset="0"/>
              </a:rPr>
              <a:t>压力升高，需要流量</a:t>
            </a:r>
            <a:r>
              <a:rPr lang="zh-CN" altLang="en-US" sz="2000" b="1" dirty="0" smtClean="0">
                <a:latin typeface="楷体" pitchFamily="49" charset="-122"/>
                <a:ea typeface="楷体" pitchFamily="49" charset="-122"/>
                <a:cs typeface="Times New Roman" pitchFamily="18" charset="0"/>
              </a:rPr>
              <a:t>减少。</a:t>
            </a:r>
            <a:endParaRPr lang="en-US" altLang="zh-CN" sz="2000" b="1" dirty="0" smtClean="0">
              <a:latin typeface="楷体" pitchFamily="49" charset="-122"/>
              <a:ea typeface="楷体" pitchFamily="49" charset="-122"/>
              <a:cs typeface="Times New Roman" pitchFamily="18" charset="0"/>
            </a:endParaRPr>
          </a:p>
          <a:p>
            <a:pPr algn="ctr">
              <a:lnSpc>
                <a:spcPct val="120000"/>
              </a:lnSpc>
            </a:pPr>
            <a:r>
              <a:rPr lang="en-US" altLang="zh-CN" sz="2000" b="1" dirty="0">
                <a:solidFill>
                  <a:prstClr val="black"/>
                </a:solidFill>
                <a:latin typeface="楷体" pitchFamily="49" charset="-122"/>
                <a:ea typeface="楷体" pitchFamily="49" charset="-122"/>
              </a:rPr>
              <a:t>4.5MPa</a:t>
            </a:r>
            <a:r>
              <a:rPr lang="zh-CN" altLang="en-US" sz="2000" b="1" dirty="0">
                <a:solidFill>
                  <a:prstClr val="black"/>
                </a:solidFill>
                <a:latin typeface="楷体" pitchFamily="49" charset="-122"/>
                <a:ea typeface="楷体" pitchFamily="49" charset="-122"/>
              </a:rPr>
              <a:t>，</a:t>
            </a:r>
            <a:r>
              <a:rPr lang="en-US" altLang="zh-CN" sz="2000" b="1" dirty="0">
                <a:solidFill>
                  <a:prstClr val="black"/>
                </a:solidFill>
                <a:latin typeface="楷体" pitchFamily="49" charset="-122"/>
                <a:ea typeface="楷体" pitchFamily="49" charset="-122"/>
              </a:rPr>
              <a:t>2.5L/min</a:t>
            </a:r>
            <a:endParaRPr lang="en-US" altLang="zh-CN" sz="2000" b="1" dirty="0">
              <a:latin typeface="楷体" pitchFamily="49" charset="-122"/>
              <a:ea typeface="楷体" pitchFamily="49" charset="-122"/>
              <a:cs typeface="Times New Roman" pitchFamily="18" charset="0"/>
            </a:endParaRPr>
          </a:p>
        </p:txBody>
      </p:sp>
      <p:sp>
        <p:nvSpPr>
          <p:cNvPr id="2" name="灯片编号占位符 1"/>
          <p:cNvSpPr>
            <a:spLocks noGrp="1"/>
          </p:cNvSpPr>
          <p:nvPr>
            <p:ph type="sldNum" sz="quarter" idx="12"/>
          </p:nvPr>
        </p:nvSpPr>
        <p:spPr/>
        <p:txBody>
          <a:bodyPr/>
          <a:lstStyle/>
          <a:p>
            <a:fld id="{8015EB96-8731-4FBB-B94B-532E49C244BD}" type="slidenum">
              <a:rPr lang="zh-CN" altLang="en-US" smtClean="0"/>
              <a:t>41</a:t>
            </a:fld>
            <a:endParaRPr lang="zh-CN" altLang="en-US"/>
          </a:p>
        </p:txBody>
      </p:sp>
      <p:sp>
        <p:nvSpPr>
          <p:cNvPr id="9" name="矩形 8"/>
          <p:cNvSpPr/>
          <p:nvPr/>
        </p:nvSpPr>
        <p:spPr>
          <a:xfrm>
            <a:off x="6300134" y="2301091"/>
            <a:ext cx="2039852"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b="1" dirty="0" smtClean="0">
                <a:latin typeface="楷体" pitchFamily="49" charset="-122"/>
                <a:ea typeface="楷体" pitchFamily="49" charset="-122"/>
              </a:rPr>
              <a:t>从原图中得出：</a:t>
            </a:r>
            <a:endParaRPr lang="en-US" altLang="zh-CN" b="1" dirty="0" smtClean="0">
              <a:latin typeface="楷体" pitchFamily="49" charset="-122"/>
              <a:ea typeface="楷体" pitchFamily="49" charset="-122"/>
            </a:endParaRPr>
          </a:p>
          <a:p>
            <a:pPr algn="ctr"/>
            <a:r>
              <a:rPr lang="en-US" altLang="zh-CN" b="1" dirty="0" smtClean="0">
                <a:solidFill>
                  <a:prstClr val="black"/>
                </a:solidFill>
                <a:latin typeface="楷体" pitchFamily="49" charset="-122"/>
                <a:ea typeface="楷体" pitchFamily="49" charset="-122"/>
              </a:rPr>
              <a:t>2.0 </a:t>
            </a:r>
            <a:r>
              <a:rPr lang="en-US" altLang="zh-CN" b="1" dirty="0">
                <a:solidFill>
                  <a:prstClr val="black"/>
                </a:solidFill>
                <a:latin typeface="楷体" pitchFamily="49" charset="-122"/>
                <a:ea typeface="楷体" pitchFamily="49" charset="-122"/>
              </a:rPr>
              <a:t>MPa  </a:t>
            </a:r>
            <a:r>
              <a:rPr lang="en-US" altLang="zh-CN" b="1" dirty="0" smtClean="0">
                <a:solidFill>
                  <a:prstClr val="black"/>
                </a:solidFill>
                <a:latin typeface="楷体" pitchFamily="49" charset="-122"/>
                <a:ea typeface="楷体" pitchFamily="49" charset="-122"/>
              </a:rPr>
              <a:t>27L/min 4.5 MPa  25L/min</a:t>
            </a:r>
          </a:p>
          <a:p>
            <a:pPr algn="ctr"/>
            <a:r>
              <a:rPr lang="zh-CN" altLang="en-US" b="1" dirty="0" smtClean="0">
                <a:solidFill>
                  <a:srgbClr val="FF0000"/>
                </a:solidFill>
                <a:latin typeface="楷体" pitchFamily="49" charset="-122"/>
                <a:ea typeface="楷体" pitchFamily="49" charset="-122"/>
              </a:rPr>
              <a:t>流量都偏大</a:t>
            </a:r>
            <a:endParaRPr lang="zh-CN" altLang="en-US" b="1" dirty="0">
              <a:solidFill>
                <a:srgbClr val="FF0000"/>
              </a:solidFill>
              <a:latin typeface="楷体" pitchFamily="49" charset="-122"/>
              <a:ea typeface="楷体" pitchFamily="49" charset="-122"/>
            </a:endParaRPr>
          </a:p>
        </p:txBody>
      </p:sp>
      <p:cxnSp>
        <p:nvCxnSpPr>
          <p:cNvPr id="10" name="直接连接符 9"/>
          <p:cNvCxnSpPr/>
          <p:nvPr/>
        </p:nvCxnSpPr>
        <p:spPr>
          <a:xfrm>
            <a:off x="3203848" y="3293618"/>
            <a:ext cx="17024" cy="9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996497" y="1970054"/>
            <a:ext cx="63335" cy="3691194"/>
          </a:xfrm>
          <a:prstGeom prst="line">
            <a:avLst/>
          </a:prstGeom>
          <a:ln w="38100">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664149" y="2132856"/>
            <a:ext cx="31668" cy="3528392"/>
          </a:xfrm>
          <a:prstGeom prst="line">
            <a:avLst/>
          </a:prstGeom>
          <a:ln w="38100">
            <a:solidFill>
              <a:srgbClr val="FF0000"/>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2407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PANDAM~1\AppData\Local\Temp\ksohtml\wps_clip_image-136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 y="0"/>
            <a:ext cx="9137104" cy="6858000"/>
          </a:xfrm>
          <a:prstGeom prst="rect">
            <a:avLst/>
          </a:prstGeom>
          <a:solidFill>
            <a:schemeClr val="accent2"/>
          </a:solidFill>
          <a:ln>
            <a:solidFill>
              <a:schemeClr val="tx1"/>
            </a:solidFill>
          </a:ln>
        </p:spPr>
        <p:style>
          <a:lnRef idx="2">
            <a:schemeClr val="accent1"/>
          </a:lnRef>
          <a:fillRef idx="1">
            <a:schemeClr val="lt1"/>
          </a:fillRef>
          <a:effectRef idx="0">
            <a:schemeClr val="accent1"/>
          </a:effectRef>
          <a:fontRef idx="minor">
            <a:schemeClr val="dk1"/>
          </a:fontRef>
        </p:style>
      </p:pic>
      <p:sp>
        <p:nvSpPr>
          <p:cNvPr id="2" name="椭圆 1"/>
          <p:cNvSpPr/>
          <p:nvPr/>
        </p:nvSpPr>
        <p:spPr>
          <a:xfrm>
            <a:off x="4716016" y="5085184"/>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flipV="1">
            <a:off x="2951820" y="2703914"/>
            <a:ext cx="108012"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02284" y="2130432"/>
            <a:ext cx="3240360"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sz="2000" b="1" dirty="0" smtClean="0">
                <a:solidFill>
                  <a:prstClr val="black"/>
                </a:solidFill>
                <a:latin typeface="楷体" pitchFamily="49" charset="-122"/>
                <a:ea typeface="楷体" pitchFamily="49" charset="-122"/>
              </a:rPr>
              <a:t>2</a:t>
            </a:r>
            <a:r>
              <a:rPr lang="zh-CN" altLang="en-US" sz="2000" b="1" dirty="0" smtClean="0">
                <a:solidFill>
                  <a:prstClr val="black"/>
                </a:solidFill>
                <a:latin typeface="楷体" pitchFamily="49" charset="-122"/>
                <a:ea typeface="楷体" pitchFamily="49" charset="-122"/>
              </a:rPr>
              <a:t>、做</a:t>
            </a:r>
            <a:r>
              <a:rPr lang="en-US" altLang="zh-CN" sz="2000" b="1" dirty="0" smtClean="0">
                <a:solidFill>
                  <a:prstClr val="black"/>
                </a:solidFill>
                <a:latin typeface="楷体" pitchFamily="49" charset="-122"/>
                <a:ea typeface="楷体" pitchFamily="49" charset="-122"/>
              </a:rPr>
              <a:t>AB</a:t>
            </a:r>
            <a:r>
              <a:rPr lang="zh-CN" altLang="en-US" sz="2000" b="1" dirty="0" smtClean="0">
                <a:solidFill>
                  <a:prstClr val="black"/>
                </a:solidFill>
                <a:latin typeface="楷体" pitchFamily="49" charset="-122"/>
                <a:ea typeface="楷体" pitchFamily="49" charset="-122"/>
              </a:rPr>
              <a:t>、</a:t>
            </a:r>
            <a:r>
              <a:rPr lang="en-US" altLang="zh-CN" sz="2000" b="1" dirty="0" smtClean="0">
                <a:solidFill>
                  <a:prstClr val="black"/>
                </a:solidFill>
                <a:latin typeface="楷体" pitchFamily="49" charset="-122"/>
                <a:ea typeface="楷体" pitchFamily="49" charset="-122"/>
              </a:rPr>
              <a:t>BC</a:t>
            </a:r>
            <a:r>
              <a:rPr lang="zh-CN" altLang="en-US" sz="2000" b="1" dirty="0" smtClean="0">
                <a:solidFill>
                  <a:prstClr val="black"/>
                </a:solidFill>
                <a:latin typeface="楷体" pitchFamily="49" charset="-122"/>
                <a:ea typeface="楷体" pitchFamily="49" charset="-122"/>
              </a:rPr>
              <a:t>的平行线</a:t>
            </a:r>
            <a:endParaRPr lang="en-US" altLang="zh-CN" sz="2000" b="1" dirty="0" smtClean="0">
              <a:solidFill>
                <a:prstClr val="black"/>
              </a:solidFill>
              <a:latin typeface="楷体" pitchFamily="49" charset="-122"/>
              <a:ea typeface="楷体" pitchFamily="49" charset="-122"/>
            </a:endParaRPr>
          </a:p>
          <a:p>
            <a:r>
              <a:rPr lang="zh-CN" altLang="en-US" sz="2000" b="1" dirty="0" smtClean="0">
                <a:solidFill>
                  <a:prstClr val="black"/>
                </a:solidFill>
                <a:latin typeface="楷体" pitchFamily="49" charset="-122"/>
                <a:ea typeface="楷体" pitchFamily="49" charset="-122"/>
              </a:rPr>
              <a:t> 过</a:t>
            </a:r>
            <a:r>
              <a:rPr lang="en-US" altLang="zh-CN" sz="2000" b="1" dirty="0" smtClean="0">
                <a:solidFill>
                  <a:prstClr val="black"/>
                </a:solidFill>
                <a:latin typeface="楷体" pitchFamily="49" charset="-122"/>
                <a:ea typeface="楷体" pitchFamily="49" charset="-122"/>
              </a:rPr>
              <a:t>M</a:t>
            </a:r>
            <a:r>
              <a:rPr lang="zh-CN" altLang="en-US" sz="2000" b="1" dirty="0" smtClean="0">
                <a:solidFill>
                  <a:prstClr val="black"/>
                </a:solidFill>
                <a:latin typeface="楷体" pitchFamily="49" charset="-122"/>
                <a:ea typeface="楷体" pitchFamily="49" charset="-122"/>
              </a:rPr>
              <a:t>点作</a:t>
            </a:r>
            <a:r>
              <a:rPr lang="en-US" altLang="zh-CN" sz="2000" b="1" dirty="0" smtClean="0">
                <a:solidFill>
                  <a:prstClr val="black"/>
                </a:solidFill>
                <a:latin typeface="楷体" pitchFamily="49" charset="-122"/>
                <a:ea typeface="楷体" pitchFamily="49" charset="-122"/>
              </a:rPr>
              <a:t>A’D∥AB</a:t>
            </a:r>
            <a:r>
              <a:rPr lang="zh-CN" altLang="en-US" sz="2000" b="1" dirty="0" smtClean="0">
                <a:solidFill>
                  <a:prstClr val="black"/>
                </a:solidFill>
                <a:latin typeface="楷体" pitchFamily="49" charset="-122"/>
                <a:ea typeface="楷体" pitchFamily="49" charset="-122"/>
              </a:rPr>
              <a:t>，</a:t>
            </a:r>
            <a:endParaRPr lang="en-US" altLang="zh-CN" sz="2000" b="1" dirty="0" smtClean="0">
              <a:solidFill>
                <a:prstClr val="black"/>
              </a:solidFill>
              <a:latin typeface="楷体" pitchFamily="49" charset="-122"/>
              <a:ea typeface="楷体" pitchFamily="49" charset="-122"/>
            </a:endParaRPr>
          </a:p>
          <a:p>
            <a:r>
              <a:rPr lang="zh-CN" altLang="en-US" sz="2000" b="1" dirty="0" smtClean="0">
                <a:solidFill>
                  <a:prstClr val="black"/>
                </a:solidFill>
                <a:latin typeface="楷体" pitchFamily="49" charset="-122"/>
                <a:ea typeface="楷体" pitchFamily="49" charset="-122"/>
              </a:rPr>
              <a:t> 过</a:t>
            </a:r>
            <a:r>
              <a:rPr lang="en-US" altLang="zh-CN" sz="2000" b="1" dirty="0" smtClean="0">
                <a:solidFill>
                  <a:prstClr val="black"/>
                </a:solidFill>
                <a:latin typeface="楷体" pitchFamily="49" charset="-122"/>
                <a:ea typeface="楷体" pitchFamily="49" charset="-122"/>
              </a:rPr>
              <a:t>N</a:t>
            </a:r>
            <a:r>
              <a:rPr lang="zh-CN" altLang="en-US" sz="2000" b="1" dirty="0" smtClean="0">
                <a:solidFill>
                  <a:prstClr val="black"/>
                </a:solidFill>
                <a:latin typeface="楷体" pitchFamily="49" charset="-122"/>
                <a:ea typeface="楷体" pitchFamily="49" charset="-122"/>
              </a:rPr>
              <a:t>点作</a:t>
            </a:r>
            <a:r>
              <a:rPr lang="en-US" altLang="zh-CN" sz="2000" b="1" dirty="0" smtClean="0">
                <a:solidFill>
                  <a:prstClr val="black"/>
                </a:solidFill>
                <a:latin typeface="楷体" pitchFamily="49" charset="-122"/>
                <a:ea typeface="楷体" pitchFamily="49" charset="-122"/>
              </a:rPr>
              <a:t>C’D∥CB</a:t>
            </a:r>
            <a:r>
              <a:rPr lang="zh-CN" altLang="en-US" sz="2000" b="1" dirty="0" smtClean="0">
                <a:solidFill>
                  <a:prstClr val="black"/>
                </a:solidFill>
                <a:latin typeface="楷体" pitchFamily="49" charset="-122"/>
                <a:ea typeface="楷体" pitchFamily="49" charset="-122"/>
              </a:rPr>
              <a:t>，</a:t>
            </a:r>
            <a:endParaRPr lang="en-US" altLang="zh-CN" sz="2000" b="1" dirty="0" smtClean="0">
              <a:solidFill>
                <a:prstClr val="black"/>
              </a:solidFill>
              <a:latin typeface="楷体" pitchFamily="49" charset="-122"/>
              <a:ea typeface="楷体" pitchFamily="49" charset="-122"/>
            </a:endParaRPr>
          </a:p>
          <a:p>
            <a:r>
              <a:rPr lang="zh-CN" altLang="en-US" sz="2000" b="1" dirty="0" smtClean="0">
                <a:latin typeface="楷体" pitchFamily="49" charset="-122"/>
                <a:ea typeface="楷体" pitchFamily="49" charset="-122"/>
              </a:rPr>
              <a:t> 交点</a:t>
            </a:r>
            <a:r>
              <a:rPr lang="en-US" altLang="zh-CN" sz="2000" b="1" dirty="0" smtClean="0">
                <a:latin typeface="楷体" pitchFamily="49" charset="-122"/>
                <a:ea typeface="楷体" pitchFamily="49" charset="-122"/>
              </a:rPr>
              <a:t>D</a:t>
            </a:r>
            <a:r>
              <a:rPr lang="zh-CN" altLang="en-US" sz="2000" b="1" dirty="0" smtClean="0">
                <a:latin typeface="楷体" pitchFamily="49" charset="-122"/>
                <a:ea typeface="楷体" pitchFamily="49" charset="-122"/>
              </a:rPr>
              <a:t>（</a:t>
            </a:r>
            <a:r>
              <a:rPr lang="en-US" altLang="zh-CN" sz="2000" b="1" dirty="0">
                <a:latin typeface="楷体" pitchFamily="49" charset="-122"/>
                <a:ea typeface="楷体" pitchFamily="49" charset="-122"/>
              </a:rPr>
              <a:t>3.25,19</a:t>
            </a:r>
            <a:r>
              <a:rPr lang="zh-CN" altLang="en-US" sz="2000" b="1" dirty="0" smtClean="0">
                <a:latin typeface="楷体" pitchFamily="49" charset="-122"/>
                <a:ea typeface="楷体" pitchFamily="49" charset="-122"/>
              </a:rPr>
              <a:t>）。</a:t>
            </a:r>
            <a:endParaRPr lang="en-US" altLang="zh-CN" sz="2000" b="1" dirty="0" smtClean="0">
              <a:solidFill>
                <a:prstClr val="black"/>
              </a:solidFill>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8015EB96-8731-4FBB-B94B-532E49C244BD}" type="slidenum">
              <a:rPr lang="zh-CN" altLang="en-US" smtClean="0"/>
              <a:t>42</a:t>
            </a:fld>
            <a:endParaRPr lang="zh-CN" altLang="en-US"/>
          </a:p>
        </p:txBody>
      </p:sp>
      <p:sp>
        <p:nvSpPr>
          <p:cNvPr id="10" name="矩形 9"/>
          <p:cNvSpPr/>
          <p:nvPr/>
        </p:nvSpPr>
        <p:spPr>
          <a:xfrm>
            <a:off x="5692281" y="260648"/>
            <a:ext cx="3240360" cy="163121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altLang="zh-CN" sz="2000" b="1" dirty="0" smtClean="0">
                <a:solidFill>
                  <a:prstClr val="black"/>
                </a:solidFill>
                <a:latin typeface="楷体" pitchFamily="49" charset="-122"/>
                <a:ea typeface="楷体" pitchFamily="49" charset="-122"/>
              </a:rPr>
              <a:t>1</a:t>
            </a:r>
            <a:r>
              <a:rPr lang="zh-CN" altLang="en-US" sz="2000" b="1" dirty="0" smtClean="0">
                <a:solidFill>
                  <a:prstClr val="black"/>
                </a:solidFill>
                <a:latin typeface="楷体" pitchFamily="49" charset="-122"/>
                <a:ea typeface="楷体" pitchFamily="49" charset="-122"/>
              </a:rPr>
              <a:t>、先在图中画出</a:t>
            </a:r>
            <a:r>
              <a:rPr lang="en-US" altLang="zh-CN" sz="2000" b="1" dirty="0" smtClean="0">
                <a:solidFill>
                  <a:prstClr val="black"/>
                </a:solidFill>
                <a:latin typeface="楷体" pitchFamily="49" charset="-122"/>
                <a:ea typeface="楷体" pitchFamily="49" charset="-122"/>
              </a:rPr>
              <a:t>M</a:t>
            </a:r>
            <a:r>
              <a:rPr lang="zh-CN" altLang="en-US" sz="2000" b="1" dirty="0" smtClean="0">
                <a:solidFill>
                  <a:prstClr val="black"/>
                </a:solidFill>
                <a:latin typeface="楷体" pitchFamily="49" charset="-122"/>
                <a:ea typeface="楷体" pitchFamily="49" charset="-122"/>
              </a:rPr>
              <a:t>、</a:t>
            </a:r>
            <a:r>
              <a:rPr lang="en-US" altLang="zh-CN" sz="2000" b="1" dirty="0" smtClean="0">
                <a:solidFill>
                  <a:prstClr val="black"/>
                </a:solidFill>
                <a:latin typeface="楷体" pitchFamily="49" charset="-122"/>
                <a:ea typeface="楷体" pitchFamily="49" charset="-122"/>
              </a:rPr>
              <a:t>N</a:t>
            </a:r>
            <a:r>
              <a:rPr lang="zh-CN" altLang="en-US" sz="2000" b="1" dirty="0" smtClean="0">
                <a:solidFill>
                  <a:prstClr val="black"/>
                </a:solidFill>
                <a:latin typeface="楷体" pitchFamily="49" charset="-122"/>
                <a:ea typeface="楷体" pitchFamily="49" charset="-122"/>
              </a:rPr>
              <a:t>二点。</a:t>
            </a:r>
            <a:endParaRPr lang="en-US" altLang="zh-CN" sz="2000" b="1" dirty="0" smtClean="0">
              <a:solidFill>
                <a:prstClr val="black"/>
              </a:solidFill>
              <a:latin typeface="楷体" pitchFamily="49" charset="-122"/>
              <a:ea typeface="楷体" pitchFamily="49" charset="-122"/>
            </a:endParaRPr>
          </a:p>
          <a:p>
            <a:r>
              <a:rPr lang="zh-CN" altLang="en-US" sz="2000" b="1" dirty="0">
                <a:solidFill>
                  <a:prstClr val="black"/>
                </a:solidFill>
                <a:latin typeface="楷体" pitchFamily="49" charset="-122"/>
                <a:ea typeface="楷体" pitchFamily="49" charset="-122"/>
              </a:rPr>
              <a:t>快速移动</a:t>
            </a:r>
            <a:r>
              <a:rPr lang="zh-CN" altLang="en-US" sz="2000" b="1" dirty="0" smtClean="0">
                <a:solidFill>
                  <a:prstClr val="black"/>
                </a:solidFill>
                <a:latin typeface="楷体" pitchFamily="49" charset="-122"/>
                <a:ea typeface="楷体" pitchFamily="49" charset="-122"/>
              </a:rPr>
              <a:t>时：</a:t>
            </a:r>
            <a:endParaRPr lang="en-US" altLang="zh-CN" sz="2000" b="1" dirty="0">
              <a:solidFill>
                <a:prstClr val="black"/>
              </a:solidFill>
              <a:latin typeface="楷体" pitchFamily="49" charset="-122"/>
              <a:ea typeface="楷体" pitchFamily="49" charset="-122"/>
            </a:endParaRPr>
          </a:p>
          <a:p>
            <a:pPr algn="ctr"/>
            <a:r>
              <a:rPr lang="en-US" altLang="zh-CN" sz="2000" b="1" dirty="0">
                <a:solidFill>
                  <a:srgbClr val="FF0000"/>
                </a:solidFill>
                <a:latin typeface="楷体" pitchFamily="49" charset="-122"/>
                <a:ea typeface="楷体" pitchFamily="49" charset="-122"/>
              </a:rPr>
              <a:t>M</a:t>
            </a:r>
            <a:r>
              <a:rPr lang="zh-CN" altLang="en-US" sz="2000" b="1" dirty="0">
                <a:solidFill>
                  <a:prstClr val="black"/>
                </a:solidFill>
                <a:latin typeface="楷体" pitchFamily="49" charset="-122"/>
                <a:ea typeface="楷体" pitchFamily="49" charset="-122"/>
              </a:rPr>
              <a:t>（</a:t>
            </a:r>
            <a:r>
              <a:rPr lang="en-US" altLang="zh-CN" sz="2000" b="1" dirty="0">
                <a:solidFill>
                  <a:prstClr val="black"/>
                </a:solidFill>
                <a:latin typeface="楷体" pitchFamily="49" charset="-122"/>
                <a:ea typeface="楷体" pitchFamily="49" charset="-122"/>
              </a:rPr>
              <a:t>2.0MPa</a:t>
            </a:r>
            <a:r>
              <a:rPr lang="zh-CN" altLang="en-US" sz="2000" b="1" dirty="0">
                <a:solidFill>
                  <a:prstClr val="black"/>
                </a:solidFill>
                <a:latin typeface="楷体" pitchFamily="49" charset="-122"/>
                <a:ea typeface="楷体" pitchFamily="49" charset="-122"/>
              </a:rPr>
              <a:t>，</a:t>
            </a:r>
            <a:r>
              <a:rPr lang="en-US" altLang="zh-CN" sz="2000" b="1" dirty="0">
                <a:solidFill>
                  <a:prstClr val="black"/>
                </a:solidFill>
                <a:latin typeface="楷体" pitchFamily="49" charset="-122"/>
                <a:ea typeface="楷体" pitchFamily="49" charset="-122"/>
              </a:rPr>
              <a:t>20L/min)</a:t>
            </a:r>
          </a:p>
          <a:p>
            <a:r>
              <a:rPr lang="zh-CN" altLang="en-US" sz="2000" b="1" dirty="0" smtClean="0">
                <a:solidFill>
                  <a:prstClr val="black"/>
                </a:solidFill>
                <a:latin typeface="楷体" pitchFamily="49" charset="-122"/>
                <a:ea typeface="楷体" pitchFamily="49" charset="-122"/>
              </a:rPr>
              <a:t>工进时：</a:t>
            </a:r>
            <a:endParaRPr lang="en-US" altLang="zh-CN" sz="2000" b="1" dirty="0" smtClean="0">
              <a:solidFill>
                <a:prstClr val="black"/>
              </a:solidFill>
              <a:latin typeface="楷体" pitchFamily="49" charset="-122"/>
              <a:ea typeface="楷体" pitchFamily="49" charset="-122"/>
            </a:endParaRPr>
          </a:p>
          <a:p>
            <a:pPr algn="ctr"/>
            <a:r>
              <a:rPr lang="en-US" altLang="zh-CN" sz="2000" b="1" dirty="0" smtClean="0">
                <a:solidFill>
                  <a:srgbClr val="FF0000"/>
                </a:solidFill>
                <a:latin typeface="楷体" pitchFamily="49" charset="-122"/>
                <a:ea typeface="楷体" pitchFamily="49" charset="-122"/>
              </a:rPr>
              <a:t>N</a:t>
            </a:r>
            <a:r>
              <a:rPr lang="zh-CN" altLang="en-US" sz="2000" b="1" dirty="0" smtClean="0">
                <a:solidFill>
                  <a:prstClr val="black"/>
                </a:solidFill>
                <a:latin typeface="楷体" pitchFamily="49" charset="-122"/>
                <a:ea typeface="楷体" pitchFamily="49" charset="-122"/>
              </a:rPr>
              <a:t>（</a:t>
            </a:r>
            <a:r>
              <a:rPr lang="en-US" altLang="zh-CN" sz="2000" b="1" dirty="0" smtClean="0">
                <a:solidFill>
                  <a:prstClr val="black"/>
                </a:solidFill>
                <a:latin typeface="楷体" pitchFamily="49" charset="-122"/>
                <a:ea typeface="楷体" pitchFamily="49" charset="-122"/>
              </a:rPr>
              <a:t>4.5MPa</a:t>
            </a:r>
            <a:r>
              <a:rPr lang="zh-CN" altLang="en-US" sz="2000" b="1" dirty="0" smtClean="0">
                <a:solidFill>
                  <a:prstClr val="black"/>
                </a:solidFill>
                <a:latin typeface="楷体" pitchFamily="49" charset="-122"/>
                <a:ea typeface="楷体" pitchFamily="49" charset="-122"/>
              </a:rPr>
              <a:t>，</a:t>
            </a:r>
            <a:r>
              <a:rPr lang="en-US" altLang="zh-CN" sz="2000" b="1" dirty="0" smtClean="0">
                <a:solidFill>
                  <a:prstClr val="black"/>
                </a:solidFill>
                <a:latin typeface="楷体" pitchFamily="49" charset="-122"/>
                <a:ea typeface="楷体" pitchFamily="49" charset="-122"/>
              </a:rPr>
              <a:t>2.5L/min)</a:t>
            </a:r>
          </a:p>
        </p:txBody>
      </p:sp>
    </p:spTree>
    <p:extLst>
      <p:ext uri="{BB962C8B-B14F-4D97-AF65-F5344CB8AC3E}">
        <p14:creationId xmlns:p14="http://schemas.microsoft.com/office/powerpoint/2010/main" val="26503741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PANDAM~1\AppData\Local\Temp\ksohtml\wps_clip_image-136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 y="-3696"/>
            <a:ext cx="9137104" cy="6858000"/>
          </a:xfrm>
          <a:prstGeom prst="rect">
            <a:avLst/>
          </a:prstGeom>
          <a:solidFill>
            <a:schemeClr val="accent2"/>
          </a:solidFill>
          <a:ln>
            <a:solidFill>
              <a:schemeClr val="tx1"/>
            </a:solidFill>
          </a:ln>
        </p:spPr>
        <p:style>
          <a:lnRef idx="2">
            <a:schemeClr val="accent1"/>
          </a:lnRef>
          <a:fillRef idx="1">
            <a:schemeClr val="lt1"/>
          </a:fillRef>
          <a:effectRef idx="0">
            <a:schemeClr val="accent1"/>
          </a:effectRef>
          <a:fontRef idx="minor">
            <a:schemeClr val="dk1"/>
          </a:fontRef>
        </p:style>
      </p:pic>
      <p:sp>
        <p:nvSpPr>
          <p:cNvPr id="5" name="矩形 4"/>
          <p:cNvSpPr/>
          <p:nvPr/>
        </p:nvSpPr>
        <p:spPr>
          <a:xfrm>
            <a:off x="5853863" y="3212976"/>
            <a:ext cx="252028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zh-CN" altLang="en-US" sz="2000" b="1" dirty="0" smtClean="0">
                <a:solidFill>
                  <a:prstClr val="black"/>
                </a:solidFill>
                <a:latin typeface="楷体" pitchFamily="49" charset="-122"/>
                <a:ea typeface="楷体" pitchFamily="49" charset="-122"/>
              </a:rPr>
              <a:t>工进时</a:t>
            </a:r>
            <a:endParaRPr lang="en-US" altLang="zh-CN" sz="2000" b="1" dirty="0" smtClean="0">
              <a:solidFill>
                <a:prstClr val="black"/>
              </a:solidFill>
              <a:latin typeface="楷体" pitchFamily="49" charset="-122"/>
              <a:ea typeface="楷体" pitchFamily="49" charset="-122"/>
            </a:endParaRPr>
          </a:p>
          <a:p>
            <a:r>
              <a:rPr lang="zh-CN" altLang="en-US" sz="2000" b="1" dirty="0" smtClean="0">
                <a:solidFill>
                  <a:prstClr val="black"/>
                </a:solidFill>
                <a:latin typeface="楷体" pitchFamily="49" charset="-122"/>
                <a:ea typeface="楷体" pitchFamily="49" charset="-122"/>
              </a:rPr>
              <a:t>（</a:t>
            </a:r>
            <a:r>
              <a:rPr lang="en-US" altLang="zh-CN" sz="2000" b="1" dirty="0" smtClean="0">
                <a:solidFill>
                  <a:prstClr val="black"/>
                </a:solidFill>
                <a:latin typeface="楷体" pitchFamily="49" charset="-122"/>
                <a:ea typeface="楷体" pitchFamily="49" charset="-122"/>
              </a:rPr>
              <a:t>4.5MPa</a:t>
            </a:r>
            <a:r>
              <a:rPr lang="zh-CN" altLang="en-US" sz="2000" b="1" dirty="0" smtClean="0">
                <a:solidFill>
                  <a:prstClr val="black"/>
                </a:solidFill>
                <a:latin typeface="楷体" pitchFamily="49" charset="-122"/>
                <a:ea typeface="楷体" pitchFamily="49" charset="-122"/>
              </a:rPr>
              <a:t>，</a:t>
            </a:r>
            <a:r>
              <a:rPr lang="en-US" altLang="zh-CN" sz="2000" b="1" dirty="0" smtClean="0">
                <a:solidFill>
                  <a:prstClr val="black"/>
                </a:solidFill>
                <a:latin typeface="楷体" pitchFamily="49" charset="-122"/>
                <a:ea typeface="楷体" pitchFamily="49" charset="-122"/>
              </a:rPr>
              <a:t>2.5L/min)</a:t>
            </a:r>
          </a:p>
        </p:txBody>
      </p:sp>
      <p:sp>
        <p:nvSpPr>
          <p:cNvPr id="2" name="椭圆 1"/>
          <p:cNvSpPr/>
          <p:nvPr/>
        </p:nvSpPr>
        <p:spPr>
          <a:xfrm>
            <a:off x="4716016" y="5085184"/>
            <a:ext cx="45719" cy="17866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flipV="1">
            <a:off x="2951820" y="2703914"/>
            <a:ext cx="108012"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lstStyle/>
          <a:p>
            <a:fld id="{8015EB96-8731-4FBB-B94B-532E49C244BD}" type="slidenum">
              <a:rPr lang="zh-CN" altLang="en-US" smtClean="0"/>
              <a:t>43</a:t>
            </a:fld>
            <a:endParaRPr lang="zh-CN" altLang="en-US"/>
          </a:p>
        </p:txBody>
      </p:sp>
      <p:cxnSp>
        <p:nvCxnSpPr>
          <p:cNvPr id="11" name="直接连接符 10"/>
          <p:cNvCxnSpPr/>
          <p:nvPr/>
        </p:nvCxnSpPr>
        <p:spPr>
          <a:xfrm>
            <a:off x="3626181" y="2647893"/>
            <a:ext cx="1512168" cy="330138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1115616" y="2492897"/>
            <a:ext cx="3024336" cy="30739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153547" y="787330"/>
            <a:ext cx="2406038" cy="70788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zh-CN" altLang="en-US" sz="2000" b="1" dirty="0" smtClean="0">
                <a:solidFill>
                  <a:prstClr val="black"/>
                </a:solidFill>
                <a:latin typeface="楷体" pitchFamily="49" charset="-122"/>
                <a:ea typeface="楷体" pitchFamily="49" charset="-122"/>
              </a:rPr>
              <a:t>快速移动时</a:t>
            </a:r>
            <a:endParaRPr lang="en-US" altLang="zh-CN" sz="2000" b="1" dirty="0" smtClean="0">
              <a:solidFill>
                <a:prstClr val="black"/>
              </a:solidFill>
              <a:latin typeface="楷体" pitchFamily="49" charset="-122"/>
              <a:ea typeface="楷体" pitchFamily="49" charset="-122"/>
            </a:endParaRPr>
          </a:p>
          <a:p>
            <a:r>
              <a:rPr lang="zh-CN" altLang="en-US" sz="2000" b="1" dirty="0" smtClean="0">
                <a:solidFill>
                  <a:prstClr val="black"/>
                </a:solidFill>
                <a:latin typeface="楷体" pitchFamily="49" charset="-122"/>
                <a:ea typeface="楷体" pitchFamily="49" charset="-122"/>
              </a:rPr>
              <a:t>（</a:t>
            </a:r>
            <a:r>
              <a:rPr lang="en-US" altLang="zh-CN" sz="2000" b="1" dirty="0" smtClean="0">
                <a:solidFill>
                  <a:prstClr val="black"/>
                </a:solidFill>
                <a:latin typeface="楷体" pitchFamily="49" charset="-122"/>
                <a:ea typeface="楷体" pitchFamily="49" charset="-122"/>
              </a:rPr>
              <a:t>2.0MPa</a:t>
            </a:r>
            <a:r>
              <a:rPr lang="zh-CN" altLang="en-US" sz="2000" b="1" dirty="0" smtClean="0">
                <a:solidFill>
                  <a:prstClr val="black"/>
                </a:solidFill>
                <a:latin typeface="楷体" pitchFamily="49" charset="-122"/>
                <a:ea typeface="楷体" pitchFamily="49" charset="-122"/>
              </a:rPr>
              <a:t>，</a:t>
            </a:r>
            <a:r>
              <a:rPr lang="en-US" altLang="zh-CN" sz="2000" b="1" dirty="0" smtClean="0">
                <a:solidFill>
                  <a:prstClr val="black"/>
                </a:solidFill>
                <a:latin typeface="楷体" pitchFamily="49" charset="-122"/>
                <a:ea typeface="楷体" pitchFamily="49" charset="-122"/>
              </a:rPr>
              <a:t>20L/min)</a:t>
            </a:r>
            <a:endParaRPr lang="en-US" altLang="zh-CN" sz="2400" b="1" dirty="0" smtClean="0">
              <a:solidFill>
                <a:prstClr val="black"/>
              </a:solidFill>
              <a:latin typeface="楷体" pitchFamily="49" charset="-122"/>
              <a:ea typeface="楷体" pitchFamily="49" charset="-122"/>
            </a:endParaRPr>
          </a:p>
        </p:txBody>
      </p:sp>
      <p:sp>
        <p:nvSpPr>
          <p:cNvPr id="10" name="矩形 9"/>
          <p:cNvSpPr/>
          <p:nvPr/>
        </p:nvSpPr>
        <p:spPr>
          <a:xfrm>
            <a:off x="2833336" y="5837131"/>
            <a:ext cx="1585690" cy="646331"/>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zh-CN" altLang="en-US" b="1" dirty="0" smtClean="0">
                <a:latin typeface="楷体" pitchFamily="49" charset="-122"/>
                <a:ea typeface="楷体" pitchFamily="49" charset="-122"/>
              </a:rPr>
              <a:t>拐点</a:t>
            </a:r>
            <a:endParaRPr lang="en-US" altLang="zh-CN" b="1" dirty="0">
              <a:latin typeface="楷体" pitchFamily="49" charset="-122"/>
              <a:ea typeface="楷体" pitchFamily="49" charset="-122"/>
            </a:endParaRPr>
          </a:p>
          <a:p>
            <a:r>
              <a:rPr lang="en-US" altLang="zh-CN" b="1" dirty="0" smtClean="0">
                <a:latin typeface="楷体" pitchFamily="49" charset="-122"/>
                <a:ea typeface="楷体" pitchFamily="49" charset="-122"/>
              </a:rPr>
              <a:t>D</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3.25,19</a:t>
            </a:r>
            <a:r>
              <a:rPr lang="zh-CN" altLang="en-US" b="1" dirty="0">
                <a:latin typeface="楷体" pitchFamily="49" charset="-122"/>
                <a:ea typeface="楷体" pitchFamily="49" charset="-122"/>
              </a:rPr>
              <a:t>）</a:t>
            </a:r>
            <a:endParaRPr lang="zh-CN" altLang="en-US" dirty="0"/>
          </a:p>
        </p:txBody>
      </p:sp>
      <p:sp>
        <p:nvSpPr>
          <p:cNvPr id="14" name="矩形 13"/>
          <p:cNvSpPr/>
          <p:nvPr/>
        </p:nvSpPr>
        <p:spPr>
          <a:xfrm>
            <a:off x="5809420" y="79444"/>
            <a:ext cx="3024336" cy="70788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smtClean="0">
                <a:solidFill>
                  <a:prstClr val="black"/>
                </a:solidFill>
                <a:latin typeface="楷体" pitchFamily="49" charset="-122"/>
                <a:ea typeface="楷体" pitchFamily="49" charset="-122"/>
              </a:rPr>
              <a:t>变量泵调整后的流量</a:t>
            </a:r>
            <a:r>
              <a:rPr lang="zh-CN" altLang="en-US" sz="2000" b="1" dirty="0">
                <a:solidFill>
                  <a:prstClr val="black"/>
                </a:solidFill>
                <a:latin typeface="楷体" pitchFamily="49" charset="-122"/>
                <a:ea typeface="楷体" pitchFamily="49" charset="-122"/>
              </a:rPr>
              <a:t>压力特性曲线是</a:t>
            </a:r>
            <a:r>
              <a:rPr lang="en-US" altLang="zh-CN" sz="2000" b="1" dirty="0" smtClean="0">
                <a:solidFill>
                  <a:prstClr val="black"/>
                </a:solidFill>
                <a:latin typeface="楷体" pitchFamily="49" charset="-122"/>
                <a:ea typeface="楷体" pitchFamily="49" charset="-122"/>
              </a:rPr>
              <a:t>A’D</a:t>
            </a:r>
            <a:r>
              <a:rPr lang="zh-CN" altLang="en-US" sz="2000" b="1" dirty="0" smtClean="0">
                <a:solidFill>
                  <a:prstClr val="black"/>
                </a:solidFill>
                <a:latin typeface="楷体" pitchFamily="49" charset="-122"/>
                <a:ea typeface="楷体" pitchFamily="49" charset="-122"/>
              </a:rPr>
              <a:t>、</a:t>
            </a:r>
            <a:r>
              <a:rPr lang="en-US" altLang="zh-CN" sz="2000" b="1" dirty="0" smtClean="0">
                <a:solidFill>
                  <a:prstClr val="black"/>
                </a:solidFill>
                <a:latin typeface="楷体" pitchFamily="49" charset="-122"/>
                <a:ea typeface="楷体" pitchFamily="49" charset="-122"/>
              </a:rPr>
              <a:t>C’D</a:t>
            </a:r>
          </a:p>
        </p:txBody>
      </p:sp>
    </p:spTree>
    <p:extLst>
      <p:ext uri="{BB962C8B-B14F-4D97-AF65-F5344CB8AC3E}">
        <p14:creationId xmlns:p14="http://schemas.microsoft.com/office/powerpoint/2010/main" val="24386124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PANDAM~1\AppData\Local\Temp\ksohtml\wps_clip_image-13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60" y="-1"/>
            <a:ext cx="9137104" cy="6858000"/>
          </a:xfrm>
          <a:prstGeom prst="rect">
            <a:avLst/>
          </a:prstGeom>
          <a:solidFill>
            <a:schemeClr val="accent2"/>
          </a:solidFill>
          <a:ln>
            <a:solidFill>
              <a:schemeClr val="tx1"/>
            </a:solidFill>
          </a:ln>
        </p:spPr>
        <p:style>
          <a:lnRef idx="2">
            <a:schemeClr val="accent1"/>
          </a:lnRef>
          <a:fillRef idx="1">
            <a:schemeClr val="lt1"/>
          </a:fillRef>
          <a:effectRef idx="0">
            <a:schemeClr val="accent1"/>
          </a:effectRef>
          <a:fontRef idx="minor">
            <a:schemeClr val="dk1"/>
          </a:fontRef>
        </p:style>
      </p:pic>
      <p:sp>
        <p:nvSpPr>
          <p:cNvPr id="2" name="椭圆 1"/>
          <p:cNvSpPr/>
          <p:nvPr/>
        </p:nvSpPr>
        <p:spPr>
          <a:xfrm>
            <a:off x="4716016" y="5085184"/>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flipV="1">
            <a:off x="2951820" y="2703914"/>
            <a:ext cx="108012"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8015EB96-8731-4FBB-B94B-532E49C244BD}" type="slidenum">
              <a:rPr lang="zh-CN" altLang="en-US" smtClean="0"/>
              <a:t>44</a:t>
            </a:fld>
            <a:endParaRPr lang="zh-CN" altLang="en-US"/>
          </a:p>
        </p:txBody>
      </p:sp>
      <p:sp>
        <p:nvSpPr>
          <p:cNvPr id="11" name="矩形 10"/>
          <p:cNvSpPr/>
          <p:nvPr/>
        </p:nvSpPr>
        <p:spPr>
          <a:xfrm>
            <a:off x="2213930" y="404137"/>
            <a:ext cx="3356522"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25000"/>
              </a:lnSpc>
            </a:pPr>
            <a:r>
              <a:rPr lang="en-US" altLang="zh-CN" b="1" dirty="0" smtClean="0">
                <a:latin typeface="楷体" pitchFamily="49" charset="-122"/>
                <a:ea typeface="楷体" pitchFamily="49" charset="-122"/>
              </a:rPr>
              <a:t>1</a:t>
            </a:r>
            <a:r>
              <a:rPr lang="zh-CN" altLang="en-US" b="1" dirty="0" smtClean="0">
                <a:latin typeface="楷体" pitchFamily="49" charset="-122"/>
                <a:ea typeface="楷体" pitchFamily="49" charset="-122"/>
              </a:rPr>
              <a:t>、调节流量螺栓，减小偏心距，减小初始输出流量，</a:t>
            </a:r>
            <a:r>
              <a:rPr lang="en-US" altLang="zh-CN" b="1" dirty="0" smtClean="0">
                <a:latin typeface="楷体" pitchFamily="49" charset="-122"/>
                <a:ea typeface="楷体" pitchFamily="49" charset="-122"/>
              </a:rPr>
              <a:t>AB</a:t>
            </a:r>
            <a:r>
              <a:rPr lang="zh-CN" altLang="en-US" b="1" dirty="0" smtClean="0">
                <a:latin typeface="楷体" pitchFamily="49" charset="-122"/>
                <a:ea typeface="楷体" pitchFamily="49" charset="-122"/>
              </a:rPr>
              <a:t>段下移。</a:t>
            </a:r>
            <a:endParaRPr lang="en-US" altLang="zh-CN" b="1" dirty="0" smtClean="0">
              <a:solidFill>
                <a:prstClr val="black"/>
              </a:solidFill>
              <a:latin typeface="楷体" pitchFamily="49" charset="-122"/>
              <a:ea typeface="楷体" pitchFamily="49" charset="-122"/>
            </a:endParaRPr>
          </a:p>
        </p:txBody>
      </p:sp>
      <p:sp>
        <p:nvSpPr>
          <p:cNvPr id="12" name="矩形 11"/>
          <p:cNvSpPr/>
          <p:nvPr/>
        </p:nvSpPr>
        <p:spPr>
          <a:xfrm>
            <a:off x="6444207" y="3412140"/>
            <a:ext cx="2468049" cy="113107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25000"/>
              </a:lnSpc>
            </a:pPr>
            <a:r>
              <a:rPr lang="en-US" altLang="zh-CN" b="1" dirty="0" smtClean="0">
                <a:latin typeface="楷体" pitchFamily="49" charset="-122"/>
                <a:ea typeface="楷体" pitchFamily="49" charset="-122"/>
              </a:rPr>
              <a:t>2</a:t>
            </a:r>
            <a:r>
              <a:rPr lang="zh-CN" altLang="en-US" b="1" dirty="0" smtClean="0">
                <a:latin typeface="楷体" pitchFamily="49" charset="-122"/>
                <a:ea typeface="楷体" pitchFamily="49" charset="-122"/>
              </a:rPr>
              <a:t>、调节压力螺栓，减少弹簧压缩量，减小限定压力，</a:t>
            </a:r>
            <a:r>
              <a:rPr lang="en-US" altLang="zh-CN" b="1" dirty="0" smtClean="0">
                <a:latin typeface="楷体" pitchFamily="49" charset="-122"/>
                <a:ea typeface="楷体" pitchFamily="49" charset="-122"/>
              </a:rPr>
              <a:t>BC</a:t>
            </a:r>
            <a:r>
              <a:rPr lang="zh-CN" altLang="en-US" b="1" dirty="0" smtClean="0">
                <a:latin typeface="楷体" pitchFamily="49" charset="-122"/>
                <a:ea typeface="楷体" pitchFamily="49" charset="-122"/>
              </a:rPr>
              <a:t>段左移。</a:t>
            </a:r>
            <a:endParaRPr lang="en-US" altLang="zh-CN" b="1" dirty="0" smtClean="0">
              <a:solidFill>
                <a:prstClr val="black"/>
              </a:solidFill>
              <a:latin typeface="楷体" pitchFamily="49" charset="-122"/>
              <a:ea typeface="楷体" pitchFamily="49" charset="-122"/>
            </a:endParaRPr>
          </a:p>
        </p:txBody>
      </p:sp>
      <p:pic>
        <p:nvPicPr>
          <p:cNvPr id="14" name="Picture 4" descr="3-1-12"/>
          <p:cNvPicPr>
            <a:picLocks noChangeAspect="1" noChangeArrowheads="1"/>
          </p:cNvPicPr>
          <p:nvPr/>
        </p:nvPicPr>
        <p:blipFill>
          <a:blip r:embed="rId4" cstate="print">
            <a:lum bright="-24000" contrast="66000"/>
            <a:extLst>
              <a:ext uri="{28A0092B-C50C-407E-A947-70E740481C1C}">
                <a14:useLocalDpi xmlns:a14="http://schemas.microsoft.com/office/drawing/2010/main" val="0"/>
              </a:ext>
            </a:extLst>
          </a:blip>
          <a:srcRect/>
          <a:stretch>
            <a:fillRect/>
          </a:stretch>
        </p:blipFill>
        <p:spPr bwMode="auto">
          <a:xfrm>
            <a:off x="6002774" y="34778"/>
            <a:ext cx="3126380" cy="224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下箭头 5"/>
          <p:cNvSpPr/>
          <p:nvPr/>
        </p:nvSpPr>
        <p:spPr>
          <a:xfrm>
            <a:off x="2744083" y="1268549"/>
            <a:ext cx="261743"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flipH="1">
            <a:off x="5593067" y="3804517"/>
            <a:ext cx="851140" cy="346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275856" y="5892581"/>
            <a:ext cx="1114408" cy="646331"/>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zh-CN" altLang="en-US" b="1" dirty="0" smtClean="0">
                <a:latin typeface="楷体" pitchFamily="49" charset="-122"/>
                <a:ea typeface="楷体" pitchFamily="49" charset="-122"/>
              </a:rPr>
              <a:t>限定压力</a:t>
            </a:r>
            <a:endParaRPr lang="en-US" altLang="zh-CN" b="1" dirty="0" smtClean="0">
              <a:latin typeface="楷体" pitchFamily="49" charset="-122"/>
              <a:ea typeface="楷体" pitchFamily="49" charset="-122"/>
            </a:endParaRPr>
          </a:p>
          <a:p>
            <a:r>
              <a:rPr lang="en-US" altLang="zh-CN" b="1" dirty="0" smtClean="0">
                <a:latin typeface="楷体" pitchFamily="49" charset="-122"/>
                <a:ea typeface="楷体" pitchFamily="49" charset="-122"/>
              </a:rPr>
              <a:t>3.25MPa</a:t>
            </a:r>
            <a:endParaRPr lang="zh-CN" altLang="en-US" dirty="0"/>
          </a:p>
        </p:txBody>
      </p:sp>
    </p:spTree>
    <p:extLst>
      <p:ext uri="{BB962C8B-B14F-4D97-AF65-F5344CB8AC3E}">
        <p14:creationId xmlns:p14="http://schemas.microsoft.com/office/powerpoint/2010/main" val="36538501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PANDAM~1\AppData\Local\Temp\ksohtml\wps_clip_image-136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 y="0"/>
            <a:ext cx="9137104" cy="6858000"/>
          </a:xfrm>
          <a:prstGeom prst="rect">
            <a:avLst/>
          </a:prstGeom>
          <a:solidFill>
            <a:schemeClr val="accent2"/>
          </a:solidFill>
          <a:ln>
            <a:solidFill>
              <a:schemeClr val="tx1"/>
            </a:solidFill>
          </a:ln>
        </p:spPr>
        <p:style>
          <a:lnRef idx="2">
            <a:schemeClr val="accent1"/>
          </a:lnRef>
          <a:fillRef idx="1">
            <a:schemeClr val="lt1"/>
          </a:fillRef>
          <a:effectRef idx="0">
            <a:schemeClr val="accent1"/>
          </a:effectRef>
          <a:fontRef idx="minor">
            <a:schemeClr val="dk1"/>
          </a:fontRef>
        </p:style>
      </p:pic>
      <p:sp>
        <p:nvSpPr>
          <p:cNvPr id="2" name="椭圆 1"/>
          <p:cNvSpPr/>
          <p:nvPr/>
        </p:nvSpPr>
        <p:spPr>
          <a:xfrm>
            <a:off x="4716016" y="5085184"/>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flipH="1" flipV="1">
            <a:off x="2951820" y="2703914"/>
            <a:ext cx="108012"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55776" y="404664"/>
            <a:ext cx="5904656"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50000"/>
              </a:lnSpc>
            </a:pPr>
            <a:r>
              <a:rPr lang="zh-CN" altLang="en-US" sz="2000" b="1" dirty="0" smtClean="0">
                <a:solidFill>
                  <a:prstClr val="black"/>
                </a:solidFill>
                <a:latin typeface="楷体" pitchFamily="49" charset="-122"/>
                <a:ea typeface="楷体" pitchFamily="49" charset="-122"/>
              </a:rPr>
              <a:t>变量泵调整后的流量</a:t>
            </a:r>
            <a:r>
              <a:rPr lang="zh-CN" altLang="en-US" sz="2000" b="1" dirty="0">
                <a:solidFill>
                  <a:prstClr val="black"/>
                </a:solidFill>
                <a:latin typeface="楷体" pitchFamily="49" charset="-122"/>
                <a:ea typeface="楷体" pitchFamily="49" charset="-122"/>
              </a:rPr>
              <a:t>压力特性曲线是</a:t>
            </a:r>
            <a:r>
              <a:rPr lang="en-US" altLang="zh-CN" sz="2000" b="1" dirty="0" smtClean="0">
                <a:solidFill>
                  <a:prstClr val="black"/>
                </a:solidFill>
                <a:latin typeface="楷体" pitchFamily="49" charset="-122"/>
                <a:ea typeface="楷体" pitchFamily="49" charset="-122"/>
              </a:rPr>
              <a:t>A’D</a:t>
            </a:r>
            <a:r>
              <a:rPr lang="zh-CN" altLang="en-US" sz="2000" b="1" dirty="0" smtClean="0">
                <a:solidFill>
                  <a:prstClr val="black"/>
                </a:solidFill>
                <a:latin typeface="楷体" pitchFamily="49" charset="-122"/>
                <a:ea typeface="楷体" pitchFamily="49" charset="-122"/>
              </a:rPr>
              <a:t>、</a:t>
            </a:r>
            <a:r>
              <a:rPr lang="en-US" altLang="zh-CN" sz="2000" b="1" dirty="0" smtClean="0">
                <a:solidFill>
                  <a:prstClr val="black"/>
                </a:solidFill>
                <a:latin typeface="楷体" pitchFamily="49" charset="-122"/>
                <a:ea typeface="楷体" pitchFamily="49" charset="-122"/>
              </a:rPr>
              <a:t>C’D</a:t>
            </a:r>
            <a:r>
              <a:rPr lang="zh-CN" altLang="en-US" sz="2000" b="1" dirty="0" smtClean="0">
                <a:solidFill>
                  <a:prstClr val="black"/>
                </a:solidFill>
                <a:latin typeface="楷体" pitchFamily="49" charset="-122"/>
                <a:ea typeface="楷体" pitchFamily="49" charset="-122"/>
              </a:rPr>
              <a:t>段</a:t>
            </a:r>
            <a:endParaRPr lang="en-US" altLang="zh-CN" sz="2000" b="1" dirty="0" smtClean="0">
              <a:solidFill>
                <a:prstClr val="black"/>
              </a:solidFill>
              <a:latin typeface="楷体" pitchFamily="49" charset="-122"/>
              <a:ea typeface="楷体" pitchFamily="49" charset="-122"/>
            </a:endParaRPr>
          </a:p>
        </p:txBody>
      </p:sp>
      <p:sp>
        <p:nvSpPr>
          <p:cNvPr id="10" name="矩形 9"/>
          <p:cNvSpPr/>
          <p:nvPr/>
        </p:nvSpPr>
        <p:spPr>
          <a:xfrm>
            <a:off x="2115614" y="5984914"/>
            <a:ext cx="2459834"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50000"/>
              </a:lnSpc>
            </a:pPr>
            <a:r>
              <a:rPr lang="zh-CN" altLang="en-US" sz="2000" b="1" dirty="0" smtClean="0">
                <a:latin typeface="楷体" pitchFamily="49" charset="-122"/>
                <a:ea typeface="楷体" pitchFamily="49" charset="-122"/>
              </a:rPr>
              <a:t>新拐点</a:t>
            </a:r>
            <a:r>
              <a:rPr lang="en-US" altLang="zh-CN" sz="2000" b="1" dirty="0" smtClean="0">
                <a:latin typeface="楷体" pitchFamily="49" charset="-122"/>
                <a:ea typeface="楷体" pitchFamily="49" charset="-122"/>
              </a:rPr>
              <a:t>D</a:t>
            </a:r>
            <a:r>
              <a:rPr lang="zh-CN" altLang="en-US" sz="2000" b="1" dirty="0" smtClean="0">
                <a:latin typeface="楷体" pitchFamily="49" charset="-122"/>
                <a:ea typeface="楷体" pitchFamily="49" charset="-122"/>
              </a:rPr>
              <a:t>（</a:t>
            </a:r>
            <a:r>
              <a:rPr lang="en-US" altLang="zh-CN" sz="2000" b="1" dirty="0">
                <a:latin typeface="楷体" pitchFamily="49" charset="-122"/>
                <a:ea typeface="楷体" pitchFamily="49" charset="-122"/>
              </a:rPr>
              <a:t>3.25,19</a:t>
            </a:r>
            <a:r>
              <a:rPr lang="zh-CN" altLang="en-US" sz="2000" b="1" dirty="0">
                <a:latin typeface="楷体" pitchFamily="49" charset="-122"/>
                <a:ea typeface="楷体" pitchFamily="49" charset="-122"/>
              </a:rPr>
              <a:t>）</a:t>
            </a:r>
            <a:endParaRPr lang="en-US" altLang="zh-CN" sz="2000" b="1" dirty="0" smtClean="0">
              <a:solidFill>
                <a:prstClr val="black"/>
              </a:solidFill>
              <a:latin typeface="楷体" pitchFamily="49" charset="-122"/>
              <a:ea typeface="楷体" pitchFamily="49" charset="-122"/>
            </a:endParaRPr>
          </a:p>
        </p:txBody>
      </p:sp>
      <p:sp>
        <p:nvSpPr>
          <p:cNvPr id="4" name="矩形 3"/>
          <p:cNvSpPr/>
          <p:nvPr/>
        </p:nvSpPr>
        <p:spPr>
          <a:xfrm>
            <a:off x="5887031" y="1916832"/>
            <a:ext cx="3037216" cy="290848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pPr>
            <a:r>
              <a:rPr lang="zh-CN" altLang="en-US" sz="2000" b="1" dirty="0" smtClean="0">
                <a:solidFill>
                  <a:srgbClr val="FF0000"/>
                </a:solidFill>
                <a:latin typeface="楷体" pitchFamily="49" charset="-122"/>
                <a:ea typeface="楷体" pitchFamily="49" charset="-122"/>
              </a:rPr>
              <a:t>泵所需最大驱动功率</a:t>
            </a:r>
            <a:r>
              <a:rPr lang="zh-CN" altLang="en-US" sz="2000" b="1" dirty="0">
                <a:latin typeface="楷体" pitchFamily="49" charset="-122"/>
                <a:ea typeface="楷体" pitchFamily="49" charset="-122"/>
              </a:rPr>
              <a:t>在拐点处的压力</a:t>
            </a:r>
            <a:r>
              <a:rPr lang="zh-CN" altLang="en-US" sz="2000" b="1" dirty="0" smtClean="0">
                <a:latin typeface="楷体" pitchFamily="49" charset="-122"/>
                <a:ea typeface="楷体" pitchFamily="49" charset="-122"/>
              </a:rPr>
              <a:t>附近（近似认为就是在拐点）</a:t>
            </a:r>
            <a:endParaRPr lang="en-US" altLang="zh-CN" sz="2000" b="1" dirty="0">
              <a:latin typeface="楷体" pitchFamily="49" charset="-122"/>
              <a:ea typeface="楷体" pitchFamily="49" charset="-122"/>
            </a:endParaRPr>
          </a:p>
          <a:p>
            <a:pPr>
              <a:lnSpc>
                <a:spcPct val="150000"/>
              </a:lnSpc>
            </a:pPr>
            <a:r>
              <a:rPr lang="en-US" altLang="zh-CN" sz="2400" b="1" dirty="0" smtClean="0">
                <a:latin typeface="楷体" pitchFamily="49" charset="-122"/>
                <a:ea typeface="楷体" pitchFamily="49" charset="-122"/>
              </a:rPr>
              <a:t>P ≈ </a:t>
            </a:r>
            <a:r>
              <a:rPr lang="en-US" altLang="zh-CN" sz="2400" b="1" dirty="0" err="1" smtClean="0">
                <a:latin typeface="楷体" pitchFamily="49" charset="-122"/>
                <a:ea typeface="楷体" pitchFamily="49" charset="-122"/>
              </a:rPr>
              <a:t>p</a:t>
            </a:r>
            <a:r>
              <a:rPr lang="en-US" altLang="zh-CN" sz="2400" b="1" baseline="-25000" dirty="0" err="1" smtClean="0">
                <a:latin typeface="楷体" pitchFamily="49" charset="-122"/>
                <a:ea typeface="楷体" pitchFamily="49" charset="-122"/>
              </a:rPr>
              <a:t>B</a:t>
            </a:r>
            <a:r>
              <a:rPr lang="en-US" altLang="zh-CN" sz="2400" b="1" dirty="0" err="1" smtClean="0">
                <a:latin typeface="楷体" pitchFamily="49" charset="-122"/>
                <a:ea typeface="楷体" pitchFamily="49" charset="-122"/>
              </a:rPr>
              <a:t>q</a:t>
            </a:r>
            <a:r>
              <a:rPr lang="en-US" altLang="zh-CN" sz="2400" b="1" baseline="-25000" dirty="0" err="1" smtClean="0">
                <a:latin typeface="楷体" pitchFamily="49" charset="-122"/>
                <a:ea typeface="楷体" pitchFamily="49" charset="-122"/>
              </a:rPr>
              <a:t>B</a:t>
            </a:r>
            <a:r>
              <a:rPr lang="en-US" altLang="zh-CN" sz="2400" b="1" dirty="0" smtClean="0">
                <a:latin typeface="楷体" pitchFamily="49" charset="-122"/>
                <a:ea typeface="楷体" pitchFamily="49" charset="-122"/>
              </a:rPr>
              <a:t>/</a:t>
            </a:r>
            <a:r>
              <a:rPr lang="el-GR" altLang="zh-CN" sz="2400" b="1" dirty="0">
                <a:solidFill>
                  <a:srgbClr val="FF0000"/>
                </a:solidFill>
                <a:latin typeface="楷体" pitchFamily="49" charset="-122"/>
              </a:rPr>
              <a:t>η</a:t>
            </a:r>
            <a:r>
              <a:rPr lang="en-US" altLang="zh-CN" sz="2400" b="1" baseline="-25000" dirty="0" smtClean="0">
                <a:solidFill>
                  <a:srgbClr val="FF0000"/>
                </a:solidFill>
                <a:latin typeface="楷体" pitchFamily="49" charset="-122"/>
                <a:ea typeface="楷体" pitchFamily="49" charset="-122"/>
              </a:rPr>
              <a:t>B</a:t>
            </a:r>
          </a:p>
          <a:p>
            <a:pPr>
              <a:lnSpc>
                <a:spcPct val="150000"/>
              </a:lnSpc>
            </a:pPr>
            <a:r>
              <a:rPr lang="en-US" altLang="zh-CN" b="1" dirty="0" smtClean="0">
                <a:latin typeface="楷体" pitchFamily="49" charset="-122"/>
              </a:rPr>
              <a:t>≈3.25×19×10</a:t>
            </a:r>
            <a:r>
              <a:rPr lang="en-US" altLang="zh-CN" b="1" baseline="30000" dirty="0" smtClean="0">
                <a:latin typeface="楷体" pitchFamily="49" charset="-122"/>
              </a:rPr>
              <a:t>3</a:t>
            </a:r>
            <a:r>
              <a:rPr lang="en-US" altLang="zh-CN" b="1" dirty="0">
                <a:latin typeface="楷体" pitchFamily="49" charset="-122"/>
              </a:rPr>
              <a:t>/</a:t>
            </a:r>
            <a:r>
              <a:rPr lang="zh-CN" altLang="en-US" b="1" dirty="0">
                <a:latin typeface="楷体" pitchFamily="49" charset="-122"/>
              </a:rPr>
              <a:t>（</a:t>
            </a:r>
            <a:r>
              <a:rPr lang="en-US" altLang="zh-CN" b="1" dirty="0">
                <a:latin typeface="楷体" pitchFamily="49" charset="-122"/>
              </a:rPr>
              <a:t>60×0.7</a:t>
            </a:r>
            <a:r>
              <a:rPr lang="zh-CN" altLang="en-US" b="1" dirty="0" smtClean="0">
                <a:latin typeface="楷体" pitchFamily="49" charset="-122"/>
              </a:rPr>
              <a:t>）</a:t>
            </a:r>
            <a:r>
              <a:rPr lang="en-US" altLang="zh-CN" sz="2000" b="1" dirty="0" smtClean="0">
                <a:latin typeface="楷体" pitchFamily="49" charset="-122"/>
              </a:rPr>
              <a:t>≈1.5Kw</a:t>
            </a:r>
            <a:endParaRPr lang="en-US" altLang="zh-CN" sz="2000" b="1" dirty="0">
              <a:latin typeface="楷体" pitchFamily="49" charset="-122"/>
              <a:ea typeface="楷体" pitchFamily="49" charset="-122"/>
            </a:endParaRPr>
          </a:p>
        </p:txBody>
      </p:sp>
      <p:sp>
        <p:nvSpPr>
          <p:cNvPr id="5" name="灯片编号占位符 4"/>
          <p:cNvSpPr>
            <a:spLocks noGrp="1"/>
          </p:cNvSpPr>
          <p:nvPr>
            <p:ph type="sldNum" sz="quarter" idx="12"/>
          </p:nvPr>
        </p:nvSpPr>
        <p:spPr/>
        <p:txBody>
          <a:bodyPr/>
          <a:lstStyle/>
          <a:p>
            <a:fld id="{8015EB96-8731-4FBB-B94B-532E49C244BD}" type="slidenum">
              <a:rPr lang="zh-CN" altLang="en-US" smtClean="0"/>
              <a:t>45</a:t>
            </a:fld>
            <a:endParaRPr lang="zh-CN" altLang="en-US"/>
          </a:p>
        </p:txBody>
      </p:sp>
    </p:spTree>
    <p:extLst>
      <p:ext uri="{BB962C8B-B14F-4D97-AF65-F5344CB8AC3E}">
        <p14:creationId xmlns:p14="http://schemas.microsoft.com/office/powerpoint/2010/main" val="20318612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7" name="Picture 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solidFill>
            <a:schemeClr val="bg2"/>
          </a:solidFill>
          <a:ln>
            <a:noFill/>
          </a:ln>
          <a:extLst/>
        </p:spPr>
      </p:pic>
      <p:sp>
        <p:nvSpPr>
          <p:cNvPr id="2" name="矩形 1"/>
          <p:cNvSpPr/>
          <p:nvPr/>
        </p:nvSpPr>
        <p:spPr>
          <a:xfrm>
            <a:off x="3192565" y="1553539"/>
            <a:ext cx="1587761" cy="3283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smtClean="0">
                <a:latin typeface="楷体" pitchFamily="49" charset="-122"/>
                <a:ea typeface="楷体" pitchFamily="49" charset="-122"/>
              </a:rPr>
              <a:t>理论</a:t>
            </a:r>
            <a:r>
              <a:rPr lang="zh-CN" altLang="en-US" b="1" dirty="0">
                <a:latin typeface="楷体" pitchFamily="49" charset="-122"/>
                <a:ea typeface="楷体" pitchFamily="49" charset="-122"/>
              </a:rPr>
              <a:t>输出流量</a:t>
            </a:r>
            <a:endParaRPr lang="zh-CN" altLang="en-US" dirty="0"/>
          </a:p>
        </p:txBody>
      </p:sp>
      <p:sp>
        <p:nvSpPr>
          <p:cNvPr id="3" name="矩形 2"/>
          <p:cNvSpPr/>
          <p:nvPr/>
        </p:nvSpPr>
        <p:spPr>
          <a:xfrm>
            <a:off x="8519356" y="1881897"/>
            <a:ext cx="445132" cy="10889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smtClean="0">
                <a:latin typeface="楷体" pitchFamily="49" charset="-122"/>
                <a:ea typeface="楷体" pitchFamily="49" charset="-122"/>
              </a:rPr>
              <a:t>泄漏</a:t>
            </a:r>
            <a:endParaRPr lang="en-US" altLang="zh-CN" b="1" dirty="0" smtClean="0">
              <a:latin typeface="楷体" pitchFamily="49" charset="-122"/>
              <a:ea typeface="楷体" pitchFamily="49" charset="-122"/>
            </a:endParaRPr>
          </a:p>
          <a:p>
            <a:pPr algn="ctr"/>
            <a:r>
              <a:rPr lang="zh-CN" altLang="en-US" b="1" dirty="0" smtClean="0">
                <a:latin typeface="楷体" pitchFamily="49" charset="-122"/>
                <a:ea typeface="楷体" pitchFamily="49" charset="-122"/>
              </a:rPr>
              <a:t>流量</a:t>
            </a:r>
            <a:endParaRPr lang="zh-CN" altLang="en-US" dirty="0"/>
          </a:p>
        </p:txBody>
      </p:sp>
      <p:sp>
        <p:nvSpPr>
          <p:cNvPr id="4" name="矩形 3"/>
          <p:cNvSpPr/>
          <p:nvPr/>
        </p:nvSpPr>
        <p:spPr>
          <a:xfrm>
            <a:off x="6249385" y="6465484"/>
            <a:ext cx="959988" cy="2856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dirty="0" smtClean="0">
                <a:latin typeface="楷体" pitchFamily="49" charset="-122"/>
                <a:ea typeface="楷体" pitchFamily="49" charset="-122"/>
              </a:rPr>
              <a:t>限定压力</a:t>
            </a:r>
            <a:endParaRPr lang="zh-CN" altLang="en-US" sz="1400" dirty="0"/>
          </a:p>
        </p:txBody>
      </p:sp>
      <p:sp>
        <p:nvSpPr>
          <p:cNvPr id="5" name="矩形 4"/>
          <p:cNvSpPr/>
          <p:nvPr/>
        </p:nvSpPr>
        <p:spPr>
          <a:xfrm>
            <a:off x="8028384" y="6298863"/>
            <a:ext cx="613180" cy="537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dirty="0" smtClean="0">
                <a:latin typeface="楷体" pitchFamily="49" charset="-122"/>
                <a:ea typeface="楷体" pitchFamily="49" charset="-122"/>
              </a:rPr>
              <a:t>最大</a:t>
            </a:r>
            <a:endParaRPr lang="en-US" altLang="zh-CN" sz="1400" b="1" dirty="0" smtClean="0">
              <a:latin typeface="楷体" pitchFamily="49" charset="-122"/>
              <a:ea typeface="楷体" pitchFamily="49" charset="-122"/>
            </a:endParaRPr>
          </a:p>
          <a:p>
            <a:pPr algn="ctr"/>
            <a:r>
              <a:rPr lang="zh-CN" altLang="en-US" sz="1400" b="1" dirty="0" smtClean="0">
                <a:latin typeface="楷体" pitchFamily="49" charset="-122"/>
                <a:ea typeface="楷体" pitchFamily="49" charset="-122"/>
              </a:rPr>
              <a:t>压力</a:t>
            </a:r>
            <a:endParaRPr lang="zh-CN" altLang="en-US" sz="1400" dirty="0"/>
          </a:p>
        </p:txBody>
      </p:sp>
      <p:sp>
        <p:nvSpPr>
          <p:cNvPr id="6" name="矩形 5"/>
          <p:cNvSpPr/>
          <p:nvPr/>
        </p:nvSpPr>
        <p:spPr>
          <a:xfrm>
            <a:off x="1547664" y="2548876"/>
            <a:ext cx="1731038" cy="4431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smtClean="0">
                <a:latin typeface="楷体" pitchFamily="49" charset="-122"/>
                <a:ea typeface="楷体" pitchFamily="49" charset="-122"/>
              </a:rPr>
              <a:t>q</a:t>
            </a:r>
            <a:r>
              <a:rPr lang="zh-CN" altLang="en-US" b="1" dirty="0" smtClean="0">
                <a:latin typeface="楷体" pitchFamily="49" charset="-122"/>
                <a:ea typeface="楷体" pitchFamily="49" charset="-122"/>
              </a:rPr>
              <a:t>实际输出流量</a:t>
            </a:r>
            <a:endParaRPr lang="zh-CN" altLang="en-US" dirty="0"/>
          </a:p>
        </p:txBody>
      </p:sp>
      <p:sp>
        <p:nvSpPr>
          <p:cNvPr id="8" name="椭圆 7"/>
          <p:cNvSpPr/>
          <p:nvPr/>
        </p:nvSpPr>
        <p:spPr>
          <a:xfrm>
            <a:off x="7110028" y="460947"/>
            <a:ext cx="1836712" cy="5431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b="1" dirty="0" smtClean="0">
                <a:solidFill>
                  <a:srgbClr val="FF0000"/>
                </a:solidFill>
                <a:latin typeface="楷体" pitchFamily="49" charset="-122"/>
                <a:ea typeface="楷体" pitchFamily="49" charset="-122"/>
              </a:rPr>
              <a:t>功率</a:t>
            </a:r>
            <a:r>
              <a:rPr lang="en-US" altLang="zh-CN" b="1" dirty="0" smtClean="0">
                <a:solidFill>
                  <a:srgbClr val="FF0000"/>
                </a:solidFill>
                <a:latin typeface="楷体" pitchFamily="49" charset="-122"/>
                <a:ea typeface="楷体" pitchFamily="49" charset="-122"/>
              </a:rPr>
              <a:t>-</a:t>
            </a:r>
            <a:r>
              <a:rPr lang="zh-CN" altLang="en-US" b="1" dirty="0" smtClean="0">
                <a:solidFill>
                  <a:srgbClr val="FF0000"/>
                </a:solidFill>
                <a:latin typeface="楷体" pitchFamily="49" charset="-122"/>
                <a:ea typeface="楷体" pitchFamily="49" charset="-122"/>
              </a:rPr>
              <a:t>压力</a:t>
            </a:r>
            <a:endParaRPr lang="zh-CN" altLang="en-US" b="1" dirty="0">
              <a:solidFill>
                <a:srgbClr val="FF0000"/>
              </a:solidFill>
              <a:latin typeface="楷体" pitchFamily="49" charset="-122"/>
              <a:ea typeface="楷体" pitchFamily="49" charset="-122"/>
            </a:endParaRPr>
          </a:p>
        </p:txBody>
      </p:sp>
      <p:sp>
        <p:nvSpPr>
          <p:cNvPr id="9" name="椭圆 8"/>
          <p:cNvSpPr/>
          <p:nvPr/>
        </p:nvSpPr>
        <p:spPr>
          <a:xfrm>
            <a:off x="2915926" y="188640"/>
            <a:ext cx="1864400" cy="58715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latin typeface="楷体" pitchFamily="49" charset="-122"/>
                <a:ea typeface="楷体" pitchFamily="49" charset="-122"/>
              </a:rPr>
              <a:t>流量</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压力</a:t>
            </a:r>
            <a:endParaRPr lang="zh-CN" altLang="en-US" dirty="0"/>
          </a:p>
        </p:txBody>
      </p:sp>
      <p:cxnSp>
        <p:nvCxnSpPr>
          <p:cNvPr id="10" name="直接连接符 9"/>
          <p:cNvCxnSpPr/>
          <p:nvPr/>
        </p:nvCxnSpPr>
        <p:spPr>
          <a:xfrm>
            <a:off x="5940152" y="1412776"/>
            <a:ext cx="144016" cy="4886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532006" y="819421"/>
            <a:ext cx="652743"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altLang="zh-CN" b="1" dirty="0" err="1">
                <a:latin typeface="楷体" pitchFamily="49" charset="-122"/>
                <a:ea typeface="楷体" pitchFamily="49" charset="-122"/>
              </a:rPr>
              <a:t>Pmax</a:t>
            </a:r>
            <a:endParaRPr lang="zh-CN" altLang="en-US" dirty="0"/>
          </a:p>
        </p:txBody>
      </p:sp>
      <p:cxnSp>
        <p:nvCxnSpPr>
          <p:cNvPr id="13" name="直接连接符 12"/>
          <p:cNvCxnSpPr/>
          <p:nvPr/>
        </p:nvCxnSpPr>
        <p:spPr>
          <a:xfrm>
            <a:off x="5940152" y="3284984"/>
            <a:ext cx="27947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002435" y="3100318"/>
            <a:ext cx="1000595" cy="369332"/>
          </a:xfrm>
          <a:prstGeom prst="rect">
            <a:avLst/>
          </a:prstGeom>
        </p:spPr>
        <p:txBody>
          <a:bodyPr wrap="none">
            <a:spAutoFit/>
          </a:bodyPr>
          <a:lstStyle/>
          <a:p>
            <a:r>
              <a:rPr lang="zh-CN" altLang="en-US" b="1" dirty="0" smtClean="0">
                <a:latin typeface="楷体" pitchFamily="49" charset="-122"/>
                <a:ea typeface="楷体" pitchFamily="49" charset="-122"/>
              </a:rPr>
              <a:t>（</a:t>
            </a:r>
            <a:r>
              <a:rPr lang="en-US" altLang="zh-CN" b="1" dirty="0" err="1" smtClean="0">
                <a:latin typeface="楷体" pitchFamily="49" charset="-122"/>
                <a:ea typeface="楷体" pitchFamily="49" charset="-122"/>
              </a:rPr>
              <a:t>p,q</a:t>
            </a:r>
            <a:r>
              <a:rPr lang="zh-CN" altLang="en-US" b="1" dirty="0" smtClean="0">
                <a:latin typeface="楷体" pitchFamily="49" charset="-122"/>
                <a:ea typeface="楷体" pitchFamily="49" charset="-122"/>
              </a:rPr>
              <a:t>）</a:t>
            </a:r>
            <a:endParaRPr lang="zh-CN" altLang="en-US" dirty="0"/>
          </a:p>
        </p:txBody>
      </p:sp>
      <p:sp>
        <p:nvSpPr>
          <p:cNvPr id="7" name="灯片编号占位符 6"/>
          <p:cNvSpPr>
            <a:spLocks noGrp="1"/>
          </p:cNvSpPr>
          <p:nvPr>
            <p:ph type="sldNum" sz="quarter" idx="12"/>
          </p:nvPr>
        </p:nvSpPr>
        <p:spPr/>
        <p:txBody>
          <a:bodyPr/>
          <a:lstStyle/>
          <a:p>
            <a:fld id="{8015EB96-8731-4FBB-B94B-532E49C244BD}" type="slidenum">
              <a:rPr lang="zh-CN" altLang="en-US" smtClean="0"/>
              <a:t>46</a:t>
            </a:fld>
            <a:endParaRPr lang="zh-CN" altLang="en-US"/>
          </a:p>
        </p:txBody>
      </p:sp>
      <p:sp>
        <p:nvSpPr>
          <p:cNvPr id="12" name="矩形 11"/>
          <p:cNvSpPr/>
          <p:nvPr/>
        </p:nvSpPr>
        <p:spPr>
          <a:xfrm>
            <a:off x="5116300" y="2423278"/>
            <a:ext cx="649537" cy="369332"/>
          </a:xfrm>
          <a:prstGeom prst="rect">
            <a:avLst/>
          </a:prstGeom>
        </p:spPr>
        <p:txBody>
          <a:bodyPr wrap="none">
            <a:spAutoFit/>
          </a:bodyPr>
          <a:lstStyle/>
          <a:p>
            <a:r>
              <a:rPr lang="zh-CN" altLang="en-US" b="1" dirty="0">
                <a:latin typeface="楷体" pitchFamily="49" charset="-122"/>
                <a:ea typeface="楷体" pitchFamily="49" charset="-122"/>
              </a:rPr>
              <a:t>拐点</a:t>
            </a:r>
            <a:endParaRPr lang="zh-CN" altLang="en-US" dirty="0"/>
          </a:p>
        </p:txBody>
      </p:sp>
      <p:sp>
        <p:nvSpPr>
          <p:cNvPr id="16" name="上下箭头 15"/>
          <p:cNvSpPr/>
          <p:nvPr/>
        </p:nvSpPr>
        <p:spPr>
          <a:xfrm>
            <a:off x="3609163" y="2186745"/>
            <a:ext cx="377282" cy="7841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左右箭头 16"/>
          <p:cNvSpPr/>
          <p:nvPr/>
        </p:nvSpPr>
        <p:spPr>
          <a:xfrm>
            <a:off x="6169066" y="3948455"/>
            <a:ext cx="796368" cy="3406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97538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37838" y="1170330"/>
            <a:ext cx="5237311" cy="523220"/>
          </a:xfrm>
          <a:prstGeom prst="rect">
            <a:avLst/>
          </a:prstGeom>
        </p:spPr>
        <p:txBody>
          <a:bodyPr wrap="square">
            <a:spAutoFit/>
          </a:bodyPr>
          <a:lstStyle/>
          <a:p>
            <a:pPr marL="0" lvl="1" algn="ctr"/>
            <a:r>
              <a:rPr lang="zh-CN" altLang="en-US" sz="2800" b="1" dirty="0">
                <a:solidFill>
                  <a:prstClr val="black"/>
                </a:solidFill>
                <a:latin typeface="楷体" pitchFamily="49" charset="-122"/>
                <a:ea typeface="楷体" pitchFamily="49" charset="-122"/>
              </a:rPr>
              <a:t>外反馈限压式变量</a:t>
            </a:r>
            <a:r>
              <a:rPr lang="zh-CN" altLang="en-US" sz="2800" b="1" dirty="0" smtClean="0">
                <a:solidFill>
                  <a:prstClr val="black"/>
                </a:solidFill>
                <a:latin typeface="楷体" pitchFamily="49" charset="-122"/>
                <a:ea typeface="楷体" pitchFamily="49" charset="-122"/>
              </a:rPr>
              <a:t>叶片泵</a:t>
            </a:r>
            <a:endParaRPr lang="zh-CN" altLang="en-US" sz="2800" dirty="0">
              <a:solidFill>
                <a:prstClr val="black"/>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076909265"/>
              </p:ext>
            </p:extLst>
          </p:nvPr>
        </p:nvGraphicFramePr>
        <p:xfrm>
          <a:off x="1020347" y="2060848"/>
          <a:ext cx="7072291" cy="4023360"/>
        </p:xfrm>
        <a:graphic>
          <a:graphicData uri="http://schemas.openxmlformats.org/drawingml/2006/table">
            <a:tbl>
              <a:tblPr firstRow="1" bandRow="1">
                <a:tableStyleId>{5C22544A-7EE6-4342-B048-85BDC9FD1C3A}</a:tableStyleId>
              </a:tblPr>
              <a:tblGrid>
                <a:gridCol w="1167635"/>
                <a:gridCol w="5904656"/>
              </a:tblGrid>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endParaRPr lang="en-US" altLang="zh-CN" sz="2400" b="1" dirty="0" smtClean="0">
                        <a:solidFill>
                          <a:schemeClr val="tx1"/>
                        </a:solidFill>
                        <a:latin typeface="楷体" pitchFamily="49" charset="-122"/>
                        <a:ea typeface="楷体" pitchFamily="49" charset="-122"/>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楷体" pitchFamily="49" charset="-122"/>
                          <a:ea typeface="楷体" pitchFamily="49" charset="-122"/>
                        </a:rPr>
                        <a:t>优点</a:t>
                      </a:r>
                      <a:endParaRPr lang="zh-CN" altLang="en-US" sz="2400" dirty="0" smtClean="0">
                        <a:solidFill>
                          <a:schemeClr val="tx1"/>
                        </a:solidFill>
                        <a:latin typeface="楷体" pitchFamily="49" charset="-122"/>
                        <a:ea typeface="楷体" pitchFamily="49" charset="-122"/>
                      </a:endParaRPr>
                    </a:p>
                    <a:p>
                      <a:pPr algn="ctr"/>
                      <a:endParaRPr lang="zh-CN" altLang="en-US" sz="2400" dirty="0">
                        <a:solidFill>
                          <a:schemeClr val="tx1"/>
                        </a:solidFill>
                        <a:latin typeface="楷体" pitchFamily="49" charset="-122"/>
                        <a:ea typeface="楷体" pitchFamily="49" charset="-122"/>
                      </a:endParaRPr>
                    </a:p>
                  </a:txBody>
                  <a:tcPr>
                    <a:solidFill>
                      <a:schemeClr val="accent2">
                        <a:lumMod val="20000"/>
                        <a:lumOff val="80000"/>
                      </a:schemeClr>
                    </a:solidFill>
                  </a:tcPr>
                </a:tc>
                <a:tc>
                  <a:txBody>
                    <a:bodyPr/>
                    <a:lstStyle/>
                    <a:p>
                      <a:pPr>
                        <a:lnSpc>
                          <a:spcPct val="150000"/>
                        </a:lnSpc>
                      </a:pPr>
                      <a:r>
                        <a:rPr lang="zh-CN" altLang="en-US" sz="2400" b="1" dirty="0" smtClean="0">
                          <a:solidFill>
                            <a:schemeClr val="tx1"/>
                          </a:solidFill>
                          <a:latin typeface="楷体" pitchFamily="49" charset="-122"/>
                          <a:ea typeface="楷体" pitchFamily="49" charset="-122"/>
                        </a:rPr>
                        <a:t>    能按负载压力自动调节流量，在功率（压力流量的乘积）使用上较为合理，可减少油液发热。    </a:t>
                      </a:r>
                      <a:endParaRPr lang="zh-CN" altLang="en-US" sz="2400" dirty="0">
                        <a:solidFill>
                          <a:schemeClr val="tx1"/>
                        </a:solidFill>
                        <a:latin typeface="楷体" pitchFamily="49" charset="-122"/>
                        <a:ea typeface="楷体" pitchFamily="49" charset="-122"/>
                      </a:endParaRPr>
                    </a:p>
                  </a:txBody>
                  <a:tcPr>
                    <a:solidFill>
                      <a:schemeClr val="accent2">
                        <a:lumMod val="20000"/>
                        <a:lumOff val="80000"/>
                      </a:schemeClr>
                    </a:solidFill>
                  </a:tcPr>
                </a:tc>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endParaRPr lang="en-US" altLang="zh-CN" sz="2400" b="1" dirty="0" smtClean="0">
                        <a:solidFill>
                          <a:schemeClr val="tx1"/>
                        </a:solidFill>
                        <a:latin typeface="楷体" pitchFamily="49" charset="-122"/>
                        <a:ea typeface="楷体" pitchFamily="49" charset="-122"/>
                      </a:endParaRPr>
                    </a:p>
                    <a:p>
                      <a:pPr marL="0" marR="0" lvl="1" indent="0" algn="ctr" defTabSz="914400" rtl="0" eaLnBrk="1" fontAlgn="auto" latinLnBrk="0" hangingPunct="1">
                        <a:lnSpc>
                          <a:spcPct val="100000"/>
                        </a:lnSpc>
                        <a:spcBef>
                          <a:spcPts val="0"/>
                        </a:spcBef>
                        <a:spcAft>
                          <a:spcPts val="0"/>
                        </a:spcAft>
                        <a:buClrTx/>
                        <a:buSzTx/>
                        <a:buFontTx/>
                        <a:buNone/>
                        <a:tabLst/>
                        <a:defRPr/>
                      </a:pPr>
                      <a:endParaRPr lang="en-US" altLang="zh-CN" sz="2400" b="1" dirty="0" smtClean="0">
                        <a:solidFill>
                          <a:schemeClr val="tx1"/>
                        </a:solidFill>
                        <a:latin typeface="楷体" pitchFamily="49" charset="-122"/>
                        <a:ea typeface="楷体" pitchFamily="49" charset="-122"/>
                      </a:endParaRPr>
                    </a:p>
                    <a:p>
                      <a:pPr marL="0" marR="0" lvl="1"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tx1"/>
                          </a:solidFill>
                          <a:latin typeface="楷体" pitchFamily="49" charset="-122"/>
                          <a:ea typeface="楷体" pitchFamily="49" charset="-122"/>
                        </a:rPr>
                        <a:t>缺点</a:t>
                      </a:r>
                      <a:endParaRPr lang="zh-CN" altLang="en-US" sz="2400" dirty="0" smtClean="0">
                        <a:solidFill>
                          <a:schemeClr val="tx1"/>
                        </a:solidFill>
                        <a:latin typeface="楷体" pitchFamily="49" charset="-122"/>
                        <a:ea typeface="楷体" pitchFamily="49" charset="-122"/>
                      </a:endParaRPr>
                    </a:p>
                    <a:p>
                      <a:pPr algn="ctr"/>
                      <a:endParaRPr lang="zh-CN" altLang="en-US" sz="2400" dirty="0">
                        <a:solidFill>
                          <a:schemeClr val="tx1"/>
                        </a:solidFill>
                        <a:latin typeface="楷体" pitchFamily="49" charset="-122"/>
                        <a:ea typeface="楷体" pitchFamily="49" charset="-122"/>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400" b="1" dirty="0" smtClean="0">
                          <a:solidFill>
                            <a:schemeClr val="tx1"/>
                          </a:solidFill>
                          <a:latin typeface="楷体" pitchFamily="49" charset="-122"/>
                          <a:ea typeface="楷体" pitchFamily="49" charset="-122"/>
                        </a:rPr>
                        <a:t>    限压式变量叶片泵结构复杂，相对运动部件多，泄漏较大，轴上受有不平衡的径向液压力，噪声较大，容积效率和机械效率都没有双作用叶片泵高。</a:t>
                      </a:r>
                      <a:endParaRPr lang="zh-CN" altLang="en-US" sz="2400" dirty="0">
                        <a:solidFill>
                          <a:schemeClr val="tx1"/>
                        </a:solidFill>
                        <a:latin typeface="楷体" pitchFamily="49" charset="-122"/>
                        <a:ea typeface="楷体" pitchFamily="49" charset="-122"/>
                      </a:endParaRPr>
                    </a:p>
                  </a:txBody>
                  <a:tcPr>
                    <a:solidFill>
                      <a:schemeClr val="accent2">
                        <a:lumMod val="20000"/>
                        <a:lumOff val="80000"/>
                      </a:schemeClr>
                    </a:solidFill>
                  </a:tcPr>
                </a:tc>
              </a:tr>
            </a:tbl>
          </a:graphicData>
        </a:graphic>
      </p:graphicFrame>
      <p:sp>
        <p:nvSpPr>
          <p:cNvPr id="3" name="灯片编号占位符 2"/>
          <p:cNvSpPr>
            <a:spLocks noGrp="1"/>
          </p:cNvSpPr>
          <p:nvPr>
            <p:ph type="sldNum" sz="quarter" idx="12"/>
          </p:nvPr>
        </p:nvSpPr>
        <p:spPr/>
        <p:txBody>
          <a:bodyPr/>
          <a:lstStyle/>
          <a:p>
            <a:fld id="{8015EB96-8731-4FBB-B94B-532E49C244BD}" type="slidenum">
              <a:rPr lang="zh-CN" altLang="en-US" smtClean="0"/>
              <a:t>47</a:t>
            </a:fld>
            <a:endParaRPr lang="zh-CN" altLang="en-US"/>
          </a:p>
        </p:txBody>
      </p:sp>
    </p:spTree>
    <p:extLst>
      <p:ext uri="{BB962C8B-B14F-4D97-AF65-F5344CB8AC3E}">
        <p14:creationId xmlns:p14="http://schemas.microsoft.com/office/powerpoint/2010/main" val="126871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761157376"/>
              </p:ext>
            </p:extLst>
          </p:nvPr>
        </p:nvGraphicFramePr>
        <p:xfrm>
          <a:off x="10840" y="-30872"/>
          <a:ext cx="9097664" cy="6761976"/>
        </p:xfrm>
        <a:graphic>
          <a:graphicData uri="http://schemas.openxmlformats.org/drawingml/2006/table">
            <a:tbl>
              <a:tblPr firstRow="1" bandRow="1">
                <a:tableStyleId>{5C22544A-7EE6-4342-B048-85BDC9FD1C3A}</a:tableStyleId>
              </a:tblPr>
              <a:tblGrid>
                <a:gridCol w="1368152"/>
                <a:gridCol w="3913088"/>
                <a:gridCol w="3816424"/>
              </a:tblGrid>
              <a:tr h="720080">
                <a:tc>
                  <a:txBody>
                    <a:bodyPr/>
                    <a:lstStyle/>
                    <a:p>
                      <a:pPr algn="ctr"/>
                      <a:endParaRPr lang="zh-CN" altLang="en-US" sz="2800" dirty="0">
                        <a:solidFill>
                          <a:schemeClr val="tx1"/>
                        </a:solidFill>
                      </a:endParaRPr>
                    </a:p>
                  </a:txBody>
                  <a:tcPr>
                    <a:solidFill>
                      <a:schemeClr val="bg2">
                        <a:lumMod val="90000"/>
                      </a:schemeClr>
                    </a:solidFill>
                  </a:tcPr>
                </a:tc>
                <a:tc>
                  <a:txBody>
                    <a:bodyPr/>
                    <a:lstStyle/>
                    <a:p>
                      <a:pPr algn="ctr"/>
                      <a:endParaRPr lang="en-US" altLang="zh-CN" sz="1400" b="1" dirty="0" smtClean="0">
                        <a:solidFill>
                          <a:schemeClr val="tx1"/>
                        </a:solidFill>
                        <a:latin typeface="楷体" pitchFamily="49" charset="-122"/>
                        <a:ea typeface="楷体" pitchFamily="49" charset="-122"/>
                      </a:endParaRPr>
                    </a:p>
                    <a:p>
                      <a:pPr algn="ctr"/>
                      <a:r>
                        <a:rPr lang="zh-CN" altLang="en-US" sz="2800" b="1" dirty="0" smtClean="0">
                          <a:solidFill>
                            <a:schemeClr val="tx1"/>
                          </a:solidFill>
                          <a:latin typeface="楷体" pitchFamily="49" charset="-122"/>
                          <a:ea typeface="楷体" pitchFamily="49" charset="-122"/>
                        </a:rPr>
                        <a:t>内反馈式</a:t>
                      </a:r>
                      <a:endParaRPr lang="en-US" altLang="zh-CN" sz="2800" b="1" dirty="0" smtClean="0">
                        <a:solidFill>
                          <a:schemeClr val="tx1"/>
                        </a:solidFill>
                        <a:latin typeface="楷体" pitchFamily="49" charset="-122"/>
                        <a:ea typeface="楷体" pitchFamily="49" charset="-122"/>
                      </a:endParaRPr>
                    </a:p>
                    <a:p>
                      <a:pPr algn="ctr"/>
                      <a:endParaRPr lang="zh-CN" altLang="en-US" sz="1400" dirty="0">
                        <a:solidFill>
                          <a:schemeClr val="tx1"/>
                        </a:solidFill>
                      </a:endParaRPr>
                    </a:p>
                  </a:txBody>
                  <a:tcPr>
                    <a:solidFill>
                      <a:schemeClr val="accent2">
                        <a:lumMod val="20000"/>
                        <a:lumOff val="80000"/>
                      </a:schemeClr>
                    </a:solidFill>
                  </a:tcPr>
                </a:tc>
                <a:tc>
                  <a:txBody>
                    <a:bodyPr/>
                    <a:lstStyle/>
                    <a:p>
                      <a:pPr algn="ctr"/>
                      <a:endParaRPr lang="en-US" altLang="zh-CN" sz="1400" b="1" dirty="0" smtClean="0">
                        <a:solidFill>
                          <a:schemeClr val="tx1"/>
                        </a:solidFill>
                        <a:latin typeface="楷体" pitchFamily="49" charset="-122"/>
                        <a:ea typeface="楷体" pitchFamily="49" charset="-122"/>
                      </a:endParaRPr>
                    </a:p>
                    <a:p>
                      <a:pPr algn="ctr"/>
                      <a:r>
                        <a:rPr lang="zh-CN" altLang="en-US" sz="2800" b="1" dirty="0" smtClean="0">
                          <a:solidFill>
                            <a:schemeClr val="tx1"/>
                          </a:solidFill>
                          <a:latin typeface="楷体" pitchFamily="49" charset="-122"/>
                          <a:ea typeface="楷体" pitchFamily="49" charset="-122"/>
                        </a:rPr>
                        <a:t>外反馈式</a:t>
                      </a:r>
                      <a:endParaRPr lang="en-US" altLang="zh-CN" sz="2800" b="1" dirty="0" smtClean="0">
                        <a:solidFill>
                          <a:schemeClr val="tx1"/>
                        </a:solidFill>
                        <a:latin typeface="楷体" pitchFamily="49" charset="-122"/>
                        <a:ea typeface="楷体" pitchFamily="49" charset="-122"/>
                      </a:endParaRPr>
                    </a:p>
                    <a:p>
                      <a:pPr algn="ctr"/>
                      <a:endParaRPr lang="zh-CN" altLang="en-US" sz="1400" dirty="0">
                        <a:solidFill>
                          <a:schemeClr val="tx1"/>
                        </a:solidFill>
                      </a:endParaRPr>
                    </a:p>
                  </a:txBody>
                  <a:tcPr>
                    <a:solidFill>
                      <a:schemeClr val="accent5">
                        <a:lumMod val="40000"/>
                        <a:lumOff val="60000"/>
                      </a:schemeClr>
                    </a:solidFill>
                  </a:tcPr>
                </a:tc>
              </a:tr>
              <a:tr h="2700144">
                <a:tc>
                  <a:txBody>
                    <a:bodyPr/>
                    <a:lstStyle/>
                    <a:p>
                      <a:pPr marL="0" algn="ctr" rtl="0" eaLnBrk="1" latinLnBrk="0" hangingPunct="1"/>
                      <a:endParaRPr kumimoji="0" lang="en-US" altLang="zh-CN" sz="2400" b="1" kern="1200" dirty="0" smtClean="0">
                        <a:solidFill>
                          <a:schemeClr val="dk1"/>
                        </a:solidFill>
                        <a:latin typeface="楷体" pitchFamily="49" charset="-122"/>
                        <a:ea typeface="楷体" pitchFamily="49" charset="-122"/>
                        <a:cs typeface="+mn-cs"/>
                      </a:endParaRPr>
                    </a:p>
                    <a:p>
                      <a:pPr marL="0" algn="ctr" rtl="0" eaLnBrk="1" latinLnBrk="0" hangingPunct="1"/>
                      <a:endParaRPr kumimoji="0" lang="en-US" altLang="zh-CN" sz="2400" b="1" kern="1200" dirty="0" smtClean="0">
                        <a:solidFill>
                          <a:schemeClr val="dk1"/>
                        </a:solidFill>
                        <a:latin typeface="楷体" pitchFamily="49" charset="-122"/>
                        <a:ea typeface="楷体" pitchFamily="49" charset="-122"/>
                        <a:cs typeface="+mn-cs"/>
                      </a:endParaRPr>
                    </a:p>
                    <a:p>
                      <a:pPr marL="0" algn="ctr" rtl="0" eaLnBrk="1" latinLnBrk="0" hangingPunct="1"/>
                      <a:endParaRPr kumimoji="0" lang="en-US" altLang="zh-CN" sz="2400" b="1" kern="1200" dirty="0" smtClean="0">
                        <a:solidFill>
                          <a:schemeClr val="dk1"/>
                        </a:solidFill>
                        <a:latin typeface="楷体" pitchFamily="49" charset="-122"/>
                        <a:ea typeface="楷体" pitchFamily="49" charset="-122"/>
                        <a:cs typeface="+mn-cs"/>
                      </a:endParaRPr>
                    </a:p>
                    <a:p>
                      <a:pPr marL="0" algn="ctr" rtl="0" eaLnBrk="1" latinLnBrk="0" hangingPunct="1"/>
                      <a:r>
                        <a:rPr kumimoji="0" lang="zh-CN" altLang="en-US" sz="2400" b="1" kern="1200" dirty="0" smtClean="0">
                          <a:solidFill>
                            <a:schemeClr val="dk1"/>
                          </a:solidFill>
                          <a:latin typeface="楷体" pitchFamily="49" charset="-122"/>
                          <a:ea typeface="楷体" pitchFamily="49" charset="-122"/>
                          <a:cs typeface="+mn-cs"/>
                        </a:rPr>
                        <a:t>结构</a:t>
                      </a:r>
                      <a:endParaRPr kumimoji="0" lang="zh-CN" altLang="en-US" sz="2400" b="1" kern="1200" dirty="0">
                        <a:solidFill>
                          <a:schemeClr val="dk1"/>
                        </a:solidFill>
                        <a:latin typeface="楷体" pitchFamily="49" charset="-122"/>
                        <a:ea typeface="楷体" pitchFamily="49" charset="-122"/>
                        <a:cs typeface="+mn-cs"/>
                      </a:endParaRPr>
                    </a:p>
                  </a:txBody>
                  <a:tcPr>
                    <a:solidFill>
                      <a:schemeClr val="bg2">
                        <a:lumMod val="90000"/>
                      </a:schemeClr>
                    </a:solidFill>
                  </a:tcPr>
                </a:tc>
                <a:tc>
                  <a:txBody>
                    <a:bodyPr/>
                    <a:lstStyle/>
                    <a:p>
                      <a:pPr algn="ctr"/>
                      <a:endParaRPr lang="zh-CN" altLang="en-US" sz="1400" dirty="0">
                        <a:solidFill>
                          <a:schemeClr val="tx1"/>
                        </a:solidFill>
                      </a:endParaRPr>
                    </a:p>
                  </a:txBody>
                  <a:tcPr>
                    <a:solidFill>
                      <a:schemeClr val="accent2">
                        <a:lumMod val="20000"/>
                        <a:lumOff val="80000"/>
                      </a:schemeClr>
                    </a:solidFill>
                  </a:tcPr>
                </a:tc>
                <a:tc>
                  <a:txBody>
                    <a:bodyPr/>
                    <a:lstStyle/>
                    <a:p>
                      <a:pPr algn="ctr"/>
                      <a:endParaRPr lang="zh-CN" altLang="en-US" sz="1400" dirty="0">
                        <a:solidFill>
                          <a:schemeClr val="tx1"/>
                        </a:solidFill>
                      </a:endParaRPr>
                    </a:p>
                  </a:txBody>
                  <a:tcPr>
                    <a:solidFill>
                      <a:schemeClr val="accent5">
                        <a:lumMod val="40000"/>
                        <a:lumOff val="60000"/>
                      </a:schemeClr>
                    </a:solidFill>
                  </a:tcPr>
                </a:tc>
              </a:tr>
              <a:tr h="864096">
                <a:tc>
                  <a:txBody>
                    <a:bodyPr/>
                    <a:lstStyle/>
                    <a:p>
                      <a:pPr algn="ctr"/>
                      <a:r>
                        <a:rPr lang="zh-CN" altLang="en-US" sz="2400" b="1" dirty="0" smtClean="0">
                          <a:latin typeface="楷体" pitchFamily="49" charset="-122"/>
                          <a:ea typeface="楷体" pitchFamily="49" charset="-122"/>
                        </a:rPr>
                        <a:t>控制</a:t>
                      </a:r>
                      <a:endParaRPr lang="en-US" altLang="zh-CN" sz="2400" b="1" dirty="0" smtClean="0">
                        <a:latin typeface="楷体" pitchFamily="49" charset="-122"/>
                        <a:ea typeface="楷体" pitchFamily="49" charset="-122"/>
                      </a:endParaRPr>
                    </a:p>
                    <a:p>
                      <a:pPr algn="ctr"/>
                      <a:r>
                        <a:rPr lang="zh-CN" altLang="en-US" sz="2400" b="1" dirty="0" smtClean="0">
                          <a:latin typeface="楷体" pitchFamily="49" charset="-122"/>
                          <a:ea typeface="楷体" pitchFamily="49" charset="-122"/>
                        </a:rPr>
                        <a:t>方式</a:t>
                      </a:r>
                      <a:endParaRPr lang="zh-CN" altLang="en-US" sz="2400" b="1" dirty="0">
                        <a:latin typeface="楷体" pitchFamily="49" charset="-122"/>
                        <a:ea typeface="楷体" pitchFamily="49" charset="-122"/>
                      </a:endParaRPr>
                    </a:p>
                  </a:txBody>
                  <a:tcPr>
                    <a:solidFill>
                      <a:schemeClr val="bg2">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楷体" pitchFamily="49" charset="-122"/>
                          <a:ea typeface="楷体" pitchFamily="49" charset="-122"/>
                        </a:rPr>
                        <a:t>    </a:t>
                      </a:r>
                      <a:r>
                        <a:rPr lang="zh-CN" altLang="en-US" sz="2400" b="1" dirty="0" smtClean="0">
                          <a:solidFill>
                            <a:srgbClr val="FF0000"/>
                          </a:solidFill>
                          <a:latin typeface="楷体" pitchFamily="49" charset="-122"/>
                          <a:ea typeface="楷体" pitchFamily="49" charset="-122"/>
                        </a:rPr>
                        <a:t>径向不平衡液压力</a:t>
                      </a:r>
                      <a:r>
                        <a:rPr lang="zh-CN" altLang="en-US" sz="2400" b="1" dirty="0" smtClean="0">
                          <a:latin typeface="楷体" pitchFamily="49" charset="-122"/>
                          <a:ea typeface="楷体" pitchFamily="49" charset="-122"/>
                        </a:rPr>
                        <a:t>（内压）和弹簧</a:t>
                      </a:r>
                      <a:endParaRPr lang="zh-CN" altLang="en-US" sz="2400" b="1" dirty="0">
                        <a:latin typeface="楷体" pitchFamily="49" charset="-122"/>
                        <a:ea typeface="楷体" pitchFamily="49" charset="-122"/>
                      </a:endParaRP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latin typeface="楷体" pitchFamily="49" charset="-122"/>
                          <a:ea typeface="楷体" pitchFamily="49" charset="-122"/>
                        </a:rPr>
                        <a:t>    </a:t>
                      </a:r>
                      <a:r>
                        <a:rPr lang="zh-CN" altLang="en-US" sz="2400" b="1" dirty="0" smtClean="0">
                          <a:solidFill>
                            <a:srgbClr val="FF0000"/>
                          </a:solidFill>
                          <a:latin typeface="楷体" pitchFamily="49" charset="-122"/>
                          <a:ea typeface="楷体" pitchFamily="49" charset="-122"/>
                        </a:rPr>
                        <a:t>出口压力</a:t>
                      </a:r>
                      <a:r>
                        <a:rPr lang="zh-CN" altLang="en-US" sz="2400" b="1" dirty="0" smtClean="0">
                          <a:latin typeface="楷体" pitchFamily="49" charset="-122"/>
                          <a:ea typeface="楷体" pitchFamily="49" charset="-122"/>
                        </a:rPr>
                        <a:t>（外压）和控制活塞</a:t>
                      </a:r>
                      <a:endParaRPr lang="zh-CN" altLang="en-US" sz="2400" b="1" dirty="0">
                        <a:latin typeface="楷体" pitchFamily="49" charset="-122"/>
                        <a:ea typeface="楷体" pitchFamily="49" charset="-122"/>
                      </a:endParaRPr>
                    </a:p>
                  </a:txBody>
                  <a:tcPr>
                    <a:solidFill>
                      <a:schemeClr val="accent5">
                        <a:lumMod val="40000"/>
                        <a:lumOff val="60000"/>
                      </a:schemeClr>
                    </a:solidFill>
                  </a:tcPr>
                </a:tc>
              </a:tr>
              <a:tr h="606936">
                <a:tc rowSpan="2">
                  <a:txBody>
                    <a:bodyPr/>
                    <a:lstStyle/>
                    <a:p>
                      <a:pPr algn="ctr"/>
                      <a:endParaRPr lang="en-US" altLang="zh-CN" sz="2400" b="1" dirty="0" smtClean="0">
                        <a:latin typeface="楷体" pitchFamily="49" charset="-122"/>
                        <a:ea typeface="楷体" pitchFamily="49" charset="-122"/>
                      </a:endParaRPr>
                    </a:p>
                    <a:p>
                      <a:pPr algn="ctr"/>
                      <a:endParaRPr lang="en-US" altLang="zh-CN" sz="2400" b="1" dirty="0" smtClean="0">
                        <a:latin typeface="楷体" pitchFamily="49" charset="-122"/>
                        <a:ea typeface="楷体" pitchFamily="49" charset="-122"/>
                      </a:endParaRPr>
                    </a:p>
                    <a:p>
                      <a:pPr algn="ctr"/>
                      <a:r>
                        <a:rPr lang="zh-CN" altLang="en-US" sz="2400" b="1" dirty="0" smtClean="0">
                          <a:latin typeface="楷体" pitchFamily="49" charset="-122"/>
                          <a:ea typeface="楷体" pitchFamily="49" charset="-122"/>
                        </a:rPr>
                        <a:t>性能</a:t>
                      </a:r>
                      <a:endParaRPr lang="zh-CN" altLang="en-US" sz="2400" b="1" dirty="0">
                        <a:latin typeface="楷体" pitchFamily="49" charset="-122"/>
                        <a:ea typeface="楷体" pitchFamily="49" charset="-122"/>
                      </a:endParaRPr>
                    </a:p>
                  </a:txBody>
                  <a:tcPr>
                    <a:solidFill>
                      <a:schemeClr val="bg2">
                        <a:lumMod val="90000"/>
                      </a:schemeClr>
                    </a:solidFill>
                  </a:tcPr>
                </a:tc>
                <a:tc>
                  <a:txBody>
                    <a:bodyPr/>
                    <a:lstStyle/>
                    <a:p>
                      <a:pPr algn="ctr"/>
                      <a:r>
                        <a:rPr lang="zh-CN" altLang="en-US" sz="2400" b="1" dirty="0" smtClean="0">
                          <a:latin typeface="楷体" pitchFamily="49" charset="-122"/>
                          <a:ea typeface="楷体" pitchFamily="49" charset="-122"/>
                        </a:rPr>
                        <a:t> 动态响应差，流量脉动大。</a:t>
                      </a:r>
                      <a:endParaRPr lang="zh-CN" altLang="en-US" sz="2400" b="1" dirty="0">
                        <a:latin typeface="楷体" pitchFamily="49" charset="-122"/>
                        <a:ea typeface="楷体" pitchFamily="49" charset="-122"/>
                      </a:endParaRPr>
                    </a:p>
                  </a:txBody>
                  <a:tcPr>
                    <a:solidFill>
                      <a:schemeClr val="accent2">
                        <a:lumMod val="20000"/>
                        <a:lumOff val="80000"/>
                      </a:schemeClr>
                    </a:solidFill>
                  </a:tcPr>
                </a:tc>
                <a:tc>
                  <a:txBody>
                    <a:bodyPr/>
                    <a:lstStyle/>
                    <a:p>
                      <a:r>
                        <a:rPr lang="zh-CN" altLang="en-US" sz="2400" b="1" dirty="0" smtClean="0">
                          <a:latin typeface="楷体" pitchFamily="49" charset="-122"/>
                          <a:ea typeface="楷体" pitchFamily="49" charset="-122"/>
                        </a:rPr>
                        <a:t>    动态响应好</a:t>
                      </a:r>
                      <a:endParaRPr lang="zh-CN" altLang="en-US" sz="2400" b="1" dirty="0">
                        <a:latin typeface="楷体" pitchFamily="49" charset="-122"/>
                        <a:ea typeface="楷体" pitchFamily="49" charset="-122"/>
                      </a:endParaRPr>
                    </a:p>
                  </a:txBody>
                  <a:tcPr>
                    <a:solidFill>
                      <a:schemeClr val="accent5">
                        <a:lumMod val="40000"/>
                        <a:lumOff val="60000"/>
                      </a:schemeClr>
                    </a:solidFill>
                  </a:tcPr>
                </a:tc>
              </a:tr>
              <a:tr h="792088">
                <a:tc vMerge="1">
                  <a:txBody>
                    <a:bodyPr/>
                    <a:lstStyle/>
                    <a:p>
                      <a:endParaRPr lang="zh-CN" altLang="en-US" dirty="0"/>
                    </a:p>
                  </a:txBody>
                  <a:tcPr/>
                </a:tc>
                <a:tc>
                  <a:txBody>
                    <a:bodyPr/>
                    <a:lstStyle/>
                    <a:p>
                      <a:r>
                        <a:rPr lang="zh-CN" altLang="en-US" sz="2400" b="1" dirty="0" smtClean="0">
                          <a:latin typeface="楷体" pitchFamily="49" charset="-122"/>
                          <a:ea typeface="楷体" pitchFamily="49" charset="-122"/>
                        </a:rPr>
                        <a:t>    使用于压力小于</a:t>
                      </a:r>
                      <a:r>
                        <a:rPr lang="en-US" altLang="zh-CN" sz="2400" b="1" dirty="0" smtClean="0">
                          <a:latin typeface="楷体" pitchFamily="49" charset="-122"/>
                          <a:ea typeface="楷体" pitchFamily="49" charset="-122"/>
                        </a:rPr>
                        <a:t>7MPa</a:t>
                      </a:r>
                      <a:r>
                        <a:rPr lang="zh-CN" altLang="en-US" sz="2400" b="1" dirty="0" smtClean="0">
                          <a:latin typeface="楷体" pitchFamily="49" charset="-122"/>
                          <a:ea typeface="楷体" pitchFamily="49" charset="-122"/>
                        </a:rPr>
                        <a:t>小排量叶片泵</a:t>
                      </a:r>
                      <a:endParaRPr lang="zh-CN" altLang="en-US" sz="2400" b="1" dirty="0">
                        <a:latin typeface="楷体" pitchFamily="49" charset="-122"/>
                        <a:ea typeface="楷体" pitchFamily="49" charset="-122"/>
                      </a:endParaRPr>
                    </a:p>
                  </a:txBody>
                  <a:tcPr>
                    <a:solidFill>
                      <a:schemeClr val="accent2">
                        <a:lumMod val="20000"/>
                        <a:lumOff val="80000"/>
                      </a:schemeClr>
                    </a:solidFill>
                  </a:tcPr>
                </a:tc>
                <a:tc>
                  <a:txBody>
                    <a:bodyPr/>
                    <a:lstStyle/>
                    <a:p>
                      <a:r>
                        <a:rPr lang="zh-CN" altLang="en-US" sz="2400" b="1" dirty="0" smtClean="0">
                          <a:latin typeface="楷体" pitchFamily="49" charset="-122"/>
                          <a:ea typeface="楷体" pitchFamily="49" charset="-122"/>
                        </a:rPr>
                        <a:t>    可适用于较高的压力等级的泵</a:t>
                      </a:r>
                      <a:endParaRPr lang="zh-CN" altLang="en-US" sz="2400" b="1" dirty="0">
                        <a:latin typeface="楷体" pitchFamily="49" charset="-122"/>
                        <a:ea typeface="楷体" pitchFamily="49" charset="-122"/>
                      </a:endParaRPr>
                    </a:p>
                  </a:txBody>
                  <a:tcPr>
                    <a:solidFill>
                      <a:schemeClr val="accent5">
                        <a:lumMod val="40000"/>
                        <a:lumOff val="60000"/>
                      </a:schemeClr>
                    </a:solidFill>
                  </a:tcPr>
                </a:tc>
              </a:tr>
              <a:tr h="792088">
                <a:tc gridSpan="3">
                  <a:txBody>
                    <a:bodyPr/>
                    <a:lstStyle/>
                    <a:p>
                      <a:pPr algn="l"/>
                      <a:r>
                        <a:rPr lang="zh-CN" altLang="en-US" sz="2400" b="1" dirty="0" smtClean="0">
                          <a:latin typeface="楷体" pitchFamily="49" charset="-122"/>
                          <a:ea typeface="楷体" pitchFamily="49" charset="-122"/>
                        </a:rPr>
                        <a:t>    转子与电机连接转动，转子圆心不能动，定子可左右移动，改变两圆圆心距。</a:t>
                      </a:r>
                      <a:endParaRPr lang="zh-CN" altLang="en-US" sz="2400" b="1" dirty="0">
                        <a:latin typeface="楷体" pitchFamily="49" charset="-122"/>
                        <a:ea typeface="楷体" pitchFamily="49" charset="-122"/>
                      </a:endParaRPr>
                    </a:p>
                  </a:txBody>
                  <a:tcPr>
                    <a:solidFill>
                      <a:schemeClr val="bg1">
                        <a:lumMod val="75000"/>
                      </a:schemeClr>
                    </a:solidFill>
                  </a:tcPr>
                </a:tc>
                <a:tc hMerge="1">
                  <a:txBody>
                    <a:bodyPr/>
                    <a:lstStyle/>
                    <a:p>
                      <a:endParaRPr lang="zh-CN" altLang="en-US" sz="2400" b="1" dirty="0">
                        <a:latin typeface="楷体" pitchFamily="49" charset="-122"/>
                        <a:ea typeface="楷体" pitchFamily="49" charset="-122"/>
                      </a:endParaRPr>
                    </a:p>
                  </a:txBody>
                  <a:tcPr>
                    <a:solidFill>
                      <a:schemeClr val="accent2">
                        <a:lumMod val="20000"/>
                        <a:lumOff val="80000"/>
                      </a:schemeClr>
                    </a:solidFill>
                  </a:tcPr>
                </a:tc>
                <a:tc hMerge="1">
                  <a:txBody>
                    <a:bodyPr/>
                    <a:lstStyle/>
                    <a:p>
                      <a:endParaRPr lang="zh-CN" altLang="en-US" sz="2400" b="1" dirty="0">
                        <a:latin typeface="楷体" pitchFamily="49" charset="-122"/>
                        <a:ea typeface="楷体" pitchFamily="49" charset="-122"/>
                      </a:endParaRPr>
                    </a:p>
                  </a:txBody>
                  <a:tcPr>
                    <a:solidFill>
                      <a:schemeClr val="accent5">
                        <a:lumMod val="40000"/>
                        <a:lumOff val="60000"/>
                      </a:schemeClr>
                    </a:solidFill>
                  </a:tcPr>
                </a:tc>
              </a:tr>
            </a:tbl>
          </a:graphicData>
        </a:graphic>
      </p:graphicFrame>
      <p:pic>
        <p:nvPicPr>
          <p:cNvPr id="4" name="Picture 17" descr="211"/>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96136" y="1412776"/>
            <a:ext cx="2952328" cy="1854560"/>
          </a:xfrm>
          <a:prstGeom prst="rect">
            <a:avLst/>
          </a:prstGeom>
          <a:solidFill>
            <a:schemeClr val="accent5">
              <a:lumMod val="60000"/>
              <a:lumOff val="40000"/>
            </a:schemeClr>
          </a:solidFill>
          <a:ln>
            <a:noFill/>
          </a:ln>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1301840"/>
            <a:ext cx="2088232" cy="19654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8015EB96-8731-4FBB-B94B-532E49C244BD}" type="slidenum">
              <a:rPr lang="zh-CN" altLang="en-US" smtClean="0"/>
              <a:t>48</a:t>
            </a:fld>
            <a:endParaRPr lang="zh-CN" altLang="en-US"/>
          </a:p>
        </p:txBody>
      </p:sp>
    </p:spTree>
    <p:extLst>
      <p:ext uri="{BB962C8B-B14F-4D97-AF65-F5344CB8AC3E}">
        <p14:creationId xmlns:p14="http://schemas.microsoft.com/office/powerpoint/2010/main" val="3505553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712" y="2276872"/>
            <a:ext cx="4873450" cy="523220"/>
          </a:xfrm>
          <a:prstGeom prst="rect">
            <a:avLst/>
          </a:prstGeom>
        </p:spPr>
        <p:txBody>
          <a:bodyPr wrap="none">
            <a:spAutoFit/>
          </a:bodyPr>
          <a:lstStyle/>
          <a:p>
            <a:r>
              <a:rPr lang="en-US" altLang="zh-CN" sz="2800" b="1" dirty="0" smtClean="0">
                <a:latin typeface="楷体" pitchFamily="49" charset="-122"/>
                <a:ea typeface="楷体" pitchFamily="49" charset="-122"/>
              </a:rPr>
              <a:t>5</a:t>
            </a:r>
            <a:r>
              <a:rPr lang="zh-CN" altLang="en-US" sz="2800" b="1" dirty="0" smtClean="0">
                <a:latin typeface="楷体" pitchFamily="49" charset="-122"/>
                <a:ea typeface="楷体" pitchFamily="49" charset="-122"/>
              </a:rPr>
              <a:t>、双</a:t>
            </a:r>
            <a:r>
              <a:rPr lang="zh-CN" altLang="en-US" sz="2800" b="1" dirty="0">
                <a:latin typeface="楷体" pitchFamily="49" charset="-122"/>
                <a:ea typeface="楷体" pitchFamily="49" charset="-122"/>
              </a:rPr>
              <a:t>级</a:t>
            </a:r>
            <a:r>
              <a:rPr lang="zh-CN" altLang="zh-CN" sz="2800" b="1" dirty="0" smtClean="0">
                <a:latin typeface="楷体" pitchFamily="49" charset="-122"/>
                <a:ea typeface="楷体" pitchFamily="49" charset="-122"/>
              </a:rPr>
              <a:t>叶片泵</a:t>
            </a:r>
            <a:r>
              <a:rPr lang="zh-CN" altLang="en-US" sz="2800" b="1" dirty="0" smtClean="0">
                <a:latin typeface="楷体" pitchFamily="49" charset="-122"/>
                <a:ea typeface="楷体" pitchFamily="49" charset="-122"/>
              </a:rPr>
              <a:t>和双联叶片泵</a:t>
            </a:r>
            <a:endParaRPr lang="zh-CN" altLang="en-US" sz="2800" dirty="0"/>
          </a:p>
        </p:txBody>
      </p:sp>
      <p:sp>
        <p:nvSpPr>
          <p:cNvPr id="3" name="灯片编号占位符 2"/>
          <p:cNvSpPr>
            <a:spLocks noGrp="1"/>
          </p:cNvSpPr>
          <p:nvPr>
            <p:ph type="sldNum" sz="quarter" idx="12"/>
          </p:nvPr>
        </p:nvSpPr>
        <p:spPr/>
        <p:txBody>
          <a:bodyPr/>
          <a:lstStyle/>
          <a:p>
            <a:pPr>
              <a:defRPr/>
            </a:pPr>
            <a:fld id="{E7B09C40-48B9-4888-B94A-48155C3CC48A}" type="slidenum">
              <a:rPr lang="en-US" altLang="zh-CN" smtClean="0"/>
              <a:pPr>
                <a:defRPr/>
              </a:pPr>
              <a:t>49</a:t>
            </a:fld>
            <a:endParaRPr lang="en-US" altLang="zh-CN"/>
          </a:p>
        </p:txBody>
      </p:sp>
    </p:spTree>
    <p:extLst>
      <p:ext uri="{BB962C8B-B14F-4D97-AF65-F5344CB8AC3E}">
        <p14:creationId xmlns:p14="http://schemas.microsoft.com/office/powerpoint/2010/main" val="3593157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24799" y="-1"/>
            <a:ext cx="1218672" cy="30377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2400" b="1" dirty="0" smtClean="0">
                <a:latin typeface="楷体" pitchFamily="49" charset="-122"/>
                <a:ea typeface="楷体" pitchFamily="49" charset="-122"/>
              </a:rPr>
              <a:t>内</a:t>
            </a:r>
            <a:r>
              <a:rPr lang="zh-CN" altLang="en-US" sz="2400" b="1" dirty="0">
                <a:latin typeface="楷体" pitchFamily="49" charset="-122"/>
                <a:ea typeface="楷体" pitchFamily="49" charset="-122"/>
              </a:rPr>
              <a:t>反馈</a:t>
            </a:r>
            <a:r>
              <a:rPr lang="zh-CN" altLang="en-US" sz="2400" b="1" dirty="0" smtClean="0">
                <a:latin typeface="楷体" pitchFamily="49" charset="-122"/>
                <a:ea typeface="楷体" pitchFamily="49" charset="-122"/>
              </a:rPr>
              <a:t>式：</a:t>
            </a:r>
            <a:endParaRPr lang="en-US" altLang="zh-CN" sz="2400" b="1" dirty="0" smtClean="0">
              <a:latin typeface="楷体" pitchFamily="49" charset="-122"/>
              <a:ea typeface="楷体" pitchFamily="49" charset="-122"/>
            </a:endParaRPr>
          </a:p>
          <a:p>
            <a:r>
              <a:rPr lang="zh-CN" altLang="en-US" sz="2400" b="1" dirty="0" smtClean="0">
                <a:latin typeface="楷体" pitchFamily="49" charset="-122"/>
                <a:ea typeface="楷体" pitchFamily="49" charset="-122"/>
              </a:rPr>
              <a:t>利用定子内侧不平衡液压力实现变量。</a:t>
            </a:r>
            <a:endParaRPr lang="zh-CN" altLang="en-US" sz="800" b="1" dirty="0">
              <a:latin typeface="楷体" pitchFamily="49" charset="-122"/>
              <a:ea typeface="楷体" pitchFamily="49" charset="-122"/>
            </a:endParaRPr>
          </a:p>
        </p:txBody>
      </p:sp>
      <p:sp>
        <p:nvSpPr>
          <p:cNvPr id="4" name="矩形 3"/>
          <p:cNvSpPr/>
          <p:nvPr/>
        </p:nvSpPr>
        <p:spPr>
          <a:xfrm>
            <a:off x="7924799" y="3677398"/>
            <a:ext cx="1152128" cy="303779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sz="2400" b="1" dirty="0">
                <a:latin typeface="楷体" pitchFamily="49" charset="-122"/>
                <a:ea typeface="楷体" pitchFamily="49" charset="-122"/>
              </a:rPr>
              <a:t>外反馈式</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r>
              <a:rPr lang="zh-CN" altLang="en-US" sz="2400" b="1" dirty="0" smtClean="0">
                <a:latin typeface="楷体" pitchFamily="49" charset="-122"/>
                <a:ea typeface="楷体" pitchFamily="49" charset="-122"/>
              </a:rPr>
              <a:t>利用</a:t>
            </a:r>
            <a:r>
              <a:rPr lang="zh-CN" altLang="en-US" sz="2400" b="1" dirty="0">
                <a:latin typeface="楷体" pitchFamily="49" charset="-122"/>
                <a:ea typeface="楷体" pitchFamily="49" charset="-122"/>
              </a:rPr>
              <a:t>泵出口压力和控制活塞来实现变量。</a:t>
            </a:r>
          </a:p>
        </p:txBody>
      </p:sp>
      <p:sp>
        <p:nvSpPr>
          <p:cNvPr id="3" name="灯片编号占位符 2"/>
          <p:cNvSpPr>
            <a:spLocks noGrp="1"/>
          </p:cNvSpPr>
          <p:nvPr>
            <p:ph type="sldNum" sz="quarter" idx="12"/>
          </p:nvPr>
        </p:nvSpPr>
        <p:spPr/>
        <p:txBody>
          <a:bodyPr/>
          <a:lstStyle/>
          <a:p>
            <a:fld id="{8015EB96-8731-4FBB-B94B-532E49C244BD}" type="slidenum">
              <a:rPr lang="zh-CN" altLang="en-US" smtClean="0"/>
              <a:t>5</a:t>
            </a:fld>
            <a:endParaRPr lang="zh-CN"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 y="-1"/>
            <a:ext cx="7924533" cy="6740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9839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4"/>
          <p:cNvSpPr>
            <a:spLocks noChangeArrowheads="1"/>
          </p:cNvSpPr>
          <p:nvPr/>
        </p:nvSpPr>
        <p:spPr bwMode="auto">
          <a:xfrm>
            <a:off x="107950" y="2997200"/>
            <a:ext cx="3527425"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SzPct val="85000"/>
            </a:pPr>
            <a:endParaRPr lang="zh-CN" altLang="en-US" sz="2800" b="1">
              <a:solidFill>
                <a:schemeClr val="folHlink"/>
              </a:solidFill>
              <a:latin typeface="Times New Roman" pitchFamily="18" charset="0"/>
              <a:ea typeface="仿宋_GB2312" pitchFamily="1"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5850" y="5006110"/>
            <a:ext cx="2028150" cy="18518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8086373" y="4626461"/>
            <a:ext cx="877163" cy="276999"/>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altLang="zh-CN" sz="1200" b="1" dirty="0">
                <a:latin typeface="楷体" pitchFamily="49" charset="-122"/>
                <a:ea typeface="楷体" pitchFamily="49" charset="-122"/>
              </a:rPr>
              <a:t>P</a:t>
            </a:r>
            <a:r>
              <a:rPr lang="en-US" altLang="zh-CN" sz="1200" b="1" baseline="-25000" dirty="0">
                <a:latin typeface="楷体" pitchFamily="49" charset="-122"/>
                <a:ea typeface="楷体" pitchFamily="49" charset="-122"/>
              </a:rPr>
              <a:t> </a:t>
            </a:r>
            <a:r>
              <a:rPr lang="en-US" altLang="zh-CN" sz="1200" b="1" dirty="0">
                <a:latin typeface="楷体" pitchFamily="49" charset="-122"/>
                <a:ea typeface="楷体" pitchFamily="49" charset="-122"/>
              </a:rPr>
              <a:t>= P</a:t>
            </a:r>
            <a:r>
              <a:rPr lang="en-US" altLang="zh-CN" sz="1200" b="1" baseline="-25000" dirty="0">
                <a:latin typeface="楷体" pitchFamily="49" charset="-122"/>
                <a:ea typeface="楷体" pitchFamily="49" charset="-122"/>
              </a:rPr>
              <a:t>1</a:t>
            </a:r>
            <a:r>
              <a:rPr lang="en-US" altLang="zh-CN" sz="1200" b="1" dirty="0">
                <a:latin typeface="楷体" pitchFamily="49" charset="-122"/>
                <a:ea typeface="楷体" pitchFamily="49" charset="-122"/>
              </a:rPr>
              <a:t>+ P</a:t>
            </a:r>
            <a:r>
              <a:rPr lang="en-US" altLang="zh-CN" sz="1200" b="1" baseline="-25000" dirty="0">
                <a:latin typeface="楷体" pitchFamily="49" charset="-122"/>
                <a:ea typeface="楷体" pitchFamily="49" charset="-122"/>
              </a:rPr>
              <a:t>2</a:t>
            </a:r>
            <a:endParaRPr lang="zh-CN" altLang="en-US" sz="1200" dirty="0"/>
          </a:p>
        </p:txBody>
      </p:sp>
      <p:sp>
        <p:nvSpPr>
          <p:cNvPr id="3" name="矩形 2"/>
          <p:cNvSpPr/>
          <p:nvPr/>
        </p:nvSpPr>
        <p:spPr>
          <a:xfrm>
            <a:off x="1259632" y="2012027"/>
            <a:ext cx="6912768" cy="2891433"/>
          </a:xfrm>
          <a:prstGeom prst="rect">
            <a:avLst/>
          </a:prstGeom>
        </p:spPr>
        <p:txBody>
          <a:bodyPr wrap="square">
            <a:spAutoFit/>
          </a:bodyPr>
          <a:lstStyle/>
          <a:p>
            <a:pPr>
              <a:lnSpc>
                <a:spcPct val="150000"/>
              </a:lnSpc>
            </a:pPr>
            <a:r>
              <a:rPr lang="zh-CN" altLang="en-US" sz="2800" b="1" dirty="0">
                <a:latin typeface="楷体" pitchFamily="49" charset="-122"/>
                <a:ea typeface="楷体" pitchFamily="49" charset="-122"/>
              </a:rPr>
              <a:t> </a:t>
            </a:r>
            <a:r>
              <a:rPr lang="zh-CN" altLang="en-US" sz="28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为了</a:t>
            </a:r>
            <a:r>
              <a:rPr lang="zh-CN" altLang="en-US" sz="2400" b="1" dirty="0">
                <a:latin typeface="楷体" pitchFamily="49" charset="-122"/>
                <a:ea typeface="楷体" pitchFamily="49" charset="-122"/>
              </a:rPr>
              <a:t>得到</a:t>
            </a:r>
            <a:r>
              <a:rPr lang="zh-CN" altLang="en-US" sz="2400" b="1" dirty="0">
                <a:solidFill>
                  <a:srgbClr val="FF0000"/>
                </a:solidFill>
                <a:latin typeface="楷体" pitchFamily="49" charset="-122"/>
                <a:ea typeface="楷体" pitchFamily="49" charset="-122"/>
              </a:rPr>
              <a:t>较高的工作压力</a:t>
            </a:r>
            <a:r>
              <a:rPr lang="zh-CN" altLang="en-US" sz="2400" b="1" dirty="0">
                <a:latin typeface="楷体" pitchFamily="49" charset="-122"/>
                <a:ea typeface="楷体" pitchFamily="49" charset="-122"/>
              </a:rPr>
              <a:t>，也可以不用高压叶片泵，而用双级叶片泵</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a:lnSpc>
                <a:spcPct val="15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双</a:t>
            </a:r>
            <a:r>
              <a:rPr lang="zh-CN" altLang="en-US" sz="2400" b="1" dirty="0">
                <a:latin typeface="楷体" pitchFamily="49" charset="-122"/>
                <a:ea typeface="楷体" pitchFamily="49" charset="-122"/>
              </a:rPr>
              <a:t>级叶片泵是由两个普通压力的单级叶片泵装在一个泵体内在油路上串接而成的</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串接后可获得较高的压力。</a:t>
            </a:r>
            <a:r>
              <a:rPr lang="en-US" altLang="zh-CN" sz="2400" b="1" dirty="0">
                <a:latin typeface="楷体" pitchFamily="49" charset="-122"/>
                <a:ea typeface="楷体" pitchFamily="49" charset="-122"/>
              </a:rPr>
              <a:t>  </a:t>
            </a:r>
            <a:endParaRPr lang="zh-CN" altLang="en-US" sz="2400" dirty="0"/>
          </a:p>
        </p:txBody>
      </p:sp>
      <p:sp>
        <p:nvSpPr>
          <p:cNvPr id="4" name="灯片编号占位符 3"/>
          <p:cNvSpPr>
            <a:spLocks noGrp="1"/>
          </p:cNvSpPr>
          <p:nvPr>
            <p:ph type="sldNum" sz="quarter" idx="12"/>
          </p:nvPr>
        </p:nvSpPr>
        <p:spPr/>
        <p:txBody>
          <a:bodyPr/>
          <a:lstStyle/>
          <a:p>
            <a:pPr>
              <a:defRPr/>
            </a:pPr>
            <a:fld id="{E7B09C40-48B9-4888-B94A-48155C3CC48A}" type="slidenum">
              <a:rPr lang="en-US" altLang="zh-CN" smtClean="0"/>
              <a:pPr>
                <a:defRPr/>
              </a:pPr>
              <a:t>50</a:t>
            </a:fld>
            <a:endParaRPr lang="en-US" altLang="zh-CN"/>
          </a:p>
        </p:txBody>
      </p:sp>
      <p:sp>
        <p:nvSpPr>
          <p:cNvPr id="8" name="矩形 7"/>
          <p:cNvSpPr/>
          <p:nvPr/>
        </p:nvSpPr>
        <p:spPr>
          <a:xfrm>
            <a:off x="0" y="-1"/>
            <a:ext cx="9144000" cy="12687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lvl="1" indent="-342900" algn="ctr">
              <a:buSzPct val="85000"/>
            </a:pPr>
            <a:r>
              <a:rPr lang="zh-CN" altLang="en-US" sz="2800" b="1" dirty="0" smtClean="0">
                <a:latin typeface="楷体" pitchFamily="49" charset="-122"/>
                <a:ea typeface="楷体" pitchFamily="49" charset="-122"/>
              </a:rPr>
              <a:t>双</a:t>
            </a:r>
            <a:r>
              <a:rPr lang="zh-CN" altLang="en-US" sz="2800" b="1" dirty="0">
                <a:latin typeface="楷体" pitchFamily="49" charset="-122"/>
                <a:ea typeface="楷体" pitchFamily="49" charset="-122"/>
              </a:rPr>
              <a:t>级</a:t>
            </a:r>
            <a:r>
              <a:rPr lang="zh-CN" altLang="zh-CN" sz="2800" b="1" dirty="0">
                <a:latin typeface="楷体" pitchFamily="49" charset="-122"/>
                <a:ea typeface="楷体" pitchFamily="49" charset="-122"/>
              </a:rPr>
              <a:t>叶片泵</a:t>
            </a:r>
            <a:r>
              <a:rPr lang="zh-CN" altLang="en-US" sz="2800" b="1" dirty="0">
                <a:latin typeface="楷体" pitchFamily="49" charset="-122"/>
                <a:ea typeface="楷体" pitchFamily="49" charset="-122"/>
              </a:rPr>
              <a:t>（串联</a:t>
            </a:r>
            <a:r>
              <a:rPr lang="zh-CN" altLang="en-US" sz="2800" b="1" dirty="0" smtClean="0">
                <a:latin typeface="楷体" pitchFamily="49" charset="-122"/>
                <a:ea typeface="楷体" pitchFamily="49" charset="-122"/>
              </a:rPr>
              <a:t>）</a:t>
            </a:r>
            <a:endParaRPr lang="en-US" altLang="zh-CN" sz="2800" b="1" dirty="0" smtClean="0">
              <a:latin typeface="楷体" pitchFamily="49" charset="-122"/>
              <a:ea typeface="楷体" pitchFamily="49" charset="-122"/>
            </a:endParaRPr>
          </a:p>
        </p:txBody>
      </p:sp>
    </p:spTree>
    <p:extLst>
      <p:ext uri="{BB962C8B-B14F-4D97-AF65-F5344CB8AC3E}">
        <p14:creationId xmlns:p14="http://schemas.microsoft.com/office/powerpoint/2010/main" val="42475968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4"/>
          <p:cNvSpPr>
            <a:spLocks noChangeArrowheads="1"/>
          </p:cNvSpPr>
          <p:nvPr/>
        </p:nvSpPr>
        <p:spPr bwMode="auto">
          <a:xfrm>
            <a:off x="107950" y="2997200"/>
            <a:ext cx="3527425"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SzPct val="85000"/>
            </a:pPr>
            <a:endParaRPr lang="zh-CN" altLang="en-US" sz="2800" b="1">
              <a:solidFill>
                <a:schemeClr val="folHlink"/>
              </a:solidFill>
              <a:latin typeface="Times New Roman" pitchFamily="18" charset="0"/>
              <a:ea typeface="仿宋_GB2312" pitchFamily="1"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9723"/>
            <a:ext cx="9137650" cy="6155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4950" y="6271146"/>
            <a:ext cx="9109050" cy="5355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20000"/>
              </a:lnSpc>
              <a:spcBef>
                <a:spcPts val="1200"/>
              </a:spcBef>
              <a:buSzPct val="85000"/>
            </a:pPr>
            <a:r>
              <a:rPr lang="zh-CN" altLang="en-US" sz="2400" b="1" dirty="0">
                <a:latin typeface="楷体" pitchFamily="49" charset="-122"/>
                <a:ea typeface="楷体" pitchFamily="49" charset="-122"/>
              </a:rPr>
              <a:t>两个单级叶片泵装在一根传动轴</a:t>
            </a:r>
            <a:r>
              <a:rPr lang="zh-CN" altLang="en-US" sz="2400" b="1" dirty="0" smtClean="0">
                <a:latin typeface="楷体" pitchFamily="49" charset="-122"/>
                <a:ea typeface="楷体" pitchFamily="49" charset="-122"/>
              </a:rPr>
              <a:t>上，只有一个出油口和一个进油口</a:t>
            </a:r>
            <a:endParaRPr lang="en-US" altLang="zh-CN" sz="2400" b="1" dirty="0">
              <a:latin typeface="楷体" pitchFamily="49" charset="-122"/>
              <a:ea typeface="楷体" pitchFamily="49" charset="-122"/>
            </a:endParaRPr>
          </a:p>
        </p:txBody>
      </p:sp>
      <p:sp>
        <p:nvSpPr>
          <p:cNvPr id="2" name="灯片编号占位符 1"/>
          <p:cNvSpPr>
            <a:spLocks noGrp="1"/>
          </p:cNvSpPr>
          <p:nvPr>
            <p:ph type="sldNum" sz="quarter" idx="12"/>
          </p:nvPr>
        </p:nvSpPr>
        <p:spPr/>
        <p:txBody>
          <a:bodyPr/>
          <a:lstStyle/>
          <a:p>
            <a:pPr>
              <a:defRPr/>
            </a:pPr>
            <a:fld id="{E7B09C40-48B9-4888-B94A-48155C3CC48A}" type="slidenum">
              <a:rPr lang="en-US" altLang="zh-CN" smtClean="0"/>
              <a:pPr>
                <a:defRPr/>
              </a:pPr>
              <a:t>51</a:t>
            </a:fld>
            <a:endParaRPr lang="en-US" altLang="zh-CN"/>
          </a:p>
        </p:txBody>
      </p:sp>
      <p:sp>
        <p:nvSpPr>
          <p:cNvPr id="7" name="矩形 6"/>
          <p:cNvSpPr/>
          <p:nvPr/>
        </p:nvSpPr>
        <p:spPr>
          <a:xfrm>
            <a:off x="4630809" y="2859043"/>
            <a:ext cx="442750" cy="707886"/>
          </a:xfrm>
          <a:prstGeom prst="rect">
            <a:avLst/>
          </a:prstGeom>
        </p:spPr>
        <p:txBody>
          <a:bodyPr wrap="none">
            <a:spAutoFit/>
          </a:bodyPr>
          <a:lstStyle/>
          <a:p>
            <a:r>
              <a:rPr lang="zh-CN" altLang="en-US" sz="2000" b="1" dirty="0" smtClean="0">
                <a:latin typeface="楷体" pitchFamily="49" charset="-122"/>
                <a:ea typeface="楷体" pitchFamily="49" charset="-122"/>
              </a:rPr>
              <a:t>一</a:t>
            </a:r>
            <a:endParaRPr lang="en-US" altLang="zh-CN" sz="2000" b="1" dirty="0" smtClean="0">
              <a:latin typeface="楷体" pitchFamily="49" charset="-122"/>
              <a:ea typeface="楷体" pitchFamily="49" charset="-122"/>
            </a:endParaRPr>
          </a:p>
          <a:p>
            <a:r>
              <a:rPr lang="zh-CN" altLang="en-US" sz="2000" b="1" dirty="0" smtClean="0">
                <a:latin typeface="楷体" pitchFamily="49" charset="-122"/>
                <a:ea typeface="楷体" pitchFamily="49" charset="-122"/>
              </a:rPr>
              <a:t>级</a:t>
            </a:r>
            <a:endParaRPr lang="zh-CN" altLang="en-US" sz="2000" b="1" dirty="0">
              <a:latin typeface="楷体" pitchFamily="49" charset="-122"/>
              <a:ea typeface="楷体" pitchFamily="49" charset="-122"/>
            </a:endParaRPr>
          </a:p>
        </p:txBody>
      </p:sp>
      <p:sp>
        <p:nvSpPr>
          <p:cNvPr id="8" name="矩形 7"/>
          <p:cNvSpPr/>
          <p:nvPr/>
        </p:nvSpPr>
        <p:spPr>
          <a:xfrm>
            <a:off x="1678887" y="2855823"/>
            <a:ext cx="442750" cy="707886"/>
          </a:xfrm>
          <a:prstGeom prst="rect">
            <a:avLst/>
          </a:prstGeom>
        </p:spPr>
        <p:txBody>
          <a:bodyPr wrap="none">
            <a:spAutoFit/>
          </a:bodyPr>
          <a:lstStyle/>
          <a:p>
            <a:r>
              <a:rPr lang="zh-CN" altLang="en-US" sz="2000" b="1" dirty="0" smtClean="0">
                <a:latin typeface="楷体" pitchFamily="49" charset="-122"/>
                <a:ea typeface="楷体" pitchFamily="49" charset="-122"/>
              </a:rPr>
              <a:t>二</a:t>
            </a:r>
            <a:endParaRPr lang="en-US" altLang="zh-CN" sz="2000" b="1" dirty="0" smtClean="0">
              <a:latin typeface="楷体" pitchFamily="49" charset="-122"/>
              <a:ea typeface="楷体" pitchFamily="49" charset="-122"/>
            </a:endParaRPr>
          </a:p>
          <a:p>
            <a:r>
              <a:rPr lang="zh-CN" altLang="en-US" sz="2000" b="1" dirty="0" smtClean="0">
                <a:latin typeface="楷体" pitchFamily="49" charset="-122"/>
                <a:ea typeface="楷体" pitchFamily="49" charset="-122"/>
              </a:rPr>
              <a:t>级</a:t>
            </a:r>
            <a:endParaRPr lang="zh-CN" altLang="en-US" sz="2000" b="1" dirty="0">
              <a:latin typeface="楷体" pitchFamily="49" charset="-122"/>
              <a:ea typeface="楷体" pitchFamily="49" charset="-122"/>
            </a:endParaRPr>
          </a:p>
        </p:txBody>
      </p:sp>
    </p:spTree>
    <p:extLst>
      <p:ext uri="{BB962C8B-B14F-4D97-AF65-F5344CB8AC3E}">
        <p14:creationId xmlns:p14="http://schemas.microsoft.com/office/powerpoint/2010/main" val="77236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218" name="Picture 5" descr="ypump_13"/>
          <p:cNvPicPr>
            <a:picLocks noGrp="1" noChangeAspect="1" noChangeArrowheads="1"/>
          </p:cNvPicPr>
          <p:nvPr>
            <p:ph sz="half" idx="4294967295"/>
          </p:nvPr>
        </p:nvPicPr>
        <p:blipFill>
          <a:blip r:embed="rId2">
            <a:lum bright="-18000" contrast="42000"/>
            <a:extLst>
              <a:ext uri="{28A0092B-C50C-407E-A947-70E740481C1C}">
                <a14:useLocalDpi xmlns:a14="http://schemas.microsoft.com/office/drawing/2010/main" val="0"/>
              </a:ext>
            </a:extLst>
          </a:blip>
          <a:srcRect/>
          <a:stretch>
            <a:fillRect/>
          </a:stretch>
        </p:blipFill>
        <p:spPr>
          <a:xfrm>
            <a:off x="0" y="0"/>
            <a:ext cx="9144000" cy="5157192"/>
          </a:xfrm>
          <a:noFill/>
          <a:ln>
            <a:solidFill>
              <a:srgbClr val="002060"/>
            </a:solid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19" name="Rectangle 3"/>
          <p:cNvSpPr>
            <a:spLocks noChangeArrowheads="1"/>
          </p:cNvSpPr>
          <p:nvPr/>
        </p:nvSpPr>
        <p:spPr bwMode="auto">
          <a:xfrm>
            <a:off x="0" y="5248948"/>
            <a:ext cx="9143999" cy="1493165"/>
          </a:xfrm>
          <a:prstGeom prst="rect">
            <a:avLst/>
          </a:prstGeom>
          <a:ln/>
          <a:extLst/>
        </p:spPr>
        <p:style>
          <a:lnRef idx="1">
            <a:schemeClr val="accent3"/>
          </a:lnRef>
          <a:fillRef idx="2">
            <a:schemeClr val="accent3"/>
          </a:fillRef>
          <a:effectRef idx="1">
            <a:schemeClr val="accent3"/>
          </a:effectRef>
          <a:fontRef idx="minor">
            <a:schemeClr val="dk1"/>
          </a:fontRef>
        </p:style>
        <p:txBody>
          <a:bodyPr/>
          <a:lstStyle/>
          <a:p>
            <a:pPr marL="0" lvl="1">
              <a:lnSpc>
                <a:spcPct val="120000"/>
              </a:lnSpc>
              <a:buSzPct val="85000"/>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一级泵（双作用泵）的</a:t>
            </a:r>
            <a:r>
              <a:rPr lang="zh-CN" altLang="en-US" sz="2400" b="1" dirty="0">
                <a:latin typeface="楷体" pitchFamily="49" charset="-122"/>
                <a:ea typeface="楷体" pitchFamily="49" charset="-122"/>
              </a:rPr>
              <a:t>输出油</a:t>
            </a:r>
            <a:r>
              <a:rPr lang="zh-CN" altLang="en-US" sz="2400" b="1" dirty="0" smtClean="0">
                <a:latin typeface="楷体" pitchFamily="49" charset="-122"/>
                <a:ea typeface="楷体" pitchFamily="49" charset="-122"/>
              </a:rPr>
              <a:t>液</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压力</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1</a:t>
            </a: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进入</a:t>
            </a:r>
            <a:r>
              <a:rPr lang="zh-CN" altLang="en-US" sz="2400" b="1" dirty="0">
                <a:latin typeface="楷体" pitchFamily="49" charset="-122"/>
                <a:ea typeface="楷体" pitchFamily="49" charset="-122"/>
              </a:rPr>
              <a:t>二级泵（双作用泵）的吸油</a:t>
            </a:r>
            <a:r>
              <a:rPr lang="zh-CN" altLang="en-US" sz="2400" b="1" dirty="0" smtClean="0">
                <a:latin typeface="楷体" pitchFamily="49" charset="-122"/>
                <a:ea typeface="楷体" pitchFamily="49" charset="-122"/>
              </a:rPr>
              <a:t>口，</a:t>
            </a:r>
            <a:r>
              <a:rPr lang="zh-CN" altLang="en-US" sz="2400" b="1" dirty="0">
                <a:latin typeface="楷体" pitchFamily="49" charset="-122"/>
                <a:ea typeface="楷体" pitchFamily="49" charset="-122"/>
              </a:rPr>
              <a:t>二</a:t>
            </a:r>
            <a:r>
              <a:rPr lang="zh-CN" altLang="en-US" sz="2400" b="1" dirty="0" smtClean="0">
                <a:latin typeface="楷体" pitchFamily="49" charset="-122"/>
                <a:ea typeface="楷体" pitchFamily="49" charset="-122"/>
              </a:rPr>
              <a:t>级泵可以输出较高</a:t>
            </a:r>
            <a:r>
              <a:rPr lang="zh-CN" altLang="en-US" sz="2400" b="1" dirty="0">
                <a:latin typeface="楷体" pitchFamily="49" charset="-122"/>
                <a:ea typeface="楷体" pitchFamily="49" charset="-122"/>
              </a:rPr>
              <a:t>的</a:t>
            </a:r>
            <a:r>
              <a:rPr lang="zh-CN" altLang="en-US" sz="2400" b="1" dirty="0" smtClean="0">
                <a:latin typeface="楷体" pitchFamily="49" charset="-122"/>
                <a:ea typeface="楷体" pitchFamily="49" charset="-122"/>
              </a:rPr>
              <a:t>工作压力。</a:t>
            </a:r>
            <a:endParaRPr lang="en-US" altLang="zh-CN" sz="2400" b="1" dirty="0" smtClean="0">
              <a:latin typeface="楷体" pitchFamily="49" charset="-122"/>
              <a:ea typeface="楷体" pitchFamily="49" charset="-122"/>
            </a:endParaRPr>
          </a:p>
          <a:p>
            <a:pPr marL="0" lvl="1">
              <a:lnSpc>
                <a:spcPct val="120000"/>
              </a:lnSpc>
              <a:buSzPct val="85000"/>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二</a:t>
            </a:r>
            <a:r>
              <a:rPr lang="zh-CN" altLang="en-US" sz="2400" b="1" dirty="0">
                <a:latin typeface="楷体" pitchFamily="49" charset="-122"/>
                <a:ea typeface="楷体" pitchFamily="49" charset="-122"/>
              </a:rPr>
              <a:t>级泵的输出油</a:t>
            </a:r>
            <a:r>
              <a:rPr lang="zh-CN" altLang="en-US" sz="2400" b="1" dirty="0" smtClean="0">
                <a:latin typeface="楷体" pitchFamily="49" charset="-122"/>
                <a:ea typeface="楷体" pitchFamily="49" charset="-122"/>
              </a:rPr>
              <a:t>液压力：</a:t>
            </a:r>
            <a:r>
              <a:rPr lang="en-US" altLang="zh-CN" sz="2400" b="1" dirty="0" smtClean="0">
                <a:latin typeface="楷体" pitchFamily="49" charset="-122"/>
                <a:ea typeface="楷体" pitchFamily="49" charset="-122"/>
              </a:rPr>
              <a:t>P</a:t>
            </a:r>
            <a:r>
              <a:rPr lang="en-US" altLang="zh-CN" sz="2400" b="1" baseline="-25000" dirty="0" smtClean="0">
                <a:latin typeface="楷体" pitchFamily="49" charset="-122"/>
                <a:ea typeface="楷体" pitchFamily="49" charset="-122"/>
              </a:rPr>
              <a:t> </a:t>
            </a:r>
            <a:r>
              <a:rPr lang="en-US" altLang="zh-CN" sz="2400" b="1" dirty="0" smtClean="0">
                <a:latin typeface="楷体" pitchFamily="49" charset="-122"/>
                <a:ea typeface="楷体" pitchFamily="49" charset="-122"/>
              </a:rPr>
              <a:t>= P</a:t>
            </a:r>
            <a:r>
              <a:rPr lang="en-US" altLang="zh-CN" sz="2400" b="1" baseline="-25000" dirty="0" smtClean="0">
                <a:latin typeface="楷体" pitchFamily="49" charset="-122"/>
                <a:ea typeface="楷体" pitchFamily="49" charset="-122"/>
              </a:rPr>
              <a:t>1</a:t>
            </a:r>
            <a:r>
              <a:rPr lang="en-US" altLang="zh-CN" sz="2400" b="1" dirty="0" smtClean="0">
                <a:latin typeface="楷体" pitchFamily="49" charset="-122"/>
                <a:ea typeface="楷体" pitchFamily="49" charset="-122"/>
              </a:rPr>
              <a:t>+ P</a:t>
            </a:r>
            <a:r>
              <a:rPr lang="en-US" altLang="zh-CN" sz="2400" b="1" baseline="-25000" dirty="0" smtClean="0">
                <a:latin typeface="楷体" pitchFamily="49" charset="-122"/>
                <a:ea typeface="楷体" pitchFamily="49" charset="-122"/>
              </a:rPr>
              <a:t>2</a:t>
            </a:r>
            <a:endParaRPr lang="en-US" altLang="zh-CN" sz="2400" b="1" dirty="0" smtClean="0">
              <a:latin typeface="楷体" pitchFamily="49" charset="-122"/>
              <a:ea typeface="楷体" pitchFamily="49" charset="-122"/>
            </a:endParaRPr>
          </a:p>
        </p:txBody>
      </p:sp>
      <p:sp>
        <p:nvSpPr>
          <p:cNvPr id="9220" name="Rectangle 4"/>
          <p:cNvSpPr>
            <a:spLocks noChangeArrowheads="1"/>
          </p:cNvSpPr>
          <p:nvPr/>
        </p:nvSpPr>
        <p:spPr bwMode="auto">
          <a:xfrm>
            <a:off x="107950" y="2997200"/>
            <a:ext cx="3527425"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SzPct val="85000"/>
            </a:pPr>
            <a:endParaRPr lang="zh-CN" altLang="en-US" sz="2800" b="1">
              <a:solidFill>
                <a:schemeClr val="folHlink"/>
              </a:solidFill>
              <a:latin typeface="Times New Roman" pitchFamily="18" charset="0"/>
              <a:ea typeface="仿宋_GB2312" pitchFamily="1" charset="-122"/>
            </a:endParaRPr>
          </a:p>
        </p:txBody>
      </p:sp>
      <p:cxnSp>
        <p:nvCxnSpPr>
          <p:cNvPr id="3" name="直接箭头连接符 2"/>
          <p:cNvCxnSpPr/>
          <p:nvPr/>
        </p:nvCxnSpPr>
        <p:spPr>
          <a:xfrm flipV="1">
            <a:off x="3131840" y="3933056"/>
            <a:ext cx="0" cy="36004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3667507" y="404664"/>
            <a:ext cx="0" cy="36004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027015" y="2245514"/>
            <a:ext cx="503535"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5724128" y="1361126"/>
            <a:ext cx="0" cy="36004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776858" y="2231454"/>
            <a:ext cx="50589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3667037" y="2988307"/>
            <a:ext cx="0" cy="36004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831624" y="4342804"/>
            <a:ext cx="43204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872312" y="2032868"/>
            <a:ext cx="478266"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1646754" y="4342804"/>
            <a:ext cx="51244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051324" y="4481309"/>
            <a:ext cx="1231427"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CN" sz="1800" b="1" dirty="0">
                <a:latin typeface="楷体" pitchFamily="49" charset="-122"/>
                <a:ea typeface="楷体" pitchFamily="49" charset="-122"/>
              </a:rPr>
              <a:t>1</a:t>
            </a:r>
            <a:r>
              <a:rPr lang="zh-CN" altLang="en-US" sz="1800" b="1" dirty="0">
                <a:latin typeface="楷体" pitchFamily="49" charset="-122"/>
                <a:ea typeface="楷体" pitchFamily="49" charset="-122"/>
              </a:rPr>
              <a:t>级进油口</a:t>
            </a:r>
            <a:endParaRPr lang="zh-CN" altLang="en-US" sz="1800" dirty="0"/>
          </a:p>
        </p:txBody>
      </p:sp>
      <p:sp>
        <p:nvSpPr>
          <p:cNvPr id="18" name="矩形 17"/>
          <p:cNvSpPr/>
          <p:nvPr/>
        </p:nvSpPr>
        <p:spPr>
          <a:xfrm>
            <a:off x="1351972" y="1770400"/>
            <a:ext cx="1231427"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CN" sz="1800" b="1" dirty="0">
                <a:latin typeface="楷体" pitchFamily="49" charset="-122"/>
                <a:ea typeface="楷体" pitchFamily="49" charset="-122"/>
              </a:rPr>
              <a:t>1</a:t>
            </a:r>
            <a:r>
              <a:rPr lang="zh-CN" altLang="en-US" sz="1800" b="1" dirty="0">
                <a:latin typeface="楷体" pitchFamily="49" charset="-122"/>
                <a:ea typeface="楷体" pitchFamily="49" charset="-122"/>
              </a:rPr>
              <a:t>级进油口</a:t>
            </a:r>
            <a:endParaRPr lang="zh-CN" altLang="en-US" sz="1800" dirty="0"/>
          </a:p>
        </p:txBody>
      </p:sp>
      <p:sp>
        <p:nvSpPr>
          <p:cNvPr id="19" name="矩形 18"/>
          <p:cNvSpPr/>
          <p:nvPr/>
        </p:nvSpPr>
        <p:spPr>
          <a:xfrm>
            <a:off x="3816221" y="1684721"/>
            <a:ext cx="1231427"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CN" sz="1800" b="1" dirty="0" smtClean="0">
                <a:latin typeface="楷体" pitchFamily="49" charset="-122"/>
                <a:ea typeface="楷体" pitchFamily="49" charset="-122"/>
              </a:rPr>
              <a:t>2</a:t>
            </a:r>
            <a:r>
              <a:rPr lang="zh-CN" altLang="en-US" sz="1800" b="1" dirty="0" smtClean="0">
                <a:latin typeface="楷体" pitchFamily="49" charset="-122"/>
                <a:ea typeface="楷体" pitchFamily="49" charset="-122"/>
              </a:rPr>
              <a:t>级</a:t>
            </a:r>
            <a:r>
              <a:rPr lang="zh-CN" altLang="en-US" sz="1800" b="1" dirty="0">
                <a:latin typeface="楷体" pitchFamily="49" charset="-122"/>
                <a:ea typeface="楷体" pitchFamily="49" charset="-122"/>
              </a:rPr>
              <a:t>进油口</a:t>
            </a:r>
            <a:endParaRPr lang="zh-CN" altLang="en-US" sz="1800" dirty="0"/>
          </a:p>
        </p:txBody>
      </p:sp>
      <p:sp>
        <p:nvSpPr>
          <p:cNvPr id="21" name="矩形 20"/>
          <p:cNvSpPr/>
          <p:nvPr/>
        </p:nvSpPr>
        <p:spPr>
          <a:xfrm>
            <a:off x="5247245" y="4646721"/>
            <a:ext cx="1231427"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CN" sz="1800" b="1" dirty="0" smtClean="0">
                <a:latin typeface="楷体" pitchFamily="49" charset="-122"/>
                <a:ea typeface="楷体" pitchFamily="49" charset="-122"/>
              </a:rPr>
              <a:t>2</a:t>
            </a:r>
            <a:r>
              <a:rPr lang="zh-CN" altLang="en-US" sz="1800" b="1" dirty="0" smtClean="0">
                <a:latin typeface="楷体" pitchFamily="49" charset="-122"/>
                <a:ea typeface="楷体" pitchFamily="49" charset="-122"/>
              </a:rPr>
              <a:t>级</a:t>
            </a:r>
            <a:r>
              <a:rPr lang="zh-CN" altLang="en-US" sz="1800" b="1" dirty="0">
                <a:latin typeface="楷体" pitchFamily="49" charset="-122"/>
                <a:ea typeface="楷体" pitchFamily="49" charset="-122"/>
              </a:rPr>
              <a:t>进油口</a:t>
            </a:r>
            <a:endParaRPr lang="zh-CN" altLang="en-US" sz="1800" dirty="0"/>
          </a:p>
        </p:txBody>
      </p:sp>
      <p:sp>
        <p:nvSpPr>
          <p:cNvPr id="22" name="矩形 21"/>
          <p:cNvSpPr/>
          <p:nvPr/>
        </p:nvSpPr>
        <p:spPr>
          <a:xfrm>
            <a:off x="5940152" y="1315389"/>
            <a:ext cx="1231427" cy="36933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en-US" altLang="zh-CN" sz="1800" b="1" dirty="0" smtClean="0">
                <a:latin typeface="楷体" pitchFamily="49" charset="-122"/>
                <a:ea typeface="楷体" pitchFamily="49" charset="-122"/>
              </a:rPr>
              <a:t>2</a:t>
            </a:r>
            <a:r>
              <a:rPr lang="zh-CN" altLang="en-US" sz="1800" b="1" dirty="0" smtClean="0">
                <a:latin typeface="楷体" pitchFamily="49" charset="-122"/>
                <a:ea typeface="楷体" pitchFamily="49" charset="-122"/>
              </a:rPr>
              <a:t>级出油</a:t>
            </a:r>
            <a:r>
              <a:rPr lang="zh-CN" altLang="en-US" sz="1800" b="1" dirty="0">
                <a:latin typeface="楷体" pitchFamily="49" charset="-122"/>
                <a:ea typeface="楷体" pitchFamily="49" charset="-122"/>
              </a:rPr>
              <a:t>口</a:t>
            </a:r>
            <a:endParaRPr lang="zh-CN" altLang="en-US" sz="1800" dirty="0"/>
          </a:p>
        </p:txBody>
      </p:sp>
      <p:sp>
        <p:nvSpPr>
          <p:cNvPr id="2" name="灯片编号占位符 1"/>
          <p:cNvSpPr>
            <a:spLocks noGrp="1"/>
          </p:cNvSpPr>
          <p:nvPr>
            <p:ph type="sldNum" sz="quarter" idx="12"/>
          </p:nvPr>
        </p:nvSpPr>
        <p:spPr/>
        <p:txBody>
          <a:bodyPr/>
          <a:lstStyle/>
          <a:p>
            <a:pPr>
              <a:defRPr/>
            </a:pPr>
            <a:fld id="{E7B09C40-48B9-4888-B94A-48155C3CC48A}" type="slidenum">
              <a:rPr lang="en-US" altLang="zh-CN" smtClean="0"/>
              <a:pPr>
                <a:defRPr/>
              </a:pPr>
              <a:t>52</a:t>
            </a:fld>
            <a:endParaRPr lang="en-US" altLang="zh-CN"/>
          </a:p>
        </p:txBody>
      </p:sp>
    </p:spTree>
    <p:extLst>
      <p:ext uri="{BB962C8B-B14F-4D97-AF65-F5344CB8AC3E}">
        <p14:creationId xmlns:p14="http://schemas.microsoft.com/office/powerpoint/2010/main" val="22574499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ChangeArrowheads="1"/>
          </p:cNvSpPr>
          <p:nvPr/>
        </p:nvSpPr>
        <p:spPr bwMode="auto">
          <a:xfrm>
            <a:off x="0" y="6286636"/>
            <a:ext cx="9144000" cy="504551"/>
          </a:xfrm>
          <a:prstGeom prst="rect">
            <a:avLst/>
          </a:prstGeom>
          <a:ln/>
          <a:extLst/>
        </p:spPr>
        <p:style>
          <a:lnRef idx="1">
            <a:schemeClr val="accent3"/>
          </a:lnRef>
          <a:fillRef idx="2">
            <a:schemeClr val="accent3"/>
          </a:fillRef>
          <a:effectRef idx="1">
            <a:schemeClr val="accent3"/>
          </a:effectRef>
          <a:fontRef idx="minor">
            <a:schemeClr val="dk1"/>
          </a:fontRef>
        </p:style>
        <p:txBody>
          <a:bodyPr/>
          <a:lstStyle/>
          <a:p>
            <a:pPr marL="0" lvl="1" algn="ctr">
              <a:lnSpc>
                <a:spcPct val="120000"/>
              </a:lnSpc>
              <a:buSzPct val="85000"/>
            </a:pPr>
            <a:r>
              <a:rPr lang="zh-CN" altLang="en-US" sz="2400" b="1" dirty="0" smtClean="0">
                <a:latin typeface="楷体" pitchFamily="49" charset="-122"/>
                <a:ea typeface="楷体" pitchFamily="49" charset="-122"/>
              </a:rPr>
              <a:t>需要</a:t>
            </a:r>
            <a:r>
              <a:rPr lang="zh-CN" altLang="en-US" sz="2400" b="1" dirty="0">
                <a:latin typeface="楷体" pitchFamily="49" charset="-122"/>
                <a:ea typeface="楷体" pitchFamily="49" charset="-122"/>
              </a:rPr>
              <a:t>载荷平衡阀来调节两叶片泵的流量</a:t>
            </a:r>
            <a:r>
              <a:rPr lang="zh-CN" altLang="en-US" sz="2400" b="1" dirty="0" smtClean="0">
                <a:latin typeface="楷体" pitchFamily="49" charset="-122"/>
                <a:ea typeface="楷体" pitchFamily="49" charset="-122"/>
              </a:rPr>
              <a:t>偏差</a:t>
            </a:r>
            <a:endParaRPr lang="zh-CN" altLang="en-US" sz="2400" b="1" dirty="0">
              <a:latin typeface="楷体" pitchFamily="49" charset="-122"/>
              <a:ea typeface="楷体" pitchFamily="49" charset="-122"/>
            </a:endParaRPr>
          </a:p>
        </p:txBody>
      </p:sp>
      <p:sp>
        <p:nvSpPr>
          <p:cNvPr id="9220" name="Rectangle 4"/>
          <p:cNvSpPr>
            <a:spLocks noChangeArrowheads="1"/>
          </p:cNvSpPr>
          <p:nvPr/>
        </p:nvSpPr>
        <p:spPr bwMode="auto">
          <a:xfrm>
            <a:off x="107950" y="2997200"/>
            <a:ext cx="3527425"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SzPct val="85000"/>
            </a:pPr>
            <a:endParaRPr lang="zh-CN" altLang="en-US" sz="2800" b="1">
              <a:solidFill>
                <a:schemeClr val="folHlink"/>
              </a:solidFill>
              <a:latin typeface="Times New Roman" pitchFamily="18" charset="0"/>
              <a:ea typeface="仿宋_GB2312" pitchFamily="1"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83"/>
            <a:ext cx="9144000" cy="623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2627784" y="260648"/>
            <a:ext cx="646331" cy="276999"/>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zh-CN" altLang="en-US" sz="1200" b="1" dirty="0" smtClean="0">
                <a:latin typeface="楷体" panose="02010609060101010101" pitchFamily="49" charset="-122"/>
                <a:ea typeface="楷体" panose="02010609060101010101" pitchFamily="49" charset="-122"/>
              </a:rPr>
              <a:t>平衡阀</a:t>
            </a:r>
            <a:endParaRPr lang="zh-CN" altLang="en-US" sz="1200" b="1" dirty="0">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pPr>
              <a:defRPr/>
            </a:pPr>
            <a:fld id="{E7B09C40-48B9-4888-B94A-48155C3CC48A}" type="slidenum">
              <a:rPr lang="en-US" altLang="zh-CN" smtClean="0"/>
              <a:pPr>
                <a:defRPr/>
              </a:pPr>
              <a:t>53</a:t>
            </a:fld>
            <a:endParaRPr lang="en-US" altLang="zh-CN"/>
          </a:p>
        </p:txBody>
      </p:sp>
    </p:spTree>
    <p:extLst>
      <p:ext uri="{BB962C8B-B14F-4D97-AF65-F5344CB8AC3E}">
        <p14:creationId xmlns:p14="http://schemas.microsoft.com/office/powerpoint/2010/main" val="27846904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5508426"/>
            <a:ext cx="231457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516216" y="5005287"/>
            <a:ext cx="1585690"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altLang="zh-CN" b="1" dirty="0" smtClean="0">
                <a:latin typeface="楷体" pitchFamily="49" charset="-122"/>
                <a:ea typeface="楷体" pitchFamily="49" charset="-122"/>
              </a:rPr>
              <a:t>q</a:t>
            </a:r>
            <a:r>
              <a:rPr lang="en-US" altLang="zh-CN" b="1" baseline="-25000" dirty="0" smtClean="0">
                <a:latin typeface="楷体" pitchFamily="49" charset="-122"/>
                <a:ea typeface="楷体" pitchFamily="49" charset="-122"/>
              </a:rPr>
              <a:t> </a:t>
            </a:r>
            <a:r>
              <a:rPr lang="en-US" altLang="zh-CN" b="1" dirty="0">
                <a:latin typeface="楷体" pitchFamily="49" charset="-122"/>
                <a:ea typeface="楷体" pitchFamily="49" charset="-122"/>
              </a:rPr>
              <a:t>= </a:t>
            </a:r>
            <a:r>
              <a:rPr lang="en-US" altLang="zh-CN" b="1" dirty="0" smtClean="0">
                <a:latin typeface="楷体" pitchFamily="49" charset="-122"/>
                <a:ea typeface="楷体" pitchFamily="49" charset="-122"/>
              </a:rPr>
              <a:t>q</a:t>
            </a:r>
            <a:r>
              <a:rPr lang="en-US" altLang="zh-CN" b="1" baseline="-25000" dirty="0" smtClean="0">
                <a:latin typeface="楷体" pitchFamily="49" charset="-122"/>
                <a:ea typeface="楷体" pitchFamily="49" charset="-122"/>
              </a:rPr>
              <a:t>1</a:t>
            </a:r>
            <a:r>
              <a:rPr lang="en-US" altLang="zh-CN" b="1" dirty="0">
                <a:latin typeface="楷体" pitchFamily="49" charset="-122"/>
                <a:ea typeface="楷体" pitchFamily="49" charset="-122"/>
              </a:rPr>
              <a:t>+ </a:t>
            </a:r>
            <a:r>
              <a:rPr lang="en-US" altLang="zh-CN" b="1" dirty="0" smtClean="0">
                <a:latin typeface="楷体" pitchFamily="49" charset="-122"/>
                <a:ea typeface="楷体" pitchFamily="49" charset="-122"/>
              </a:rPr>
              <a:t>q</a:t>
            </a:r>
            <a:r>
              <a:rPr lang="en-US" altLang="zh-CN" b="1" baseline="-25000" dirty="0" smtClean="0">
                <a:latin typeface="楷体" pitchFamily="49" charset="-122"/>
                <a:ea typeface="楷体" pitchFamily="49" charset="-122"/>
              </a:rPr>
              <a:t>2</a:t>
            </a:r>
            <a:endParaRPr lang="zh-CN" altLang="en-US" dirty="0"/>
          </a:p>
        </p:txBody>
      </p:sp>
      <p:sp>
        <p:nvSpPr>
          <p:cNvPr id="3" name="矩形 2"/>
          <p:cNvSpPr/>
          <p:nvPr/>
        </p:nvSpPr>
        <p:spPr>
          <a:xfrm>
            <a:off x="1228056" y="2316809"/>
            <a:ext cx="6696744" cy="1754326"/>
          </a:xfrm>
          <a:prstGeom prst="rect">
            <a:avLst/>
          </a:prstGeom>
        </p:spPr>
        <p:txBody>
          <a:bodyPr wrap="square">
            <a:spAutoFit/>
          </a:bodyPr>
          <a:lstStyle/>
          <a:p>
            <a:pPr indent="-342900">
              <a:lnSpc>
                <a:spcPct val="150000"/>
              </a:lnSpc>
              <a:spcBef>
                <a:spcPts val="0"/>
              </a:spcBef>
              <a:buSzPct val="85000"/>
            </a:pPr>
            <a:r>
              <a:rPr lang="zh-CN" altLang="en-US"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为了</a:t>
            </a:r>
            <a:r>
              <a:rPr lang="zh-CN" altLang="en-US" sz="2400" b="1" dirty="0">
                <a:latin typeface="楷体" pitchFamily="49" charset="-122"/>
                <a:ea typeface="楷体" pitchFamily="49" charset="-122"/>
              </a:rPr>
              <a:t>获得</a:t>
            </a:r>
            <a:r>
              <a:rPr lang="zh-CN" altLang="en-US" sz="2400" b="1" dirty="0" smtClean="0">
                <a:solidFill>
                  <a:srgbClr val="FF0000"/>
                </a:solidFill>
                <a:latin typeface="楷体" pitchFamily="49" charset="-122"/>
                <a:ea typeface="楷体" pitchFamily="49" charset="-122"/>
              </a:rPr>
              <a:t>较大流量的选择范围</a:t>
            </a:r>
            <a:r>
              <a:rPr lang="zh-CN" altLang="en-US" sz="2400" b="1" dirty="0" smtClean="0">
                <a:latin typeface="楷体" pitchFamily="49" charset="-122"/>
                <a:ea typeface="楷体" pitchFamily="49" charset="-122"/>
              </a:rPr>
              <a:t>，</a:t>
            </a:r>
            <a:r>
              <a:rPr lang="zh-CN" altLang="en-US" sz="2400" b="1" dirty="0">
                <a:latin typeface="楷体" pitchFamily="49" charset="-122"/>
                <a:ea typeface="楷体" pitchFamily="49" charset="-122"/>
              </a:rPr>
              <a:t>将两个单级叶片泵装在一个泵体内在油路上并联而成，两个叶片泵的转子由同一传动轴旋转。</a:t>
            </a:r>
          </a:p>
        </p:txBody>
      </p:sp>
      <p:sp>
        <p:nvSpPr>
          <p:cNvPr id="6" name="灯片编号占位符 5"/>
          <p:cNvSpPr>
            <a:spLocks noGrp="1"/>
          </p:cNvSpPr>
          <p:nvPr>
            <p:ph type="sldNum" sz="quarter" idx="12"/>
          </p:nvPr>
        </p:nvSpPr>
        <p:spPr/>
        <p:txBody>
          <a:bodyPr/>
          <a:lstStyle/>
          <a:p>
            <a:pPr>
              <a:defRPr/>
            </a:pPr>
            <a:fld id="{E7B09C40-48B9-4888-B94A-48155C3CC48A}" type="slidenum">
              <a:rPr lang="en-US" altLang="zh-CN" smtClean="0"/>
              <a:pPr>
                <a:defRPr/>
              </a:pPr>
              <a:t>54</a:t>
            </a:fld>
            <a:endParaRPr lang="en-US" altLang="zh-CN"/>
          </a:p>
        </p:txBody>
      </p:sp>
      <p:sp>
        <p:nvSpPr>
          <p:cNvPr id="7" name="矩形 6"/>
          <p:cNvSpPr/>
          <p:nvPr/>
        </p:nvSpPr>
        <p:spPr>
          <a:xfrm>
            <a:off x="0" y="-1"/>
            <a:ext cx="9144000" cy="11247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lvl="1" indent="-342900" algn="ctr">
              <a:buSzPct val="85000"/>
            </a:pPr>
            <a:r>
              <a:rPr lang="zh-CN" altLang="en-US" sz="2800" b="1" dirty="0" smtClean="0">
                <a:solidFill>
                  <a:prstClr val="black"/>
                </a:solidFill>
                <a:latin typeface="楷体" pitchFamily="49" charset="-122"/>
                <a:ea typeface="楷体" pitchFamily="49" charset="-122"/>
              </a:rPr>
              <a:t>双</a:t>
            </a:r>
            <a:r>
              <a:rPr lang="zh-CN" altLang="en-US" sz="2800" b="1" dirty="0">
                <a:solidFill>
                  <a:prstClr val="black"/>
                </a:solidFill>
                <a:latin typeface="楷体" pitchFamily="49" charset="-122"/>
                <a:ea typeface="楷体" pitchFamily="49" charset="-122"/>
              </a:rPr>
              <a:t>联叶片泵（并联</a:t>
            </a:r>
            <a:r>
              <a:rPr lang="zh-CN" altLang="en-US" sz="2800" b="1" dirty="0" smtClean="0">
                <a:solidFill>
                  <a:prstClr val="black"/>
                </a:solidFill>
                <a:latin typeface="楷体" pitchFamily="49" charset="-122"/>
                <a:ea typeface="楷体" pitchFamily="49" charset="-122"/>
              </a:rPr>
              <a:t>）</a:t>
            </a:r>
            <a:endParaRPr lang="en-US" altLang="zh-CN" sz="2800" b="1" dirty="0" smtClean="0">
              <a:latin typeface="楷体" pitchFamily="49" charset="-122"/>
              <a:ea typeface="楷体" pitchFamily="49" charset="-122"/>
            </a:endParaRPr>
          </a:p>
        </p:txBody>
      </p:sp>
    </p:spTree>
    <p:extLst>
      <p:ext uri="{BB962C8B-B14F-4D97-AF65-F5344CB8AC3E}">
        <p14:creationId xmlns:p14="http://schemas.microsoft.com/office/powerpoint/2010/main" val="14364687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63888" y="6324128"/>
            <a:ext cx="1731564" cy="461665"/>
          </a:xfrm>
          <a:prstGeom prst="rect">
            <a:avLst/>
          </a:prstGeom>
        </p:spPr>
        <p:txBody>
          <a:bodyPr wrap="none">
            <a:spAutoFit/>
          </a:bodyPr>
          <a:lstStyle/>
          <a:p>
            <a:r>
              <a:rPr lang="zh-CN" altLang="en-US" sz="2400" b="1" dirty="0">
                <a:solidFill>
                  <a:prstClr val="black"/>
                </a:solidFill>
                <a:latin typeface="楷体" pitchFamily="49" charset="-122"/>
                <a:ea typeface="楷体" pitchFamily="49" charset="-122"/>
              </a:rPr>
              <a:t>双联</a:t>
            </a:r>
            <a:r>
              <a:rPr lang="zh-CN" altLang="en-US" sz="2400" b="1" dirty="0" smtClean="0">
                <a:solidFill>
                  <a:prstClr val="black"/>
                </a:solidFill>
                <a:latin typeface="楷体" pitchFamily="49" charset="-122"/>
                <a:ea typeface="楷体" pitchFamily="49" charset="-122"/>
              </a:rPr>
              <a:t>叶片泵</a:t>
            </a:r>
            <a:endParaRPr lang="zh-CN" alt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73"/>
            <a:ext cx="9144000" cy="6244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fld id="{E7B09C40-48B9-4888-B94A-48155C3CC48A}" type="slidenum">
              <a:rPr lang="en-US" altLang="zh-CN" smtClean="0"/>
              <a:pPr>
                <a:defRPr/>
              </a:pPr>
              <a:t>55</a:t>
            </a:fld>
            <a:endParaRPr lang="en-US" altLang="zh-CN"/>
          </a:p>
        </p:txBody>
      </p:sp>
    </p:spTree>
    <p:extLst>
      <p:ext uri="{BB962C8B-B14F-4D97-AF65-F5344CB8AC3E}">
        <p14:creationId xmlns:p14="http://schemas.microsoft.com/office/powerpoint/2010/main" val="39278991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015EB96-8731-4FBB-B94B-532E49C244BD}" type="slidenum">
              <a:rPr lang="zh-CN" altLang="en-US" smtClean="0"/>
              <a:t>56</a:t>
            </a:fld>
            <a:endParaRPr lang="zh-CN" altLang="en-US"/>
          </a:p>
        </p:txBody>
      </p:sp>
    </p:spTree>
    <p:controls>
      <mc:AlternateContent xmlns:mc="http://schemas.openxmlformats.org/markup-compatibility/2006">
        <mc:Choice xmlns:v="urn:schemas-microsoft-com:vml" Requires="v">
          <p:control spid="14345" name="ShockwaveFlash1" r:id="rId2" imgW="9144000" imgH="6858000"/>
        </mc:Choice>
        <mc:Fallback>
          <p:control name="ShockwaveFlash1" r:id="rId2" imgW="9144000" imgH="6858000">
            <p:pic>
              <p:nvPicPr>
                <p:cNvPr id="3" name="ShockwaveFlash1"/>
                <p:cNvPicPr>
                  <a:picLocks/>
                </p:cNvPicPr>
                <p:nvPr/>
              </p:nvPicPr>
              <p:blipFill>
                <a:blip r:embed="rId4"/>
                <a:stretch>
                  <a:fillRect/>
                </a:stretch>
              </p:blipFill>
              <p:spPr>
                <a:xfrm>
                  <a:off x="0" y="0"/>
                  <a:ext cx="9144000" cy="6858000"/>
                </a:xfrm>
                <a:prstGeom prst="rect">
                  <a:avLst/>
                </a:prstGeom>
              </p:spPr>
            </p:pic>
          </p:control>
        </mc:Fallback>
      </mc:AlternateContent>
    </p:controls>
    <p:extLst>
      <p:ext uri="{BB962C8B-B14F-4D97-AF65-F5344CB8AC3E}">
        <p14:creationId xmlns:p14="http://schemas.microsoft.com/office/powerpoint/2010/main" val="1953400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64088" y="2420888"/>
            <a:ext cx="2806652" cy="348044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spcAft>
                <a:spcPts val="500"/>
              </a:spcAft>
              <a:buSzPct val="85000"/>
              <a:tabLst>
                <a:tab pos="717550" algn="l"/>
              </a:tabLst>
            </a:pPr>
            <a:r>
              <a:rPr lang="zh-CN" altLang="en-US" sz="2400" b="1" dirty="0">
                <a:latin typeface="楷体" pitchFamily="49" charset="-122"/>
                <a:ea typeface="楷体" pitchFamily="49" charset="-122"/>
              </a:rPr>
              <a:t> </a:t>
            </a:r>
            <a:r>
              <a:rPr lang="zh-CN" altLang="en-US" sz="2400" b="1" dirty="0" smtClean="0">
                <a:latin typeface="楷体" pitchFamily="49" charset="-122"/>
                <a:ea typeface="楷体" pitchFamily="49" charset="-122"/>
              </a:rPr>
              <a:t>   </a:t>
            </a:r>
            <a:r>
              <a:rPr lang="en-US" altLang="zh-CN" sz="2400" b="1" dirty="0" smtClean="0">
                <a:latin typeface="楷体" pitchFamily="49" charset="-122"/>
                <a:ea typeface="楷体" pitchFamily="49" charset="-122"/>
              </a:rPr>
              <a:t>① </a:t>
            </a:r>
            <a:r>
              <a:rPr lang="zh-CN" altLang="en-US" sz="2400" b="1" dirty="0" smtClean="0">
                <a:latin typeface="楷体" pitchFamily="49" charset="-122"/>
                <a:ea typeface="楷体" pitchFamily="49" charset="-122"/>
              </a:rPr>
              <a:t>两个泵</a:t>
            </a:r>
            <a:r>
              <a:rPr lang="zh-CN" altLang="en-US" sz="2400" b="1" dirty="0">
                <a:latin typeface="楷体" pitchFamily="49" charset="-122"/>
                <a:ea typeface="楷体" pitchFamily="49" charset="-122"/>
              </a:rPr>
              <a:t>各有</a:t>
            </a:r>
            <a:r>
              <a:rPr lang="zh-CN" altLang="en-US" sz="2400" b="1" dirty="0" smtClean="0">
                <a:latin typeface="楷体" pitchFamily="49" charset="-122"/>
                <a:ea typeface="楷体" pitchFamily="49" charset="-122"/>
              </a:rPr>
              <a:t>独立的吸、出</a:t>
            </a:r>
            <a:r>
              <a:rPr lang="zh-CN" altLang="en-US" sz="2400" b="1" dirty="0">
                <a:latin typeface="楷体" pitchFamily="49" charset="-122"/>
                <a:ea typeface="楷体" pitchFamily="49" charset="-122"/>
              </a:rPr>
              <a:t>油口，互不影响输出</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a:lnSpc>
                <a:spcPct val="150000"/>
              </a:lnSpc>
              <a:spcAft>
                <a:spcPts val="500"/>
              </a:spcAft>
              <a:buSzPct val="85000"/>
              <a:tabLst>
                <a:tab pos="717550" algn="l"/>
              </a:tabLst>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两</a:t>
            </a:r>
            <a:r>
              <a:rPr lang="zh-CN" altLang="en-US" sz="2400" b="1" dirty="0">
                <a:latin typeface="楷体" pitchFamily="49" charset="-122"/>
                <a:ea typeface="楷体" pitchFamily="49" charset="-122"/>
              </a:rPr>
              <a:t>个泵可以是相等流量的，也可以</a:t>
            </a:r>
            <a:r>
              <a:rPr lang="zh-CN" altLang="en-US" sz="2400" b="1" dirty="0" smtClean="0">
                <a:latin typeface="楷体" pitchFamily="49" charset="-122"/>
                <a:ea typeface="楷体" pitchFamily="49" charset="-122"/>
              </a:rPr>
              <a:t>是流量</a:t>
            </a:r>
            <a:r>
              <a:rPr lang="zh-CN" altLang="en-US" sz="2400" b="1" dirty="0">
                <a:latin typeface="楷体" pitchFamily="49" charset="-122"/>
                <a:ea typeface="楷体" pitchFamily="49" charset="-122"/>
              </a:rPr>
              <a:t>不等的</a:t>
            </a:r>
            <a:r>
              <a:rPr lang="zh-CN" altLang="en-US" sz="2400" b="1" dirty="0" smtClean="0">
                <a:latin typeface="楷体" pitchFamily="49" charset="-122"/>
                <a:ea typeface="楷体" pitchFamily="49" charset="-122"/>
              </a:rPr>
              <a:t>。</a:t>
            </a:r>
            <a:r>
              <a:rPr lang="en-US" altLang="zh-CN" b="1" dirty="0" smtClean="0">
                <a:latin typeface="楷体" pitchFamily="49" charset="-122"/>
                <a:ea typeface="楷体" pitchFamily="49" charset="-122"/>
              </a:rPr>
              <a:t>    </a:t>
            </a:r>
            <a:endParaRPr lang="zh-CN" altLang="en-US" dirty="0"/>
          </a:p>
        </p:txBody>
      </p:sp>
      <p:sp>
        <p:nvSpPr>
          <p:cNvPr id="2" name="灯片编号占位符 1"/>
          <p:cNvSpPr>
            <a:spLocks noGrp="1"/>
          </p:cNvSpPr>
          <p:nvPr>
            <p:ph type="sldNum" sz="quarter" idx="12"/>
          </p:nvPr>
        </p:nvSpPr>
        <p:spPr/>
        <p:txBody>
          <a:bodyPr/>
          <a:lstStyle/>
          <a:p>
            <a:pPr>
              <a:defRPr/>
            </a:pPr>
            <a:fld id="{E7B09C40-48B9-4888-B94A-48155C3CC48A}" type="slidenum">
              <a:rPr lang="en-US" altLang="zh-CN" smtClean="0"/>
              <a:pPr>
                <a:defRPr/>
              </a:pPr>
              <a:t>57</a:t>
            </a:fld>
            <a:endParaRPr lang="en-US" altLang="zh-CN"/>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420888"/>
            <a:ext cx="4099655"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0" y="-1"/>
            <a:ext cx="9144000" cy="11247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lvl="1" indent="-342900" algn="ctr">
              <a:buSzPct val="85000"/>
            </a:pPr>
            <a:r>
              <a:rPr lang="zh-CN" altLang="en-US" sz="2800" b="1" dirty="0" smtClean="0">
                <a:solidFill>
                  <a:prstClr val="black"/>
                </a:solidFill>
                <a:latin typeface="楷体" pitchFamily="49" charset="-122"/>
                <a:ea typeface="楷体" pitchFamily="49" charset="-122"/>
              </a:rPr>
              <a:t>双</a:t>
            </a:r>
            <a:r>
              <a:rPr lang="zh-CN" altLang="en-US" sz="2800" b="1" dirty="0">
                <a:solidFill>
                  <a:prstClr val="black"/>
                </a:solidFill>
                <a:latin typeface="楷体" pitchFamily="49" charset="-122"/>
                <a:ea typeface="楷体" pitchFamily="49" charset="-122"/>
              </a:rPr>
              <a:t>联</a:t>
            </a:r>
            <a:r>
              <a:rPr lang="zh-CN" altLang="en-US" sz="2800" b="1" dirty="0" smtClean="0">
                <a:solidFill>
                  <a:prstClr val="black"/>
                </a:solidFill>
                <a:latin typeface="楷体" pitchFamily="49" charset="-122"/>
                <a:ea typeface="楷体" pitchFamily="49" charset="-122"/>
              </a:rPr>
              <a:t>叶片泵特点</a:t>
            </a:r>
            <a:endParaRPr lang="zh-CN" altLang="en-US" sz="2800" dirty="0"/>
          </a:p>
        </p:txBody>
      </p:sp>
    </p:spTree>
    <p:extLst>
      <p:ext uri="{BB962C8B-B14F-4D97-AF65-F5344CB8AC3E}">
        <p14:creationId xmlns:p14="http://schemas.microsoft.com/office/powerpoint/2010/main" val="5893625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24352" y="2283212"/>
            <a:ext cx="3462448" cy="34163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spcAft>
                <a:spcPts val="500"/>
              </a:spcAft>
              <a:buSzPct val="85000"/>
              <a:tabLst>
                <a:tab pos="717550" algn="l"/>
              </a:tabLst>
            </a:pPr>
            <a:r>
              <a:rPr lang="en-US" altLang="zh-CN" b="1" dirty="0" smtClean="0">
                <a:latin typeface="楷体" pitchFamily="49" charset="-122"/>
                <a:ea typeface="楷体" pitchFamily="49" charset="-122"/>
              </a:rPr>
              <a:t>    </a:t>
            </a:r>
            <a:r>
              <a:rPr lang="en-US" altLang="zh-CN" sz="2400" b="1" dirty="0" smtClean="0">
                <a:latin typeface="楷体"/>
                <a:ea typeface="楷体"/>
              </a:rPr>
              <a:t>② </a:t>
            </a:r>
            <a:r>
              <a:rPr lang="zh-CN" altLang="en-US" sz="2400" b="1" dirty="0" smtClean="0">
                <a:latin typeface="楷体" pitchFamily="49" charset="-122"/>
                <a:ea typeface="楷体" pitchFamily="49" charset="-122"/>
              </a:rPr>
              <a:t>两</a:t>
            </a:r>
            <a:r>
              <a:rPr lang="zh-CN" altLang="en-US" sz="2400" b="1" dirty="0">
                <a:latin typeface="楷体" pitchFamily="49" charset="-122"/>
                <a:ea typeface="楷体" pitchFamily="49" charset="-122"/>
              </a:rPr>
              <a:t>个并联泵输出压力、流量可不同，方便</a:t>
            </a:r>
            <a:r>
              <a:rPr lang="zh-CN" altLang="en-US" sz="2400" b="1" dirty="0" smtClean="0">
                <a:solidFill>
                  <a:srgbClr val="FF0000"/>
                </a:solidFill>
                <a:latin typeface="楷体" pitchFamily="49" charset="-122"/>
                <a:ea typeface="楷体" pitchFamily="49" charset="-122"/>
              </a:rPr>
              <a:t>多种压力、流量组合</a:t>
            </a:r>
            <a:r>
              <a:rPr lang="zh-CN" altLang="en-US" sz="2400" b="1" dirty="0" smtClean="0">
                <a:latin typeface="楷体" pitchFamily="49" charset="-122"/>
                <a:ea typeface="楷体" pitchFamily="49" charset="-122"/>
              </a:rPr>
              <a:t>，流量</a:t>
            </a:r>
            <a:r>
              <a:rPr lang="zh-CN" altLang="en-US" sz="2400" b="1" dirty="0">
                <a:latin typeface="楷体" pitchFamily="49" charset="-122"/>
                <a:ea typeface="楷体" pitchFamily="49" charset="-122"/>
              </a:rPr>
              <a:t>变化范围大，两泵同时工作时，可以显著提高泵的输出流量</a:t>
            </a:r>
            <a:r>
              <a:rPr lang="zh-CN" altLang="en-US" sz="2400" b="1" dirty="0" smtClean="0">
                <a:latin typeface="楷体" pitchFamily="49" charset="-122"/>
                <a:ea typeface="楷体" pitchFamily="49" charset="-122"/>
              </a:rPr>
              <a:t>。</a:t>
            </a:r>
            <a:r>
              <a:rPr lang="en-US" altLang="zh-CN" sz="2400" b="1" dirty="0" smtClean="0">
                <a:latin typeface="楷体" pitchFamily="49" charset="-122"/>
                <a:ea typeface="楷体" pitchFamily="49" charset="-122"/>
              </a:rPr>
              <a:t>   </a:t>
            </a:r>
          </a:p>
        </p:txBody>
      </p:sp>
      <p:sp>
        <p:nvSpPr>
          <p:cNvPr id="2" name="灯片编号占位符 1"/>
          <p:cNvSpPr>
            <a:spLocks noGrp="1"/>
          </p:cNvSpPr>
          <p:nvPr>
            <p:ph type="sldNum" sz="quarter" idx="12"/>
          </p:nvPr>
        </p:nvSpPr>
        <p:spPr/>
        <p:txBody>
          <a:bodyPr/>
          <a:lstStyle/>
          <a:p>
            <a:pPr>
              <a:defRPr/>
            </a:pPr>
            <a:fld id="{E7B09C40-48B9-4888-B94A-48155C3CC48A}" type="slidenum">
              <a:rPr lang="en-US" altLang="zh-CN" smtClean="0"/>
              <a:pPr>
                <a:defRPr/>
              </a:pPr>
              <a:t>58</a:t>
            </a:fld>
            <a:endParaRPr lang="en-US" altLang="zh-C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173" y="2420888"/>
            <a:ext cx="3888836" cy="3278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3009" y="1"/>
            <a:ext cx="9144000" cy="112474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lvl="1" indent="-342900" algn="ctr">
              <a:buSzPct val="85000"/>
            </a:pPr>
            <a:r>
              <a:rPr lang="zh-CN" altLang="en-US" sz="2800" b="1" dirty="0" smtClean="0">
                <a:solidFill>
                  <a:prstClr val="black"/>
                </a:solidFill>
                <a:latin typeface="楷体" pitchFamily="49" charset="-122"/>
                <a:ea typeface="楷体" pitchFamily="49" charset="-122"/>
              </a:rPr>
              <a:t>双</a:t>
            </a:r>
            <a:r>
              <a:rPr lang="zh-CN" altLang="en-US" sz="2800" b="1" dirty="0">
                <a:solidFill>
                  <a:prstClr val="black"/>
                </a:solidFill>
                <a:latin typeface="楷体" pitchFamily="49" charset="-122"/>
                <a:ea typeface="楷体" pitchFamily="49" charset="-122"/>
              </a:rPr>
              <a:t>联</a:t>
            </a:r>
            <a:r>
              <a:rPr lang="zh-CN" altLang="en-US" sz="2800" b="1" dirty="0" smtClean="0">
                <a:solidFill>
                  <a:prstClr val="black"/>
                </a:solidFill>
                <a:latin typeface="楷体" pitchFamily="49" charset="-122"/>
                <a:ea typeface="楷体" pitchFamily="49" charset="-122"/>
              </a:rPr>
              <a:t>叶片泵特点</a:t>
            </a:r>
            <a:endParaRPr lang="zh-CN" altLang="en-US" sz="2800" dirty="0"/>
          </a:p>
        </p:txBody>
      </p:sp>
    </p:spTree>
    <p:extLst>
      <p:ext uri="{BB962C8B-B14F-4D97-AF65-F5344CB8AC3E}">
        <p14:creationId xmlns:p14="http://schemas.microsoft.com/office/powerpoint/2010/main" val="36811190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85992" y="2525360"/>
            <a:ext cx="3100808" cy="323165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50000"/>
              </a:lnSpc>
              <a:spcAft>
                <a:spcPts val="500"/>
              </a:spcAft>
              <a:buSzPct val="85000"/>
              <a:tabLst>
                <a:tab pos="717550" algn="l"/>
              </a:tabLst>
            </a:pPr>
            <a:r>
              <a:rPr lang="en-US" altLang="zh-CN" sz="2400" b="1" dirty="0" smtClean="0">
                <a:latin typeface="楷体" pitchFamily="49" charset="-122"/>
                <a:ea typeface="楷体" pitchFamily="49" charset="-122"/>
              </a:rPr>
              <a:t>    </a:t>
            </a:r>
            <a:r>
              <a:rPr lang="en-US" altLang="zh-CN" sz="2400" b="1" dirty="0" smtClean="0">
                <a:latin typeface="楷体"/>
                <a:ea typeface="楷体"/>
              </a:rPr>
              <a:t>③ </a:t>
            </a:r>
            <a:r>
              <a:rPr lang="zh-CN" altLang="en-US" sz="2400" b="1" dirty="0" smtClean="0">
                <a:latin typeface="楷体" pitchFamily="49" charset="-122"/>
                <a:ea typeface="楷体" pitchFamily="49" charset="-122"/>
              </a:rPr>
              <a:t>与</a:t>
            </a:r>
            <a:r>
              <a:rPr lang="zh-CN" altLang="en-US" sz="2400" b="1" dirty="0">
                <a:latin typeface="楷体" pitchFamily="49" charset="-122"/>
                <a:ea typeface="楷体" pitchFamily="49" charset="-122"/>
              </a:rPr>
              <a:t>采用一个高压大流量的泵相比可以节省</a:t>
            </a:r>
            <a:r>
              <a:rPr lang="zh-CN" altLang="en-US" sz="2400" b="1" dirty="0" smtClean="0">
                <a:latin typeface="楷体" pitchFamily="49" charset="-122"/>
                <a:ea typeface="楷体" pitchFamily="49" charset="-122"/>
              </a:rPr>
              <a:t>能源（</a:t>
            </a:r>
            <a:r>
              <a:rPr lang="zh-CN" altLang="en-US" sz="1600" b="1" dirty="0" smtClean="0">
                <a:latin typeface="楷体" pitchFamily="49" charset="-122"/>
                <a:ea typeface="楷体" pitchFamily="49" charset="-122"/>
              </a:rPr>
              <a:t>低压大流量泵在分流时压力近似为零，消耗功率也近似为零</a:t>
            </a:r>
            <a:r>
              <a:rPr lang="zh-CN" altLang="en-US" sz="2400" b="1" dirty="0" smtClean="0">
                <a:latin typeface="楷体" pitchFamily="49" charset="-122"/>
                <a:ea typeface="楷体" pitchFamily="49" charset="-122"/>
              </a:rPr>
              <a:t>），</a:t>
            </a:r>
            <a:r>
              <a:rPr lang="zh-CN" altLang="en-US" sz="2400" b="1" dirty="0">
                <a:latin typeface="楷体" pitchFamily="49" charset="-122"/>
                <a:ea typeface="楷体" pitchFamily="49" charset="-122"/>
              </a:rPr>
              <a:t>减少油液发热。 </a:t>
            </a:r>
            <a:endParaRPr lang="zh-CN" altLang="en-US" sz="2400" dirty="0"/>
          </a:p>
        </p:txBody>
      </p:sp>
      <p:sp>
        <p:nvSpPr>
          <p:cNvPr id="2" name="灯片编号占位符 1"/>
          <p:cNvSpPr>
            <a:spLocks noGrp="1"/>
          </p:cNvSpPr>
          <p:nvPr>
            <p:ph type="sldNum" sz="quarter" idx="12"/>
          </p:nvPr>
        </p:nvSpPr>
        <p:spPr/>
        <p:txBody>
          <a:bodyPr/>
          <a:lstStyle/>
          <a:p>
            <a:pPr>
              <a:defRPr/>
            </a:pPr>
            <a:fld id="{E7B09C40-48B9-4888-B94A-48155C3CC48A}" type="slidenum">
              <a:rPr lang="en-US" altLang="zh-CN" smtClean="0"/>
              <a:pPr>
                <a:defRPr/>
              </a:pPr>
              <a:t>59</a:t>
            </a:fld>
            <a:endParaRPr lang="en-US" altLang="zh-C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361" y="2348880"/>
            <a:ext cx="4393877" cy="3584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0" y="-1"/>
            <a:ext cx="9144000" cy="105273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lvl="1" indent="-342900" algn="ctr">
              <a:buSzPct val="85000"/>
            </a:pPr>
            <a:r>
              <a:rPr lang="zh-CN" altLang="en-US" sz="2800" b="1" dirty="0" smtClean="0">
                <a:solidFill>
                  <a:prstClr val="black"/>
                </a:solidFill>
                <a:latin typeface="楷体" pitchFamily="49" charset="-122"/>
                <a:ea typeface="楷体" pitchFamily="49" charset="-122"/>
              </a:rPr>
              <a:t>双</a:t>
            </a:r>
            <a:r>
              <a:rPr lang="zh-CN" altLang="en-US" sz="2800" b="1" dirty="0">
                <a:solidFill>
                  <a:prstClr val="black"/>
                </a:solidFill>
                <a:latin typeface="楷体" pitchFamily="49" charset="-122"/>
                <a:ea typeface="楷体" pitchFamily="49" charset="-122"/>
              </a:rPr>
              <a:t>联</a:t>
            </a:r>
            <a:r>
              <a:rPr lang="zh-CN" altLang="en-US" sz="2800" b="1" dirty="0" smtClean="0">
                <a:solidFill>
                  <a:prstClr val="black"/>
                </a:solidFill>
                <a:latin typeface="楷体" pitchFamily="49" charset="-122"/>
                <a:ea typeface="楷体" pitchFamily="49" charset="-122"/>
              </a:rPr>
              <a:t>叶片泵特点</a:t>
            </a:r>
            <a:endParaRPr lang="zh-CN" altLang="en-US" sz="2800" dirty="0"/>
          </a:p>
        </p:txBody>
      </p:sp>
    </p:spTree>
    <p:extLst>
      <p:ext uri="{BB962C8B-B14F-4D97-AF65-F5344CB8AC3E}">
        <p14:creationId xmlns:p14="http://schemas.microsoft.com/office/powerpoint/2010/main" val="2776598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2060848"/>
            <a:ext cx="3972562" cy="523220"/>
          </a:xfrm>
          <a:prstGeom prst="rect">
            <a:avLst/>
          </a:prstGeom>
        </p:spPr>
        <p:txBody>
          <a:bodyPr wrap="none">
            <a:spAutoFit/>
          </a:bodyPr>
          <a:lstStyle/>
          <a:p>
            <a:r>
              <a:rPr lang="en-US" altLang="zh-CN" sz="2800" b="1" dirty="0" smtClean="0">
                <a:latin typeface="楷体" pitchFamily="49" charset="-122"/>
                <a:ea typeface="楷体" pitchFamily="49" charset="-122"/>
              </a:rPr>
              <a:t>3</a:t>
            </a:r>
            <a:r>
              <a:rPr lang="zh-CN" altLang="en-US" sz="2800" b="1" dirty="0" smtClean="0">
                <a:latin typeface="楷体" pitchFamily="49" charset="-122"/>
                <a:ea typeface="楷体" pitchFamily="49" charset="-122"/>
              </a:rPr>
              <a:t>）内</a:t>
            </a:r>
            <a:r>
              <a:rPr lang="zh-CN" altLang="en-US" sz="2800" b="1" dirty="0">
                <a:latin typeface="楷体" pitchFamily="49" charset="-122"/>
                <a:ea typeface="楷体" pitchFamily="49" charset="-122"/>
              </a:rPr>
              <a:t>反馈式</a:t>
            </a:r>
            <a:r>
              <a:rPr lang="zh-CN" altLang="en-US" sz="2800" b="1" dirty="0" smtClean="0">
                <a:latin typeface="楷体" pitchFamily="49" charset="-122"/>
                <a:ea typeface="楷体" pitchFamily="49" charset="-122"/>
              </a:rPr>
              <a:t>变量叶片泵</a:t>
            </a:r>
            <a:endParaRPr lang="zh-CN" altLang="en-US" sz="2800" dirty="0"/>
          </a:p>
        </p:txBody>
      </p:sp>
      <p:sp>
        <p:nvSpPr>
          <p:cNvPr id="3" name="灯片编号占位符 2"/>
          <p:cNvSpPr>
            <a:spLocks noGrp="1"/>
          </p:cNvSpPr>
          <p:nvPr>
            <p:ph type="sldNum" sz="quarter" idx="12"/>
          </p:nvPr>
        </p:nvSpPr>
        <p:spPr/>
        <p:txBody>
          <a:bodyPr/>
          <a:lstStyle/>
          <a:p>
            <a:fld id="{8015EB96-8731-4FBB-B94B-532E49C244BD}" type="slidenum">
              <a:rPr lang="zh-CN" altLang="en-US" smtClean="0"/>
              <a:t>6</a:t>
            </a:fld>
            <a:endParaRPr lang="zh-CN" altLang="en-US"/>
          </a:p>
        </p:txBody>
      </p:sp>
    </p:spTree>
    <p:extLst>
      <p:ext uri="{BB962C8B-B14F-4D97-AF65-F5344CB8AC3E}">
        <p14:creationId xmlns:p14="http://schemas.microsoft.com/office/powerpoint/2010/main" val="20201857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195994763"/>
              </p:ext>
            </p:extLst>
          </p:nvPr>
        </p:nvGraphicFramePr>
        <p:xfrm>
          <a:off x="12188" y="-25152"/>
          <a:ext cx="9131812" cy="6850281"/>
        </p:xfrm>
        <a:graphic>
          <a:graphicData uri="http://schemas.openxmlformats.org/drawingml/2006/table">
            <a:tbl>
              <a:tblPr firstRow="1" bandRow="1">
                <a:tableStyleId>{5C22544A-7EE6-4342-B048-85BDC9FD1C3A}</a:tableStyleId>
              </a:tblPr>
              <a:tblGrid>
                <a:gridCol w="2399572"/>
                <a:gridCol w="3672408"/>
                <a:gridCol w="3059832"/>
              </a:tblGrid>
              <a:tr h="980728">
                <a:tc>
                  <a:txBody>
                    <a:bodyPr/>
                    <a:lstStyle/>
                    <a:p>
                      <a:pPr algn="ctr"/>
                      <a:endParaRPr lang="zh-CN" altLang="en-US" sz="2800" dirty="0">
                        <a:latin typeface="楷体" pitchFamily="49" charset="-122"/>
                        <a:ea typeface="楷体" pitchFamily="49" charset="-122"/>
                      </a:endParaRPr>
                    </a:p>
                  </a:txBody>
                  <a:tcPr/>
                </a:tc>
                <a:tc>
                  <a:txBody>
                    <a:bodyPr/>
                    <a:lstStyle/>
                    <a:p>
                      <a:pPr algn="ctr"/>
                      <a:endParaRPr lang="en-US" altLang="zh-CN" sz="1000" dirty="0" smtClean="0">
                        <a:latin typeface="楷体" pitchFamily="49" charset="-122"/>
                        <a:ea typeface="楷体" pitchFamily="49" charset="-122"/>
                      </a:endParaRPr>
                    </a:p>
                    <a:p>
                      <a:pPr algn="ctr"/>
                      <a:r>
                        <a:rPr lang="zh-CN" altLang="en-US" sz="2400" dirty="0" smtClean="0">
                          <a:latin typeface="楷体" pitchFamily="49" charset="-122"/>
                          <a:ea typeface="楷体" pitchFamily="49" charset="-122"/>
                        </a:rPr>
                        <a:t>串联泵</a:t>
                      </a:r>
                      <a:endParaRPr lang="zh-CN" altLang="en-US" sz="2400" dirty="0">
                        <a:latin typeface="楷体" pitchFamily="49" charset="-122"/>
                        <a:ea typeface="楷体" pitchFamily="49" charset="-122"/>
                      </a:endParaRPr>
                    </a:p>
                  </a:txBody>
                  <a:tcPr/>
                </a:tc>
                <a:tc>
                  <a:txBody>
                    <a:bodyPr/>
                    <a:lstStyle/>
                    <a:p>
                      <a:pPr algn="ctr"/>
                      <a:endParaRPr lang="en-US" altLang="zh-CN" sz="1000" dirty="0" smtClean="0">
                        <a:latin typeface="楷体" pitchFamily="49" charset="-122"/>
                        <a:ea typeface="楷体" pitchFamily="49" charset="-122"/>
                      </a:endParaRPr>
                    </a:p>
                    <a:p>
                      <a:pPr algn="ctr"/>
                      <a:r>
                        <a:rPr lang="zh-CN" altLang="en-US" sz="2400" dirty="0" smtClean="0">
                          <a:latin typeface="楷体" pitchFamily="49" charset="-122"/>
                          <a:ea typeface="楷体" pitchFamily="49" charset="-122"/>
                        </a:rPr>
                        <a:t>并联泵</a:t>
                      </a:r>
                      <a:endParaRPr lang="zh-CN" altLang="en-US" sz="2400" dirty="0">
                        <a:latin typeface="楷体" pitchFamily="49" charset="-122"/>
                        <a:ea typeface="楷体" pitchFamily="49" charset="-122"/>
                      </a:endParaRPr>
                    </a:p>
                  </a:txBody>
                  <a:tcPr/>
                </a:tc>
              </a:tr>
              <a:tr h="1656184">
                <a:tc>
                  <a:txBody>
                    <a:bodyPr/>
                    <a:lstStyle/>
                    <a:p>
                      <a:pPr algn="ctr"/>
                      <a:endParaRPr lang="en-US" altLang="zh-CN" sz="2400" b="1" dirty="0" smtClean="0">
                        <a:solidFill>
                          <a:schemeClr val="tx1"/>
                        </a:solidFill>
                        <a:latin typeface="楷体" pitchFamily="49" charset="-122"/>
                        <a:ea typeface="楷体" pitchFamily="49" charset="-122"/>
                      </a:endParaRPr>
                    </a:p>
                    <a:p>
                      <a:pPr algn="ctr"/>
                      <a:endParaRPr lang="en-US" altLang="zh-CN" sz="24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结    构</a:t>
                      </a:r>
                      <a:endParaRPr lang="zh-CN" altLang="en-US" sz="2400" b="1" dirty="0">
                        <a:solidFill>
                          <a:schemeClr val="tx1"/>
                        </a:solidFill>
                        <a:latin typeface="楷体" pitchFamily="49" charset="-122"/>
                        <a:ea typeface="楷体" pitchFamily="49" charset="-122"/>
                      </a:endParaRPr>
                    </a:p>
                  </a:txBody>
                  <a:tcPr/>
                </a:tc>
                <a:tc>
                  <a:txBody>
                    <a:bodyPr/>
                    <a:lstStyle/>
                    <a:p>
                      <a:pPr algn="ctr"/>
                      <a:endParaRPr lang="zh-CN" altLang="en-US" sz="2400" b="1" dirty="0">
                        <a:solidFill>
                          <a:schemeClr val="tx1"/>
                        </a:solidFill>
                        <a:latin typeface="楷体" pitchFamily="49" charset="-122"/>
                        <a:ea typeface="楷体" pitchFamily="49" charset="-122"/>
                      </a:endParaRPr>
                    </a:p>
                  </a:txBody>
                  <a:tcPr/>
                </a:tc>
                <a:tc>
                  <a:txBody>
                    <a:bodyPr/>
                    <a:lstStyle/>
                    <a:p>
                      <a:pPr algn="ctr"/>
                      <a:endParaRPr lang="zh-CN" altLang="en-US" sz="2400" b="1" dirty="0">
                        <a:solidFill>
                          <a:schemeClr val="tx1"/>
                        </a:solidFill>
                        <a:latin typeface="楷体" pitchFamily="49" charset="-122"/>
                        <a:ea typeface="楷体" pitchFamily="49" charset="-122"/>
                      </a:endParaRPr>
                    </a:p>
                  </a:txBody>
                  <a:tcPr/>
                </a:tc>
              </a:tr>
              <a:tr h="864096">
                <a:tc>
                  <a:txBody>
                    <a:bodyPr/>
                    <a:lstStyle/>
                    <a:p>
                      <a:pPr algn="ctr"/>
                      <a:endParaRPr lang="en-US" altLang="zh-CN" sz="10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连接方式</a:t>
                      </a:r>
                      <a:endParaRPr lang="zh-CN" altLang="en-US" sz="2400" b="1" dirty="0">
                        <a:solidFill>
                          <a:schemeClr val="tx1"/>
                        </a:solidFill>
                        <a:latin typeface="楷体" pitchFamily="49" charset="-122"/>
                        <a:ea typeface="楷体" pitchFamily="49" charset="-122"/>
                      </a:endParaRPr>
                    </a:p>
                  </a:txBody>
                  <a:tcPr/>
                </a:tc>
                <a:tc>
                  <a:txBody>
                    <a:bodyPr/>
                    <a:lstStyle/>
                    <a:p>
                      <a:pPr algn="ctr"/>
                      <a:endParaRPr lang="en-US" altLang="zh-CN" sz="10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串联</a:t>
                      </a:r>
                      <a:endParaRPr lang="zh-CN" altLang="en-US" sz="2400" b="1" dirty="0">
                        <a:solidFill>
                          <a:schemeClr val="tx1"/>
                        </a:solidFill>
                        <a:latin typeface="楷体" pitchFamily="49" charset="-122"/>
                        <a:ea typeface="楷体" pitchFamily="49" charset="-122"/>
                      </a:endParaRPr>
                    </a:p>
                  </a:txBody>
                  <a:tcPr/>
                </a:tc>
                <a:tc>
                  <a:txBody>
                    <a:bodyPr/>
                    <a:lstStyle/>
                    <a:p>
                      <a:pPr algn="ctr"/>
                      <a:endParaRPr lang="en-US" altLang="zh-CN" sz="10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并联</a:t>
                      </a:r>
                      <a:endParaRPr lang="zh-CN" altLang="en-US" sz="2400" b="1" dirty="0">
                        <a:solidFill>
                          <a:schemeClr val="tx1"/>
                        </a:solidFill>
                        <a:latin typeface="楷体" pitchFamily="49" charset="-122"/>
                        <a:ea typeface="楷体" pitchFamily="49" charset="-122"/>
                      </a:endParaRPr>
                    </a:p>
                  </a:txBody>
                  <a:tcPr/>
                </a:tc>
              </a:tr>
              <a:tr h="864096">
                <a:tc>
                  <a:txBody>
                    <a:bodyPr/>
                    <a:lstStyle/>
                    <a:p>
                      <a:pPr algn="ctr"/>
                      <a:endParaRPr lang="en-US" altLang="zh-CN" sz="10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传动轴</a:t>
                      </a:r>
                      <a:endParaRPr lang="zh-CN" altLang="en-US" sz="2400" b="1" dirty="0">
                        <a:solidFill>
                          <a:schemeClr val="tx1"/>
                        </a:solidFill>
                        <a:latin typeface="楷体" pitchFamily="49" charset="-122"/>
                        <a:ea typeface="楷体" pitchFamily="49" charset="-122"/>
                      </a:endParaRPr>
                    </a:p>
                  </a:txBody>
                  <a:tcPr/>
                </a:tc>
                <a:tc>
                  <a:txBody>
                    <a:bodyPr/>
                    <a:lstStyle/>
                    <a:p>
                      <a:pPr algn="ctr"/>
                      <a:endParaRPr lang="en-US" altLang="zh-CN" sz="10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同一根</a:t>
                      </a:r>
                      <a:endParaRPr lang="zh-CN" altLang="en-US" sz="2400" b="1" dirty="0">
                        <a:solidFill>
                          <a:schemeClr val="tx1"/>
                        </a:solidFill>
                        <a:latin typeface="楷体" pitchFamily="49" charset="-122"/>
                        <a:ea typeface="楷体" pitchFamily="49" charset="-122"/>
                      </a:endParaRPr>
                    </a:p>
                  </a:txBody>
                  <a:tcPr/>
                </a:tc>
                <a:tc>
                  <a:txBody>
                    <a:bodyPr/>
                    <a:lstStyle/>
                    <a:p>
                      <a:pPr algn="ctr"/>
                      <a:endParaRPr lang="en-US" altLang="zh-CN" sz="10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同一根</a:t>
                      </a:r>
                      <a:endParaRPr lang="zh-CN" altLang="en-US" sz="2400" b="1" dirty="0">
                        <a:solidFill>
                          <a:schemeClr val="tx1"/>
                        </a:solidFill>
                        <a:latin typeface="楷体" pitchFamily="49" charset="-122"/>
                        <a:ea typeface="楷体" pitchFamily="49" charset="-122"/>
                      </a:endParaRPr>
                    </a:p>
                  </a:txBody>
                  <a:tcPr/>
                </a:tc>
              </a:tr>
              <a:tr h="792088">
                <a:tc>
                  <a:txBody>
                    <a:bodyPr/>
                    <a:lstStyle/>
                    <a:p>
                      <a:pPr algn="ctr"/>
                      <a:endParaRPr lang="en-US" altLang="zh-CN" sz="10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两泵输出流量</a:t>
                      </a:r>
                      <a:endParaRPr lang="zh-CN" altLang="en-US" sz="2400" b="1" dirty="0">
                        <a:solidFill>
                          <a:schemeClr val="tx1"/>
                        </a:solidFill>
                        <a:latin typeface="楷体" pitchFamily="49" charset="-122"/>
                        <a:ea typeface="楷体" pitchFamily="49" charset="-122"/>
                      </a:endParaRPr>
                    </a:p>
                  </a:txBody>
                  <a:tcPr/>
                </a:tc>
                <a:tc>
                  <a:txBody>
                    <a:bodyPr/>
                    <a:lstStyle/>
                    <a:p>
                      <a:pPr algn="ctr"/>
                      <a:endParaRPr lang="en-US" altLang="zh-CN" sz="10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相等</a:t>
                      </a:r>
                      <a:endParaRPr lang="zh-CN" altLang="en-US" sz="2400" b="1" dirty="0">
                        <a:solidFill>
                          <a:schemeClr val="tx1"/>
                        </a:solidFill>
                        <a:latin typeface="楷体" pitchFamily="49" charset="-122"/>
                        <a:ea typeface="楷体" pitchFamily="49" charset="-122"/>
                      </a:endParaRPr>
                    </a:p>
                  </a:txBody>
                  <a:tcPr/>
                </a:tc>
                <a:tc>
                  <a:txBody>
                    <a:bodyPr/>
                    <a:lstStyle/>
                    <a:p>
                      <a:pPr algn="ctr"/>
                      <a:endParaRPr lang="en-US" altLang="zh-CN" sz="10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相等或不等</a:t>
                      </a:r>
                      <a:endParaRPr lang="zh-CN" altLang="en-US" sz="2400" b="1" dirty="0">
                        <a:solidFill>
                          <a:schemeClr val="tx1"/>
                        </a:solidFill>
                        <a:latin typeface="楷体" pitchFamily="49" charset="-122"/>
                        <a:ea typeface="楷体" pitchFamily="49" charset="-122"/>
                      </a:endParaRPr>
                    </a:p>
                  </a:txBody>
                  <a:tcPr/>
                </a:tc>
              </a:tr>
              <a:tr h="755575">
                <a:tc>
                  <a:txBody>
                    <a:bodyPr/>
                    <a:lstStyle/>
                    <a:p>
                      <a:pPr algn="ctr"/>
                      <a:endParaRPr lang="en-US" altLang="zh-CN" sz="10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吸、排油口</a:t>
                      </a:r>
                      <a:endParaRPr lang="zh-CN" altLang="en-US" sz="2400" b="1" dirty="0">
                        <a:solidFill>
                          <a:schemeClr val="tx1"/>
                        </a:solidFill>
                        <a:latin typeface="楷体" pitchFamily="49" charset="-122"/>
                        <a:ea typeface="楷体" pitchFamily="49" charset="-122"/>
                      </a:endParaRPr>
                    </a:p>
                  </a:txBody>
                  <a:tcPr/>
                </a:tc>
                <a:tc>
                  <a:txBody>
                    <a:bodyPr/>
                    <a:lstStyle/>
                    <a:p>
                      <a:pPr algn="ctr"/>
                      <a:endParaRPr lang="en-US" altLang="zh-CN" sz="10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一个</a:t>
                      </a:r>
                      <a:endParaRPr lang="en-US" altLang="zh-CN" sz="2400" b="1" dirty="0" smtClean="0">
                        <a:solidFill>
                          <a:schemeClr val="tx1"/>
                        </a:solidFill>
                        <a:latin typeface="楷体" pitchFamily="49" charset="-122"/>
                        <a:ea typeface="楷体" pitchFamily="49" charset="-122"/>
                      </a:endParaRPr>
                    </a:p>
                    <a:p>
                      <a:pPr algn="ctr"/>
                      <a:r>
                        <a:rPr lang="zh-CN" altLang="en-US" sz="1200" b="1" dirty="0" smtClean="0">
                          <a:solidFill>
                            <a:schemeClr val="tx1"/>
                          </a:solidFill>
                          <a:latin typeface="楷体" pitchFamily="49" charset="-122"/>
                          <a:ea typeface="楷体" pitchFamily="49" charset="-122"/>
                        </a:rPr>
                        <a:t>（</a:t>
                      </a:r>
                      <a:r>
                        <a:rPr lang="en-US" altLang="zh-CN" sz="1200" b="1" dirty="0" smtClean="0">
                          <a:solidFill>
                            <a:schemeClr val="tx1"/>
                          </a:solidFill>
                          <a:latin typeface="楷体" pitchFamily="49" charset="-122"/>
                          <a:ea typeface="楷体" pitchFamily="49" charset="-122"/>
                        </a:rPr>
                        <a:t>1</a:t>
                      </a:r>
                      <a:r>
                        <a:rPr lang="zh-CN" altLang="en-US" sz="1200" b="1" dirty="0" smtClean="0">
                          <a:solidFill>
                            <a:schemeClr val="tx1"/>
                          </a:solidFill>
                          <a:latin typeface="楷体" pitchFamily="49" charset="-122"/>
                          <a:ea typeface="楷体" pitchFamily="49" charset="-122"/>
                        </a:rPr>
                        <a:t>级出口和</a:t>
                      </a:r>
                      <a:r>
                        <a:rPr lang="en-US" altLang="zh-CN" sz="1200" b="1" dirty="0" smtClean="0">
                          <a:solidFill>
                            <a:schemeClr val="tx1"/>
                          </a:solidFill>
                          <a:latin typeface="楷体" pitchFamily="49" charset="-122"/>
                          <a:ea typeface="楷体" pitchFamily="49" charset="-122"/>
                        </a:rPr>
                        <a:t>2</a:t>
                      </a:r>
                      <a:r>
                        <a:rPr lang="zh-CN" altLang="en-US" sz="1200" b="1" dirty="0" smtClean="0">
                          <a:solidFill>
                            <a:schemeClr val="tx1"/>
                          </a:solidFill>
                          <a:latin typeface="楷体" pitchFamily="49" charset="-122"/>
                          <a:ea typeface="楷体" pitchFamily="49" charset="-122"/>
                        </a:rPr>
                        <a:t>级泵进口相连）</a:t>
                      </a:r>
                      <a:endParaRPr lang="zh-CN" altLang="en-US" sz="1200" b="1" dirty="0">
                        <a:solidFill>
                          <a:schemeClr val="tx1"/>
                        </a:solidFill>
                        <a:latin typeface="楷体" pitchFamily="49" charset="-122"/>
                        <a:ea typeface="楷体" pitchFamily="49" charset="-122"/>
                      </a:endParaRPr>
                    </a:p>
                  </a:txBody>
                  <a:tcPr/>
                </a:tc>
                <a:tc>
                  <a:txBody>
                    <a:bodyPr/>
                    <a:lstStyle/>
                    <a:p>
                      <a:pPr algn="ctr"/>
                      <a:endParaRPr lang="en-US" altLang="zh-CN" sz="10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各自独立</a:t>
                      </a:r>
                      <a:endParaRPr lang="zh-CN" altLang="en-US" sz="2400" b="1" dirty="0">
                        <a:solidFill>
                          <a:schemeClr val="tx1"/>
                        </a:solidFill>
                        <a:latin typeface="楷体" pitchFamily="49" charset="-122"/>
                        <a:ea typeface="楷体" pitchFamily="49" charset="-122"/>
                      </a:endParaRPr>
                    </a:p>
                  </a:txBody>
                  <a:tcPr/>
                </a:tc>
              </a:tr>
              <a:tr h="900609">
                <a:tc>
                  <a:txBody>
                    <a:bodyPr/>
                    <a:lstStyle/>
                    <a:p>
                      <a:pPr algn="ctr"/>
                      <a:endParaRPr lang="en-US" altLang="zh-CN" sz="10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用途</a:t>
                      </a:r>
                      <a:endParaRPr lang="zh-CN" altLang="en-US" sz="2400" b="1" dirty="0">
                        <a:solidFill>
                          <a:schemeClr val="tx1"/>
                        </a:solidFill>
                        <a:latin typeface="楷体" pitchFamily="49" charset="-122"/>
                        <a:ea typeface="楷体" pitchFamily="49" charset="-122"/>
                      </a:endParaRPr>
                    </a:p>
                  </a:txBody>
                  <a:tcPr/>
                </a:tc>
                <a:tc>
                  <a:txBody>
                    <a:bodyPr/>
                    <a:lstStyle/>
                    <a:p>
                      <a:pPr algn="ctr"/>
                      <a:endParaRPr lang="en-US" altLang="zh-CN" sz="10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提高压力</a:t>
                      </a:r>
                      <a:endParaRPr lang="zh-CN" altLang="en-US" sz="2400" b="1" dirty="0">
                        <a:solidFill>
                          <a:schemeClr val="tx1"/>
                        </a:solidFill>
                        <a:latin typeface="楷体" pitchFamily="49" charset="-122"/>
                        <a:ea typeface="楷体" pitchFamily="49" charset="-122"/>
                      </a:endParaRPr>
                    </a:p>
                  </a:txBody>
                  <a:tcPr/>
                </a:tc>
                <a:tc>
                  <a:txBody>
                    <a:bodyPr/>
                    <a:lstStyle/>
                    <a:p>
                      <a:pPr algn="ctr"/>
                      <a:endParaRPr lang="en-US" altLang="zh-CN" sz="1000" b="1" dirty="0" smtClean="0">
                        <a:solidFill>
                          <a:schemeClr val="tx1"/>
                        </a:solidFill>
                        <a:latin typeface="楷体" pitchFamily="49" charset="-122"/>
                        <a:ea typeface="楷体" pitchFamily="49" charset="-122"/>
                      </a:endParaRPr>
                    </a:p>
                    <a:p>
                      <a:pPr algn="ctr"/>
                      <a:r>
                        <a:rPr lang="zh-CN" altLang="en-US" sz="2400" b="1" dirty="0" smtClean="0">
                          <a:solidFill>
                            <a:schemeClr val="tx1"/>
                          </a:solidFill>
                          <a:latin typeface="楷体" pitchFamily="49" charset="-122"/>
                          <a:ea typeface="楷体" pitchFamily="49" charset="-122"/>
                        </a:rPr>
                        <a:t>提供流量选择</a:t>
                      </a:r>
                      <a:endParaRPr lang="zh-CN" altLang="en-US" sz="2400" b="1" dirty="0">
                        <a:solidFill>
                          <a:schemeClr val="tx1"/>
                        </a:solidFill>
                        <a:latin typeface="楷体" pitchFamily="49" charset="-122"/>
                        <a:ea typeface="楷体" pitchFamily="49" charset="-122"/>
                      </a:endParaRPr>
                    </a:p>
                  </a:txBody>
                  <a:tcPr/>
                </a:tc>
              </a:tr>
            </a:tbl>
          </a:graphicData>
        </a:graphic>
      </p:graphicFrame>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313042"/>
            <a:ext cx="1738511" cy="883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1124744"/>
            <a:ext cx="1368152" cy="12601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pPr>
              <a:defRPr/>
            </a:pPr>
            <a:fld id="{E7B09C40-48B9-4888-B94A-48155C3CC48A}" type="slidenum">
              <a:rPr lang="en-US" altLang="zh-CN" smtClean="0"/>
              <a:pPr>
                <a:defRPr/>
              </a:pPr>
              <a:t>60</a:t>
            </a:fld>
            <a:endParaRPr lang="en-US" altLang="zh-CN"/>
          </a:p>
        </p:txBody>
      </p:sp>
    </p:spTree>
    <p:extLst>
      <p:ext uri="{BB962C8B-B14F-4D97-AF65-F5344CB8AC3E}">
        <p14:creationId xmlns:p14="http://schemas.microsoft.com/office/powerpoint/2010/main" val="3096809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015EB96-8731-4FBB-B94B-532E49C244BD}" type="slidenum">
              <a:rPr lang="zh-CN" altLang="en-US" smtClean="0"/>
              <a:t>7</a:t>
            </a:fld>
            <a:endParaRPr lang="zh-CN" altLang="en-US"/>
          </a:p>
        </p:txBody>
      </p:sp>
      <p:pic>
        <p:nvPicPr>
          <p:cNvPr id="3" name="图片 2"/>
          <p:cNvPicPr/>
          <p:nvPr/>
        </p:nvPicPr>
        <p:blipFill>
          <a:blip r:embed="rId2"/>
          <a:stretch>
            <a:fillRect/>
          </a:stretch>
        </p:blipFill>
        <p:spPr>
          <a:xfrm>
            <a:off x="2555776" y="1196752"/>
            <a:ext cx="4176464" cy="5477881"/>
          </a:xfrm>
          <a:prstGeom prst="rect">
            <a:avLst/>
          </a:prstGeom>
        </p:spPr>
      </p:pic>
      <p:sp>
        <p:nvSpPr>
          <p:cNvPr id="4" name="矩形 3"/>
          <p:cNvSpPr/>
          <p:nvPr/>
        </p:nvSpPr>
        <p:spPr>
          <a:xfrm>
            <a:off x="-4226" y="0"/>
            <a:ext cx="9144000" cy="1196752"/>
          </a:xfrm>
          <a:prstGeom prst="rect">
            <a:avLst/>
          </a:prstGeom>
          <a:solidFill>
            <a:schemeClr val="bg2"/>
          </a:solidFill>
        </p:spPr>
        <p:style>
          <a:lnRef idx="2">
            <a:schemeClr val="accent2"/>
          </a:lnRef>
          <a:fillRef idx="1">
            <a:schemeClr val="lt1"/>
          </a:fillRef>
          <a:effectRef idx="0">
            <a:schemeClr val="accent2"/>
          </a:effectRef>
          <a:fontRef idx="minor">
            <a:schemeClr val="dk1"/>
          </a:fontRef>
        </p:style>
        <p:txBody>
          <a:bodyPr rtlCol="0" anchor="ctr"/>
          <a:lstStyle/>
          <a:p>
            <a:pPr marL="342900" lvl="1" indent="-342900" algn="ctr">
              <a:spcBef>
                <a:spcPct val="20000"/>
              </a:spcBef>
              <a:buSzPct val="85000"/>
            </a:pPr>
            <a:r>
              <a:rPr lang="zh-CN" altLang="en-US" sz="2800" b="1" dirty="0" smtClean="0">
                <a:solidFill>
                  <a:prstClr val="black"/>
                </a:solidFill>
                <a:latin typeface="楷体" pitchFamily="49" charset="-122"/>
                <a:ea typeface="楷体" pitchFamily="49" charset="-122"/>
              </a:rPr>
              <a:t>① </a:t>
            </a:r>
            <a:r>
              <a:rPr lang="zh-CN" altLang="en-US" sz="2800" b="1" dirty="0" smtClean="0">
                <a:latin typeface="楷体" pitchFamily="49" charset="-122"/>
                <a:ea typeface="楷体" pitchFamily="49" charset="-122"/>
              </a:rPr>
              <a:t>内</a:t>
            </a:r>
            <a:r>
              <a:rPr lang="zh-CN" altLang="en-US" sz="2800" b="1" dirty="0">
                <a:latin typeface="楷体" pitchFamily="49" charset="-122"/>
                <a:ea typeface="楷体" pitchFamily="49" charset="-122"/>
              </a:rPr>
              <a:t>反馈式变量</a:t>
            </a:r>
            <a:r>
              <a:rPr lang="zh-CN" altLang="en-US" sz="2800" b="1" dirty="0" smtClean="0">
                <a:latin typeface="楷体" pitchFamily="49" charset="-122"/>
                <a:ea typeface="楷体" pitchFamily="49" charset="-122"/>
              </a:rPr>
              <a:t>叶片泵结构</a:t>
            </a:r>
            <a:endParaRPr lang="zh-CN" altLang="en-US" sz="2800" b="1" dirty="0">
              <a:latin typeface="楷体" pitchFamily="49" charset="-122"/>
              <a:ea typeface="楷体" pitchFamily="49" charset="-122"/>
            </a:endParaRPr>
          </a:p>
        </p:txBody>
      </p:sp>
      <p:sp>
        <p:nvSpPr>
          <p:cNvPr id="5" name="矩形 4"/>
          <p:cNvSpPr/>
          <p:nvPr/>
        </p:nvSpPr>
        <p:spPr>
          <a:xfrm>
            <a:off x="1115616" y="3349293"/>
            <a:ext cx="1114408" cy="646331"/>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zh-CN" altLang="en-US" b="1" dirty="0">
                <a:latin typeface="楷体" pitchFamily="49" charset="-122"/>
                <a:ea typeface="楷体" pitchFamily="49" charset="-122"/>
              </a:rPr>
              <a:t>压力</a:t>
            </a:r>
            <a:r>
              <a:rPr lang="zh-CN" altLang="en-US" b="1" dirty="0" smtClean="0">
                <a:latin typeface="楷体" pitchFamily="49" charset="-122"/>
                <a:ea typeface="楷体" pitchFamily="49" charset="-122"/>
              </a:rPr>
              <a:t>调节</a:t>
            </a:r>
            <a:endParaRPr lang="en-US" altLang="zh-CN" b="1" dirty="0" smtClean="0">
              <a:latin typeface="楷体" pitchFamily="49" charset="-122"/>
              <a:ea typeface="楷体" pitchFamily="49" charset="-122"/>
            </a:endParaRPr>
          </a:p>
          <a:p>
            <a:pPr algn="ctr"/>
            <a:r>
              <a:rPr lang="zh-CN" altLang="en-US" b="1" dirty="0" smtClean="0">
                <a:latin typeface="楷体" pitchFamily="49" charset="-122"/>
                <a:ea typeface="楷体" pitchFamily="49" charset="-122"/>
              </a:rPr>
              <a:t>螺栓</a:t>
            </a:r>
            <a:endParaRPr lang="zh-CN" altLang="en-US" dirty="0"/>
          </a:p>
        </p:txBody>
      </p:sp>
      <p:sp>
        <p:nvSpPr>
          <p:cNvPr id="6" name="矩形 5"/>
          <p:cNvSpPr/>
          <p:nvPr/>
        </p:nvSpPr>
        <p:spPr>
          <a:xfrm>
            <a:off x="6771316" y="3342563"/>
            <a:ext cx="1114408" cy="646331"/>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lgn="ctr"/>
            <a:r>
              <a:rPr lang="zh-CN" altLang="en-US" b="1" dirty="0">
                <a:latin typeface="楷体" pitchFamily="49" charset="-122"/>
                <a:ea typeface="楷体" pitchFamily="49" charset="-122"/>
              </a:rPr>
              <a:t>流量</a:t>
            </a:r>
            <a:r>
              <a:rPr lang="zh-CN" altLang="en-US" b="1" dirty="0" smtClean="0">
                <a:latin typeface="楷体" pitchFamily="49" charset="-122"/>
                <a:ea typeface="楷体" pitchFamily="49" charset="-122"/>
              </a:rPr>
              <a:t>调节</a:t>
            </a:r>
            <a:endParaRPr lang="en-US" altLang="zh-CN" b="1" dirty="0" smtClean="0">
              <a:latin typeface="楷体" pitchFamily="49" charset="-122"/>
              <a:ea typeface="楷体" pitchFamily="49" charset="-122"/>
            </a:endParaRPr>
          </a:p>
          <a:p>
            <a:pPr algn="ctr"/>
            <a:r>
              <a:rPr lang="zh-CN" altLang="en-US" b="1" dirty="0" smtClean="0">
                <a:latin typeface="楷体" pitchFamily="49" charset="-122"/>
                <a:ea typeface="楷体" pitchFamily="49" charset="-122"/>
              </a:rPr>
              <a:t>螺栓</a:t>
            </a:r>
            <a:endParaRPr lang="zh-CN" altLang="en-US" dirty="0"/>
          </a:p>
        </p:txBody>
      </p:sp>
    </p:spTree>
    <p:extLst>
      <p:ext uri="{BB962C8B-B14F-4D97-AF65-F5344CB8AC3E}">
        <p14:creationId xmlns:p14="http://schemas.microsoft.com/office/powerpoint/2010/main" val="3194317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015EB96-8731-4FBB-B94B-532E49C244BD}" type="slidenum">
              <a:rPr lang="zh-CN" altLang="en-US" smtClean="0"/>
              <a:t>8</a:t>
            </a:fld>
            <a:endParaRPr lang="zh-CN" altLang="en-US"/>
          </a:p>
        </p:txBody>
      </p:sp>
      <p:pic>
        <p:nvPicPr>
          <p:cNvPr id="3" name="图片 2"/>
          <p:cNvPicPr/>
          <p:nvPr/>
        </p:nvPicPr>
        <p:blipFill>
          <a:blip r:embed="rId2"/>
          <a:stretch>
            <a:fillRect/>
          </a:stretch>
        </p:blipFill>
        <p:spPr>
          <a:xfrm>
            <a:off x="827584" y="1484784"/>
            <a:ext cx="3960440" cy="5189849"/>
          </a:xfrm>
          <a:prstGeom prst="rect">
            <a:avLst/>
          </a:prstGeom>
        </p:spPr>
      </p:pic>
      <p:sp>
        <p:nvSpPr>
          <p:cNvPr id="4" name="矩形 3"/>
          <p:cNvSpPr/>
          <p:nvPr/>
        </p:nvSpPr>
        <p:spPr>
          <a:xfrm>
            <a:off x="-4226" y="0"/>
            <a:ext cx="9144000" cy="1196752"/>
          </a:xfrm>
          <a:prstGeom prst="rect">
            <a:avLst/>
          </a:prstGeom>
          <a:solidFill>
            <a:schemeClr val="bg2"/>
          </a:solidFill>
        </p:spPr>
        <p:style>
          <a:lnRef idx="2">
            <a:schemeClr val="accent2"/>
          </a:lnRef>
          <a:fillRef idx="1">
            <a:schemeClr val="lt1"/>
          </a:fillRef>
          <a:effectRef idx="0">
            <a:schemeClr val="accent2"/>
          </a:effectRef>
          <a:fontRef idx="minor">
            <a:schemeClr val="dk1"/>
          </a:fontRef>
        </p:style>
        <p:txBody>
          <a:bodyPr rtlCol="0" anchor="ctr"/>
          <a:lstStyle/>
          <a:p>
            <a:pPr marL="342900" lvl="1" indent="-342900" algn="ctr">
              <a:spcBef>
                <a:spcPct val="20000"/>
              </a:spcBef>
              <a:buSzPct val="85000"/>
            </a:pPr>
            <a:r>
              <a:rPr lang="zh-CN" altLang="en-US" sz="2800" b="1" dirty="0" smtClean="0">
                <a:solidFill>
                  <a:prstClr val="black"/>
                </a:solidFill>
                <a:latin typeface="楷体"/>
                <a:ea typeface="楷体"/>
              </a:rPr>
              <a:t>② </a:t>
            </a:r>
            <a:r>
              <a:rPr lang="zh-CN" altLang="en-US" sz="2800" b="1" dirty="0" smtClean="0">
                <a:latin typeface="楷体" pitchFamily="49" charset="-122"/>
                <a:ea typeface="楷体" pitchFamily="49" charset="-122"/>
              </a:rPr>
              <a:t>内</a:t>
            </a:r>
            <a:r>
              <a:rPr lang="zh-CN" altLang="en-US" sz="2800" b="1" dirty="0">
                <a:latin typeface="楷体" pitchFamily="49" charset="-122"/>
                <a:ea typeface="楷体" pitchFamily="49" charset="-122"/>
              </a:rPr>
              <a:t>反馈式变量</a:t>
            </a:r>
            <a:r>
              <a:rPr lang="zh-CN" altLang="en-US" sz="2800" b="1" dirty="0" smtClean="0">
                <a:latin typeface="楷体" pitchFamily="49" charset="-122"/>
                <a:ea typeface="楷体" pitchFamily="49" charset="-122"/>
              </a:rPr>
              <a:t>叶片泵工作原理</a:t>
            </a:r>
            <a:endParaRPr lang="zh-CN" altLang="en-US" sz="2800" b="1" dirty="0">
              <a:latin typeface="楷体" pitchFamily="49" charset="-122"/>
              <a:ea typeface="楷体" pitchFamily="49" charset="-122"/>
            </a:endParaRPr>
          </a:p>
        </p:txBody>
      </p:sp>
      <p:sp>
        <p:nvSpPr>
          <p:cNvPr id="5" name="矩形 4"/>
          <p:cNvSpPr/>
          <p:nvPr/>
        </p:nvSpPr>
        <p:spPr>
          <a:xfrm>
            <a:off x="5311536" y="1816777"/>
            <a:ext cx="3384375" cy="452431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50000"/>
              </a:lnSpc>
            </a:pPr>
            <a:r>
              <a:rPr lang="zh-CN" altLang="en-US" sz="2400" b="1" dirty="0" smtClean="0">
                <a:latin typeface="楷体" pitchFamily="49" charset="-122"/>
                <a:ea typeface="楷体" pitchFamily="49" charset="-122"/>
              </a:rPr>
              <a:t>    内</a:t>
            </a:r>
            <a:r>
              <a:rPr lang="zh-CN" altLang="en-US" sz="2400" b="1" dirty="0">
                <a:latin typeface="楷体" pitchFamily="49" charset="-122"/>
                <a:ea typeface="楷体" pitchFamily="49" charset="-122"/>
              </a:rPr>
              <a:t>反馈式变量叶片泵主要是</a:t>
            </a:r>
            <a:r>
              <a:rPr lang="zh-CN" altLang="en-US" sz="2400" b="1" dirty="0" smtClean="0">
                <a:latin typeface="楷体" pitchFamily="49" charset="-122"/>
                <a:ea typeface="楷体" pitchFamily="49" charset="-122"/>
              </a:rPr>
              <a:t>利用泵</a:t>
            </a:r>
            <a:r>
              <a:rPr lang="zh-CN" altLang="en-US" sz="2400" b="1" dirty="0">
                <a:solidFill>
                  <a:srgbClr val="FF0000"/>
                </a:solidFill>
                <a:latin typeface="楷体" pitchFamily="49" charset="-122"/>
                <a:ea typeface="楷体" pitchFamily="49" charset="-122"/>
              </a:rPr>
              <a:t>内部</a:t>
            </a:r>
            <a:r>
              <a:rPr lang="zh-CN" altLang="en-US" sz="2400" b="1" dirty="0">
                <a:latin typeface="楷体" pitchFamily="49" charset="-122"/>
                <a:ea typeface="楷体" pitchFamily="49" charset="-122"/>
              </a:rPr>
              <a:t>所受的</a:t>
            </a:r>
            <a:r>
              <a:rPr lang="zh-CN" altLang="en-US" sz="2400" b="1" dirty="0">
                <a:solidFill>
                  <a:srgbClr val="FF0000"/>
                </a:solidFill>
                <a:latin typeface="楷体" pitchFamily="49" charset="-122"/>
                <a:ea typeface="楷体" pitchFamily="49" charset="-122"/>
              </a:rPr>
              <a:t>径向</a:t>
            </a:r>
            <a:r>
              <a:rPr lang="zh-CN" altLang="en-US" sz="2400" b="1" dirty="0" smtClean="0">
                <a:solidFill>
                  <a:srgbClr val="FF0000"/>
                </a:solidFill>
                <a:latin typeface="楷体" pitchFamily="49" charset="-122"/>
                <a:ea typeface="楷体" pitchFamily="49" charset="-122"/>
              </a:rPr>
              <a:t>不平衡力的分力</a:t>
            </a:r>
            <a:r>
              <a:rPr lang="en-US" altLang="zh-CN" sz="2400" b="1" dirty="0" smtClean="0">
                <a:solidFill>
                  <a:srgbClr val="FF0000"/>
                </a:solidFill>
                <a:latin typeface="楷体" pitchFamily="49" charset="-122"/>
                <a:ea typeface="楷体" pitchFamily="49" charset="-122"/>
              </a:rPr>
              <a:t>F</a:t>
            </a:r>
            <a:r>
              <a:rPr lang="en-US" altLang="zh-CN" sz="2400" b="1" baseline="-25000" dirty="0" smtClean="0">
                <a:solidFill>
                  <a:srgbClr val="FF0000"/>
                </a:solidFill>
                <a:latin typeface="楷体" pitchFamily="49" charset="-122"/>
                <a:ea typeface="楷体" pitchFamily="49" charset="-122"/>
              </a:rPr>
              <a:t>2</a:t>
            </a:r>
            <a:r>
              <a:rPr lang="zh-CN" altLang="en-US" sz="2400" b="1" dirty="0" smtClean="0">
                <a:solidFill>
                  <a:schemeClr val="tx1"/>
                </a:solidFill>
                <a:latin typeface="楷体" pitchFamily="49" charset="-122"/>
                <a:ea typeface="楷体" pitchFamily="49" charset="-122"/>
              </a:rPr>
              <a:t>来</a:t>
            </a:r>
            <a:r>
              <a:rPr lang="zh-CN" altLang="en-US" sz="2400" b="1" dirty="0" smtClean="0">
                <a:latin typeface="楷体" pitchFamily="49" charset="-122"/>
                <a:ea typeface="楷体" pitchFamily="49" charset="-122"/>
              </a:rPr>
              <a:t>克服预设的弹簧力，从而推动</a:t>
            </a:r>
            <a:r>
              <a:rPr lang="zh-CN" altLang="en-US" sz="2400" b="1" dirty="0">
                <a:latin typeface="楷体" pitchFamily="49" charset="-122"/>
                <a:ea typeface="楷体" pitchFamily="49" charset="-122"/>
              </a:rPr>
              <a:t>定子移动</a:t>
            </a:r>
            <a:r>
              <a:rPr lang="zh-CN" altLang="en-US" sz="2400" b="1" dirty="0" smtClean="0">
                <a:latin typeface="楷体" pitchFamily="49" charset="-122"/>
                <a:ea typeface="楷体" pitchFamily="49" charset="-122"/>
              </a:rPr>
              <a:t>，改变</a:t>
            </a:r>
            <a:r>
              <a:rPr lang="zh-CN" altLang="en-US" sz="2400" b="1" dirty="0">
                <a:latin typeface="楷体" pitchFamily="49" charset="-122"/>
                <a:ea typeface="楷体" pitchFamily="49" charset="-122"/>
              </a:rPr>
              <a:t>转子与定子之间的偏心距，达到调节流量的目的</a:t>
            </a:r>
            <a:r>
              <a:rPr lang="zh-CN" altLang="en-US" b="1" dirty="0">
                <a:latin typeface="楷体" pitchFamily="49" charset="-122"/>
                <a:ea typeface="楷体" pitchFamily="49" charset="-122"/>
              </a:rPr>
              <a:t>。</a:t>
            </a:r>
            <a:r>
              <a:rPr lang="zh-CN" altLang="en-US" sz="2000" b="1" dirty="0">
                <a:latin typeface="楷体" pitchFamily="49" charset="-122"/>
                <a:ea typeface="楷体" pitchFamily="49" charset="-122"/>
              </a:rPr>
              <a:t> </a:t>
            </a:r>
            <a:endParaRPr lang="zh-CN" altLang="en-US" dirty="0"/>
          </a:p>
        </p:txBody>
      </p:sp>
      <p:cxnSp>
        <p:nvCxnSpPr>
          <p:cNvPr id="7" name="直接箭头连接符 6"/>
          <p:cNvCxnSpPr/>
          <p:nvPr/>
        </p:nvCxnSpPr>
        <p:spPr>
          <a:xfrm flipH="1">
            <a:off x="1979712" y="3789040"/>
            <a:ext cx="57606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165278" y="3789040"/>
            <a:ext cx="640802"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201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015EB96-8731-4FBB-B94B-532E49C244BD}" type="slidenum">
              <a:rPr lang="zh-CN" altLang="en-US" smtClean="0"/>
              <a:t>9</a:t>
            </a:fld>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32" y="1340768"/>
            <a:ext cx="5261282"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4226" y="0"/>
            <a:ext cx="9144000" cy="11967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342900" lvl="1" indent="-342900" algn="ctr">
              <a:spcBef>
                <a:spcPct val="20000"/>
              </a:spcBef>
              <a:buSzPct val="85000"/>
            </a:pPr>
            <a:r>
              <a:rPr lang="zh-CN" altLang="en-US" sz="2800" b="1" dirty="0" smtClean="0">
                <a:latin typeface="楷体" pitchFamily="49" charset="-122"/>
                <a:ea typeface="楷体" pitchFamily="49" charset="-122"/>
              </a:rPr>
              <a:t>内</a:t>
            </a:r>
            <a:r>
              <a:rPr lang="zh-CN" altLang="en-US" sz="2800" b="1" dirty="0">
                <a:latin typeface="楷体" pitchFamily="49" charset="-122"/>
                <a:ea typeface="楷体" pitchFamily="49" charset="-122"/>
              </a:rPr>
              <a:t>反馈式变量</a:t>
            </a:r>
            <a:r>
              <a:rPr lang="zh-CN" altLang="en-US" sz="2800" b="1" dirty="0" smtClean="0">
                <a:latin typeface="楷体" pitchFamily="49" charset="-122"/>
                <a:ea typeface="楷体" pitchFamily="49" charset="-122"/>
              </a:rPr>
              <a:t>叶片泵排量初始设定</a:t>
            </a:r>
            <a:endParaRPr lang="zh-CN" altLang="en-US" sz="2800" b="1" dirty="0">
              <a:latin typeface="楷体" pitchFamily="49" charset="-122"/>
              <a:ea typeface="楷体" pitchFamily="49" charset="-122"/>
            </a:endParaRPr>
          </a:p>
        </p:txBody>
      </p:sp>
      <p:sp>
        <p:nvSpPr>
          <p:cNvPr id="9" name="矩形 8"/>
          <p:cNvSpPr/>
          <p:nvPr/>
        </p:nvSpPr>
        <p:spPr>
          <a:xfrm>
            <a:off x="5940152" y="1844824"/>
            <a:ext cx="2766887" cy="446109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50000"/>
              </a:lnSpc>
            </a:pPr>
            <a:r>
              <a:rPr lang="zh-CN" altLang="en-US" sz="2400" b="1" dirty="0" smtClean="0">
                <a:latin typeface="楷体" pitchFamily="49" charset="-122"/>
                <a:ea typeface="楷体" pitchFamily="49" charset="-122"/>
              </a:rPr>
              <a:t>    定</a:t>
            </a:r>
            <a:r>
              <a:rPr lang="zh-CN" altLang="en-US" sz="2400" b="1" dirty="0">
                <a:latin typeface="楷体" pitchFamily="49" charset="-122"/>
                <a:ea typeface="楷体" pitchFamily="49" charset="-122"/>
              </a:rPr>
              <a:t>子环的最大偏心量有流量调节螺栓调节限定</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a:lnSpc>
                <a:spcPct val="150000"/>
              </a:lnSpc>
            </a:pPr>
            <a:r>
              <a:rPr lang="en-US" altLang="zh-CN" sz="2400" b="1" dirty="0">
                <a:latin typeface="楷体" pitchFamily="49" charset="-122"/>
                <a:ea typeface="楷体" pitchFamily="49" charset="-122"/>
              </a:rPr>
              <a:t> </a:t>
            </a:r>
            <a:r>
              <a:rPr lang="en-US" altLang="zh-CN" sz="2400" b="1" dirty="0" smtClean="0">
                <a:latin typeface="楷体" pitchFamily="49" charset="-122"/>
                <a:ea typeface="楷体" pitchFamily="49" charset="-122"/>
              </a:rPr>
              <a:t>   </a:t>
            </a:r>
            <a:r>
              <a:rPr lang="zh-CN" altLang="en-US" sz="2400" b="1" dirty="0" smtClean="0">
                <a:latin typeface="楷体" pitchFamily="49" charset="-122"/>
                <a:ea typeface="楷体" pitchFamily="49" charset="-122"/>
              </a:rPr>
              <a:t>初始状态</a:t>
            </a:r>
            <a:r>
              <a:rPr lang="zh-CN" altLang="en-US" sz="2400" b="1" dirty="0">
                <a:latin typeface="楷体" pitchFamily="49" charset="-122"/>
                <a:ea typeface="楷体" pitchFamily="49" charset="-122"/>
              </a:rPr>
              <a:t>时，弹簧力将定子推到最右边位置，这时偏心量最大，叶片泵的排量最大</a:t>
            </a:r>
            <a:r>
              <a:rPr lang="zh-CN" altLang="en-US" sz="2400" b="1" dirty="0" smtClean="0">
                <a:latin typeface="楷体" pitchFamily="49" charset="-122"/>
                <a:ea typeface="楷体" pitchFamily="49" charset="-122"/>
              </a:rPr>
              <a:t>。  </a:t>
            </a:r>
            <a:endParaRPr lang="zh-CN" altLang="en-US" dirty="0"/>
          </a:p>
        </p:txBody>
      </p:sp>
      <p:sp>
        <p:nvSpPr>
          <p:cNvPr id="10" name="矩形 9"/>
          <p:cNvSpPr/>
          <p:nvPr/>
        </p:nvSpPr>
        <p:spPr>
          <a:xfrm>
            <a:off x="4355976" y="5392645"/>
            <a:ext cx="800219"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zh-CN" altLang="en-US" sz="1200" b="1" dirty="0" smtClean="0">
                <a:latin typeface="楷体" pitchFamily="49" charset="-122"/>
                <a:ea typeface="楷体" pitchFamily="49" charset="-122"/>
              </a:rPr>
              <a:t>流量调节</a:t>
            </a:r>
            <a:endParaRPr lang="en-US" altLang="zh-CN" sz="1200" b="1" dirty="0" smtClean="0">
              <a:latin typeface="楷体" pitchFamily="49" charset="-122"/>
              <a:ea typeface="楷体" pitchFamily="49" charset="-122"/>
            </a:endParaRPr>
          </a:p>
          <a:p>
            <a:pPr algn="ctr"/>
            <a:r>
              <a:rPr lang="zh-CN" altLang="en-US" sz="1200" b="1" dirty="0" smtClean="0">
                <a:latin typeface="楷体" pitchFamily="49" charset="-122"/>
                <a:ea typeface="楷体" pitchFamily="49" charset="-122"/>
              </a:rPr>
              <a:t>螺栓</a:t>
            </a:r>
            <a:endParaRPr lang="zh-CN" altLang="en-US" sz="1200" dirty="0"/>
          </a:p>
        </p:txBody>
      </p:sp>
      <p:sp>
        <p:nvSpPr>
          <p:cNvPr id="11" name="矩形 10"/>
          <p:cNvSpPr/>
          <p:nvPr/>
        </p:nvSpPr>
        <p:spPr>
          <a:xfrm>
            <a:off x="3678098" y="6135686"/>
            <a:ext cx="79208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altLang="zh-CN" sz="2000" b="1" dirty="0" err="1" smtClean="0">
                <a:latin typeface="楷体" pitchFamily="49" charset="-122"/>
                <a:ea typeface="楷体" pitchFamily="49" charset="-122"/>
              </a:rPr>
              <a:t>e</a:t>
            </a:r>
            <a:r>
              <a:rPr lang="en-US" altLang="zh-CN" sz="2000" b="1" baseline="-25000" dirty="0" err="1" smtClean="0">
                <a:latin typeface="楷体" pitchFamily="49" charset="-122"/>
                <a:ea typeface="楷体" pitchFamily="49" charset="-122"/>
              </a:rPr>
              <a:t>max</a:t>
            </a:r>
            <a:endParaRPr lang="zh-CN" altLang="en-US" sz="2000" baseline="-25000" dirty="0"/>
          </a:p>
        </p:txBody>
      </p:sp>
    </p:spTree>
    <p:extLst>
      <p:ext uri="{BB962C8B-B14F-4D97-AF65-F5344CB8AC3E}">
        <p14:creationId xmlns:p14="http://schemas.microsoft.com/office/powerpoint/2010/main" val="10359085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1879</TotalTime>
  <Words>2659</Words>
  <Application>Microsoft Office PowerPoint</Application>
  <PresentationFormat>全屏显示(4:3)</PresentationFormat>
  <Paragraphs>353</Paragraphs>
  <Slides>60</Slides>
  <Notes>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3" baseType="lpstr">
      <vt:lpstr>PMingLiU-ExtB</vt:lpstr>
      <vt:lpstr>仿宋_GB2312</vt:lpstr>
      <vt:lpstr>楷体</vt:lpstr>
      <vt:lpstr>隶书</vt:lpstr>
      <vt:lpstr>宋体</vt:lpstr>
      <vt:lpstr>Calibri</vt:lpstr>
      <vt:lpstr>Cambria Math</vt:lpstr>
      <vt:lpstr>Constantia</vt:lpstr>
      <vt:lpstr>Times New Roman</vt:lpstr>
      <vt:lpstr>Wingdings</vt:lpstr>
      <vt:lpstr>Wingdings 2</vt:lpstr>
      <vt:lpstr>流畅</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液压动力元件</dc:title>
  <dc:creator>wq</dc:creator>
  <cp:lastModifiedBy>wangqiang</cp:lastModifiedBy>
  <cp:revision>184</cp:revision>
  <dcterms:created xsi:type="dcterms:W3CDTF">2012-08-08T11:21:48Z</dcterms:created>
  <dcterms:modified xsi:type="dcterms:W3CDTF">2016-10-04T01:40:59Z</dcterms:modified>
</cp:coreProperties>
</file>