
<file path=[Content_Types].xml><?xml version="1.0" encoding="utf-8"?>
<Types xmlns="http://schemas.openxmlformats.org/package/2006/content-types">
  <Default Extension="png" ContentType="image/png"/>
  <Default Extension="bin" ContentType="application/vnd.ms-office.activeX"/>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activeX/activeX1.xml" ContentType="application/vnd.ms-office.activeX+xml"/>
  <Override PartName="/ppt/activeX/activeX2.xml" ContentType="application/vnd.ms-office.activeX+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41"/>
  </p:notesMasterIdLst>
  <p:sldIdLst>
    <p:sldId id="335" r:id="rId2"/>
    <p:sldId id="362" r:id="rId3"/>
    <p:sldId id="363" r:id="rId4"/>
    <p:sldId id="385" r:id="rId5"/>
    <p:sldId id="419" r:id="rId6"/>
    <p:sldId id="328" r:id="rId7"/>
    <p:sldId id="395" r:id="rId8"/>
    <p:sldId id="396" r:id="rId9"/>
    <p:sldId id="370" r:id="rId10"/>
    <p:sldId id="382" r:id="rId11"/>
    <p:sldId id="380" r:id="rId12"/>
    <p:sldId id="330" r:id="rId13"/>
    <p:sldId id="400" r:id="rId14"/>
    <p:sldId id="345" r:id="rId15"/>
    <p:sldId id="372" r:id="rId16"/>
    <p:sldId id="373" r:id="rId17"/>
    <p:sldId id="383" r:id="rId18"/>
    <p:sldId id="398" r:id="rId19"/>
    <p:sldId id="397" r:id="rId20"/>
    <p:sldId id="384" r:id="rId21"/>
    <p:sldId id="421" r:id="rId22"/>
    <p:sldId id="401" r:id="rId23"/>
    <p:sldId id="402" r:id="rId24"/>
    <p:sldId id="403" r:id="rId25"/>
    <p:sldId id="404" r:id="rId26"/>
    <p:sldId id="405" r:id="rId27"/>
    <p:sldId id="406" r:id="rId28"/>
    <p:sldId id="407" r:id="rId29"/>
    <p:sldId id="408" r:id="rId30"/>
    <p:sldId id="409" r:id="rId31"/>
    <p:sldId id="410" r:id="rId32"/>
    <p:sldId id="411" r:id="rId33"/>
    <p:sldId id="412" r:id="rId34"/>
    <p:sldId id="413" r:id="rId35"/>
    <p:sldId id="414" r:id="rId36"/>
    <p:sldId id="415" r:id="rId37"/>
    <p:sldId id="416" r:id="rId38"/>
    <p:sldId id="417" r:id="rId39"/>
    <p:sldId id="418" r:id="rId40"/>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ahoma" pitchFamily="34" charset="0"/>
        <a:ea typeface="宋体" pitchFamily="2" charset="-122"/>
        <a:cs typeface="+mn-cs"/>
      </a:defRPr>
    </a:lvl5pPr>
    <a:lvl6pPr marL="2286000" algn="l" defTabSz="914400" rtl="0" eaLnBrk="1" latinLnBrk="0" hangingPunct="1">
      <a:defRPr kumimoji="1" sz="2400" kern="1200">
        <a:solidFill>
          <a:schemeClr val="tx1"/>
        </a:solidFill>
        <a:latin typeface="Tahoma" pitchFamily="34" charset="0"/>
        <a:ea typeface="宋体" pitchFamily="2" charset="-122"/>
        <a:cs typeface="+mn-cs"/>
      </a:defRPr>
    </a:lvl6pPr>
    <a:lvl7pPr marL="2743200" algn="l" defTabSz="914400" rtl="0" eaLnBrk="1" latinLnBrk="0" hangingPunct="1">
      <a:defRPr kumimoji="1" sz="2400" kern="1200">
        <a:solidFill>
          <a:schemeClr val="tx1"/>
        </a:solidFill>
        <a:latin typeface="Tahoma" pitchFamily="34" charset="0"/>
        <a:ea typeface="宋体" pitchFamily="2" charset="-122"/>
        <a:cs typeface="+mn-cs"/>
      </a:defRPr>
    </a:lvl7pPr>
    <a:lvl8pPr marL="3200400" algn="l" defTabSz="914400" rtl="0" eaLnBrk="1" latinLnBrk="0" hangingPunct="1">
      <a:defRPr kumimoji="1" sz="2400" kern="1200">
        <a:solidFill>
          <a:schemeClr val="tx1"/>
        </a:solidFill>
        <a:latin typeface="Tahoma" pitchFamily="34" charset="0"/>
        <a:ea typeface="宋体" pitchFamily="2" charset="-122"/>
        <a:cs typeface="+mn-cs"/>
      </a:defRPr>
    </a:lvl8pPr>
    <a:lvl9pPr marL="3657600" algn="l" defTabSz="914400" rtl="0" eaLnBrk="1" latinLnBrk="0" hangingPunct="1">
      <a:defRPr kumimoji="1" sz="2400" kern="1200">
        <a:solidFill>
          <a:schemeClr val="tx1"/>
        </a:solidFill>
        <a:latin typeface="Tahom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6600"/>
    <a:srgbClr val="CC3300"/>
    <a:srgbClr val="FF9900"/>
    <a:srgbClr val="CC0099"/>
    <a:srgbClr val="D60093"/>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94576" autoAdjust="0"/>
  </p:normalViewPr>
  <p:slideViewPr>
    <p:cSldViewPr>
      <p:cViewPr varScale="1">
        <p:scale>
          <a:sx n="77" d="100"/>
          <a:sy n="77" d="100"/>
        </p:scale>
        <p:origin x="1200"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charset="0"/>
              </a:defRPr>
            </a:lvl1pPr>
          </a:lstStyle>
          <a:p>
            <a:pPr>
              <a:defRPr/>
            </a:pPr>
            <a:endParaRPr lang="en-US" altLang="zh-CN"/>
          </a:p>
        </p:txBody>
      </p:sp>
      <p:sp>
        <p:nvSpPr>
          <p:cNvPr id="6349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charset="0"/>
              </a:defRPr>
            </a:lvl1pPr>
          </a:lstStyle>
          <a:p>
            <a:pPr>
              <a:defRPr/>
            </a:pPr>
            <a:endParaRPr lang="en-US" altLang="zh-CN"/>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349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349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charset="0"/>
              </a:defRPr>
            </a:lvl1pPr>
          </a:lstStyle>
          <a:p>
            <a:pPr>
              <a:defRPr/>
            </a:pPr>
            <a:endParaRPr lang="en-US" altLang="zh-CN"/>
          </a:p>
        </p:txBody>
      </p:sp>
      <p:sp>
        <p:nvSpPr>
          <p:cNvPr id="6349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charset="0"/>
              </a:defRPr>
            </a:lvl1pPr>
          </a:lstStyle>
          <a:p>
            <a:pPr>
              <a:defRPr/>
            </a:pPr>
            <a:fld id="{CF2340F2-E5AA-4A90-B63A-9392D4539AF2}" type="slidenum">
              <a:rPr lang="en-US" altLang="zh-CN"/>
              <a:pPr>
                <a:defRPr/>
              </a:pPr>
              <a:t>‹#›</a:t>
            </a:fld>
            <a:endParaRPr lang="en-US" altLang="zh-CN"/>
          </a:p>
        </p:txBody>
      </p:sp>
    </p:spTree>
    <p:extLst>
      <p:ext uri="{BB962C8B-B14F-4D97-AF65-F5344CB8AC3E}">
        <p14:creationId xmlns:p14="http://schemas.microsoft.com/office/powerpoint/2010/main" val="29021778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smtClean="0"/>
              <a:t>单击此处编辑母版标题样式</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a:p>
        </p:txBody>
      </p:sp>
      <p:sp>
        <p:nvSpPr>
          <p:cNvPr id="4" name="Date Placeholder 29"/>
          <p:cNvSpPr>
            <a:spLocks noGrp="1"/>
          </p:cNvSpPr>
          <p:nvPr>
            <p:ph type="dt" sz="half" idx="10"/>
          </p:nvPr>
        </p:nvSpPr>
        <p:spPr/>
        <p:txBody>
          <a:bodyPr/>
          <a:lstStyle>
            <a:lvl1pPr>
              <a:defRPr/>
            </a:lvl1pPr>
          </a:lstStyle>
          <a:p>
            <a:pPr>
              <a:defRPr/>
            </a:pPr>
            <a:endParaRPr lang="en-US" altLang="zh-CN"/>
          </a:p>
        </p:txBody>
      </p:sp>
      <p:sp>
        <p:nvSpPr>
          <p:cNvPr id="5" name="Footer Placeholder 18"/>
          <p:cNvSpPr>
            <a:spLocks noGrp="1"/>
          </p:cNvSpPr>
          <p:nvPr>
            <p:ph type="ftr" sz="quarter" idx="11"/>
          </p:nvPr>
        </p:nvSpPr>
        <p:spPr/>
        <p:txBody>
          <a:bodyPr/>
          <a:lstStyle>
            <a:lvl1pPr>
              <a:defRPr/>
            </a:lvl1pPr>
          </a:lstStyle>
          <a:p>
            <a:pPr>
              <a:defRPr/>
            </a:pPr>
            <a:endParaRPr lang="en-US" altLang="zh-CN"/>
          </a:p>
        </p:txBody>
      </p:sp>
      <p:sp>
        <p:nvSpPr>
          <p:cNvPr id="6" name="Slide Number Placeholder 26"/>
          <p:cNvSpPr>
            <a:spLocks noGrp="1"/>
          </p:cNvSpPr>
          <p:nvPr>
            <p:ph type="sldNum" sz="quarter" idx="12"/>
          </p:nvPr>
        </p:nvSpPr>
        <p:spPr/>
        <p:txBody>
          <a:bodyPr/>
          <a:lstStyle>
            <a:lvl1pPr>
              <a:defRPr/>
            </a:lvl1pPr>
          </a:lstStyle>
          <a:p>
            <a:pPr>
              <a:defRPr/>
            </a:pPr>
            <a:fld id="{D0782E6A-A06E-4963-8B65-41B27559E2B6}" type="slidenum">
              <a:rPr lang="en-US" altLang="zh-CN"/>
              <a:pPr>
                <a:defRPr/>
              </a:pPr>
              <a:t>‹#›</a:t>
            </a:fld>
            <a:endParaRPr lang="en-US" altLang="zh-CN"/>
          </a:p>
        </p:txBody>
      </p:sp>
    </p:spTree>
    <p:extLst>
      <p:ext uri="{BB962C8B-B14F-4D97-AF65-F5344CB8AC3E}">
        <p14:creationId xmlns:p14="http://schemas.microsoft.com/office/powerpoint/2010/main" val="296509391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9"/>
          <p:cNvSpPr>
            <a:spLocks noGrp="1"/>
          </p:cNvSpPr>
          <p:nvPr>
            <p:ph type="dt" sz="half" idx="10"/>
          </p:nvPr>
        </p:nvSpPr>
        <p:spPr/>
        <p:txBody>
          <a:bodyPr/>
          <a:lstStyle>
            <a:lvl1pPr>
              <a:defRPr/>
            </a:lvl1pPr>
          </a:lstStyle>
          <a:p>
            <a:pPr>
              <a:defRPr/>
            </a:pPr>
            <a:endParaRPr lang="en-US" altLang="zh-CN"/>
          </a:p>
        </p:txBody>
      </p:sp>
      <p:sp>
        <p:nvSpPr>
          <p:cNvPr id="5" name="Footer Placeholder 21"/>
          <p:cNvSpPr>
            <a:spLocks noGrp="1"/>
          </p:cNvSpPr>
          <p:nvPr>
            <p:ph type="ftr" sz="quarter" idx="11"/>
          </p:nvPr>
        </p:nvSpPr>
        <p:spPr/>
        <p:txBody>
          <a:bodyPr/>
          <a:lstStyle>
            <a:lvl1pPr>
              <a:defRPr/>
            </a:lvl1pPr>
          </a:lstStyle>
          <a:p>
            <a:pPr>
              <a:defRPr/>
            </a:pPr>
            <a:endParaRPr lang="en-US" altLang="zh-CN"/>
          </a:p>
        </p:txBody>
      </p:sp>
      <p:sp>
        <p:nvSpPr>
          <p:cNvPr id="6" name="Slide Number Placeholder 17"/>
          <p:cNvSpPr>
            <a:spLocks noGrp="1"/>
          </p:cNvSpPr>
          <p:nvPr>
            <p:ph type="sldNum" sz="quarter" idx="12"/>
          </p:nvPr>
        </p:nvSpPr>
        <p:spPr/>
        <p:txBody>
          <a:bodyPr/>
          <a:lstStyle>
            <a:lvl1pPr>
              <a:defRPr/>
            </a:lvl1pPr>
          </a:lstStyle>
          <a:p>
            <a:pPr>
              <a:defRPr/>
            </a:pPr>
            <a:fld id="{C8B4C162-F34E-4EF1-A7DD-052A4E6C09B2}" type="slidenum">
              <a:rPr lang="en-US" altLang="zh-CN"/>
              <a:pPr>
                <a:defRPr/>
              </a:pPr>
              <a:t>‹#›</a:t>
            </a:fld>
            <a:endParaRPr lang="en-US" altLang="zh-CN"/>
          </a:p>
        </p:txBody>
      </p:sp>
    </p:spTree>
    <p:extLst>
      <p:ext uri="{BB962C8B-B14F-4D97-AF65-F5344CB8AC3E}">
        <p14:creationId xmlns:p14="http://schemas.microsoft.com/office/powerpoint/2010/main" val="2496609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9"/>
          <p:cNvSpPr>
            <a:spLocks noGrp="1"/>
          </p:cNvSpPr>
          <p:nvPr>
            <p:ph type="dt" sz="half" idx="10"/>
          </p:nvPr>
        </p:nvSpPr>
        <p:spPr/>
        <p:txBody>
          <a:bodyPr/>
          <a:lstStyle>
            <a:lvl1pPr>
              <a:defRPr/>
            </a:lvl1pPr>
          </a:lstStyle>
          <a:p>
            <a:pPr>
              <a:defRPr/>
            </a:pPr>
            <a:endParaRPr lang="en-US" altLang="zh-CN"/>
          </a:p>
        </p:txBody>
      </p:sp>
      <p:sp>
        <p:nvSpPr>
          <p:cNvPr id="5" name="Footer Placeholder 21"/>
          <p:cNvSpPr>
            <a:spLocks noGrp="1"/>
          </p:cNvSpPr>
          <p:nvPr>
            <p:ph type="ftr" sz="quarter" idx="11"/>
          </p:nvPr>
        </p:nvSpPr>
        <p:spPr/>
        <p:txBody>
          <a:bodyPr/>
          <a:lstStyle>
            <a:lvl1pPr>
              <a:defRPr/>
            </a:lvl1pPr>
          </a:lstStyle>
          <a:p>
            <a:pPr>
              <a:defRPr/>
            </a:pPr>
            <a:endParaRPr lang="en-US" altLang="zh-CN"/>
          </a:p>
        </p:txBody>
      </p:sp>
      <p:sp>
        <p:nvSpPr>
          <p:cNvPr id="6" name="Slide Number Placeholder 17"/>
          <p:cNvSpPr>
            <a:spLocks noGrp="1"/>
          </p:cNvSpPr>
          <p:nvPr>
            <p:ph type="sldNum" sz="quarter" idx="12"/>
          </p:nvPr>
        </p:nvSpPr>
        <p:spPr/>
        <p:txBody>
          <a:bodyPr/>
          <a:lstStyle>
            <a:lvl1pPr>
              <a:defRPr/>
            </a:lvl1pPr>
          </a:lstStyle>
          <a:p>
            <a:pPr>
              <a:defRPr/>
            </a:pPr>
            <a:fld id="{2C2D5E70-C73D-4EFA-B5A4-27A5C0CD1134}" type="slidenum">
              <a:rPr lang="en-US" altLang="zh-CN"/>
              <a:pPr>
                <a:defRPr/>
              </a:pPr>
              <a:t>‹#›</a:t>
            </a:fld>
            <a:endParaRPr lang="en-US" altLang="zh-CN"/>
          </a:p>
        </p:txBody>
      </p:sp>
    </p:spTree>
    <p:extLst>
      <p:ext uri="{BB962C8B-B14F-4D97-AF65-F5344CB8AC3E}">
        <p14:creationId xmlns:p14="http://schemas.microsoft.com/office/powerpoint/2010/main" val="26915419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617538"/>
            <a:ext cx="7793037"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914400" y="6324600"/>
            <a:ext cx="1905000" cy="457200"/>
          </a:xfrm>
        </p:spPr>
        <p:txBody>
          <a:bodyPr/>
          <a:lstStyle>
            <a:lvl1pPr>
              <a:defRPr/>
            </a:lvl1pPr>
          </a:lstStyle>
          <a:p>
            <a:pPr>
              <a:defRPr/>
            </a:pPr>
            <a:endParaRPr lang="en-US" altLang="zh-CN"/>
          </a:p>
        </p:txBody>
      </p:sp>
      <p:sp>
        <p:nvSpPr>
          <p:cNvPr id="6" name="页脚占位符 5"/>
          <p:cNvSpPr>
            <a:spLocks noGrp="1"/>
          </p:cNvSpPr>
          <p:nvPr>
            <p:ph type="ftr" sz="quarter" idx="11"/>
          </p:nvPr>
        </p:nvSpPr>
        <p:spPr>
          <a:xfrm>
            <a:off x="3352800" y="6324600"/>
            <a:ext cx="2895600" cy="457200"/>
          </a:xfrm>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6781800" y="6324600"/>
            <a:ext cx="1905000" cy="457200"/>
          </a:xfrm>
        </p:spPr>
        <p:txBody>
          <a:bodyPr/>
          <a:lstStyle>
            <a:lvl1pPr>
              <a:defRPr/>
            </a:lvl1pPr>
          </a:lstStyle>
          <a:p>
            <a:pPr>
              <a:defRPr/>
            </a:pPr>
            <a:fld id="{69323B38-9118-42A9-9E3C-619A4D66D62D}" type="slidenum">
              <a:rPr lang="en-US" altLang="zh-CN"/>
              <a:pPr>
                <a:defRPr/>
              </a:pPr>
              <a:t>‹#›</a:t>
            </a:fld>
            <a:endParaRPr lang="en-US" altLang="zh-CN"/>
          </a:p>
        </p:txBody>
      </p:sp>
    </p:spTree>
    <p:extLst>
      <p:ext uri="{BB962C8B-B14F-4D97-AF65-F5344CB8AC3E}">
        <p14:creationId xmlns:p14="http://schemas.microsoft.com/office/powerpoint/2010/main" val="2552833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9"/>
          <p:cNvSpPr>
            <a:spLocks noGrp="1"/>
          </p:cNvSpPr>
          <p:nvPr>
            <p:ph type="dt" sz="half" idx="10"/>
          </p:nvPr>
        </p:nvSpPr>
        <p:spPr/>
        <p:txBody>
          <a:bodyPr/>
          <a:lstStyle>
            <a:lvl1pPr>
              <a:defRPr/>
            </a:lvl1pPr>
          </a:lstStyle>
          <a:p>
            <a:pPr>
              <a:defRPr/>
            </a:pPr>
            <a:endParaRPr lang="en-US" altLang="zh-CN"/>
          </a:p>
        </p:txBody>
      </p:sp>
      <p:sp>
        <p:nvSpPr>
          <p:cNvPr id="5" name="Footer Placeholder 21"/>
          <p:cNvSpPr>
            <a:spLocks noGrp="1"/>
          </p:cNvSpPr>
          <p:nvPr>
            <p:ph type="ftr" sz="quarter" idx="11"/>
          </p:nvPr>
        </p:nvSpPr>
        <p:spPr/>
        <p:txBody>
          <a:bodyPr/>
          <a:lstStyle>
            <a:lvl1pPr>
              <a:defRPr/>
            </a:lvl1pPr>
          </a:lstStyle>
          <a:p>
            <a:pPr>
              <a:defRPr/>
            </a:pPr>
            <a:endParaRPr lang="en-US" altLang="zh-CN"/>
          </a:p>
        </p:txBody>
      </p:sp>
      <p:sp>
        <p:nvSpPr>
          <p:cNvPr id="6" name="Slide Number Placeholder 17"/>
          <p:cNvSpPr>
            <a:spLocks noGrp="1"/>
          </p:cNvSpPr>
          <p:nvPr>
            <p:ph type="sldNum" sz="quarter" idx="12"/>
          </p:nvPr>
        </p:nvSpPr>
        <p:spPr/>
        <p:txBody>
          <a:bodyPr/>
          <a:lstStyle>
            <a:lvl1pPr>
              <a:defRPr/>
            </a:lvl1pPr>
          </a:lstStyle>
          <a:p>
            <a:pPr>
              <a:defRPr/>
            </a:pPr>
            <a:fld id="{0064AFD7-4741-4245-B004-6E4211AC0BF4}" type="slidenum">
              <a:rPr lang="en-US" altLang="zh-CN"/>
              <a:pPr>
                <a:defRPr/>
              </a:pPr>
              <a:t>‹#›</a:t>
            </a:fld>
            <a:endParaRPr lang="en-US" altLang="zh-CN"/>
          </a:p>
        </p:txBody>
      </p:sp>
    </p:spTree>
    <p:extLst>
      <p:ext uri="{BB962C8B-B14F-4D97-AF65-F5344CB8AC3E}">
        <p14:creationId xmlns:p14="http://schemas.microsoft.com/office/powerpoint/2010/main" val="585327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BB8F236-8FA6-4512-8331-FBA1944F711C}" type="slidenum">
              <a:rPr lang="en-US" altLang="zh-CN"/>
              <a:pPr>
                <a:defRPr/>
              </a:pPr>
              <a:t>‹#›</a:t>
            </a:fld>
            <a:endParaRPr lang="en-US" altLang="zh-CN"/>
          </a:p>
        </p:txBody>
      </p:sp>
    </p:spTree>
    <p:extLst>
      <p:ext uri="{BB962C8B-B14F-4D97-AF65-F5344CB8AC3E}">
        <p14:creationId xmlns:p14="http://schemas.microsoft.com/office/powerpoint/2010/main" val="160855604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Date Placeholder 9"/>
          <p:cNvSpPr>
            <a:spLocks noGrp="1"/>
          </p:cNvSpPr>
          <p:nvPr>
            <p:ph type="dt" sz="half" idx="10"/>
          </p:nvPr>
        </p:nvSpPr>
        <p:spPr/>
        <p:txBody>
          <a:bodyPr/>
          <a:lstStyle>
            <a:lvl1pPr>
              <a:defRPr/>
            </a:lvl1pPr>
          </a:lstStyle>
          <a:p>
            <a:pPr>
              <a:defRPr/>
            </a:pPr>
            <a:endParaRPr lang="en-US" altLang="zh-CN"/>
          </a:p>
        </p:txBody>
      </p:sp>
      <p:sp>
        <p:nvSpPr>
          <p:cNvPr id="6" name="Footer Placeholder 21"/>
          <p:cNvSpPr>
            <a:spLocks noGrp="1"/>
          </p:cNvSpPr>
          <p:nvPr>
            <p:ph type="ftr" sz="quarter" idx="11"/>
          </p:nvPr>
        </p:nvSpPr>
        <p:spPr/>
        <p:txBody>
          <a:bodyPr/>
          <a:lstStyle>
            <a:lvl1pPr>
              <a:defRPr/>
            </a:lvl1pPr>
          </a:lstStyle>
          <a:p>
            <a:pPr>
              <a:defRPr/>
            </a:pPr>
            <a:endParaRPr lang="en-US" altLang="zh-CN"/>
          </a:p>
        </p:txBody>
      </p:sp>
      <p:sp>
        <p:nvSpPr>
          <p:cNvPr id="7" name="Slide Number Placeholder 17"/>
          <p:cNvSpPr>
            <a:spLocks noGrp="1"/>
          </p:cNvSpPr>
          <p:nvPr>
            <p:ph type="sldNum" sz="quarter" idx="12"/>
          </p:nvPr>
        </p:nvSpPr>
        <p:spPr/>
        <p:txBody>
          <a:bodyPr/>
          <a:lstStyle>
            <a:lvl1pPr>
              <a:defRPr/>
            </a:lvl1pPr>
          </a:lstStyle>
          <a:p>
            <a:pPr>
              <a:defRPr/>
            </a:pPr>
            <a:fld id="{478077CD-D21E-4CCE-BA88-C2E998B480EC}" type="slidenum">
              <a:rPr lang="en-US" altLang="zh-CN"/>
              <a:pPr>
                <a:defRPr/>
              </a:pPr>
              <a:t>‹#›</a:t>
            </a:fld>
            <a:endParaRPr lang="en-US" altLang="zh-CN"/>
          </a:p>
        </p:txBody>
      </p:sp>
    </p:spTree>
    <p:extLst>
      <p:ext uri="{BB962C8B-B14F-4D97-AF65-F5344CB8AC3E}">
        <p14:creationId xmlns:p14="http://schemas.microsoft.com/office/powerpoint/2010/main" val="1072341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Date Placeholder 9"/>
          <p:cNvSpPr>
            <a:spLocks noGrp="1"/>
          </p:cNvSpPr>
          <p:nvPr>
            <p:ph type="dt" sz="half" idx="10"/>
          </p:nvPr>
        </p:nvSpPr>
        <p:spPr/>
        <p:txBody>
          <a:bodyPr/>
          <a:lstStyle>
            <a:lvl1pPr>
              <a:defRPr/>
            </a:lvl1pPr>
          </a:lstStyle>
          <a:p>
            <a:pPr>
              <a:defRPr/>
            </a:pPr>
            <a:endParaRPr lang="en-US" altLang="zh-CN"/>
          </a:p>
        </p:txBody>
      </p:sp>
      <p:sp>
        <p:nvSpPr>
          <p:cNvPr id="8" name="Footer Placeholder 21"/>
          <p:cNvSpPr>
            <a:spLocks noGrp="1"/>
          </p:cNvSpPr>
          <p:nvPr>
            <p:ph type="ftr" sz="quarter" idx="11"/>
          </p:nvPr>
        </p:nvSpPr>
        <p:spPr/>
        <p:txBody>
          <a:bodyPr/>
          <a:lstStyle>
            <a:lvl1pPr>
              <a:defRPr/>
            </a:lvl1pPr>
          </a:lstStyle>
          <a:p>
            <a:pPr>
              <a:defRPr/>
            </a:pPr>
            <a:endParaRPr lang="en-US" altLang="zh-CN"/>
          </a:p>
        </p:txBody>
      </p:sp>
      <p:sp>
        <p:nvSpPr>
          <p:cNvPr id="9" name="Slide Number Placeholder 17"/>
          <p:cNvSpPr>
            <a:spLocks noGrp="1"/>
          </p:cNvSpPr>
          <p:nvPr>
            <p:ph type="sldNum" sz="quarter" idx="12"/>
          </p:nvPr>
        </p:nvSpPr>
        <p:spPr/>
        <p:txBody>
          <a:bodyPr/>
          <a:lstStyle>
            <a:lvl1pPr>
              <a:defRPr/>
            </a:lvl1pPr>
          </a:lstStyle>
          <a:p>
            <a:pPr>
              <a:defRPr/>
            </a:pPr>
            <a:fld id="{0C79B33D-C1E4-4976-B0AD-546693C9F66A}" type="slidenum">
              <a:rPr lang="en-US" altLang="zh-CN"/>
              <a:pPr>
                <a:defRPr/>
              </a:pPr>
              <a:t>‹#›</a:t>
            </a:fld>
            <a:endParaRPr lang="en-US" altLang="zh-CN"/>
          </a:p>
        </p:txBody>
      </p:sp>
    </p:spTree>
    <p:extLst>
      <p:ext uri="{BB962C8B-B14F-4D97-AF65-F5344CB8AC3E}">
        <p14:creationId xmlns:p14="http://schemas.microsoft.com/office/powerpoint/2010/main" val="2910839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zh-CN" altLang="en-US" smtClean="0"/>
              <a:t>单击此处编辑母版标题样式</a:t>
            </a:r>
            <a:endParaRPr lang="en-US"/>
          </a:p>
        </p:txBody>
      </p:sp>
      <p:sp>
        <p:nvSpPr>
          <p:cNvPr id="3" name="Date Placeholder 9"/>
          <p:cNvSpPr>
            <a:spLocks noGrp="1"/>
          </p:cNvSpPr>
          <p:nvPr>
            <p:ph type="dt" sz="half" idx="10"/>
          </p:nvPr>
        </p:nvSpPr>
        <p:spPr/>
        <p:txBody>
          <a:bodyPr/>
          <a:lstStyle>
            <a:lvl1pPr>
              <a:defRPr/>
            </a:lvl1pPr>
          </a:lstStyle>
          <a:p>
            <a:pPr>
              <a:defRPr/>
            </a:pPr>
            <a:endParaRPr lang="en-US" altLang="zh-CN"/>
          </a:p>
        </p:txBody>
      </p:sp>
      <p:sp>
        <p:nvSpPr>
          <p:cNvPr id="4" name="Footer Placeholder 21"/>
          <p:cNvSpPr>
            <a:spLocks noGrp="1"/>
          </p:cNvSpPr>
          <p:nvPr>
            <p:ph type="ftr" sz="quarter" idx="11"/>
          </p:nvPr>
        </p:nvSpPr>
        <p:spPr/>
        <p:txBody>
          <a:bodyPr/>
          <a:lstStyle>
            <a:lvl1pPr>
              <a:defRPr/>
            </a:lvl1pPr>
          </a:lstStyle>
          <a:p>
            <a:pPr>
              <a:defRPr/>
            </a:pPr>
            <a:endParaRPr lang="en-US" altLang="zh-CN"/>
          </a:p>
        </p:txBody>
      </p:sp>
      <p:sp>
        <p:nvSpPr>
          <p:cNvPr id="5" name="Slide Number Placeholder 17"/>
          <p:cNvSpPr>
            <a:spLocks noGrp="1"/>
          </p:cNvSpPr>
          <p:nvPr>
            <p:ph type="sldNum" sz="quarter" idx="12"/>
          </p:nvPr>
        </p:nvSpPr>
        <p:spPr/>
        <p:txBody>
          <a:bodyPr/>
          <a:lstStyle>
            <a:lvl1pPr>
              <a:defRPr/>
            </a:lvl1pPr>
          </a:lstStyle>
          <a:p>
            <a:pPr>
              <a:defRPr/>
            </a:pPr>
            <a:fld id="{8C6E42CB-581F-412F-AA01-3A3D0B74668F}" type="slidenum">
              <a:rPr lang="en-US" altLang="zh-CN"/>
              <a:pPr>
                <a:defRPr/>
              </a:pPr>
              <a:t>‹#›</a:t>
            </a:fld>
            <a:endParaRPr lang="en-US" altLang="zh-CN"/>
          </a:p>
        </p:txBody>
      </p:sp>
    </p:spTree>
    <p:extLst>
      <p:ext uri="{BB962C8B-B14F-4D97-AF65-F5344CB8AC3E}">
        <p14:creationId xmlns:p14="http://schemas.microsoft.com/office/powerpoint/2010/main" val="3360558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altLang="zh-CN"/>
          </a:p>
        </p:txBody>
      </p:sp>
      <p:sp>
        <p:nvSpPr>
          <p:cNvPr id="3" name="Footer Placeholder 21"/>
          <p:cNvSpPr>
            <a:spLocks noGrp="1"/>
          </p:cNvSpPr>
          <p:nvPr>
            <p:ph type="ftr" sz="quarter" idx="11"/>
          </p:nvPr>
        </p:nvSpPr>
        <p:spPr/>
        <p:txBody>
          <a:bodyPr/>
          <a:lstStyle>
            <a:lvl1pPr>
              <a:defRPr/>
            </a:lvl1pPr>
          </a:lstStyle>
          <a:p>
            <a:pPr>
              <a:defRPr/>
            </a:pPr>
            <a:endParaRPr lang="en-US" altLang="zh-CN"/>
          </a:p>
        </p:txBody>
      </p:sp>
      <p:sp>
        <p:nvSpPr>
          <p:cNvPr id="4" name="Slide Number Placeholder 17"/>
          <p:cNvSpPr>
            <a:spLocks noGrp="1"/>
          </p:cNvSpPr>
          <p:nvPr>
            <p:ph type="sldNum" sz="quarter" idx="12"/>
          </p:nvPr>
        </p:nvSpPr>
        <p:spPr/>
        <p:txBody>
          <a:bodyPr/>
          <a:lstStyle>
            <a:lvl1pPr>
              <a:defRPr/>
            </a:lvl1pPr>
          </a:lstStyle>
          <a:p>
            <a:pPr>
              <a:defRPr/>
            </a:pPr>
            <a:fld id="{E7B09C40-48B9-4888-B94A-48155C3CC48A}" type="slidenum">
              <a:rPr lang="en-US" altLang="zh-CN"/>
              <a:pPr>
                <a:defRPr/>
              </a:pPr>
              <a:t>‹#›</a:t>
            </a:fld>
            <a:endParaRPr lang="en-US" altLang="zh-CN"/>
          </a:p>
        </p:txBody>
      </p:sp>
    </p:spTree>
    <p:extLst>
      <p:ext uri="{BB962C8B-B14F-4D97-AF65-F5344CB8AC3E}">
        <p14:creationId xmlns:p14="http://schemas.microsoft.com/office/powerpoint/2010/main" val="3229074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zh-CN" altLang="en-US" smtClean="0"/>
              <a:t>单击此处编辑母版标题样式</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zh-CN" altLang="en-US" smtClean="0"/>
              <a:t>单击此处编辑母版文本样式</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Date Placeholder 9"/>
          <p:cNvSpPr>
            <a:spLocks noGrp="1"/>
          </p:cNvSpPr>
          <p:nvPr>
            <p:ph type="dt" sz="half" idx="10"/>
          </p:nvPr>
        </p:nvSpPr>
        <p:spPr/>
        <p:txBody>
          <a:bodyPr/>
          <a:lstStyle>
            <a:lvl1pPr>
              <a:defRPr/>
            </a:lvl1pPr>
          </a:lstStyle>
          <a:p>
            <a:pPr>
              <a:defRPr/>
            </a:pPr>
            <a:endParaRPr lang="en-US" altLang="zh-CN"/>
          </a:p>
        </p:txBody>
      </p:sp>
      <p:sp>
        <p:nvSpPr>
          <p:cNvPr id="6" name="Footer Placeholder 21"/>
          <p:cNvSpPr>
            <a:spLocks noGrp="1"/>
          </p:cNvSpPr>
          <p:nvPr>
            <p:ph type="ftr" sz="quarter" idx="11"/>
          </p:nvPr>
        </p:nvSpPr>
        <p:spPr/>
        <p:txBody>
          <a:bodyPr/>
          <a:lstStyle>
            <a:lvl1pPr>
              <a:defRPr/>
            </a:lvl1pPr>
          </a:lstStyle>
          <a:p>
            <a:pPr>
              <a:defRPr/>
            </a:pPr>
            <a:endParaRPr lang="en-US" altLang="zh-CN"/>
          </a:p>
        </p:txBody>
      </p:sp>
      <p:sp>
        <p:nvSpPr>
          <p:cNvPr id="7" name="Slide Number Placeholder 17"/>
          <p:cNvSpPr>
            <a:spLocks noGrp="1"/>
          </p:cNvSpPr>
          <p:nvPr>
            <p:ph type="sldNum" sz="quarter" idx="12"/>
          </p:nvPr>
        </p:nvSpPr>
        <p:spPr/>
        <p:txBody>
          <a:bodyPr/>
          <a:lstStyle>
            <a:lvl1pPr>
              <a:defRPr/>
            </a:lvl1pPr>
          </a:lstStyle>
          <a:p>
            <a:pPr>
              <a:defRPr/>
            </a:pPr>
            <a:fld id="{FC60DCFD-FCBD-4BC3-B84C-18D3D94599F2}" type="slidenum">
              <a:rPr lang="en-US" altLang="zh-CN"/>
              <a:pPr>
                <a:defRPr/>
              </a:pPr>
              <a:t>‹#›</a:t>
            </a:fld>
            <a:endParaRPr lang="en-US" altLang="zh-CN"/>
          </a:p>
        </p:txBody>
      </p:sp>
    </p:spTree>
    <p:extLst>
      <p:ext uri="{BB962C8B-B14F-4D97-AF65-F5344CB8AC3E}">
        <p14:creationId xmlns:p14="http://schemas.microsoft.com/office/powerpoint/2010/main" val="2518261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Snip and Round Single Corner Rectangle 8"/>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p>
        </p:txBody>
      </p:sp>
      <p:sp>
        <p:nvSpPr>
          <p:cNvPr id="6" name="Right Triangle 11"/>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p>
        </p:txBody>
      </p:sp>
      <p:sp>
        <p:nvSpPr>
          <p:cNvPr id="7"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8"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zh-CN" altLang="en-US" smtClean="0"/>
              <a:t>单击此处编辑母版标题样式</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zh-CN" altLang="en-US" smtClean="0"/>
              <a:t>单击此处编辑母版文本样式</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zh-CN" altLang="en-US" noProof="0" smtClean="0"/>
              <a:t>单击图标添加图片</a:t>
            </a:r>
            <a:endParaRPr lang="en-US" noProof="0" dirty="0"/>
          </a:p>
        </p:txBody>
      </p:sp>
      <p:sp>
        <p:nvSpPr>
          <p:cNvPr id="9" name="Date Placeholder 4"/>
          <p:cNvSpPr>
            <a:spLocks noGrp="1"/>
          </p:cNvSpPr>
          <p:nvPr>
            <p:ph type="dt" sz="half" idx="10"/>
          </p:nvPr>
        </p:nvSpPr>
        <p:spPr/>
        <p:txBody>
          <a:bodyPr/>
          <a:lstStyle>
            <a:lvl1pPr>
              <a:defRPr/>
            </a:lvl1pPr>
          </a:lstStyle>
          <a:p>
            <a:pPr>
              <a:defRPr/>
            </a:pPr>
            <a:endParaRPr lang="en-US" altLang="zh-CN"/>
          </a:p>
        </p:txBody>
      </p:sp>
      <p:sp>
        <p:nvSpPr>
          <p:cNvPr id="10" name="Footer Placeholder 5"/>
          <p:cNvSpPr>
            <a:spLocks noGrp="1"/>
          </p:cNvSpPr>
          <p:nvPr>
            <p:ph type="ftr" sz="quarter" idx="11"/>
          </p:nvPr>
        </p:nvSpPr>
        <p:spPr/>
        <p:txBody>
          <a:bodyPr/>
          <a:lstStyle>
            <a:lvl1pPr>
              <a:defRPr/>
            </a:lvl1pPr>
          </a:lstStyle>
          <a:p>
            <a:pPr>
              <a:defRPr/>
            </a:pPr>
            <a:endParaRPr lang="en-US" altLang="zh-CN"/>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A7A4A7F5-9A1E-4ED0-8308-DE88F1E52748}" type="slidenum">
              <a:rPr lang="en-US" altLang="zh-CN"/>
              <a:pPr>
                <a:defRPr/>
              </a:pPr>
              <a:t>‹#›</a:t>
            </a:fld>
            <a:endParaRPr lang="en-US" altLang="zh-CN"/>
          </a:p>
        </p:txBody>
      </p:sp>
    </p:spTree>
    <p:extLst>
      <p:ext uri="{BB962C8B-B14F-4D97-AF65-F5344CB8AC3E}">
        <p14:creationId xmlns:p14="http://schemas.microsoft.com/office/powerpoint/2010/main" val="3626099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3076"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zh-CN" altLang="en-US" smtClean="0"/>
              <a:t>单击此处编辑母版标题样式</a:t>
            </a:r>
            <a:endParaRPr lang="en-US" smtClean="0"/>
          </a:p>
        </p:txBody>
      </p:sp>
      <p:sp>
        <p:nvSpPr>
          <p:cNvPr id="3077"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ltLang="zh-C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ltLang="zh-C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23642105-B1B4-4418-820A-2ACEA7182B29}" type="slidenum">
              <a:rPr lang="en-US" altLang="zh-CN"/>
              <a:pPr>
                <a:defRPr/>
              </a:pPr>
              <a:t>‹#›</a:t>
            </a:fld>
            <a:endParaRPr lang="en-US" altLang="zh-CN"/>
          </a:p>
        </p:txBody>
      </p:sp>
      <p:grpSp>
        <p:nvGrpSpPr>
          <p:cNvPr id="3081"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kumimoji="0" lang="en-US"/>
            </a:p>
          </p:txBody>
        </p:sp>
      </p:grpSp>
    </p:spTree>
  </p:cSld>
  <p:clrMap bg1="lt1" tx1="dk1" bg2="lt2" tx2="dk2" accent1="accent1" accent2="accent2" accent3="accent3" accent4="accent4" accent5="accent5" accent6="accent6" hlink="hlink" folHlink="folHlink"/>
  <p:sldLayoutIdLst>
    <p:sldLayoutId id="2147483977" r:id="rId1"/>
    <p:sldLayoutId id="2147483969" r:id="rId2"/>
    <p:sldLayoutId id="2147483978" r:id="rId3"/>
    <p:sldLayoutId id="2147483970" r:id="rId4"/>
    <p:sldLayoutId id="2147483971" r:id="rId5"/>
    <p:sldLayoutId id="2147483972" r:id="rId6"/>
    <p:sldLayoutId id="2147483973" r:id="rId7"/>
    <p:sldLayoutId id="2147483974" r:id="rId8"/>
    <p:sldLayoutId id="2147483979" r:id="rId9"/>
    <p:sldLayoutId id="2147483975" r:id="rId10"/>
    <p:sldLayoutId id="2147483976" r:id="rId11"/>
    <p:sldLayoutId id="2147483980" r:id="rId12"/>
  </p:sldLayoutIdLst>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ea typeface="隶书" pitchFamily="49" charset="-122"/>
        </a:defRPr>
      </a:lvl2pPr>
      <a:lvl3pPr algn="l" rtl="0" eaLnBrk="0" fontAlgn="base" hangingPunct="0">
        <a:spcBef>
          <a:spcPct val="0"/>
        </a:spcBef>
        <a:spcAft>
          <a:spcPct val="0"/>
        </a:spcAft>
        <a:defRPr sz="5000">
          <a:solidFill>
            <a:schemeClr val="tx2"/>
          </a:solidFill>
          <a:latin typeface="Calibri" pitchFamily="34" charset="0"/>
          <a:ea typeface="隶书" pitchFamily="49" charset="-122"/>
        </a:defRPr>
      </a:lvl3pPr>
      <a:lvl4pPr algn="l" rtl="0" eaLnBrk="0" fontAlgn="base" hangingPunct="0">
        <a:spcBef>
          <a:spcPct val="0"/>
        </a:spcBef>
        <a:spcAft>
          <a:spcPct val="0"/>
        </a:spcAft>
        <a:defRPr sz="5000">
          <a:solidFill>
            <a:schemeClr val="tx2"/>
          </a:solidFill>
          <a:latin typeface="Calibri" pitchFamily="34" charset="0"/>
          <a:ea typeface="隶书" pitchFamily="49" charset="-122"/>
        </a:defRPr>
      </a:lvl4pPr>
      <a:lvl5pPr algn="l" rtl="0" eaLnBrk="0" fontAlgn="base" hangingPunct="0">
        <a:spcBef>
          <a:spcPct val="0"/>
        </a:spcBef>
        <a:spcAft>
          <a:spcPct val="0"/>
        </a:spcAft>
        <a:defRPr sz="5000">
          <a:solidFill>
            <a:schemeClr val="tx2"/>
          </a:solidFill>
          <a:latin typeface="Calibri" pitchFamily="34" charset="0"/>
          <a:ea typeface="隶书" pitchFamily="49" charset="-122"/>
        </a:defRPr>
      </a:lvl5pPr>
      <a:lvl6pPr marL="457200" algn="l" rtl="0" fontAlgn="base">
        <a:spcBef>
          <a:spcPct val="0"/>
        </a:spcBef>
        <a:spcAft>
          <a:spcPct val="0"/>
        </a:spcAft>
        <a:defRPr sz="5000">
          <a:solidFill>
            <a:schemeClr val="tx2"/>
          </a:solidFill>
          <a:latin typeface="Calibri" pitchFamily="34" charset="0"/>
          <a:ea typeface="隶书" pitchFamily="49" charset="-122"/>
        </a:defRPr>
      </a:lvl6pPr>
      <a:lvl7pPr marL="914400" algn="l" rtl="0" fontAlgn="base">
        <a:spcBef>
          <a:spcPct val="0"/>
        </a:spcBef>
        <a:spcAft>
          <a:spcPct val="0"/>
        </a:spcAft>
        <a:defRPr sz="5000">
          <a:solidFill>
            <a:schemeClr val="tx2"/>
          </a:solidFill>
          <a:latin typeface="Calibri" pitchFamily="34" charset="0"/>
          <a:ea typeface="隶书" pitchFamily="49" charset="-122"/>
        </a:defRPr>
      </a:lvl7pPr>
      <a:lvl8pPr marL="1371600" algn="l" rtl="0" fontAlgn="base">
        <a:spcBef>
          <a:spcPct val="0"/>
        </a:spcBef>
        <a:spcAft>
          <a:spcPct val="0"/>
        </a:spcAft>
        <a:defRPr sz="5000">
          <a:solidFill>
            <a:schemeClr val="tx2"/>
          </a:solidFill>
          <a:latin typeface="Calibri" pitchFamily="34" charset="0"/>
          <a:ea typeface="隶书" pitchFamily="49" charset="-122"/>
        </a:defRPr>
      </a:lvl8pPr>
      <a:lvl9pPr marL="1828800" algn="l" rtl="0" fontAlgn="base">
        <a:spcBef>
          <a:spcPct val="0"/>
        </a:spcBef>
        <a:spcAft>
          <a:spcPct val="0"/>
        </a:spcAft>
        <a:defRPr sz="5000">
          <a:solidFill>
            <a:schemeClr val="tx2"/>
          </a:solidFill>
          <a:latin typeface="Calibri" pitchFamily="34" charset="0"/>
          <a:ea typeface="隶书" pitchFamily="49" charset="-122"/>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2.xml"/><Relationship Id="rId1" Type="http://schemas.openxmlformats.org/officeDocument/2006/relationships/vmlDrawing" Target="../drawings/vmlDrawing2.vml"/><Relationship Id="rId5" Type="http://schemas.openxmlformats.org/officeDocument/2006/relationships/image" Target="../media/image9.wmf"/><Relationship Id="rId4" Type="http://schemas.openxmlformats.org/officeDocument/2006/relationships/image" Target="../media/image8.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1.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
          <p:cNvSpPr>
            <a:spLocks noChangeArrowheads="1"/>
          </p:cNvSpPr>
          <p:nvPr/>
        </p:nvSpPr>
        <p:spPr bwMode="auto">
          <a:xfrm>
            <a:off x="2567682" y="1628800"/>
            <a:ext cx="19880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b="1" dirty="0" smtClean="0">
                <a:latin typeface="楷体" pitchFamily="49" charset="-122"/>
                <a:ea typeface="楷体" pitchFamily="49" charset="-122"/>
              </a:rPr>
              <a:t>四、柱塞泵</a:t>
            </a:r>
            <a:endParaRPr lang="zh-CN" altLang="en-US" sz="2800" dirty="0">
              <a:latin typeface="楷体" pitchFamily="49" charset="-122"/>
              <a:ea typeface="楷体" pitchFamily="49" charset="-122"/>
            </a:endParaRPr>
          </a:p>
        </p:txBody>
      </p:sp>
      <p:sp>
        <p:nvSpPr>
          <p:cNvPr id="3" name="矩形 2"/>
          <p:cNvSpPr/>
          <p:nvPr/>
        </p:nvSpPr>
        <p:spPr>
          <a:xfrm>
            <a:off x="1439167" y="2996952"/>
            <a:ext cx="6233120" cy="1200329"/>
          </a:xfrm>
          <a:prstGeom prst="rect">
            <a:avLst/>
          </a:prstGeom>
        </p:spPr>
        <p:txBody>
          <a:bodyPr wrap="square">
            <a:spAutoFit/>
          </a:bodyPr>
          <a:lstStyle/>
          <a:p>
            <a:pPr>
              <a:lnSpc>
                <a:spcPct val="150000"/>
              </a:lnSpc>
            </a:pPr>
            <a:r>
              <a:rPr lang="zh-CN" altLang="en-US" b="1" dirty="0" smtClean="0">
                <a:latin typeface="楷体" pitchFamily="49" charset="-122"/>
                <a:ea typeface="楷体" pitchFamily="49" charset="-122"/>
              </a:rPr>
              <a:t>    利用</a:t>
            </a:r>
            <a:r>
              <a:rPr lang="zh-CN" altLang="en-US" b="1" dirty="0">
                <a:latin typeface="楷体" pitchFamily="49" charset="-122"/>
                <a:ea typeface="楷体" pitchFamily="49" charset="-122"/>
              </a:rPr>
              <a:t>柱塞在缸体内作往复运动而工作的液压泵称为柱塞泵。</a:t>
            </a:r>
            <a:endParaRPr lang="zh-CN" altLang="en-US" dirty="0"/>
          </a:p>
        </p:txBody>
      </p:sp>
      <p:sp>
        <p:nvSpPr>
          <p:cNvPr id="2" name="灯片编号占位符 1"/>
          <p:cNvSpPr>
            <a:spLocks noGrp="1"/>
          </p:cNvSpPr>
          <p:nvPr>
            <p:ph type="sldNum" sz="quarter" idx="12"/>
          </p:nvPr>
        </p:nvSpPr>
        <p:spPr/>
        <p:txBody>
          <a:bodyPr/>
          <a:lstStyle/>
          <a:p>
            <a:pPr>
              <a:defRPr/>
            </a:pPr>
            <a:fld id="{E7B09C40-48B9-4888-B94A-48155C3CC48A}" type="slidenum">
              <a:rPr lang="en-US" altLang="zh-CN" smtClean="0"/>
              <a:pPr>
                <a:defRPr/>
              </a:pPr>
              <a:t>1</a:t>
            </a:fld>
            <a:endParaRPr lang="en-US"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3" name="Rectangle 3"/>
          <p:cNvSpPr>
            <a:spLocks noChangeArrowheads="1"/>
          </p:cNvSpPr>
          <p:nvPr/>
        </p:nvSpPr>
        <p:spPr bwMode="auto">
          <a:xfrm>
            <a:off x="3048000" y="979488"/>
            <a:ext cx="4905375"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folHlink"/>
              </a:buClr>
              <a:buSzPct val="60000"/>
              <a:buFont typeface="Wingdings" pitchFamily="2" charset="2"/>
              <a:buNone/>
              <a:defRPr/>
            </a:pPr>
            <a:endParaRPr lang="zh-CN" altLang="en-US" sz="3200" b="1" dirty="0">
              <a:latin typeface="+mn-ea"/>
              <a:ea typeface="+mn-ea"/>
            </a:endParaRPr>
          </a:p>
        </p:txBody>
      </p:sp>
      <p:sp>
        <p:nvSpPr>
          <p:cNvPr id="3" name="矩形 2"/>
          <p:cNvSpPr/>
          <p:nvPr/>
        </p:nvSpPr>
        <p:spPr>
          <a:xfrm>
            <a:off x="1691680" y="1412936"/>
            <a:ext cx="2529860" cy="523220"/>
          </a:xfrm>
          <a:prstGeom prst="rect">
            <a:avLst/>
          </a:prstGeom>
        </p:spPr>
        <p:txBody>
          <a:bodyPr wrap="none">
            <a:spAutoFit/>
          </a:bodyPr>
          <a:lstStyle/>
          <a:p>
            <a:pPr algn="ctr"/>
            <a:r>
              <a:rPr lang="en-US" altLang="zh-CN" sz="2800" b="1" dirty="0" smtClean="0">
                <a:latin typeface="楷体" pitchFamily="49" charset="-122"/>
                <a:ea typeface="楷体" pitchFamily="49" charset="-122"/>
              </a:rPr>
              <a:t>4</a:t>
            </a:r>
            <a:r>
              <a:rPr lang="zh-CN" altLang="en-US" sz="2800" b="1" dirty="0" smtClean="0">
                <a:latin typeface="楷体" pitchFamily="49" charset="-122"/>
                <a:ea typeface="楷体" pitchFamily="49" charset="-122"/>
              </a:rPr>
              <a:t>、轴</a:t>
            </a:r>
            <a:r>
              <a:rPr lang="zh-CN" altLang="en-US" sz="2800" b="1" dirty="0">
                <a:latin typeface="楷体" pitchFamily="49" charset="-122"/>
                <a:ea typeface="楷体" pitchFamily="49" charset="-122"/>
              </a:rPr>
              <a:t>向柱塞泵</a:t>
            </a:r>
            <a:endParaRPr lang="zh-CN" altLang="en-US" sz="2800" dirty="0"/>
          </a:p>
        </p:txBody>
      </p:sp>
      <p:pic>
        <p:nvPicPr>
          <p:cNvPr id="5" name="Picture 10" descr="2006052215400998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3068960"/>
            <a:ext cx="3213650" cy="22228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 name="矩形 1"/>
          <p:cNvSpPr/>
          <p:nvPr/>
        </p:nvSpPr>
        <p:spPr>
          <a:xfrm>
            <a:off x="-25473" y="6227802"/>
            <a:ext cx="9144000" cy="553998"/>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a:lnSpc>
                <a:spcPct val="125000"/>
              </a:lnSpc>
            </a:pPr>
            <a:r>
              <a:rPr lang="zh-CN" altLang="en-US" b="1" dirty="0" smtClean="0">
                <a:latin typeface="楷体" pitchFamily="49" charset="-122"/>
                <a:ea typeface="楷体" pitchFamily="49" charset="-122"/>
              </a:rPr>
              <a:t>柱塞的轴线与缸体轴线平行或略有倾斜的柱塞泵称轴</a:t>
            </a:r>
            <a:r>
              <a:rPr lang="zh-CN" altLang="en-US" b="1" dirty="0">
                <a:latin typeface="楷体" pitchFamily="49" charset="-122"/>
                <a:ea typeface="楷体" pitchFamily="49" charset="-122"/>
              </a:rPr>
              <a:t>向</a:t>
            </a:r>
            <a:r>
              <a:rPr lang="zh-CN" altLang="en-US" b="1" dirty="0" smtClean="0">
                <a:latin typeface="楷体" pitchFamily="49" charset="-122"/>
                <a:ea typeface="楷体" pitchFamily="49" charset="-122"/>
              </a:rPr>
              <a:t>柱塞泵</a:t>
            </a:r>
            <a:endParaRPr lang="zh-CN" altLang="en-US" dirty="0"/>
          </a:p>
        </p:txBody>
      </p:sp>
      <p:sp>
        <p:nvSpPr>
          <p:cNvPr id="4" name="灯片编号占位符 3"/>
          <p:cNvSpPr>
            <a:spLocks noGrp="1"/>
          </p:cNvSpPr>
          <p:nvPr>
            <p:ph type="sldNum" sz="quarter" idx="12"/>
          </p:nvPr>
        </p:nvSpPr>
        <p:spPr/>
        <p:txBody>
          <a:bodyPr/>
          <a:lstStyle/>
          <a:p>
            <a:pPr>
              <a:defRPr/>
            </a:pPr>
            <a:fld id="{69323B38-9118-42A9-9E3C-619A4D66D62D}" type="slidenum">
              <a:rPr lang="en-US" altLang="zh-CN" smtClean="0"/>
              <a:pPr>
                <a:defRPr/>
              </a:pPr>
              <a:t>10</a:t>
            </a:fld>
            <a:endParaRPr lang="en-US" altLang="zh-CN"/>
          </a:p>
        </p:txBody>
      </p:sp>
    </p:spTree>
    <p:extLst>
      <p:ext uri="{BB962C8B-B14F-4D97-AF65-F5344CB8AC3E}">
        <p14:creationId xmlns:p14="http://schemas.microsoft.com/office/powerpoint/2010/main" val="21341925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3" name="Rectangle 3"/>
          <p:cNvSpPr>
            <a:spLocks noChangeArrowheads="1"/>
          </p:cNvSpPr>
          <p:nvPr/>
        </p:nvSpPr>
        <p:spPr bwMode="auto">
          <a:xfrm>
            <a:off x="3048000" y="979488"/>
            <a:ext cx="4905375"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folHlink"/>
              </a:buClr>
              <a:buSzPct val="60000"/>
              <a:buFont typeface="Wingdings" pitchFamily="2" charset="2"/>
              <a:buNone/>
              <a:defRPr/>
            </a:pPr>
            <a:endParaRPr lang="zh-CN" altLang="en-US" sz="3200" b="1" dirty="0">
              <a:latin typeface="+mn-ea"/>
              <a:ea typeface="+mn-ea"/>
            </a:endParaRPr>
          </a:p>
        </p:txBody>
      </p:sp>
      <p:sp>
        <p:nvSpPr>
          <p:cNvPr id="3" name="矩形 2"/>
          <p:cNvSpPr/>
          <p:nvPr/>
        </p:nvSpPr>
        <p:spPr>
          <a:xfrm>
            <a:off x="1865254" y="1508263"/>
            <a:ext cx="2659702" cy="461665"/>
          </a:xfrm>
          <a:prstGeom prst="rect">
            <a:avLst/>
          </a:prstGeom>
        </p:spPr>
        <p:txBody>
          <a:bodyPr wrap="none">
            <a:spAutoFit/>
          </a:bodyPr>
          <a:lstStyle/>
          <a:p>
            <a:pPr algn="ctr"/>
            <a:r>
              <a:rPr lang="zh-CN" altLang="en-US" b="1" dirty="0" smtClean="0">
                <a:latin typeface="楷体" pitchFamily="49" charset="-122"/>
                <a:ea typeface="楷体" pitchFamily="49" charset="-122"/>
              </a:rPr>
              <a:t>①轴</a:t>
            </a:r>
            <a:r>
              <a:rPr lang="zh-CN" altLang="en-US" b="1" dirty="0">
                <a:latin typeface="楷体" pitchFamily="49" charset="-122"/>
                <a:ea typeface="楷体" pitchFamily="49" charset="-122"/>
              </a:rPr>
              <a:t>向</a:t>
            </a:r>
            <a:r>
              <a:rPr lang="zh-CN" altLang="en-US" b="1" dirty="0" smtClean="0">
                <a:latin typeface="楷体" pitchFamily="49" charset="-122"/>
                <a:ea typeface="楷体" pitchFamily="49" charset="-122"/>
              </a:rPr>
              <a:t>柱塞泵分类</a:t>
            </a:r>
            <a:endParaRPr lang="zh-CN" altLang="en-US" dirty="0"/>
          </a:p>
        </p:txBody>
      </p:sp>
      <p:sp>
        <p:nvSpPr>
          <p:cNvPr id="4" name="矩形 3"/>
          <p:cNvSpPr/>
          <p:nvPr/>
        </p:nvSpPr>
        <p:spPr>
          <a:xfrm>
            <a:off x="2630277" y="2824648"/>
            <a:ext cx="803425" cy="830997"/>
          </a:xfrm>
          <a:prstGeom prst="rect">
            <a:avLst/>
          </a:prstGeom>
        </p:spPr>
        <p:txBody>
          <a:bodyPr wrap="none">
            <a:spAutoFit/>
          </a:bodyPr>
          <a:lstStyle/>
          <a:p>
            <a:r>
              <a:rPr lang="zh-CN" altLang="en-US" b="1" dirty="0" smtClean="0">
                <a:latin typeface="楷体" pitchFamily="49" charset="-122"/>
                <a:ea typeface="楷体" pitchFamily="49" charset="-122"/>
              </a:rPr>
              <a:t>配流</a:t>
            </a:r>
            <a:endParaRPr lang="en-US" altLang="zh-CN" b="1" dirty="0" smtClean="0">
              <a:latin typeface="楷体" pitchFamily="49" charset="-122"/>
              <a:ea typeface="楷体" pitchFamily="49" charset="-122"/>
            </a:endParaRPr>
          </a:p>
          <a:p>
            <a:r>
              <a:rPr lang="zh-CN" altLang="en-US" b="1" dirty="0" smtClean="0">
                <a:latin typeface="楷体" pitchFamily="49" charset="-122"/>
                <a:ea typeface="楷体" pitchFamily="49" charset="-122"/>
              </a:rPr>
              <a:t>方式</a:t>
            </a:r>
            <a:endParaRPr lang="zh-CN" altLang="en-US" dirty="0"/>
          </a:p>
        </p:txBody>
      </p:sp>
      <p:sp>
        <p:nvSpPr>
          <p:cNvPr id="5" name="矩形 4"/>
          <p:cNvSpPr/>
          <p:nvPr/>
        </p:nvSpPr>
        <p:spPr>
          <a:xfrm>
            <a:off x="3866766" y="3369716"/>
            <a:ext cx="1726750" cy="738664"/>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zh-CN" altLang="en-US" b="1" dirty="0" smtClean="0">
                <a:latin typeface="楷体" pitchFamily="49" charset="-122"/>
                <a:ea typeface="楷体" pitchFamily="49" charset="-122"/>
              </a:rPr>
              <a:t> 端面配流</a:t>
            </a:r>
            <a:endParaRPr lang="en-US" altLang="zh-CN" b="1" dirty="0" smtClean="0">
              <a:latin typeface="楷体" pitchFamily="49" charset="-122"/>
              <a:ea typeface="楷体" pitchFamily="49" charset="-122"/>
            </a:endParaRPr>
          </a:p>
          <a:p>
            <a:r>
              <a:rPr lang="zh-CN" altLang="en-US" sz="1800" b="1" dirty="0" smtClean="0">
                <a:latin typeface="楷体" pitchFamily="49" charset="-122"/>
                <a:ea typeface="楷体" pitchFamily="49" charset="-122"/>
              </a:rPr>
              <a:t>（配流盘配流）</a:t>
            </a:r>
            <a:endParaRPr lang="zh-CN" altLang="en-US" sz="1800" b="1" dirty="0">
              <a:latin typeface="楷体" pitchFamily="49" charset="-122"/>
              <a:ea typeface="楷体" pitchFamily="49" charset="-122"/>
            </a:endParaRPr>
          </a:p>
        </p:txBody>
      </p:sp>
      <p:sp>
        <p:nvSpPr>
          <p:cNvPr id="6" name="矩形 5"/>
          <p:cNvSpPr/>
          <p:nvPr/>
        </p:nvSpPr>
        <p:spPr>
          <a:xfrm>
            <a:off x="3824416" y="2623980"/>
            <a:ext cx="1422184" cy="461665"/>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zh-CN" altLang="en-US" b="1" dirty="0" smtClean="0">
                <a:latin typeface="楷体" pitchFamily="49" charset="-122"/>
                <a:ea typeface="楷体" pitchFamily="49" charset="-122"/>
              </a:rPr>
              <a:t>阀式配流</a:t>
            </a:r>
            <a:endParaRPr lang="zh-CN" altLang="en-US" dirty="0"/>
          </a:p>
        </p:txBody>
      </p:sp>
      <p:sp>
        <p:nvSpPr>
          <p:cNvPr id="11" name="左大括号 10"/>
          <p:cNvSpPr/>
          <p:nvPr/>
        </p:nvSpPr>
        <p:spPr>
          <a:xfrm>
            <a:off x="3433702" y="2824648"/>
            <a:ext cx="298381" cy="914400"/>
          </a:xfrm>
          <a:prstGeom prst="lef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 name="灯片编号占位符 1"/>
          <p:cNvSpPr>
            <a:spLocks noGrp="1"/>
          </p:cNvSpPr>
          <p:nvPr>
            <p:ph type="sldNum" sz="quarter" idx="12"/>
          </p:nvPr>
        </p:nvSpPr>
        <p:spPr/>
        <p:txBody>
          <a:bodyPr/>
          <a:lstStyle/>
          <a:p>
            <a:pPr>
              <a:defRPr/>
            </a:pPr>
            <a:fld id="{69323B38-9118-42A9-9E3C-619A4D66D62D}" type="slidenum">
              <a:rPr lang="en-US" altLang="zh-CN" smtClean="0"/>
              <a:pPr>
                <a:defRPr/>
              </a:pPr>
              <a:t>11</a:t>
            </a:fld>
            <a:endParaRPr lang="en-US" altLang="zh-CN"/>
          </a:p>
        </p:txBody>
      </p:sp>
      <p:sp>
        <p:nvSpPr>
          <p:cNvPr id="10" name="矩形 9"/>
          <p:cNvSpPr/>
          <p:nvPr/>
        </p:nvSpPr>
        <p:spPr>
          <a:xfrm>
            <a:off x="1622955" y="4893446"/>
            <a:ext cx="2109128" cy="769441"/>
          </a:xfrm>
          <a:prstGeom prst="rect">
            <a:avLst/>
          </a:prstGeom>
        </p:spPr>
        <p:txBody>
          <a:bodyPr wrap="square">
            <a:spAutoFit/>
          </a:bodyPr>
          <a:lstStyle/>
          <a:p>
            <a:r>
              <a:rPr lang="zh-CN" altLang="en-US" b="1" dirty="0" smtClean="0">
                <a:latin typeface="楷体" pitchFamily="49" charset="-122"/>
                <a:ea typeface="楷体" pitchFamily="49" charset="-122"/>
              </a:rPr>
              <a:t>  端面</a:t>
            </a:r>
            <a:r>
              <a:rPr lang="zh-CN" altLang="en-US" b="1" dirty="0">
                <a:latin typeface="楷体" pitchFamily="49" charset="-122"/>
                <a:ea typeface="楷体" pitchFamily="49" charset="-122"/>
              </a:rPr>
              <a:t>配流</a:t>
            </a:r>
            <a:endParaRPr lang="en-US" altLang="zh-CN" b="1" dirty="0">
              <a:latin typeface="楷体" pitchFamily="49" charset="-122"/>
              <a:ea typeface="楷体" pitchFamily="49" charset="-122"/>
            </a:endParaRPr>
          </a:p>
          <a:p>
            <a:r>
              <a:rPr lang="zh-CN" altLang="en-US" sz="2000" b="1" dirty="0">
                <a:latin typeface="楷体" pitchFamily="49" charset="-122"/>
                <a:ea typeface="楷体" pitchFamily="49" charset="-122"/>
              </a:rPr>
              <a:t>（配流盘配流）</a:t>
            </a:r>
          </a:p>
        </p:txBody>
      </p:sp>
      <p:sp>
        <p:nvSpPr>
          <p:cNvPr id="12" name="左大括号 11"/>
          <p:cNvSpPr/>
          <p:nvPr/>
        </p:nvSpPr>
        <p:spPr>
          <a:xfrm>
            <a:off x="3522259" y="4820967"/>
            <a:ext cx="298381" cy="914400"/>
          </a:xfrm>
          <a:prstGeom prst="lef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矩形 13"/>
          <p:cNvSpPr/>
          <p:nvPr/>
        </p:nvSpPr>
        <p:spPr>
          <a:xfrm>
            <a:off x="3914452" y="5504534"/>
            <a:ext cx="2664296" cy="46166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zh-CN" altLang="en-US" b="1" dirty="0" smtClean="0">
                <a:latin typeface="楷体" pitchFamily="49" charset="-122"/>
                <a:ea typeface="楷体" pitchFamily="49" charset="-122"/>
              </a:rPr>
              <a:t>直</a:t>
            </a:r>
            <a:r>
              <a:rPr lang="zh-CN" altLang="en-US" b="1" dirty="0">
                <a:latin typeface="楷体" pitchFamily="49" charset="-122"/>
                <a:ea typeface="楷体" pitchFamily="49" charset="-122"/>
              </a:rPr>
              <a:t>轴</a:t>
            </a:r>
            <a:r>
              <a:rPr lang="zh-CN" altLang="en-US" b="1" dirty="0" smtClean="0">
                <a:latin typeface="楷体" pitchFamily="49" charset="-122"/>
                <a:ea typeface="楷体" pitchFamily="49" charset="-122"/>
              </a:rPr>
              <a:t>式（</a:t>
            </a:r>
            <a:r>
              <a:rPr lang="zh-CN" altLang="en-US" b="1" dirty="0">
                <a:latin typeface="楷体" pitchFamily="49" charset="-122"/>
                <a:ea typeface="楷体" pitchFamily="49" charset="-122"/>
              </a:rPr>
              <a:t>斜盘式</a:t>
            </a:r>
            <a:r>
              <a:rPr lang="zh-CN" altLang="en-US" b="1" dirty="0" smtClean="0">
                <a:latin typeface="楷体" pitchFamily="49" charset="-122"/>
                <a:ea typeface="楷体" pitchFamily="49" charset="-122"/>
              </a:rPr>
              <a:t>）</a:t>
            </a:r>
            <a:endParaRPr lang="zh-CN" altLang="en-US" dirty="0"/>
          </a:p>
        </p:txBody>
      </p:sp>
      <p:sp>
        <p:nvSpPr>
          <p:cNvPr id="15" name="Rectangle 4"/>
          <p:cNvSpPr>
            <a:spLocks noChangeArrowheads="1"/>
          </p:cNvSpPr>
          <p:nvPr/>
        </p:nvSpPr>
        <p:spPr bwMode="auto">
          <a:xfrm>
            <a:off x="3890492" y="4564990"/>
            <a:ext cx="2688256" cy="511954"/>
          </a:xfrm>
          <a:prstGeom prst="rect">
            <a:avLst/>
          </a:prstGeom>
          <a:ln/>
          <a:extLst/>
        </p:spPr>
        <p:style>
          <a:lnRef idx="1">
            <a:schemeClr val="accent2"/>
          </a:lnRef>
          <a:fillRef idx="2">
            <a:schemeClr val="accent2"/>
          </a:fillRef>
          <a:effectRef idx="1">
            <a:schemeClr val="accent2"/>
          </a:effectRef>
          <a:fontRef idx="minor">
            <a:schemeClr val="dk1"/>
          </a:fontRef>
        </p:style>
        <p:txBody>
          <a:bodyPr/>
          <a:lstStyle/>
          <a:p>
            <a:pPr indent="-342900">
              <a:spcBef>
                <a:spcPts val="0"/>
              </a:spcBef>
              <a:buSzPct val="85000"/>
            </a:pPr>
            <a:r>
              <a:rPr lang="zh-CN" altLang="en-US" b="1" dirty="0" smtClean="0">
                <a:latin typeface="楷体" pitchFamily="49" charset="-122"/>
                <a:ea typeface="楷体" pitchFamily="49" charset="-122"/>
              </a:rPr>
              <a:t>斜轴式（摆缸式）</a:t>
            </a:r>
            <a:endParaRPr lang="zh-CN" altLang="en-US" b="1" dirty="0">
              <a:latin typeface="楷体" pitchFamily="49" charset="-122"/>
              <a:ea typeface="楷体" pitchFamily="49" charset="-122"/>
            </a:endParaRPr>
          </a:p>
        </p:txBody>
      </p:sp>
    </p:spTree>
    <p:extLst>
      <p:ext uri="{BB962C8B-B14F-4D97-AF65-F5344CB8AC3E}">
        <p14:creationId xmlns:p14="http://schemas.microsoft.com/office/powerpoint/2010/main" val="12140755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3" name="Rectangle 3"/>
          <p:cNvSpPr>
            <a:spLocks noChangeArrowheads="1"/>
          </p:cNvSpPr>
          <p:nvPr/>
        </p:nvSpPr>
        <p:spPr bwMode="auto">
          <a:xfrm>
            <a:off x="3048000" y="979488"/>
            <a:ext cx="4905375"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folHlink"/>
              </a:buClr>
              <a:buSzPct val="60000"/>
              <a:buFont typeface="Wingdings" pitchFamily="2" charset="2"/>
              <a:buNone/>
              <a:defRPr/>
            </a:pPr>
            <a:endParaRPr lang="zh-CN" altLang="en-US" sz="3200" b="1" dirty="0">
              <a:latin typeface="+mn-ea"/>
              <a:ea typeface="+mn-ea"/>
            </a:endParaRPr>
          </a:p>
        </p:txBody>
      </p:sp>
      <p:sp>
        <p:nvSpPr>
          <p:cNvPr id="18435" name="Rectangle 4"/>
          <p:cNvSpPr>
            <a:spLocks noChangeArrowheads="1"/>
          </p:cNvSpPr>
          <p:nvPr/>
        </p:nvSpPr>
        <p:spPr bwMode="auto">
          <a:xfrm>
            <a:off x="1850553" y="5820569"/>
            <a:ext cx="6356350" cy="100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a:spcBef>
                <a:spcPct val="20000"/>
              </a:spcBef>
              <a:buSzPct val="85000"/>
            </a:pPr>
            <a:r>
              <a:rPr lang="zh-CN" altLang="en-US" sz="2000" b="1" dirty="0">
                <a:latin typeface="楷体" pitchFamily="49" charset="-122"/>
                <a:ea typeface="楷体" pitchFamily="49" charset="-122"/>
              </a:rPr>
              <a:t>直轴式（斜盘式）轴向柱塞泵</a:t>
            </a:r>
          </a:p>
          <a:p>
            <a:pPr marL="342900" indent="-342900">
              <a:spcBef>
                <a:spcPct val="20000"/>
              </a:spcBef>
              <a:buSzPct val="85000"/>
            </a:pPr>
            <a:r>
              <a:rPr lang="en-US" altLang="zh-CN" sz="2000" b="1" dirty="0">
                <a:latin typeface="楷体" pitchFamily="49" charset="-122"/>
                <a:ea typeface="楷体" pitchFamily="49" charset="-122"/>
              </a:rPr>
              <a:t>1</a:t>
            </a:r>
            <a:r>
              <a:rPr lang="zh-CN" altLang="en-US" sz="2000" b="1" dirty="0">
                <a:latin typeface="楷体" pitchFamily="49" charset="-122"/>
                <a:ea typeface="楷体" pitchFamily="49" charset="-122"/>
              </a:rPr>
              <a:t>斜</a:t>
            </a:r>
            <a:r>
              <a:rPr lang="zh-CN" altLang="en-US" sz="2000" b="1" dirty="0" smtClean="0">
                <a:latin typeface="楷体" pitchFamily="49" charset="-122"/>
                <a:ea typeface="楷体" pitchFamily="49" charset="-122"/>
              </a:rPr>
              <a:t>盘、</a:t>
            </a:r>
            <a:r>
              <a:rPr lang="en-US" altLang="zh-CN" sz="2000" b="1" dirty="0" smtClean="0">
                <a:latin typeface="楷体" pitchFamily="49" charset="-122"/>
                <a:ea typeface="楷体" pitchFamily="49" charset="-122"/>
              </a:rPr>
              <a:t>2</a:t>
            </a:r>
            <a:r>
              <a:rPr lang="zh-CN" altLang="en-US" sz="2000" b="1" dirty="0" smtClean="0">
                <a:latin typeface="楷体" pitchFamily="49" charset="-122"/>
                <a:ea typeface="楷体" pitchFamily="49" charset="-122"/>
              </a:rPr>
              <a:t>柱塞、</a:t>
            </a:r>
            <a:r>
              <a:rPr lang="en-US" altLang="zh-CN" sz="2000" b="1" dirty="0" smtClean="0">
                <a:latin typeface="楷体" pitchFamily="49" charset="-122"/>
                <a:ea typeface="楷体" pitchFamily="49" charset="-122"/>
              </a:rPr>
              <a:t>3</a:t>
            </a:r>
            <a:r>
              <a:rPr lang="zh-CN" altLang="en-US" sz="2000" b="1" dirty="0" smtClean="0">
                <a:latin typeface="楷体" pitchFamily="49" charset="-122"/>
                <a:ea typeface="楷体" pitchFamily="49" charset="-122"/>
              </a:rPr>
              <a:t>缸</a:t>
            </a:r>
            <a:r>
              <a:rPr lang="zh-CN" altLang="en-US" sz="2000" b="1" dirty="0">
                <a:latin typeface="楷体" pitchFamily="49" charset="-122"/>
                <a:ea typeface="楷体" pitchFamily="49" charset="-122"/>
              </a:rPr>
              <a:t>体</a:t>
            </a:r>
            <a:r>
              <a:rPr lang="zh-CN" altLang="en-US" sz="2000" b="1" dirty="0" smtClean="0">
                <a:latin typeface="楷体" pitchFamily="49" charset="-122"/>
                <a:ea typeface="楷体" pitchFamily="49" charset="-122"/>
              </a:rPr>
              <a:t>、</a:t>
            </a:r>
            <a:r>
              <a:rPr lang="en-US" altLang="zh-CN" sz="2000" b="1" dirty="0" smtClean="0">
                <a:latin typeface="楷体" pitchFamily="49" charset="-122"/>
                <a:ea typeface="楷体" pitchFamily="49" charset="-122"/>
              </a:rPr>
              <a:t>4</a:t>
            </a:r>
            <a:r>
              <a:rPr lang="zh-CN" altLang="en-US" sz="2000" b="1" dirty="0" smtClean="0">
                <a:latin typeface="楷体" pitchFamily="49" charset="-122"/>
                <a:ea typeface="楷体" pitchFamily="49" charset="-122"/>
              </a:rPr>
              <a:t>配</a:t>
            </a:r>
            <a:r>
              <a:rPr lang="zh-CN" altLang="en-US" sz="2000" b="1" dirty="0">
                <a:latin typeface="楷体" pitchFamily="49" charset="-122"/>
                <a:ea typeface="楷体" pitchFamily="49" charset="-122"/>
              </a:rPr>
              <a:t>油盘</a:t>
            </a:r>
            <a:r>
              <a:rPr lang="zh-CN" altLang="en-US" sz="2000" b="1" dirty="0" smtClean="0">
                <a:latin typeface="楷体" pitchFamily="49" charset="-122"/>
                <a:ea typeface="楷体" pitchFamily="49" charset="-122"/>
              </a:rPr>
              <a:t>、</a:t>
            </a:r>
            <a:r>
              <a:rPr lang="en-US" altLang="zh-CN" sz="2000" b="1" dirty="0" smtClean="0">
                <a:latin typeface="楷体" pitchFamily="49" charset="-122"/>
                <a:ea typeface="楷体" pitchFamily="49" charset="-122"/>
              </a:rPr>
              <a:t>5</a:t>
            </a:r>
            <a:r>
              <a:rPr lang="zh-CN" altLang="en-US" sz="2000" b="1" dirty="0" smtClean="0">
                <a:latin typeface="楷体" pitchFamily="49" charset="-122"/>
                <a:ea typeface="楷体" pitchFamily="49" charset="-122"/>
              </a:rPr>
              <a:t>传动轴</a:t>
            </a:r>
            <a:endParaRPr lang="zh-CN" altLang="en-US" sz="2000" b="1" dirty="0">
              <a:latin typeface="楷体" pitchFamily="49" charset="-122"/>
              <a:ea typeface="楷体" pitchFamily="49" charset="-122"/>
            </a:endParaRPr>
          </a:p>
        </p:txBody>
      </p:sp>
      <p:pic>
        <p:nvPicPr>
          <p:cNvPr id="18436" name="Picture 7"/>
          <p:cNvPicPr>
            <a:picLocks noChangeAspect="1" noChangeArrowheads="1"/>
          </p:cNvPicPr>
          <p:nvPr/>
        </p:nvPicPr>
        <p:blipFill>
          <a:blip r:embed="rId2">
            <a:lum contrast="66000"/>
            <a:extLst>
              <a:ext uri="{28A0092B-C50C-407E-A947-70E740481C1C}">
                <a14:useLocalDpi xmlns:a14="http://schemas.microsoft.com/office/drawing/2010/main" val="0"/>
              </a:ext>
            </a:extLst>
          </a:blip>
          <a:srcRect/>
          <a:stretch>
            <a:fillRect/>
          </a:stretch>
        </p:blipFill>
        <p:spPr bwMode="auto">
          <a:xfrm>
            <a:off x="1043608" y="2472210"/>
            <a:ext cx="7269807" cy="3096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p:cNvSpPr>
            <a:spLocks noGrp="1"/>
          </p:cNvSpPr>
          <p:nvPr>
            <p:ph type="sldNum" sz="quarter" idx="12"/>
          </p:nvPr>
        </p:nvSpPr>
        <p:spPr/>
        <p:txBody>
          <a:bodyPr/>
          <a:lstStyle/>
          <a:p>
            <a:pPr>
              <a:defRPr/>
            </a:pPr>
            <a:fld id="{69323B38-9118-42A9-9E3C-619A4D66D62D}" type="slidenum">
              <a:rPr lang="en-US" altLang="zh-CN" smtClean="0"/>
              <a:pPr>
                <a:defRPr/>
              </a:pPr>
              <a:t>12</a:t>
            </a:fld>
            <a:endParaRPr lang="en-US" altLang="zh-CN"/>
          </a:p>
        </p:txBody>
      </p:sp>
      <p:sp>
        <p:nvSpPr>
          <p:cNvPr id="4" name="矩形 3"/>
          <p:cNvSpPr/>
          <p:nvPr/>
        </p:nvSpPr>
        <p:spPr>
          <a:xfrm>
            <a:off x="1631985" y="1452451"/>
            <a:ext cx="5134740" cy="461665"/>
          </a:xfrm>
          <a:prstGeom prst="rect">
            <a:avLst/>
          </a:prstGeom>
        </p:spPr>
        <p:txBody>
          <a:bodyPr wrap="none">
            <a:spAutoFit/>
          </a:bodyPr>
          <a:lstStyle/>
          <a:p>
            <a:pPr algn="ctr"/>
            <a:r>
              <a:rPr lang="zh-CN" altLang="en-US" b="1" dirty="0" smtClean="0">
                <a:latin typeface="楷体" pitchFamily="49" charset="-122"/>
                <a:ea typeface="楷体" pitchFamily="49" charset="-122"/>
              </a:rPr>
              <a:t>②直</a:t>
            </a:r>
            <a:r>
              <a:rPr lang="zh-CN" altLang="en-US" b="1" dirty="0">
                <a:latin typeface="楷体" pitchFamily="49" charset="-122"/>
                <a:ea typeface="楷体" pitchFamily="49" charset="-122"/>
              </a:rPr>
              <a:t>轴式（斜盘式）轴向</a:t>
            </a:r>
            <a:r>
              <a:rPr lang="zh-CN" altLang="en-US" b="1" dirty="0" smtClean="0">
                <a:latin typeface="楷体" pitchFamily="49" charset="-122"/>
                <a:ea typeface="楷体" pitchFamily="49" charset="-122"/>
              </a:rPr>
              <a:t>柱塞泵结构</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25" y="-99392"/>
            <a:ext cx="9144000" cy="8001000"/>
          </a:xfrm>
          <a:prstGeom prst="rect">
            <a:avLst/>
          </a:prstGeom>
        </p:spPr>
      </p:pic>
      <p:sp>
        <p:nvSpPr>
          <p:cNvPr id="3" name="灯片编号占位符 2"/>
          <p:cNvSpPr>
            <a:spLocks noGrp="1"/>
          </p:cNvSpPr>
          <p:nvPr>
            <p:ph type="sldNum" sz="quarter" idx="12"/>
          </p:nvPr>
        </p:nvSpPr>
        <p:spPr/>
        <p:txBody>
          <a:bodyPr/>
          <a:lstStyle/>
          <a:p>
            <a:pPr>
              <a:defRPr/>
            </a:pPr>
            <a:fld id="{E7B09C40-48B9-4888-B94A-48155C3CC48A}" type="slidenum">
              <a:rPr lang="en-US" altLang="zh-CN" smtClean="0"/>
              <a:pPr>
                <a:defRPr/>
              </a:pPr>
              <a:t>13</a:t>
            </a:fld>
            <a:endParaRPr lang="en-US" altLang="zh-CN"/>
          </a:p>
        </p:txBody>
      </p:sp>
    </p:spTree>
    <p:extLst>
      <p:ext uri="{BB962C8B-B14F-4D97-AF65-F5344CB8AC3E}">
        <p14:creationId xmlns:p14="http://schemas.microsoft.com/office/powerpoint/2010/main" val="41190665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5"/>
          <p:cNvSpPr>
            <a:spLocks noChangeArrowheads="1"/>
          </p:cNvSpPr>
          <p:nvPr/>
        </p:nvSpPr>
        <p:spPr bwMode="auto">
          <a:xfrm>
            <a:off x="-21504" y="4078532"/>
            <a:ext cx="9143644" cy="2779468"/>
          </a:xfrm>
          <a:prstGeom prst="rect">
            <a:avLst/>
          </a:prstGeom>
          <a:ln/>
          <a:extLst/>
        </p:spPr>
        <p:style>
          <a:lnRef idx="1">
            <a:schemeClr val="accent1"/>
          </a:lnRef>
          <a:fillRef idx="2">
            <a:schemeClr val="accent1"/>
          </a:fillRef>
          <a:effectRef idx="1">
            <a:schemeClr val="accent1"/>
          </a:effectRef>
          <a:fontRef idx="minor">
            <a:schemeClr val="dk1"/>
          </a:fontRef>
        </p:style>
        <p:txBody>
          <a:bodyPr/>
          <a:lstStyle/>
          <a:p>
            <a:pPr algn="ctr">
              <a:lnSpc>
                <a:spcPct val="125000"/>
              </a:lnSpc>
              <a:spcBef>
                <a:spcPts val="1500"/>
              </a:spcBef>
              <a:buSzPct val="85000"/>
            </a:pPr>
            <a:r>
              <a:rPr lang="zh-CN" altLang="en-US" b="1" dirty="0" smtClean="0">
                <a:latin typeface="楷体" pitchFamily="49" charset="-122"/>
                <a:ea typeface="楷体" pitchFamily="49" charset="-122"/>
              </a:rPr>
              <a:t>③轴向柱塞泵工作原理</a:t>
            </a:r>
            <a:endParaRPr lang="en-US" altLang="zh-CN" b="1" dirty="0" smtClean="0">
              <a:latin typeface="楷体" pitchFamily="49" charset="-122"/>
              <a:ea typeface="楷体" pitchFamily="49" charset="-122"/>
            </a:endParaRPr>
          </a:p>
          <a:p>
            <a:pPr>
              <a:lnSpc>
                <a:spcPct val="125000"/>
              </a:lnSpc>
              <a:spcBef>
                <a:spcPts val="1500"/>
              </a:spcBef>
              <a:buSzPct val="85000"/>
            </a:pPr>
            <a:r>
              <a:rPr lang="en-US" altLang="zh-CN" b="1" dirty="0" smtClean="0">
                <a:latin typeface="楷体" pitchFamily="49" charset="-122"/>
                <a:ea typeface="楷体" pitchFamily="49" charset="-122"/>
              </a:rPr>
              <a:t>    a.</a:t>
            </a:r>
            <a:r>
              <a:rPr lang="zh-CN" altLang="en-US" b="1" dirty="0" smtClean="0">
                <a:latin typeface="楷体" pitchFamily="49" charset="-122"/>
                <a:ea typeface="楷体" pitchFamily="49" charset="-122"/>
              </a:rPr>
              <a:t>柱塞</a:t>
            </a:r>
            <a:r>
              <a:rPr lang="zh-CN" altLang="en-US" b="1" dirty="0">
                <a:latin typeface="楷体" pitchFamily="49" charset="-122"/>
                <a:ea typeface="楷体" pitchFamily="49" charset="-122"/>
              </a:rPr>
              <a:t>与斜盘（固定）始终保持接触，因此转子（缸体）旋转时柱塞在缸体中往复</a:t>
            </a:r>
            <a:r>
              <a:rPr lang="zh-CN" altLang="en-US" b="1" dirty="0" smtClean="0">
                <a:latin typeface="楷体" pitchFamily="49" charset="-122"/>
                <a:ea typeface="楷体" pitchFamily="49" charset="-122"/>
              </a:rPr>
              <a:t>移动，柱塞</a:t>
            </a:r>
            <a:r>
              <a:rPr lang="zh-CN" altLang="en-US" b="1" dirty="0">
                <a:latin typeface="楷体" pitchFamily="49" charset="-122"/>
                <a:ea typeface="楷体" pitchFamily="49" charset="-122"/>
              </a:rPr>
              <a:t>的行程取决于斜盘倾角</a:t>
            </a:r>
            <a:r>
              <a:rPr lang="el-GR" altLang="zh-CN" b="1" dirty="0" smtClean="0">
                <a:latin typeface="楷体" pitchFamily="49" charset="-122"/>
                <a:ea typeface="楷体" pitchFamily="49" charset="-122"/>
                <a:cs typeface="Times New Roman" pitchFamily="18" charset="0"/>
              </a:rPr>
              <a:t>γ</a:t>
            </a:r>
            <a:r>
              <a:rPr lang="zh-CN" altLang="en-US" b="1" dirty="0" smtClean="0">
                <a:latin typeface="楷体" pitchFamily="49" charset="-122"/>
                <a:ea typeface="楷体" pitchFamily="49" charset="-122"/>
                <a:cs typeface="Times New Roman" pitchFamily="18" charset="0"/>
              </a:rPr>
              <a:t>。</a:t>
            </a:r>
            <a:endParaRPr lang="en-US" altLang="zh-CN" b="1" dirty="0" smtClean="0">
              <a:latin typeface="楷体" pitchFamily="49" charset="-122"/>
              <a:ea typeface="楷体" pitchFamily="49" charset="-122"/>
              <a:cs typeface="Times New Roman" pitchFamily="18" charset="0"/>
            </a:endParaRPr>
          </a:p>
          <a:p>
            <a:pPr>
              <a:lnSpc>
                <a:spcPct val="125000"/>
              </a:lnSpc>
              <a:spcBef>
                <a:spcPts val="1500"/>
              </a:spcBef>
              <a:buSzPct val="85000"/>
            </a:pPr>
            <a:r>
              <a:rPr lang="en-US" altLang="zh-CN" b="1" dirty="0">
                <a:latin typeface="楷体" pitchFamily="49" charset="-122"/>
                <a:ea typeface="楷体" pitchFamily="49" charset="-122"/>
                <a:cs typeface="Times New Roman" pitchFamily="18" charset="0"/>
              </a:rPr>
              <a:t> </a:t>
            </a:r>
            <a:r>
              <a:rPr lang="en-US" altLang="zh-CN" b="1" dirty="0" smtClean="0">
                <a:latin typeface="楷体" pitchFamily="49" charset="-122"/>
                <a:ea typeface="楷体" pitchFamily="49" charset="-122"/>
                <a:cs typeface="Times New Roman" pitchFamily="18" charset="0"/>
              </a:rPr>
              <a:t>   </a:t>
            </a:r>
            <a:r>
              <a:rPr lang="en-US" altLang="zh-CN" b="1" dirty="0" smtClean="0">
                <a:latin typeface="楷体" pitchFamily="49" charset="-122"/>
                <a:ea typeface="楷体" pitchFamily="49" charset="-122"/>
              </a:rPr>
              <a:t>b.</a:t>
            </a:r>
            <a:r>
              <a:rPr lang="zh-CN" altLang="en-US" b="1" dirty="0" smtClean="0">
                <a:latin typeface="楷体" pitchFamily="49" charset="-122"/>
                <a:ea typeface="楷体" pitchFamily="49" charset="-122"/>
              </a:rPr>
              <a:t>缸</a:t>
            </a:r>
            <a:r>
              <a:rPr lang="zh-CN" altLang="en-US" b="1" dirty="0">
                <a:latin typeface="楷体" pitchFamily="49" charset="-122"/>
                <a:ea typeface="楷体" pitchFamily="49" charset="-122"/>
              </a:rPr>
              <a:t>体每转动一周，柱塞完成吸、压油一次，通过配油盘完成油液流入、流出</a:t>
            </a:r>
            <a:r>
              <a:rPr lang="zh-CN" altLang="en-US" b="1" dirty="0" smtClean="0">
                <a:latin typeface="楷体" pitchFamily="49" charset="-122"/>
                <a:ea typeface="楷体" pitchFamily="49" charset="-122"/>
              </a:rPr>
              <a:t>。</a:t>
            </a:r>
            <a:endParaRPr lang="el-GR" altLang="zh-CN" b="1" dirty="0">
              <a:latin typeface="楷体" pitchFamily="49" charset="-122"/>
              <a:ea typeface="楷体" pitchFamily="49" charset="-122"/>
              <a:cs typeface="Times New Roman" pitchFamily="18" charset="0"/>
            </a:endParaRPr>
          </a:p>
        </p:txBody>
      </p:sp>
      <p:pic>
        <p:nvPicPr>
          <p:cNvPr id="3" name="Picture 7"/>
          <p:cNvPicPr>
            <a:picLocks noChangeAspect="1" noChangeArrowheads="1"/>
          </p:cNvPicPr>
          <p:nvPr/>
        </p:nvPicPr>
        <p:blipFill>
          <a:blip r:embed="rId2">
            <a:lum contrast="66000"/>
            <a:extLst>
              <a:ext uri="{28A0092B-C50C-407E-A947-70E740481C1C}">
                <a14:useLocalDpi xmlns:a14="http://schemas.microsoft.com/office/drawing/2010/main" val="0"/>
              </a:ext>
            </a:extLst>
          </a:blip>
          <a:srcRect/>
          <a:stretch>
            <a:fillRect/>
          </a:stretch>
        </p:blipFill>
        <p:spPr bwMode="auto">
          <a:xfrm>
            <a:off x="18166" y="0"/>
            <a:ext cx="9143644" cy="3573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69323B38-9118-42A9-9E3C-619A4D66D62D}" type="slidenum">
              <a:rPr lang="en-US" altLang="zh-CN" smtClean="0"/>
              <a:pPr>
                <a:defRPr/>
              </a:pPr>
              <a:t>14</a:t>
            </a:fld>
            <a:endParaRPr lang="en-US" altLang="zh-C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5"/>
          <p:cNvSpPr>
            <a:spLocks noChangeArrowheads="1"/>
          </p:cNvSpPr>
          <p:nvPr/>
        </p:nvSpPr>
        <p:spPr bwMode="auto">
          <a:xfrm>
            <a:off x="356" y="4756648"/>
            <a:ext cx="9143644" cy="2132384"/>
          </a:xfrm>
          <a:prstGeom prst="rect">
            <a:avLst/>
          </a:prstGeom>
          <a:ln/>
          <a:extLst/>
        </p:spPr>
        <p:style>
          <a:lnRef idx="1">
            <a:schemeClr val="accent5"/>
          </a:lnRef>
          <a:fillRef idx="2">
            <a:schemeClr val="accent5"/>
          </a:fillRef>
          <a:effectRef idx="1">
            <a:schemeClr val="accent5"/>
          </a:effectRef>
          <a:fontRef idx="minor">
            <a:schemeClr val="dk1"/>
          </a:fontRef>
        </p:style>
        <p:txBody>
          <a:bodyPr/>
          <a:lstStyle/>
          <a:p>
            <a:pPr algn="ctr">
              <a:lnSpc>
                <a:spcPct val="125000"/>
              </a:lnSpc>
              <a:spcBef>
                <a:spcPts val="1500"/>
              </a:spcBef>
              <a:buSzPct val="85000"/>
            </a:pPr>
            <a:r>
              <a:rPr lang="zh-CN" altLang="en-US" b="1" dirty="0" smtClean="0">
                <a:latin typeface="楷体" pitchFamily="49" charset="-122"/>
                <a:ea typeface="楷体" pitchFamily="49" charset="-122"/>
              </a:rPr>
              <a:t>④轴</a:t>
            </a:r>
            <a:r>
              <a:rPr lang="zh-CN" altLang="en-US" b="1" dirty="0">
                <a:latin typeface="楷体" pitchFamily="49" charset="-122"/>
                <a:ea typeface="楷体" pitchFamily="49" charset="-122"/>
              </a:rPr>
              <a:t>向</a:t>
            </a:r>
            <a:r>
              <a:rPr lang="zh-CN" altLang="en-US" b="1" dirty="0" smtClean="0">
                <a:latin typeface="楷体" pitchFamily="49" charset="-122"/>
                <a:ea typeface="楷体" pitchFamily="49" charset="-122"/>
              </a:rPr>
              <a:t>柱塞泵特点</a:t>
            </a:r>
            <a:endParaRPr lang="en-US" altLang="zh-CN" b="1" dirty="0" smtClean="0">
              <a:latin typeface="楷体" pitchFamily="49" charset="-122"/>
              <a:ea typeface="楷体" pitchFamily="49" charset="-122"/>
              <a:cs typeface="Times New Roman" pitchFamily="18" charset="0"/>
            </a:endParaRPr>
          </a:p>
          <a:p>
            <a:pPr>
              <a:lnSpc>
                <a:spcPct val="125000"/>
              </a:lnSpc>
              <a:spcBef>
                <a:spcPts val="1500"/>
              </a:spcBef>
              <a:buSzPct val="85000"/>
            </a:pPr>
            <a:r>
              <a:rPr lang="en-US" altLang="zh-CN" b="1" dirty="0">
                <a:latin typeface="楷体" pitchFamily="49" charset="-122"/>
                <a:ea typeface="楷体" pitchFamily="49" charset="-122"/>
                <a:cs typeface="Times New Roman" pitchFamily="18" charset="0"/>
              </a:rPr>
              <a:t> </a:t>
            </a:r>
            <a:r>
              <a:rPr lang="en-US" altLang="zh-CN" b="1" dirty="0" smtClean="0">
                <a:latin typeface="楷体" pitchFamily="49" charset="-122"/>
                <a:ea typeface="楷体" pitchFamily="49" charset="-122"/>
                <a:cs typeface="Times New Roman" pitchFamily="18" charset="0"/>
              </a:rPr>
              <a:t>   </a:t>
            </a:r>
            <a:r>
              <a:rPr lang="zh-CN" altLang="en-US" b="1" dirty="0" smtClean="0">
                <a:latin typeface="楷体" pitchFamily="49" charset="-122"/>
                <a:ea typeface="楷体" pitchFamily="49" charset="-122"/>
                <a:cs typeface="Times New Roman" pitchFamily="18" charset="0"/>
              </a:rPr>
              <a:t>改变斜盘倾角</a:t>
            </a:r>
            <a:r>
              <a:rPr lang="el-GR" altLang="zh-CN" b="1" dirty="0" smtClean="0">
                <a:latin typeface="楷体" pitchFamily="49" charset="-122"/>
                <a:ea typeface="楷体" pitchFamily="49" charset="-122"/>
                <a:cs typeface="Times New Roman" pitchFamily="18" charset="0"/>
              </a:rPr>
              <a:t>γ</a:t>
            </a:r>
            <a:r>
              <a:rPr lang="zh-CN" altLang="en-US" b="1" dirty="0" smtClean="0">
                <a:latin typeface="楷体" pitchFamily="49" charset="-122"/>
                <a:ea typeface="楷体" pitchFamily="49" charset="-122"/>
                <a:cs typeface="Times New Roman" pitchFamily="18" charset="0"/>
              </a:rPr>
              <a:t>，就能改变柱塞行程的长度，改变液压泵的排量。改变斜盘倾角的方向，就能改变吸油和压油的方向，即成为</a:t>
            </a:r>
            <a:r>
              <a:rPr lang="zh-CN" altLang="en-US" b="1" dirty="0" smtClean="0">
                <a:solidFill>
                  <a:srgbClr val="FF0000"/>
                </a:solidFill>
                <a:latin typeface="楷体" pitchFamily="49" charset="-122"/>
                <a:ea typeface="楷体" pitchFamily="49" charset="-122"/>
                <a:cs typeface="Times New Roman" pitchFamily="18" charset="0"/>
              </a:rPr>
              <a:t>双向变量泵</a:t>
            </a:r>
            <a:r>
              <a:rPr lang="zh-CN" altLang="en-US" b="1" dirty="0" smtClean="0">
                <a:latin typeface="楷体" pitchFamily="49" charset="-122"/>
                <a:ea typeface="楷体" pitchFamily="49" charset="-122"/>
                <a:cs typeface="Times New Roman" pitchFamily="18" charset="0"/>
              </a:rPr>
              <a:t>。 </a:t>
            </a:r>
            <a:endParaRPr lang="el-GR" altLang="zh-CN" b="1" dirty="0">
              <a:latin typeface="楷体" pitchFamily="49" charset="-122"/>
              <a:ea typeface="楷体" pitchFamily="49" charset="-122"/>
              <a:cs typeface="Times New Roman" pitchFamily="18" charset="0"/>
            </a:endParaRPr>
          </a:p>
        </p:txBody>
      </p:sp>
      <p:pic>
        <p:nvPicPr>
          <p:cNvPr id="3" name="Picture 7"/>
          <p:cNvPicPr>
            <a:picLocks noChangeAspect="1" noChangeArrowheads="1"/>
          </p:cNvPicPr>
          <p:nvPr/>
        </p:nvPicPr>
        <p:blipFill>
          <a:blip r:embed="rId2">
            <a:lum contrast="66000"/>
            <a:extLst>
              <a:ext uri="{28A0092B-C50C-407E-A947-70E740481C1C}">
                <a14:useLocalDpi xmlns:a14="http://schemas.microsoft.com/office/drawing/2010/main" val="0"/>
              </a:ext>
            </a:extLst>
          </a:blip>
          <a:srcRect/>
          <a:stretch>
            <a:fillRect/>
          </a:stretch>
        </p:blipFill>
        <p:spPr bwMode="auto">
          <a:xfrm>
            <a:off x="356" y="23694"/>
            <a:ext cx="9143644" cy="347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69323B38-9118-42A9-9E3C-619A4D66D62D}" type="slidenum">
              <a:rPr lang="en-US" altLang="zh-CN" smtClean="0"/>
              <a:pPr>
                <a:defRPr/>
              </a:pPr>
              <a:t>15</a:t>
            </a:fld>
            <a:endParaRPr lang="en-US" altLang="zh-CN"/>
          </a:p>
        </p:txBody>
      </p:sp>
    </p:spTree>
    <p:extLst>
      <p:ext uri="{BB962C8B-B14F-4D97-AF65-F5344CB8AC3E}">
        <p14:creationId xmlns:p14="http://schemas.microsoft.com/office/powerpoint/2010/main" val="15027612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71600" y="4149080"/>
            <a:ext cx="7272808" cy="2015936"/>
          </a:xfrm>
          <a:prstGeom prst="rect">
            <a:avLst/>
          </a:prstGeom>
        </p:spPr>
        <p:txBody>
          <a:bodyPr wrap="square">
            <a:spAutoFit/>
          </a:bodyPr>
          <a:lstStyle/>
          <a:p>
            <a:pPr>
              <a:lnSpc>
                <a:spcPct val="125000"/>
              </a:lnSpc>
            </a:pPr>
            <a:r>
              <a:rPr lang="zh-CN" altLang="en-US" sz="2800" b="1" dirty="0">
                <a:latin typeface="楷体" pitchFamily="49" charset="-122"/>
                <a:ea typeface="楷体" pitchFamily="49" charset="-122"/>
              </a:rPr>
              <a:t> </a:t>
            </a:r>
            <a:r>
              <a:rPr lang="zh-CN" altLang="en-US" sz="2800" b="1" dirty="0" smtClean="0">
                <a:latin typeface="楷体" pitchFamily="49" charset="-122"/>
                <a:ea typeface="楷体" pitchFamily="49" charset="-122"/>
              </a:rPr>
              <a:t>   </a:t>
            </a:r>
            <a:r>
              <a:rPr lang="zh-CN" altLang="en-US" b="1" dirty="0" smtClean="0">
                <a:latin typeface="楷体" pitchFamily="49" charset="-122"/>
                <a:ea typeface="楷体" pitchFamily="49" charset="-122"/>
              </a:rPr>
              <a:t>轴</a:t>
            </a:r>
            <a:r>
              <a:rPr lang="zh-CN" altLang="en-US" b="1" dirty="0">
                <a:latin typeface="楷体" pitchFamily="49" charset="-122"/>
                <a:ea typeface="楷体" pitchFamily="49" charset="-122"/>
              </a:rPr>
              <a:t>向柱塞泵结构紧凑、径向尺寸小，惯性小，容积效率高，最高压力可达</a:t>
            </a:r>
            <a:r>
              <a:rPr lang="en-US" altLang="zh-CN" b="1" dirty="0" smtClean="0">
                <a:latin typeface="楷体" pitchFamily="49" charset="-122"/>
                <a:ea typeface="楷体" pitchFamily="49" charset="-122"/>
              </a:rPr>
              <a:t>40MPa</a:t>
            </a:r>
            <a:r>
              <a:rPr lang="zh-CN" altLang="en-US" b="1" dirty="0">
                <a:latin typeface="楷体" pitchFamily="49" charset="-122"/>
                <a:ea typeface="楷体" pitchFamily="49" charset="-122"/>
              </a:rPr>
              <a:t>，甚至更高，一般用于工程机械、压力机等高压系统中</a:t>
            </a:r>
            <a:r>
              <a:rPr lang="zh-CN" altLang="en-US" b="1" dirty="0" smtClean="0">
                <a:latin typeface="楷体" pitchFamily="49" charset="-122"/>
                <a:ea typeface="楷体" pitchFamily="49" charset="-122"/>
              </a:rPr>
              <a:t>。但</a:t>
            </a:r>
            <a:r>
              <a:rPr lang="zh-CN" altLang="en-US" b="1" dirty="0">
                <a:latin typeface="楷体" pitchFamily="49" charset="-122"/>
                <a:ea typeface="楷体" pitchFamily="49" charset="-122"/>
              </a:rPr>
              <a:t>其轴向尺寸较大，轴向作用力也较大，结构比较复杂。</a:t>
            </a:r>
            <a:endParaRPr lang="zh-CN" altLang="en-US" dirty="0"/>
          </a:p>
        </p:txBody>
      </p:sp>
      <p:sp>
        <p:nvSpPr>
          <p:cNvPr id="2" name="灯片编号占位符 1"/>
          <p:cNvSpPr>
            <a:spLocks noGrp="1"/>
          </p:cNvSpPr>
          <p:nvPr>
            <p:ph type="sldNum" sz="quarter" idx="12"/>
          </p:nvPr>
        </p:nvSpPr>
        <p:spPr/>
        <p:txBody>
          <a:bodyPr/>
          <a:lstStyle/>
          <a:p>
            <a:pPr>
              <a:defRPr/>
            </a:pPr>
            <a:fld id="{E7B09C40-48B9-4888-B94A-48155C3CC48A}" type="slidenum">
              <a:rPr lang="en-US" altLang="zh-CN" smtClean="0"/>
              <a:pPr>
                <a:defRPr/>
              </a:pPr>
              <a:t>16</a:t>
            </a:fld>
            <a:endParaRPr lang="en-US" altLang="zh-CN"/>
          </a:p>
        </p:txBody>
      </p:sp>
      <p:pic>
        <p:nvPicPr>
          <p:cNvPr id="4" name="Picture 10" descr="2006052215400998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1700808"/>
            <a:ext cx="2575669" cy="178160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24571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矩形 1"/>
          <p:cNvSpPr/>
          <p:nvPr/>
        </p:nvSpPr>
        <p:spPr>
          <a:xfrm>
            <a:off x="2483768" y="1385818"/>
            <a:ext cx="3572421" cy="523220"/>
          </a:xfrm>
          <a:prstGeom prst="rect">
            <a:avLst/>
          </a:prstGeom>
        </p:spPr>
        <p:txBody>
          <a:bodyPr wrap="square">
            <a:spAutoFit/>
          </a:bodyPr>
          <a:lstStyle/>
          <a:p>
            <a:pPr lvl="0" algn="ctr"/>
            <a:r>
              <a:rPr lang="en-US" altLang="zh-CN" sz="2800" b="1" dirty="0" smtClean="0">
                <a:solidFill>
                  <a:prstClr val="black"/>
                </a:solidFill>
                <a:latin typeface="楷体" pitchFamily="49" charset="-122"/>
                <a:ea typeface="楷体" pitchFamily="49" charset="-122"/>
              </a:rPr>
              <a:t>5</a:t>
            </a:r>
            <a:r>
              <a:rPr lang="zh-CN" altLang="en-US" sz="2800" b="1" dirty="0" smtClean="0">
                <a:solidFill>
                  <a:prstClr val="black"/>
                </a:solidFill>
                <a:latin typeface="楷体" pitchFamily="49" charset="-122"/>
                <a:ea typeface="楷体" pitchFamily="49" charset="-122"/>
              </a:rPr>
              <a:t>、柱塞泵</a:t>
            </a:r>
            <a:r>
              <a:rPr lang="zh-CN" altLang="en-US" sz="2800" b="1" dirty="0">
                <a:solidFill>
                  <a:prstClr val="black"/>
                </a:solidFill>
                <a:latin typeface="楷体" pitchFamily="49" charset="-122"/>
                <a:ea typeface="楷体" pitchFamily="49" charset="-122"/>
              </a:rPr>
              <a:t>的应用</a:t>
            </a:r>
          </a:p>
        </p:txBody>
      </p:sp>
      <p:sp>
        <p:nvSpPr>
          <p:cNvPr id="4" name="矩形 3"/>
          <p:cNvSpPr/>
          <p:nvPr/>
        </p:nvSpPr>
        <p:spPr>
          <a:xfrm>
            <a:off x="1331640" y="2590503"/>
            <a:ext cx="6630944" cy="1754326"/>
          </a:xfrm>
          <a:prstGeom prst="rect">
            <a:avLst/>
          </a:prstGeom>
        </p:spPr>
        <p:txBody>
          <a:bodyPr wrap="square">
            <a:spAutoFit/>
          </a:bodyPr>
          <a:lstStyle/>
          <a:p>
            <a:pPr indent="-342900">
              <a:lnSpc>
                <a:spcPct val="150000"/>
              </a:lnSpc>
              <a:buClr>
                <a:schemeClr val="folHlink"/>
              </a:buClr>
              <a:buSzPct val="60000"/>
              <a:buFont typeface="Wingdings" pitchFamily="2" charset="2"/>
              <a:buNone/>
            </a:pPr>
            <a:r>
              <a:rPr lang="zh-CN" altLang="en-US" b="1" dirty="0" smtClean="0">
                <a:latin typeface="楷体" pitchFamily="49" charset="-122"/>
                <a:ea typeface="楷体" pitchFamily="49" charset="-122"/>
              </a:rPr>
              <a:t>    柱塞泵</a:t>
            </a:r>
            <a:r>
              <a:rPr lang="zh-CN" altLang="en-US" b="1" dirty="0">
                <a:latin typeface="楷体" pitchFamily="49" charset="-122"/>
                <a:ea typeface="楷体" pitchFamily="49" charset="-122"/>
              </a:rPr>
              <a:t>加工方便，密封性好、易于实现变量输出、强度和效率</a:t>
            </a:r>
            <a:r>
              <a:rPr lang="zh-CN" altLang="en-US" b="1" dirty="0" smtClean="0">
                <a:latin typeface="楷体" pitchFamily="49" charset="-122"/>
                <a:ea typeface="楷体" pitchFamily="49" charset="-122"/>
              </a:rPr>
              <a:t>较高。</a:t>
            </a:r>
            <a:r>
              <a:rPr lang="zh-CN" altLang="en-US" b="1" dirty="0" smtClean="0">
                <a:solidFill>
                  <a:srgbClr val="FF0000"/>
                </a:solidFill>
                <a:latin typeface="楷体" pitchFamily="49" charset="-122"/>
                <a:ea typeface="楷体" pitchFamily="49" charset="-122"/>
              </a:rPr>
              <a:t>适合于</a:t>
            </a:r>
            <a:r>
              <a:rPr lang="zh-CN" altLang="en-US" b="1" dirty="0">
                <a:solidFill>
                  <a:srgbClr val="FF0000"/>
                </a:solidFill>
                <a:latin typeface="楷体" pitchFamily="49" charset="-122"/>
                <a:ea typeface="楷体" pitchFamily="49" charset="-122"/>
              </a:rPr>
              <a:t>高压、大流量和大功率的应用场合</a:t>
            </a:r>
            <a:r>
              <a:rPr lang="zh-CN" altLang="en-US" b="1" dirty="0">
                <a:solidFill>
                  <a:srgbClr val="FF0000"/>
                </a:solidFill>
                <a:ea typeface="楷体_GB2312" pitchFamily="49" charset="-122"/>
              </a:rPr>
              <a:t>。</a:t>
            </a:r>
          </a:p>
        </p:txBody>
      </p:sp>
      <p:sp>
        <p:nvSpPr>
          <p:cNvPr id="3" name="灯片编号占位符 2"/>
          <p:cNvSpPr>
            <a:spLocks noGrp="1"/>
          </p:cNvSpPr>
          <p:nvPr>
            <p:ph type="sldNum" sz="quarter" idx="12"/>
          </p:nvPr>
        </p:nvSpPr>
        <p:spPr/>
        <p:txBody>
          <a:bodyPr/>
          <a:lstStyle/>
          <a:p>
            <a:pPr>
              <a:defRPr/>
            </a:pPr>
            <a:fld id="{69323B38-9118-42A9-9E3C-619A4D66D62D}" type="slidenum">
              <a:rPr lang="en-US" altLang="zh-CN" smtClean="0"/>
              <a:pPr>
                <a:defRPr/>
              </a:pPr>
              <a:t>17</a:t>
            </a:fld>
            <a:endParaRPr lang="en-US" altLang="zh-CN"/>
          </a:p>
        </p:txBody>
      </p:sp>
      <p:pic>
        <p:nvPicPr>
          <p:cNvPr id="5" name="Picture 10" descr="2006052215400998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5248069"/>
            <a:ext cx="2036394" cy="14085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6" name="Picture 11" descr="200503181354507349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5292" y="4940044"/>
            <a:ext cx="2183904" cy="187220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57969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1"/>
          <p:cNvSpPr>
            <a:spLocks noChangeArrowheads="1"/>
          </p:cNvSpPr>
          <p:nvPr/>
        </p:nvSpPr>
        <p:spPr bwMode="auto">
          <a:xfrm>
            <a:off x="1547664" y="1484784"/>
            <a:ext cx="6336703" cy="54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spcBef>
                <a:spcPts val="2100"/>
              </a:spcBef>
              <a:buClr>
                <a:schemeClr val="folHlink"/>
              </a:buClr>
              <a:buSzPct val="60000"/>
              <a:buFont typeface="Wingdings" pitchFamily="2" charset="2"/>
              <a:buNone/>
            </a:pPr>
            <a:r>
              <a:rPr lang="zh-CN" altLang="en-US" sz="2800" b="1" dirty="0" smtClean="0">
                <a:latin typeface="楷体" pitchFamily="49" charset="-122"/>
                <a:ea typeface="楷体" pitchFamily="49" charset="-122"/>
              </a:rPr>
              <a:t> </a:t>
            </a:r>
            <a:endParaRPr lang="zh-CN" altLang="en-US" sz="2800" b="1" dirty="0">
              <a:latin typeface="楷体" pitchFamily="49" charset="-122"/>
              <a:ea typeface="楷体" pitchFamily="49" charset="-122"/>
            </a:endParaRPr>
          </a:p>
        </p:txBody>
      </p:sp>
      <p:sp>
        <p:nvSpPr>
          <p:cNvPr id="5" name="矩形 4"/>
          <p:cNvSpPr/>
          <p:nvPr/>
        </p:nvSpPr>
        <p:spPr>
          <a:xfrm>
            <a:off x="1023391" y="1441393"/>
            <a:ext cx="7097217" cy="5016758"/>
          </a:xfrm>
          <a:prstGeom prst="rect">
            <a:avLst/>
          </a:prstGeom>
        </p:spPr>
        <p:txBody>
          <a:bodyPr wrap="square">
            <a:spAutoFit/>
          </a:bodyPr>
          <a:lstStyle/>
          <a:p>
            <a:pPr>
              <a:lnSpc>
                <a:spcPct val="125000"/>
              </a:lnSpc>
              <a:spcBef>
                <a:spcPts val="0"/>
              </a:spcBef>
              <a:spcAft>
                <a:spcPts val="1200"/>
              </a:spcAft>
            </a:pPr>
            <a:r>
              <a:rPr lang="en-US" altLang="zh-CN" b="1" dirty="0" smtClean="0">
                <a:latin typeface="楷体" pitchFamily="49" charset="-122"/>
                <a:ea typeface="楷体" pitchFamily="49" charset="-122"/>
              </a:rPr>
              <a:t>1</a:t>
            </a:r>
            <a:r>
              <a:rPr lang="zh-CN" altLang="en-US" b="1" dirty="0">
                <a:latin typeface="楷体" pitchFamily="49" charset="-122"/>
                <a:ea typeface="楷体" pitchFamily="49" charset="-122"/>
              </a:rPr>
              <a:t>）工作参数</a:t>
            </a:r>
            <a:r>
              <a:rPr lang="zh-CN" altLang="en-US" b="1" dirty="0" smtClean="0">
                <a:latin typeface="楷体" pitchFamily="49" charset="-122"/>
                <a:ea typeface="楷体" pitchFamily="49" charset="-122"/>
              </a:rPr>
              <a:t>高</a:t>
            </a:r>
            <a:endParaRPr lang="en-US" altLang="zh-CN" b="1" dirty="0" smtClean="0">
              <a:latin typeface="楷体" pitchFamily="49" charset="-122"/>
              <a:ea typeface="楷体" pitchFamily="49" charset="-122"/>
            </a:endParaRPr>
          </a:p>
          <a:p>
            <a:pPr>
              <a:lnSpc>
                <a:spcPct val="125000"/>
              </a:lnSpc>
              <a:spcBef>
                <a:spcPts val="0"/>
              </a:spcBef>
              <a:spcAft>
                <a:spcPts val="0"/>
              </a:spcAft>
            </a:pPr>
            <a:r>
              <a:rPr lang="en-US" altLang="zh-CN" b="1" dirty="0">
                <a:solidFill>
                  <a:srgbClr val="FF0000"/>
                </a:solidFill>
                <a:latin typeface="楷体" pitchFamily="49" charset="-122"/>
                <a:ea typeface="楷体" pitchFamily="49" charset="-122"/>
              </a:rPr>
              <a:t> </a:t>
            </a:r>
            <a:r>
              <a:rPr lang="en-US" altLang="zh-CN" b="1" dirty="0" smtClean="0">
                <a:solidFill>
                  <a:srgbClr val="FF0000"/>
                </a:solidFill>
                <a:latin typeface="楷体" pitchFamily="49" charset="-122"/>
                <a:ea typeface="楷体" pitchFamily="49" charset="-122"/>
              </a:rPr>
              <a:t>   </a:t>
            </a:r>
            <a:r>
              <a:rPr lang="en-US" altLang="zh-CN" b="1" dirty="0" smtClean="0">
                <a:latin typeface="楷体" pitchFamily="49" charset="-122"/>
                <a:ea typeface="楷体" pitchFamily="49" charset="-122"/>
              </a:rPr>
              <a:t>① </a:t>
            </a:r>
            <a:r>
              <a:rPr lang="zh-CN" altLang="en-US" b="1" dirty="0" smtClean="0">
                <a:latin typeface="楷体" pitchFamily="49" charset="-122"/>
                <a:ea typeface="楷体" pitchFamily="49" charset="-122"/>
              </a:rPr>
              <a:t>常用</a:t>
            </a:r>
            <a:r>
              <a:rPr lang="zh-CN" altLang="en-US" b="1" dirty="0">
                <a:latin typeface="楷体" pitchFamily="49" charset="-122"/>
                <a:ea typeface="楷体" pitchFamily="49" charset="-122"/>
              </a:rPr>
              <a:t>压力达</a:t>
            </a:r>
            <a:r>
              <a:rPr lang="en-US" altLang="zh-CN" b="1" dirty="0" smtClean="0">
                <a:latin typeface="楷体" pitchFamily="49" charset="-122"/>
                <a:ea typeface="楷体" pitchFamily="49" charset="-122"/>
              </a:rPr>
              <a:t>20</a:t>
            </a:r>
            <a:r>
              <a:rPr lang="zh-CN" altLang="en-US" b="1" dirty="0" smtClean="0">
                <a:latin typeface="楷体" pitchFamily="49" charset="-122"/>
                <a:ea typeface="楷体" pitchFamily="49" charset="-122"/>
              </a:rPr>
              <a:t>～</a:t>
            </a:r>
            <a:r>
              <a:rPr lang="en-US" altLang="zh-CN" b="1" dirty="0" smtClean="0">
                <a:latin typeface="楷体" pitchFamily="49" charset="-122"/>
                <a:ea typeface="楷体" pitchFamily="49" charset="-122"/>
              </a:rPr>
              <a:t>40MPa</a:t>
            </a:r>
            <a:r>
              <a:rPr lang="zh-CN" altLang="en-US" b="1" dirty="0">
                <a:latin typeface="楷体" pitchFamily="49" charset="-122"/>
                <a:ea typeface="楷体" pitchFamily="49" charset="-122"/>
              </a:rPr>
              <a:t>，超高压泵可达</a:t>
            </a:r>
            <a:r>
              <a:rPr lang="en-US" altLang="zh-CN" b="1" dirty="0">
                <a:latin typeface="楷体" pitchFamily="49" charset="-122"/>
                <a:ea typeface="楷体" pitchFamily="49" charset="-122"/>
              </a:rPr>
              <a:t>70MPa</a:t>
            </a:r>
            <a:r>
              <a:rPr lang="zh-CN" altLang="en-US" b="1" dirty="0">
                <a:latin typeface="楷体" pitchFamily="49" charset="-122"/>
                <a:ea typeface="楷体" pitchFamily="49" charset="-122"/>
              </a:rPr>
              <a:t>以上</a:t>
            </a:r>
            <a:r>
              <a:rPr lang="zh-CN" altLang="en-US" b="1" dirty="0" smtClean="0">
                <a:latin typeface="楷体" pitchFamily="49" charset="-122"/>
                <a:ea typeface="楷体" pitchFamily="49" charset="-122"/>
              </a:rPr>
              <a:t>；</a:t>
            </a:r>
            <a:endParaRPr lang="en-US" altLang="zh-CN" b="1" dirty="0" smtClean="0">
              <a:latin typeface="楷体" pitchFamily="49" charset="-122"/>
              <a:ea typeface="楷体" pitchFamily="49" charset="-122"/>
            </a:endParaRPr>
          </a:p>
          <a:p>
            <a:pPr>
              <a:lnSpc>
                <a:spcPct val="125000"/>
              </a:lnSpc>
              <a:spcBef>
                <a:spcPts val="0"/>
              </a:spcBef>
              <a:spcAft>
                <a:spcPts val="0"/>
              </a:spcAft>
            </a:pPr>
            <a:r>
              <a:rPr lang="en-US" altLang="zh-CN" b="1" dirty="0">
                <a:latin typeface="楷体" pitchFamily="49" charset="-122"/>
                <a:ea typeface="楷体" pitchFamily="49" charset="-122"/>
              </a:rPr>
              <a:t> </a:t>
            </a:r>
            <a:r>
              <a:rPr lang="en-US" altLang="zh-CN" b="1" dirty="0" smtClean="0">
                <a:latin typeface="楷体" pitchFamily="49" charset="-122"/>
                <a:ea typeface="楷体" pitchFamily="49" charset="-122"/>
              </a:rPr>
              <a:t>   ② </a:t>
            </a:r>
            <a:r>
              <a:rPr lang="zh-CN" altLang="en-US" b="1" dirty="0" smtClean="0">
                <a:latin typeface="楷体" pitchFamily="49" charset="-122"/>
                <a:ea typeface="楷体" pitchFamily="49" charset="-122"/>
              </a:rPr>
              <a:t>常用</a:t>
            </a:r>
            <a:r>
              <a:rPr lang="zh-CN" altLang="en-US" b="1" dirty="0">
                <a:latin typeface="楷体" pitchFamily="49" charset="-122"/>
                <a:ea typeface="楷体" pitchFamily="49" charset="-122"/>
              </a:rPr>
              <a:t>排量为每转几毫升到</a:t>
            </a:r>
            <a:r>
              <a:rPr lang="en-US" altLang="zh-CN" b="1" dirty="0">
                <a:latin typeface="楷体" pitchFamily="49" charset="-122"/>
                <a:ea typeface="楷体" pitchFamily="49" charset="-122"/>
              </a:rPr>
              <a:t>500 ml</a:t>
            </a:r>
            <a:r>
              <a:rPr lang="zh-CN" altLang="en-US" b="1" dirty="0">
                <a:latin typeface="楷体" pitchFamily="49" charset="-122"/>
                <a:ea typeface="楷体" pitchFamily="49" charset="-122"/>
              </a:rPr>
              <a:t>，大排量每转可达数千毫升</a:t>
            </a:r>
            <a:r>
              <a:rPr lang="zh-CN" altLang="en-US" b="1" dirty="0" smtClean="0">
                <a:latin typeface="楷体" pitchFamily="49" charset="-122"/>
                <a:ea typeface="楷体" pitchFamily="49" charset="-122"/>
              </a:rPr>
              <a:t>；</a:t>
            </a:r>
            <a:endParaRPr lang="en-US" altLang="zh-CN" b="1" dirty="0" smtClean="0">
              <a:latin typeface="楷体" pitchFamily="49" charset="-122"/>
              <a:ea typeface="楷体" pitchFamily="49" charset="-122"/>
            </a:endParaRPr>
          </a:p>
          <a:p>
            <a:pPr>
              <a:lnSpc>
                <a:spcPct val="125000"/>
              </a:lnSpc>
              <a:spcBef>
                <a:spcPts val="0"/>
              </a:spcBef>
              <a:spcAft>
                <a:spcPts val="0"/>
              </a:spcAft>
            </a:pPr>
            <a:r>
              <a:rPr lang="en-US" altLang="zh-CN" b="1" dirty="0">
                <a:latin typeface="楷体" pitchFamily="49" charset="-122"/>
                <a:ea typeface="楷体" pitchFamily="49" charset="-122"/>
              </a:rPr>
              <a:t> </a:t>
            </a:r>
            <a:r>
              <a:rPr lang="en-US" altLang="zh-CN" b="1" dirty="0" smtClean="0">
                <a:latin typeface="楷体" pitchFamily="49" charset="-122"/>
                <a:ea typeface="楷体" pitchFamily="49" charset="-122"/>
              </a:rPr>
              <a:t>   ③ </a:t>
            </a:r>
            <a:r>
              <a:rPr lang="zh-CN" altLang="en-US" b="1" dirty="0" smtClean="0">
                <a:latin typeface="楷体" pitchFamily="49" charset="-122"/>
                <a:ea typeface="楷体" pitchFamily="49" charset="-122"/>
              </a:rPr>
              <a:t>常用</a:t>
            </a:r>
            <a:r>
              <a:rPr lang="zh-CN" altLang="en-US" b="1" dirty="0">
                <a:latin typeface="楷体" pitchFamily="49" charset="-122"/>
                <a:ea typeface="楷体" pitchFamily="49" charset="-122"/>
              </a:rPr>
              <a:t>柱塞泵的驱动功率</a:t>
            </a:r>
            <a:r>
              <a:rPr lang="en-US" altLang="zh-CN" b="1" dirty="0">
                <a:latin typeface="楷体" pitchFamily="49" charset="-122"/>
                <a:ea typeface="楷体" pitchFamily="49" charset="-122"/>
              </a:rPr>
              <a:t>200kw</a:t>
            </a:r>
            <a:r>
              <a:rPr lang="zh-CN" altLang="en-US" b="1" dirty="0">
                <a:latin typeface="楷体" pitchFamily="49" charset="-122"/>
                <a:ea typeface="楷体" pitchFamily="49" charset="-122"/>
              </a:rPr>
              <a:t>以下，大功率柱塞泵可达</a:t>
            </a:r>
            <a:r>
              <a:rPr lang="en-US" altLang="zh-CN" b="1" dirty="0">
                <a:latin typeface="楷体" pitchFamily="49" charset="-122"/>
                <a:ea typeface="楷体" pitchFamily="49" charset="-122"/>
              </a:rPr>
              <a:t>500kw</a:t>
            </a:r>
            <a:r>
              <a:rPr lang="zh-CN" altLang="en-US" b="1" dirty="0">
                <a:latin typeface="楷体" pitchFamily="49" charset="-122"/>
                <a:ea typeface="楷体" pitchFamily="49" charset="-122"/>
              </a:rPr>
              <a:t>以上</a:t>
            </a:r>
            <a:r>
              <a:rPr lang="zh-CN" altLang="en-US" b="1" dirty="0" smtClean="0">
                <a:latin typeface="楷体" pitchFamily="49" charset="-122"/>
                <a:ea typeface="楷体" pitchFamily="49" charset="-122"/>
              </a:rPr>
              <a:t>。</a:t>
            </a:r>
            <a:endParaRPr lang="en-US" altLang="zh-CN" b="1" dirty="0" smtClean="0">
              <a:latin typeface="楷体" pitchFamily="49" charset="-122"/>
              <a:ea typeface="楷体" pitchFamily="49" charset="-122"/>
            </a:endParaRPr>
          </a:p>
          <a:p>
            <a:pPr>
              <a:lnSpc>
                <a:spcPct val="125000"/>
              </a:lnSpc>
              <a:spcBef>
                <a:spcPts val="3600"/>
              </a:spcBef>
              <a:spcAft>
                <a:spcPts val="1200"/>
              </a:spcAft>
            </a:pPr>
            <a:r>
              <a:rPr lang="en-US" altLang="zh-CN" b="1" dirty="0">
                <a:latin typeface="楷体" pitchFamily="49" charset="-122"/>
                <a:ea typeface="楷体" pitchFamily="49" charset="-122"/>
              </a:rPr>
              <a:t>2</a:t>
            </a:r>
            <a:r>
              <a:rPr lang="zh-CN" altLang="en-US" b="1" dirty="0">
                <a:latin typeface="楷体" pitchFamily="49" charset="-122"/>
                <a:ea typeface="楷体" pitchFamily="49" charset="-122"/>
              </a:rPr>
              <a:t>）效率高。</a:t>
            </a:r>
            <a:endParaRPr lang="en-US" altLang="zh-CN" b="1" dirty="0">
              <a:latin typeface="楷体" pitchFamily="49" charset="-122"/>
              <a:ea typeface="楷体" pitchFamily="49" charset="-122"/>
            </a:endParaRPr>
          </a:p>
          <a:p>
            <a:pPr>
              <a:lnSpc>
                <a:spcPct val="125000"/>
              </a:lnSpc>
              <a:spcBef>
                <a:spcPts val="0"/>
              </a:spcBef>
            </a:pPr>
            <a:r>
              <a:rPr lang="en-US" altLang="zh-CN" b="1" dirty="0">
                <a:solidFill>
                  <a:srgbClr val="FF0000"/>
                </a:solidFill>
                <a:latin typeface="楷体" pitchFamily="49" charset="-122"/>
                <a:ea typeface="楷体" pitchFamily="49" charset="-122"/>
              </a:rPr>
              <a:t>    </a:t>
            </a:r>
            <a:r>
              <a:rPr lang="zh-CN" altLang="en-US" b="1" dirty="0">
                <a:latin typeface="楷体" pitchFamily="49" charset="-122"/>
                <a:ea typeface="楷体" pitchFamily="49" charset="-122"/>
              </a:rPr>
              <a:t>其容积效率可达</a:t>
            </a:r>
            <a:r>
              <a:rPr lang="en-US" altLang="zh-CN" b="1" dirty="0">
                <a:latin typeface="楷体" pitchFamily="49" charset="-122"/>
                <a:ea typeface="楷体" pitchFamily="49" charset="-122"/>
              </a:rPr>
              <a:t>95%</a:t>
            </a:r>
            <a:r>
              <a:rPr lang="zh-CN" altLang="en-US" b="1" dirty="0">
                <a:latin typeface="楷体" pitchFamily="49" charset="-122"/>
                <a:ea typeface="楷体" pitchFamily="49" charset="-122"/>
              </a:rPr>
              <a:t>以上，总效率可达</a:t>
            </a:r>
            <a:r>
              <a:rPr lang="en-US" altLang="zh-CN" b="1" dirty="0">
                <a:latin typeface="楷体" pitchFamily="49" charset="-122"/>
                <a:ea typeface="楷体" pitchFamily="49" charset="-122"/>
              </a:rPr>
              <a:t>90%</a:t>
            </a:r>
            <a:r>
              <a:rPr lang="zh-CN" altLang="en-US" b="1" dirty="0">
                <a:latin typeface="楷体" pitchFamily="49" charset="-122"/>
                <a:ea typeface="楷体" pitchFamily="49" charset="-122"/>
              </a:rPr>
              <a:t>以上</a:t>
            </a:r>
            <a:r>
              <a:rPr lang="zh-CN" altLang="en-US" b="1" dirty="0" smtClean="0">
                <a:latin typeface="楷体" pitchFamily="49" charset="-122"/>
                <a:ea typeface="楷体" pitchFamily="49" charset="-122"/>
              </a:rPr>
              <a:t>。</a:t>
            </a:r>
            <a:endParaRPr lang="en-US" altLang="zh-CN" b="1" dirty="0">
              <a:latin typeface="楷体" pitchFamily="49" charset="-122"/>
              <a:ea typeface="楷体" pitchFamily="49" charset="-122"/>
            </a:endParaRPr>
          </a:p>
        </p:txBody>
      </p:sp>
      <p:sp>
        <p:nvSpPr>
          <p:cNvPr id="2" name="灯片编号占位符 1"/>
          <p:cNvSpPr>
            <a:spLocks noGrp="1"/>
          </p:cNvSpPr>
          <p:nvPr>
            <p:ph type="sldNum" sz="quarter" idx="12"/>
          </p:nvPr>
        </p:nvSpPr>
        <p:spPr/>
        <p:txBody>
          <a:bodyPr/>
          <a:lstStyle/>
          <a:p>
            <a:pPr>
              <a:defRPr/>
            </a:pPr>
            <a:fld id="{E7B09C40-48B9-4888-B94A-48155C3CC48A}" type="slidenum">
              <a:rPr lang="en-US" altLang="zh-CN" smtClean="0"/>
              <a:pPr>
                <a:defRPr/>
              </a:pPr>
              <a:t>18</a:t>
            </a:fld>
            <a:endParaRPr lang="en-US" altLang="zh-CN"/>
          </a:p>
        </p:txBody>
      </p:sp>
      <p:sp>
        <p:nvSpPr>
          <p:cNvPr id="6" name="矩形 5"/>
          <p:cNvSpPr/>
          <p:nvPr/>
        </p:nvSpPr>
        <p:spPr>
          <a:xfrm>
            <a:off x="0" y="-27296"/>
            <a:ext cx="9144000" cy="979488"/>
          </a:xfrm>
          <a:prstGeom prst="rect">
            <a:avLst/>
          </a:prstGeom>
          <a:solidFill>
            <a:schemeClr val="bg2"/>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800" b="1" dirty="0" smtClean="0">
                <a:latin typeface="楷体" pitchFamily="49" charset="-122"/>
                <a:ea typeface="楷体" pitchFamily="49" charset="-122"/>
              </a:rPr>
              <a:t>柱塞泵的优点</a:t>
            </a:r>
            <a:endParaRPr lang="zh-CN" altLang="en-US" sz="2800" dirty="0"/>
          </a:p>
        </p:txBody>
      </p:sp>
    </p:spTree>
    <p:extLst>
      <p:ext uri="{BB962C8B-B14F-4D97-AF65-F5344CB8AC3E}">
        <p14:creationId xmlns:p14="http://schemas.microsoft.com/office/powerpoint/2010/main" val="36586233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E7B09C40-48B9-4888-B94A-48155C3CC48A}" type="slidenum">
              <a:rPr lang="en-US" altLang="zh-CN" smtClean="0"/>
              <a:pPr>
                <a:defRPr/>
              </a:pPr>
              <a:t>19</a:t>
            </a:fld>
            <a:endParaRPr lang="en-US" altLang="zh-CN"/>
          </a:p>
        </p:txBody>
      </p:sp>
      <p:sp>
        <p:nvSpPr>
          <p:cNvPr id="4" name="矩形 1"/>
          <p:cNvSpPr>
            <a:spLocks noChangeArrowheads="1"/>
          </p:cNvSpPr>
          <p:nvPr/>
        </p:nvSpPr>
        <p:spPr bwMode="auto">
          <a:xfrm>
            <a:off x="1431855" y="4005064"/>
            <a:ext cx="6336703" cy="567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5000"/>
              </a:lnSpc>
              <a:spcBef>
                <a:spcPts val="2000"/>
              </a:spcBef>
            </a:pPr>
            <a:r>
              <a:rPr lang="en-US" altLang="zh-CN" sz="2800" b="1" dirty="0" smtClean="0">
                <a:latin typeface="楷体" pitchFamily="49" charset="-122"/>
                <a:ea typeface="楷体" pitchFamily="49" charset="-122"/>
              </a:rPr>
              <a:t>    </a:t>
            </a:r>
            <a:endParaRPr lang="zh-CN" altLang="en-US" dirty="0"/>
          </a:p>
        </p:txBody>
      </p:sp>
      <p:sp>
        <p:nvSpPr>
          <p:cNvPr id="5" name="矩形 4"/>
          <p:cNvSpPr/>
          <p:nvPr/>
        </p:nvSpPr>
        <p:spPr>
          <a:xfrm>
            <a:off x="0" y="-27296"/>
            <a:ext cx="9144000" cy="979488"/>
          </a:xfrm>
          <a:prstGeom prst="rect">
            <a:avLst/>
          </a:prstGeom>
          <a:solidFill>
            <a:schemeClr val="bg2"/>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800" b="1" dirty="0" smtClean="0">
                <a:latin typeface="楷体" pitchFamily="49" charset="-122"/>
                <a:ea typeface="楷体" pitchFamily="49" charset="-122"/>
              </a:rPr>
              <a:t>柱塞泵的优点</a:t>
            </a:r>
            <a:endParaRPr lang="zh-CN" altLang="en-US" sz="2800" dirty="0"/>
          </a:p>
        </p:txBody>
      </p:sp>
      <p:sp>
        <p:nvSpPr>
          <p:cNvPr id="3" name="矩形 2"/>
          <p:cNvSpPr/>
          <p:nvPr/>
        </p:nvSpPr>
        <p:spPr>
          <a:xfrm>
            <a:off x="1115616" y="1570424"/>
            <a:ext cx="6912768" cy="4785926"/>
          </a:xfrm>
          <a:prstGeom prst="rect">
            <a:avLst/>
          </a:prstGeom>
        </p:spPr>
        <p:txBody>
          <a:bodyPr wrap="square">
            <a:spAutoFit/>
          </a:bodyPr>
          <a:lstStyle/>
          <a:p>
            <a:pPr>
              <a:lnSpc>
                <a:spcPct val="125000"/>
              </a:lnSpc>
              <a:spcBef>
                <a:spcPts val="1800"/>
              </a:spcBef>
              <a:spcAft>
                <a:spcPts val="0"/>
              </a:spcAft>
            </a:pPr>
            <a:r>
              <a:rPr lang="en-US" altLang="zh-CN" b="1" dirty="0" smtClean="0">
                <a:latin typeface="楷体" pitchFamily="49" charset="-122"/>
                <a:ea typeface="楷体" pitchFamily="49" charset="-122"/>
              </a:rPr>
              <a:t>3</a:t>
            </a:r>
            <a:r>
              <a:rPr lang="zh-CN" altLang="en-US" b="1" dirty="0">
                <a:latin typeface="楷体" pitchFamily="49" charset="-122"/>
                <a:ea typeface="楷体" pitchFamily="49" charset="-122"/>
              </a:rPr>
              <a:t>）变量方便，变量形式较多。</a:t>
            </a:r>
            <a:endParaRPr lang="en-US" altLang="zh-CN" b="1" dirty="0">
              <a:latin typeface="楷体" pitchFamily="49" charset="-122"/>
              <a:ea typeface="楷体" pitchFamily="49" charset="-122"/>
            </a:endParaRPr>
          </a:p>
          <a:p>
            <a:pPr>
              <a:lnSpc>
                <a:spcPct val="125000"/>
              </a:lnSpc>
              <a:spcBef>
                <a:spcPts val="600"/>
              </a:spcBef>
              <a:spcAft>
                <a:spcPts val="0"/>
              </a:spcAft>
            </a:pPr>
            <a:r>
              <a:rPr lang="en-US" altLang="zh-CN" b="1" dirty="0">
                <a:solidFill>
                  <a:srgbClr val="FF0000"/>
                </a:solidFill>
                <a:latin typeface="楷体" pitchFamily="49" charset="-122"/>
                <a:ea typeface="楷体" pitchFamily="49" charset="-122"/>
              </a:rPr>
              <a:t>    </a:t>
            </a:r>
            <a:r>
              <a:rPr lang="zh-CN" altLang="en-US" b="1" dirty="0">
                <a:latin typeface="楷体" pitchFamily="49" charset="-122"/>
                <a:ea typeface="楷体" pitchFamily="49" charset="-122"/>
              </a:rPr>
              <a:t>利用变量柱塞泵可较容易实现液压系统的功率调节和无级变速</a:t>
            </a:r>
            <a:r>
              <a:rPr lang="zh-CN" altLang="en-US" b="1" dirty="0" smtClean="0">
                <a:latin typeface="楷体" pitchFamily="49" charset="-122"/>
                <a:ea typeface="楷体" pitchFamily="49" charset="-122"/>
              </a:rPr>
              <a:t>。</a:t>
            </a:r>
            <a:r>
              <a:rPr lang="en-US" altLang="zh-CN" b="1" dirty="0">
                <a:latin typeface="楷体" pitchFamily="49" charset="-122"/>
                <a:ea typeface="楷体" pitchFamily="49" charset="-122"/>
              </a:rPr>
              <a:t> </a:t>
            </a:r>
            <a:endParaRPr lang="en-US" altLang="zh-CN" b="1" dirty="0" smtClean="0">
              <a:latin typeface="楷体" pitchFamily="49" charset="-122"/>
              <a:ea typeface="楷体" pitchFamily="49" charset="-122"/>
            </a:endParaRPr>
          </a:p>
          <a:p>
            <a:pPr>
              <a:lnSpc>
                <a:spcPct val="125000"/>
              </a:lnSpc>
              <a:spcBef>
                <a:spcPts val="2400"/>
              </a:spcBef>
              <a:spcAft>
                <a:spcPts val="0"/>
              </a:spcAft>
            </a:pPr>
            <a:r>
              <a:rPr lang="en-US" altLang="zh-CN" b="1" dirty="0" smtClean="0">
                <a:latin typeface="楷体" pitchFamily="49" charset="-122"/>
                <a:ea typeface="楷体" pitchFamily="49" charset="-122"/>
              </a:rPr>
              <a:t>4</a:t>
            </a:r>
            <a:r>
              <a:rPr lang="zh-CN" altLang="en-US" b="1" dirty="0">
                <a:latin typeface="楷体" pitchFamily="49" charset="-122"/>
                <a:ea typeface="楷体" pitchFamily="49" charset="-122"/>
              </a:rPr>
              <a:t>）使用寿命长</a:t>
            </a:r>
            <a:endParaRPr lang="en-US" altLang="zh-CN" b="1" dirty="0">
              <a:latin typeface="楷体" pitchFamily="49" charset="-122"/>
              <a:ea typeface="楷体" pitchFamily="49" charset="-122"/>
            </a:endParaRPr>
          </a:p>
          <a:p>
            <a:pPr>
              <a:lnSpc>
                <a:spcPct val="125000"/>
              </a:lnSpc>
              <a:spcBef>
                <a:spcPts val="600"/>
              </a:spcBef>
              <a:spcAft>
                <a:spcPts val="0"/>
              </a:spcAft>
            </a:pPr>
            <a:r>
              <a:rPr lang="en-US" altLang="zh-CN" b="1" dirty="0">
                <a:latin typeface="楷体" pitchFamily="49" charset="-122"/>
                <a:ea typeface="楷体" pitchFamily="49" charset="-122"/>
              </a:rPr>
              <a:t>    </a:t>
            </a:r>
            <a:r>
              <a:rPr lang="zh-CN" altLang="en-US" b="1" dirty="0">
                <a:latin typeface="楷体" pitchFamily="49" charset="-122"/>
                <a:ea typeface="楷体" pitchFamily="49" charset="-122"/>
              </a:rPr>
              <a:t>柱塞泵内轴承的设计寿命一般为</a:t>
            </a:r>
            <a:r>
              <a:rPr lang="en-US" altLang="zh-CN" b="1" dirty="0">
                <a:latin typeface="楷体" pitchFamily="49" charset="-122"/>
                <a:ea typeface="楷体" pitchFamily="49" charset="-122"/>
              </a:rPr>
              <a:t>2000</a:t>
            </a:r>
            <a:r>
              <a:rPr lang="zh-CN" altLang="en-US" b="1" dirty="0">
                <a:latin typeface="楷体" pitchFamily="49" charset="-122"/>
                <a:ea typeface="楷体" pitchFamily="49" charset="-122"/>
              </a:rPr>
              <a:t>～</a:t>
            </a:r>
            <a:r>
              <a:rPr lang="en-US" altLang="zh-CN" b="1" dirty="0">
                <a:latin typeface="楷体" pitchFamily="49" charset="-122"/>
                <a:ea typeface="楷体" pitchFamily="49" charset="-122"/>
              </a:rPr>
              <a:t>5000h</a:t>
            </a:r>
            <a:r>
              <a:rPr lang="zh-CN" altLang="en-US" b="1" dirty="0">
                <a:latin typeface="楷体" pitchFamily="49" charset="-122"/>
                <a:ea typeface="楷体" pitchFamily="49" charset="-122"/>
              </a:rPr>
              <a:t>，柱塞泵的使用寿命可达</a:t>
            </a:r>
            <a:r>
              <a:rPr lang="en-US" altLang="zh-CN" b="1" dirty="0">
                <a:latin typeface="楷体" pitchFamily="49" charset="-122"/>
                <a:ea typeface="楷体" pitchFamily="49" charset="-122"/>
              </a:rPr>
              <a:t>10000h</a:t>
            </a:r>
            <a:r>
              <a:rPr lang="zh-CN" altLang="en-US" b="1" dirty="0">
                <a:latin typeface="楷体" pitchFamily="49" charset="-122"/>
                <a:ea typeface="楷体" pitchFamily="49" charset="-122"/>
              </a:rPr>
              <a:t>以上。</a:t>
            </a:r>
            <a:endParaRPr lang="en-US" altLang="zh-CN" b="1" dirty="0">
              <a:latin typeface="楷体" pitchFamily="49" charset="-122"/>
              <a:ea typeface="楷体" pitchFamily="49" charset="-122"/>
            </a:endParaRPr>
          </a:p>
          <a:p>
            <a:pPr>
              <a:lnSpc>
                <a:spcPct val="125000"/>
              </a:lnSpc>
              <a:spcBef>
                <a:spcPts val="2400"/>
              </a:spcBef>
              <a:spcAft>
                <a:spcPts val="0"/>
              </a:spcAft>
            </a:pPr>
            <a:r>
              <a:rPr lang="en-US" altLang="zh-CN" b="1" dirty="0" smtClean="0">
                <a:latin typeface="楷体" pitchFamily="49" charset="-122"/>
                <a:ea typeface="楷体" pitchFamily="49" charset="-122"/>
              </a:rPr>
              <a:t>5</a:t>
            </a:r>
            <a:r>
              <a:rPr lang="zh-CN" altLang="en-US" b="1" dirty="0">
                <a:latin typeface="楷体" pitchFamily="49" charset="-122"/>
                <a:ea typeface="楷体" pitchFamily="49" charset="-122"/>
              </a:rPr>
              <a:t>）可以使用不同的工作介质。</a:t>
            </a:r>
            <a:endParaRPr lang="en-US" altLang="zh-CN" b="1" dirty="0">
              <a:latin typeface="楷体" pitchFamily="49" charset="-122"/>
              <a:ea typeface="楷体" pitchFamily="49" charset="-122"/>
            </a:endParaRPr>
          </a:p>
          <a:p>
            <a:pPr>
              <a:lnSpc>
                <a:spcPct val="125000"/>
              </a:lnSpc>
              <a:spcBef>
                <a:spcPts val="1800"/>
              </a:spcBef>
              <a:spcAft>
                <a:spcPts val="0"/>
              </a:spcAft>
            </a:pPr>
            <a:r>
              <a:rPr lang="en-US" altLang="zh-CN" b="1" dirty="0" smtClean="0">
                <a:latin typeface="楷体" pitchFamily="49" charset="-122"/>
                <a:ea typeface="楷体" pitchFamily="49" charset="-122"/>
              </a:rPr>
              <a:t>6</a:t>
            </a:r>
            <a:r>
              <a:rPr lang="zh-CN" altLang="en-US" b="1" dirty="0">
                <a:latin typeface="楷体" pitchFamily="49" charset="-122"/>
                <a:ea typeface="楷体" pitchFamily="49" charset="-122"/>
              </a:rPr>
              <a:t>）单位功率的质量比较轻。</a:t>
            </a:r>
            <a:r>
              <a:rPr lang="en-US" altLang="zh-CN" b="1" dirty="0" smtClean="0">
                <a:latin typeface="楷体" pitchFamily="49" charset="-122"/>
                <a:ea typeface="楷体" pitchFamily="49" charset="-122"/>
              </a:rPr>
              <a:t>    </a:t>
            </a:r>
            <a:endParaRPr lang="zh-CN" altLang="en-US" dirty="0"/>
          </a:p>
        </p:txBody>
      </p:sp>
    </p:spTree>
    <p:extLst>
      <p:ext uri="{BB962C8B-B14F-4D97-AF65-F5344CB8AC3E}">
        <p14:creationId xmlns:p14="http://schemas.microsoft.com/office/powerpoint/2010/main" val="36586233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
          <p:cNvSpPr>
            <a:spLocks noChangeArrowheads="1"/>
          </p:cNvSpPr>
          <p:nvPr/>
        </p:nvSpPr>
        <p:spPr bwMode="auto">
          <a:xfrm>
            <a:off x="755576" y="5628868"/>
            <a:ext cx="7694240" cy="1092607"/>
          </a:xfrm>
          <a:prstGeom prst="rect">
            <a:avLst/>
          </a:prstGeom>
          <a:ln/>
          <a:extLst/>
        </p:spPr>
        <p:style>
          <a:lnRef idx="1">
            <a:schemeClr val="accent4"/>
          </a:lnRef>
          <a:fillRef idx="2">
            <a:schemeClr val="accent4"/>
          </a:fillRef>
          <a:effectRef idx="1">
            <a:schemeClr val="accent4"/>
          </a:effectRef>
          <a:fontRef idx="minor">
            <a:schemeClr val="dk1"/>
          </a:fontRef>
        </p:style>
        <p:txBody>
          <a:bodyPr wrap="square">
            <a:spAutoFit/>
          </a:bodyPr>
          <a:lstStyle/>
          <a:p>
            <a:pPr>
              <a:lnSpc>
                <a:spcPct val="125000"/>
              </a:lnSpc>
            </a:pPr>
            <a:r>
              <a:rPr lang="zh-CN" altLang="en-US" sz="2800" b="1" dirty="0" smtClean="0">
                <a:latin typeface="楷体" pitchFamily="49" charset="-122"/>
                <a:ea typeface="楷体" pitchFamily="49" charset="-122"/>
              </a:rPr>
              <a:t>    </a:t>
            </a:r>
            <a:r>
              <a:rPr lang="zh-CN" altLang="en-US" b="1" dirty="0" smtClean="0">
                <a:latin typeface="楷体" pitchFamily="49" charset="-122"/>
                <a:ea typeface="楷体" pitchFamily="49" charset="-122"/>
              </a:rPr>
              <a:t>柱塞泵是靠柱塞在缸体中作往复运动造成密封容积的变化来实现吸油与压油的液压泵。</a:t>
            </a:r>
            <a:endParaRPr lang="zh-CN" altLang="en-US" dirty="0">
              <a:latin typeface="楷体" pitchFamily="49" charset="-122"/>
              <a:ea typeface="楷体" pitchFamily="49" charset="-122"/>
            </a:endParaRP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22698" y="2492896"/>
            <a:ext cx="2880320" cy="259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灯片编号占位符 4"/>
          <p:cNvSpPr>
            <a:spLocks noGrp="1"/>
          </p:cNvSpPr>
          <p:nvPr>
            <p:ph type="sldNum" sz="quarter" idx="12"/>
          </p:nvPr>
        </p:nvSpPr>
        <p:spPr/>
        <p:txBody>
          <a:bodyPr/>
          <a:lstStyle/>
          <a:p>
            <a:pPr>
              <a:defRPr/>
            </a:pPr>
            <a:fld id="{E7B09C40-48B9-4888-B94A-48155C3CC48A}" type="slidenum">
              <a:rPr lang="en-US" altLang="zh-CN" smtClean="0"/>
              <a:pPr>
                <a:defRPr/>
              </a:pPr>
              <a:t>2</a:t>
            </a:fld>
            <a:endParaRPr lang="en-US" altLang="zh-CN"/>
          </a:p>
        </p:txBody>
      </p:sp>
      <p:sp>
        <p:nvSpPr>
          <p:cNvPr id="3" name="矩形 2"/>
          <p:cNvSpPr/>
          <p:nvPr/>
        </p:nvSpPr>
        <p:spPr>
          <a:xfrm>
            <a:off x="1329656" y="1441455"/>
            <a:ext cx="3251211" cy="523220"/>
          </a:xfrm>
          <a:prstGeom prst="rect">
            <a:avLst/>
          </a:prstGeom>
        </p:spPr>
        <p:txBody>
          <a:bodyPr wrap="none">
            <a:spAutoFit/>
          </a:bodyPr>
          <a:lstStyle/>
          <a:p>
            <a:pPr algn="ctr"/>
            <a:r>
              <a:rPr lang="en-US" altLang="zh-CN" sz="2800" b="1" dirty="0" smtClean="0">
                <a:latin typeface="楷体" pitchFamily="49" charset="-122"/>
                <a:ea typeface="楷体" pitchFamily="49" charset="-122"/>
              </a:rPr>
              <a:t>1</a:t>
            </a:r>
            <a:r>
              <a:rPr lang="zh-CN" altLang="en-US" sz="2800" b="1" dirty="0" smtClean="0">
                <a:latin typeface="楷体" pitchFamily="49" charset="-122"/>
                <a:ea typeface="楷体" pitchFamily="49" charset="-122"/>
              </a:rPr>
              <a:t>、柱塞泵</a:t>
            </a:r>
            <a:r>
              <a:rPr lang="zh-CN" altLang="en-US" sz="2800" b="1" dirty="0">
                <a:latin typeface="楷体" pitchFamily="49" charset="-122"/>
                <a:ea typeface="楷体" pitchFamily="49" charset="-122"/>
              </a:rPr>
              <a:t>工作原理</a:t>
            </a:r>
          </a:p>
        </p:txBody>
      </p:sp>
    </p:spTree>
    <p:extLst>
      <p:ext uri="{BB962C8B-B14F-4D97-AF65-F5344CB8AC3E}">
        <p14:creationId xmlns:p14="http://schemas.microsoft.com/office/powerpoint/2010/main" val="30675042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1"/>
          <p:cNvSpPr>
            <a:spLocks noChangeArrowheads="1"/>
          </p:cNvSpPr>
          <p:nvPr/>
        </p:nvSpPr>
        <p:spPr bwMode="auto">
          <a:xfrm>
            <a:off x="1480084" y="2049162"/>
            <a:ext cx="6444716" cy="3182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Aft>
                <a:spcPts val="2500"/>
              </a:spcAft>
            </a:pPr>
            <a:r>
              <a:rPr lang="en-US" altLang="zh-CN" b="1" dirty="0" smtClean="0">
                <a:latin typeface="楷体" pitchFamily="49" charset="-122"/>
                <a:ea typeface="楷体" pitchFamily="49" charset="-122"/>
              </a:rPr>
              <a:t>    1</a:t>
            </a:r>
            <a:r>
              <a:rPr lang="zh-CN" altLang="en-US" b="1" dirty="0">
                <a:latin typeface="楷体" pitchFamily="49" charset="-122"/>
                <a:ea typeface="楷体" pitchFamily="49" charset="-122"/>
              </a:rPr>
              <a:t>）结构复杂，零件数量</a:t>
            </a:r>
            <a:r>
              <a:rPr lang="zh-CN" altLang="en-US" b="1" dirty="0" smtClean="0">
                <a:latin typeface="楷体" pitchFamily="49" charset="-122"/>
                <a:ea typeface="楷体" pitchFamily="49" charset="-122"/>
              </a:rPr>
              <a:t>多</a:t>
            </a:r>
            <a:r>
              <a:rPr lang="zh-CN" altLang="en-US" b="1" dirty="0">
                <a:latin typeface="楷体" pitchFamily="49" charset="-122"/>
                <a:ea typeface="楷体" pitchFamily="49" charset="-122"/>
              </a:rPr>
              <a:t>，</a:t>
            </a:r>
            <a:r>
              <a:rPr lang="zh-CN" altLang="en-US" b="1" dirty="0" smtClean="0">
                <a:latin typeface="楷体" pitchFamily="49" charset="-122"/>
                <a:ea typeface="楷体" pitchFamily="49" charset="-122"/>
              </a:rPr>
              <a:t>制造</a:t>
            </a:r>
            <a:r>
              <a:rPr lang="zh-CN" altLang="en-US" b="1" dirty="0">
                <a:latin typeface="楷体" pitchFamily="49" charset="-122"/>
                <a:ea typeface="楷体" pitchFamily="49" charset="-122"/>
              </a:rPr>
              <a:t>工艺要求高，价格较贵。</a:t>
            </a:r>
            <a:endParaRPr lang="en-US" altLang="zh-CN" b="1" dirty="0">
              <a:latin typeface="楷体" pitchFamily="49" charset="-122"/>
              <a:ea typeface="楷体" pitchFamily="49" charset="-122"/>
            </a:endParaRPr>
          </a:p>
          <a:p>
            <a:pPr>
              <a:lnSpc>
                <a:spcPct val="150000"/>
              </a:lnSpc>
              <a:spcAft>
                <a:spcPts val="2500"/>
              </a:spcAft>
            </a:pPr>
            <a:r>
              <a:rPr lang="en-US" altLang="zh-CN" b="1" dirty="0" smtClean="0">
                <a:latin typeface="楷体" pitchFamily="49" charset="-122"/>
                <a:ea typeface="楷体" pitchFamily="49" charset="-122"/>
              </a:rPr>
              <a:t>    2</a:t>
            </a:r>
            <a:r>
              <a:rPr lang="zh-CN" altLang="en-US" b="1" dirty="0" smtClean="0">
                <a:latin typeface="楷体" pitchFamily="49" charset="-122"/>
                <a:ea typeface="楷体" pitchFamily="49" charset="-122"/>
              </a:rPr>
              <a:t>）</a:t>
            </a:r>
            <a:r>
              <a:rPr lang="zh-CN" altLang="en-US" b="1" dirty="0">
                <a:latin typeface="楷体" pitchFamily="49" charset="-122"/>
                <a:ea typeface="楷体" pitchFamily="49" charset="-122"/>
              </a:rPr>
              <a:t>除阀配流柱塞泵外，一般对液压介质的污染比较敏感，因此，对使用和维护的技术水平要求较高。</a:t>
            </a:r>
          </a:p>
        </p:txBody>
      </p:sp>
      <p:sp>
        <p:nvSpPr>
          <p:cNvPr id="2" name="灯片编号占位符 1"/>
          <p:cNvSpPr>
            <a:spLocks noGrp="1"/>
          </p:cNvSpPr>
          <p:nvPr>
            <p:ph type="sldNum" sz="quarter" idx="12"/>
          </p:nvPr>
        </p:nvSpPr>
        <p:spPr/>
        <p:txBody>
          <a:bodyPr/>
          <a:lstStyle/>
          <a:p>
            <a:pPr>
              <a:defRPr/>
            </a:pPr>
            <a:fld id="{E7B09C40-48B9-4888-B94A-48155C3CC48A}" type="slidenum">
              <a:rPr lang="en-US" altLang="zh-CN" smtClean="0"/>
              <a:pPr>
                <a:defRPr/>
              </a:pPr>
              <a:t>20</a:t>
            </a:fld>
            <a:endParaRPr lang="en-US" altLang="zh-CN"/>
          </a:p>
        </p:txBody>
      </p:sp>
      <p:sp>
        <p:nvSpPr>
          <p:cNvPr id="4" name="矩形 3"/>
          <p:cNvSpPr/>
          <p:nvPr/>
        </p:nvSpPr>
        <p:spPr>
          <a:xfrm>
            <a:off x="0" y="-54591"/>
            <a:ext cx="9144000" cy="979488"/>
          </a:xfrm>
          <a:prstGeom prst="rect">
            <a:avLst/>
          </a:prstGeom>
          <a:solidFill>
            <a:schemeClr val="bg2"/>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800" b="1" dirty="0" smtClean="0">
                <a:latin typeface="楷体" pitchFamily="49" charset="-122"/>
                <a:ea typeface="楷体" pitchFamily="49" charset="-122"/>
              </a:rPr>
              <a:t>柱塞泵的缺点</a:t>
            </a:r>
            <a:endParaRPr lang="zh-CN" altLang="en-US" sz="2800" dirty="0"/>
          </a:p>
        </p:txBody>
      </p:sp>
    </p:spTree>
    <p:extLst>
      <p:ext uri="{BB962C8B-B14F-4D97-AF65-F5344CB8AC3E}">
        <p14:creationId xmlns:p14="http://schemas.microsoft.com/office/powerpoint/2010/main" val="3698752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nvPr>
        </p:nvGraphicFramePr>
        <p:xfrm>
          <a:off x="13192" y="3298"/>
          <a:ext cx="9095312" cy="2448272"/>
        </p:xfrm>
        <a:graphic>
          <a:graphicData uri="http://schemas.openxmlformats.org/drawingml/2006/table">
            <a:tbl>
              <a:tblPr firstRow="1" bandRow="1">
                <a:tableStyleId>{5C22544A-7EE6-4342-B048-85BDC9FD1C3A}</a:tableStyleId>
              </a:tblPr>
              <a:tblGrid>
                <a:gridCol w="3481608"/>
                <a:gridCol w="5613704"/>
              </a:tblGrid>
              <a:tr h="864096">
                <a:tc>
                  <a:txBody>
                    <a:bodyPr/>
                    <a:lstStyle/>
                    <a:p>
                      <a:pPr algn="ctr"/>
                      <a:endParaRPr lang="en-US" altLang="zh-CN" sz="1000" dirty="0" smtClean="0">
                        <a:solidFill>
                          <a:schemeClr val="tx1"/>
                        </a:solidFill>
                        <a:latin typeface="楷体" panose="02010609060101010101" pitchFamily="49" charset="-122"/>
                        <a:ea typeface="楷体" panose="02010609060101010101" pitchFamily="49" charset="-122"/>
                      </a:endParaRPr>
                    </a:p>
                    <a:p>
                      <a:pPr algn="ctr"/>
                      <a:r>
                        <a:rPr lang="zh-CN" altLang="en-US" sz="2400" dirty="0" smtClean="0">
                          <a:solidFill>
                            <a:schemeClr val="tx1"/>
                          </a:solidFill>
                          <a:latin typeface="楷体" panose="02010609060101010101" pitchFamily="49" charset="-122"/>
                          <a:ea typeface="楷体" panose="02010609060101010101" pitchFamily="49" charset="-122"/>
                        </a:rPr>
                        <a:t>单柱塞泵</a:t>
                      </a:r>
                      <a:endParaRPr lang="zh-CN" altLang="en-US" sz="2400" dirty="0">
                        <a:solidFill>
                          <a:schemeClr val="tx1"/>
                        </a:solidFill>
                        <a:latin typeface="楷体" panose="02010609060101010101" pitchFamily="49" charset="-122"/>
                        <a:ea typeface="楷体" panose="02010609060101010101" pitchFamily="49" charset="-122"/>
                      </a:endParaRPr>
                    </a:p>
                  </a:txBody>
                  <a:tcPr>
                    <a:solidFill>
                      <a:schemeClr val="bg2"/>
                    </a:solidFill>
                  </a:tcPr>
                </a:tc>
                <a:tc>
                  <a:txBody>
                    <a:bodyPr/>
                    <a:lstStyle/>
                    <a:p>
                      <a:pPr algn="ctr"/>
                      <a:endParaRPr lang="en-US" altLang="zh-CN" sz="1000" b="1" dirty="0" smtClean="0">
                        <a:solidFill>
                          <a:schemeClr val="tx1"/>
                        </a:solidFill>
                        <a:latin typeface="楷体" panose="02010609060101010101" pitchFamily="49" charset="-122"/>
                        <a:ea typeface="楷体" panose="02010609060101010101" pitchFamily="49" charset="-122"/>
                      </a:endParaRPr>
                    </a:p>
                    <a:p>
                      <a:pPr algn="ctr"/>
                      <a:r>
                        <a:rPr lang="zh-CN" altLang="en-US" sz="2400" b="1" dirty="0" smtClean="0">
                          <a:solidFill>
                            <a:schemeClr val="tx1"/>
                          </a:solidFill>
                          <a:latin typeface="楷体" panose="02010609060101010101" pitchFamily="49" charset="-122"/>
                          <a:ea typeface="楷体" panose="02010609060101010101" pitchFamily="49" charset="-122"/>
                        </a:rPr>
                        <a:t>偏心轮</a:t>
                      </a:r>
                      <a:endParaRPr lang="zh-CN" altLang="en-US" sz="2400" b="1" dirty="0">
                        <a:solidFill>
                          <a:schemeClr val="tx1"/>
                        </a:solidFill>
                        <a:latin typeface="楷体" panose="02010609060101010101" pitchFamily="49" charset="-122"/>
                        <a:ea typeface="楷体" panose="02010609060101010101" pitchFamily="49" charset="-122"/>
                      </a:endParaRPr>
                    </a:p>
                  </a:txBody>
                  <a:tcPr>
                    <a:solidFill>
                      <a:schemeClr val="bg2"/>
                    </a:solidFill>
                  </a:tcPr>
                </a:tc>
              </a:tr>
              <a:tr h="792088">
                <a:tc>
                  <a:txBody>
                    <a:bodyPr/>
                    <a:lstStyle/>
                    <a:p>
                      <a:pPr algn="ctr"/>
                      <a:endParaRPr lang="en-US" altLang="zh-CN" sz="1000" b="1" dirty="0" smtClean="0">
                        <a:latin typeface="楷体" panose="02010609060101010101" pitchFamily="49" charset="-122"/>
                        <a:ea typeface="楷体" panose="02010609060101010101" pitchFamily="49" charset="-122"/>
                      </a:endParaRPr>
                    </a:p>
                    <a:p>
                      <a:pPr algn="ctr"/>
                      <a:r>
                        <a:rPr lang="zh-CN" altLang="en-US" sz="2400" b="1" dirty="0" smtClean="0">
                          <a:latin typeface="楷体" panose="02010609060101010101" pitchFamily="49" charset="-122"/>
                          <a:ea typeface="楷体" panose="02010609060101010101" pitchFamily="49" charset="-122"/>
                        </a:rPr>
                        <a:t>径向柱塞泵</a:t>
                      </a:r>
                      <a:endParaRPr lang="zh-CN" altLang="en-US" sz="2400" b="1" dirty="0">
                        <a:latin typeface="楷体" panose="02010609060101010101" pitchFamily="49" charset="-122"/>
                        <a:ea typeface="楷体" panose="02010609060101010101" pitchFamily="49" charset="-122"/>
                      </a:endParaRPr>
                    </a:p>
                  </a:txBody>
                  <a:tcPr/>
                </a:tc>
                <a:tc>
                  <a:txBody>
                    <a:bodyPr/>
                    <a:lstStyle/>
                    <a:p>
                      <a:pPr algn="ctr"/>
                      <a:endParaRPr lang="en-US" altLang="zh-CN" sz="1000" b="1" dirty="0" smtClean="0">
                        <a:latin typeface="楷体" panose="02010609060101010101" pitchFamily="49" charset="-122"/>
                        <a:ea typeface="楷体" panose="02010609060101010101" pitchFamily="49" charset="-122"/>
                      </a:endParaRPr>
                    </a:p>
                    <a:p>
                      <a:pPr algn="ctr"/>
                      <a:r>
                        <a:rPr lang="zh-CN" altLang="en-US" sz="2400" b="1" dirty="0" smtClean="0">
                          <a:latin typeface="楷体" panose="02010609060101010101" pitchFamily="49" charset="-122"/>
                          <a:ea typeface="楷体" panose="02010609060101010101" pitchFamily="49" charset="-122"/>
                        </a:rPr>
                        <a:t>定子、转子不同心</a:t>
                      </a:r>
                      <a:endParaRPr lang="zh-CN" altLang="en-US" sz="2400" b="1" dirty="0">
                        <a:latin typeface="楷体" panose="02010609060101010101" pitchFamily="49" charset="-122"/>
                        <a:ea typeface="楷体" panose="02010609060101010101" pitchFamily="49" charset="-122"/>
                      </a:endParaRPr>
                    </a:p>
                  </a:txBody>
                  <a:tcPr/>
                </a:tc>
              </a:tr>
              <a:tr h="792088">
                <a:tc>
                  <a:txBody>
                    <a:bodyPr/>
                    <a:lstStyle/>
                    <a:p>
                      <a:endParaRPr lang="en-US" altLang="zh-CN" sz="1000" b="1" dirty="0" smtClean="0">
                        <a:latin typeface="楷体" panose="02010609060101010101" pitchFamily="49" charset="-122"/>
                        <a:ea typeface="楷体" panose="02010609060101010101" pitchFamily="49" charset="-122"/>
                      </a:endParaRPr>
                    </a:p>
                    <a:p>
                      <a:pPr algn="ctr"/>
                      <a:r>
                        <a:rPr lang="zh-CN" altLang="en-US" sz="2400" b="1" dirty="0" smtClean="0">
                          <a:latin typeface="楷体" panose="02010609060101010101" pitchFamily="49" charset="-122"/>
                          <a:ea typeface="楷体" panose="02010609060101010101" pitchFamily="49" charset="-122"/>
                        </a:rPr>
                        <a:t>轴向柱塞泵（斜盘式）</a:t>
                      </a:r>
                      <a:endParaRPr lang="zh-CN" altLang="en-US" sz="2400" b="1" dirty="0">
                        <a:latin typeface="楷体" panose="02010609060101010101" pitchFamily="49" charset="-122"/>
                        <a:ea typeface="楷体" panose="02010609060101010101" pitchFamily="49" charset="-122"/>
                      </a:endParaRPr>
                    </a:p>
                  </a:txBody>
                  <a:tcPr>
                    <a:solidFill>
                      <a:schemeClr val="accent4">
                        <a:lumMod val="20000"/>
                        <a:lumOff val="80000"/>
                      </a:schemeClr>
                    </a:solidFill>
                  </a:tcPr>
                </a:tc>
                <a:tc>
                  <a:txBody>
                    <a:bodyPr/>
                    <a:lstStyle/>
                    <a:p>
                      <a:pPr algn="ctr"/>
                      <a:endParaRPr lang="en-US" altLang="zh-CN" sz="1000" b="1" dirty="0" smtClean="0">
                        <a:latin typeface="楷体" panose="02010609060101010101" pitchFamily="49" charset="-122"/>
                        <a:ea typeface="楷体" panose="02010609060101010101" pitchFamily="49" charset="-122"/>
                      </a:endParaRPr>
                    </a:p>
                    <a:p>
                      <a:pPr algn="ctr"/>
                      <a:r>
                        <a:rPr lang="zh-CN" altLang="en-US" sz="2400" b="1" dirty="0" smtClean="0">
                          <a:latin typeface="楷体" panose="02010609060101010101" pitchFamily="49" charset="-122"/>
                          <a:ea typeface="楷体" panose="02010609060101010101" pitchFamily="49" charset="-122"/>
                        </a:rPr>
                        <a:t>斜盘</a:t>
                      </a:r>
                      <a:endParaRPr lang="zh-CN" altLang="en-US" sz="2400" b="1" dirty="0">
                        <a:latin typeface="楷体" panose="02010609060101010101" pitchFamily="49" charset="-122"/>
                        <a:ea typeface="楷体" panose="02010609060101010101" pitchFamily="49" charset="-122"/>
                      </a:endParaRPr>
                    </a:p>
                  </a:txBody>
                  <a:tcPr>
                    <a:solidFill>
                      <a:schemeClr val="accent4">
                        <a:lumMod val="20000"/>
                        <a:lumOff val="80000"/>
                      </a:schemeClr>
                    </a:solidFill>
                  </a:tcPr>
                </a:tc>
              </a:tr>
            </a:tbl>
          </a:graphicData>
        </a:graphic>
      </p:graphicFrame>
      <p:sp>
        <p:nvSpPr>
          <p:cNvPr id="3" name="灯片编号占位符 2"/>
          <p:cNvSpPr>
            <a:spLocks noGrp="1"/>
          </p:cNvSpPr>
          <p:nvPr>
            <p:ph type="sldNum" sz="quarter" idx="12"/>
          </p:nvPr>
        </p:nvSpPr>
        <p:spPr/>
        <p:txBody>
          <a:bodyPr/>
          <a:lstStyle/>
          <a:p>
            <a:pPr>
              <a:defRPr/>
            </a:pPr>
            <a:fld id="{E7B09C40-48B9-4888-B94A-48155C3CC48A}" type="slidenum">
              <a:rPr lang="en-US" altLang="zh-CN" smtClean="0"/>
              <a:pPr>
                <a:defRPr/>
              </a:pPr>
              <a:t>21</a:t>
            </a:fld>
            <a:endParaRPr lang="en-US" altLang="zh-CN"/>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4115" y="2932155"/>
            <a:ext cx="3905504" cy="3417316"/>
          </a:xfrm>
          <a:prstGeom prst="rect">
            <a:avLst/>
          </a:prstGeom>
        </p:spPr>
      </p:pic>
    </p:spTree>
    <p:controls>
      <mc:AlternateContent xmlns:mc="http://schemas.openxmlformats.org/markup-compatibility/2006">
        <mc:Choice xmlns:v="urn:schemas-microsoft-com:vml" Requires="v">
          <p:control spid="2050" name="ShockwaveFlash1" r:id="rId2" imgW="4932360" imgH="4432320"/>
        </mc:Choice>
        <mc:Fallback>
          <p:control name="ShockwaveFlash1" r:id="rId2" imgW="4932360" imgH="4432320">
            <p:pic>
              <p:nvPicPr>
                <p:cNvPr id="5" name="ShockwaveFlash1"/>
                <p:cNvPicPr>
                  <a:picLocks/>
                </p:cNvPicPr>
                <p:nvPr/>
              </p:nvPicPr>
              <p:blipFill>
                <a:blip r:embed="rId5"/>
                <a:stretch>
                  <a:fillRect/>
                </a:stretch>
              </p:blipFill>
              <p:spPr>
                <a:xfrm>
                  <a:off x="13192" y="2451570"/>
                  <a:ext cx="4932039" cy="4431360"/>
                </a:xfrm>
                <a:prstGeom prst="rect">
                  <a:avLst/>
                </a:prstGeom>
              </p:spPr>
            </p:pic>
          </p:control>
        </mc:Fallback>
      </mc:AlternateContent>
    </p:controls>
    <p:extLst>
      <p:ext uri="{BB962C8B-B14F-4D97-AF65-F5344CB8AC3E}">
        <p14:creationId xmlns:p14="http://schemas.microsoft.com/office/powerpoint/2010/main" val="38197726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2483768" y="1988840"/>
            <a:ext cx="4608512" cy="641350"/>
          </a:xfrm>
        </p:spPr>
        <p:txBody>
          <a:bodyPr/>
          <a:lstStyle/>
          <a:p>
            <a:pPr eaLnBrk="1" hangingPunct="1"/>
            <a:r>
              <a:rPr lang="zh-CN" altLang="en-US" sz="3200" b="1" dirty="0" smtClean="0">
                <a:solidFill>
                  <a:schemeClr val="tx1"/>
                </a:solidFill>
                <a:latin typeface="楷体" pitchFamily="49" charset="-122"/>
                <a:ea typeface="楷体" pitchFamily="49" charset="-122"/>
              </a:rPr>
              <a:t>五、液压泵的选用</a:t>
            </a:r>
          </a:p>
        </p:txBody>
      </p:sp>
      <p:sp>
        <p:nvSpPr>
          <p:cNvPr id="2" name="灯片编号占位符 1"/>
          <p:cNvSpPr>
            <a:spLocks noGrp="1"/>
          </p:cNvSpPr>
          <p:nvPr>
            <p:ph type="sldNum" sz="quarter" idx="12"/>
          </p:nvPr>
        </p:nvSpPr>
        <p:spPr/>
        <p:txBody>
          <a:bodyPr/>
          <a:lstStyle/>
          <a:p>
            <a:pPr>
              <a:defRPr/>
            </a:pPr>
            <a:fld id="{6EDC783C-27FC-4196-AFE6-B7226A3FC829}" type="slidenum">
              <a:rPr lang="en-US" altLang="zh-CN" smtClean="0"/>
              <a:pPr>
                <a:defRPr/>
              </a:pPr>
              <a:t>22</a:t>
            </a:fld>
            <a:endParaRPr lang="en-US" altLang="zh-CN"/>
          </a:p>
        </p:txBody>
      </p:sp>
    </p:spTree>
    <p:extLst>
      <p:ext uri="{BB962C8B-B14F-4D97-AF65-F5344CB8AC3E}">
        <p14:creationId xmlns:p14="http://schemas.microsoft.com/office/powerpoint/2010/main" val="28358738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flipH="1">
            <a:off x="4588762" y="1463600"/>
            <a:ext cx="3284858" cy="461665"/>
          </a:xfrm>
          <a:prstGeom prst="rect">
            <a:avLst/>
          </a:prstGeom>
        </p:spPr>
        <p:txBody>
          <a:bodyPr wrap="square">
            <a:spAutoFit/>
          </a:bodyPr>
          <a:lstStyle/>
          <a:p>
            <a:r>
              <a:rPr lang="zh-CN" altLang="en-US" b="1" dirty="0" smtClean="0">
                <a:latin typeface="楷体" pitchFamily="49" charset="-122"/>
                <a:ea typeface="楷体" pitchFamily="49" charset="-122"/>
              </a:rPr>
              <a:t>外啮合</a:t>
            </a:r>
            <a:r>
              <a:rPr lang="en-US" altLang="zh-CN" b="1" dirty="0" smtClean="0">
                <a:latin typeface="楷体" pitchFamily="49" charset="-122"/>
                <a:ea typeface="楷体" pitchFamily="49" charset="-122"/>
              </a:rPr>
              <a:t>(</a:t>
            </a:r>
            <a:r>
              <a:rPr lang="zh-CN" altLang="en-US" b="1" dirty="0" smtClean="0">
                <a:latin typeface="楷体" pitchFamily="49" charset="-122"/>
                <a:ea typeface="楷体" pitchFamily="49" charset="-122"/>
              </a:rPr>
              <a:t>定量泵</a:t>
            </a:r>
            <a:r>
              <a:rPr lang="en-US" altLang="zh-CN" b="1" dirty="0">
                <a:latin typeface="楷体" pitchFamily="49" charset="-122"/>
                <a:ea typeface="楷体" pitchFamily="49" charset="-122"/>
              </a:rPr>
              <a:t>)</a:t>
            </a:r>
            <a:endParaRPr lang="zh-CN" altLang="en-US" b="1" dirty="0">
              <a:latin typeface="楷体" pitchFamily="49" charset="-122"/>
              <a:ea typeface="楷体" pitchFamily="49" charset="-122"/>
            </a:endParaRPr>
          </a:p>
        </p:txBody>
      </p:sp>
      <p:sp>
        <p:nvSpPr>
          <p:cNvPr id="3" name="矩形 2"/>
          <p:cNvSpPr/>
          <p:nvPr/>
        </p:nvSpPr>
        <p:spPr>
          <a:xfrm>
            <a:off x="4569341" y="2141365"/>
            <a:ext cx="2505814" cy="461665"/>
          </a:xfrm>
          <a:prstGeom prst="rect">
            <a:avLst/>
          </a:prstGeom>
        </p:spPr>
        <p:txBody>
          <a:bodyPr wrap="none">
            <a:spAutoFit/>
          </a:bodyPr>
          <a:lstStyle/>
          <a:p>
            <a:r>
              <a:rPr lang="zh-CN" altLang="en-US" b="1" dirty="0" smtClean="0">
                <a:latin typeface="楷体" pitchFamily="49" charset="-122"/>
                <a:ea typeface="楷体" pitchFamily="49" charset="-122"/>
              </a:rPr>
              <a:t>内啮合</a:t>
            </a:r>
            <a:r>
              <a:rPr lang="en-US" altLang="zh-CN" b="1" dirty="0" smtClean="0">
                <a:latin typeface="楷体" pitchFamily="49" charset="-122"/>
                <a:ea typeface="楷体" pitchFamily="49" charset="-122"/>
              </a:rPr>
              <a:t>(</a:t>
            </a:r>
            <a:r>
              <a:rPr lang="zh-CN" altLang="en-US" b="1" dirty="0" smtClean="0">
                <a:latin typeface="楷体" pitchFamily="49" charset="-122"/>
                <a:ea typeface="楷体" pitchFamily="49" charset="-122"/>
              </a:rPr>
              <a:t>定量泵）</a:t>
            </a:r>
            <a:endParaRPr lang="zh-CN" altLang="en-US" b="1" dirty="0">
              <a:latin typeface="楷体" pitchFamily="49" charset="-122"/>
              <a:ea typeface="楷体" pitchFamily="49" charset="-122"/>
            </a:endParaRPr>
          </a:p>
        </p:txBody>
      </p:sp>
      <p:sp>
        <p:nvSpPr>
          <p:cNvPr id="4" name="矩形 3"/>
          <p:cNvSpPr/>
          <p:nvPr/>
        </p:nvSpPr>
        <p:spPr>
          <a:xfrm>
            <a:off x="1246049" y="3558586"/>
            <a:ext cx="1112805" cy="830997"/>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zh-CN" altLang="en-US" b="1" dirty="0" smtClean="0">
                <a:latin typeface="楷体" pitchFamily="49" charset="-122"/>
                <a:ea typeface="楷体" pitchFamily="49" charset="-122"/>
              </a:rPr>
              <a:t>液压泵</a:t>
            </a:r>
            <a:endParaRPr lang="en-US" altLang="zh-CN" b="1" dirty="0" smtClean="0">
              <a:latin typeface="楷体" pitchFamily="49" charset="-122"/>
              <a:ea typeface="楷体" pitchFamily="49" charset="-122"/>
            </a:endParaRPr>
          </a:p>
          <a:p>
            <a:r>
              <a:rPr lang="zh-CN" altLang="en-US" b="1" dirty="0" smtClean="0">
                <a:latin typeface="楷体" pitchFamily="49" charset="-122"/>
                <a:ea typeface="楷体" pitchFamily="49" charset="-122"/>
              </a:rPr>
              <a:t>的种类</a:t>
            </a:r>
            <a:endParaRPr lang="zh-CN" altLang="en-US" b="1" dirty="0">
              <a:latin typeface="楷体" pitchFamily="49" charset="-122"/>
              <a:ea typeface="楷体" pitchFamily="49" charset="-122"/>
            </a:endParaRPr>
          </a:p>
        </p:txBody>
      </p:sp>
      <p:sp>
        <p:nvSpPr>
          <p:cNvPr id="5" name="矩形 4"/>
          <p:cNvSpPr/>
          <p:nvPr/>
        </p:nvSpPr>
        <p:spPr>
          <a:xfrm>
            <a:off x="3092752" y="3284959"/>
            <a:ext cx="1112805" cy="461665"/>
          </a:xfrm>
          <a:prstGeom prst="rect">
            <a:avLst/>
          </a:prstGeom>
        </p:spPr>
        <p:txBody>
          <a:bodyPr wrap="none">
            <a:spAutoFit/>
          </a:bodyPr>
          <a:lstStyle/>
          <a:p>
            <a:r>
              <a:rPr lang="zh-CN" altLang="en-US" b="1" dirty="0" smtClean="0">
                <a:latin typeface="楷体" pitchFamily="49" charset="-122"/>
                <a:ea typeface="楷体" pitchFamily="49" charset="-122"/>
              </a:rPr>
              <a:t>叶片泵</a:t>
            </a:r>
            <a:endParaRPr lang="zh-CN" altLang="en-US" b="1" dirty="0">
              <a:latin typeface="楷体" pitchFamily="49" charset="-122"/>
              <a:ea typeface="楷体" pitchFamily="49" charset="-122"/>
            </a:endParaRPr>
          </a:p>
        </p:txBody>
      </p:sp>
      <p:sp>
        <p:nvSpPr>
          <p:cNvPr id="6" name="矩形 5"/>
          <p:cNvSpPr/>
          <p:nvPr/>
        </p:nvSpPr>
        <p:spPr>
          <a:xfrm>
            <a:off x="4636929" y="2924566"/>
            <a:ext cx="2659702" cy="461665"/>
          </a:xfrm>
          <a:prstGeom prst="rect">
            <a:avLst/>
          </a:prstGeom>
        </p:spPr>
        <p:txBody>
          <a:bodyPr wrap="none">
            <a:spAutoFit/>
          </a:bodyPr>
          <a:lstStyle/>
          <a:p>
            <a:r>
              <a:rPr lang="zh-CN" altLang="en-US" b="1" dirty="0" smtClean="0">
                <a:latin typeface="楷体" pitchFamily="49" charset="-122"/>
                <a:ea typeface="楷体" pitchFamily="49" charset="-122"/>
              </a:rPr>
              <a:t>单作用（变量泵）</a:t>
            </a:r>
            <a:endParaRPr lang="zh-CN" altLang="en-US" b="1" dirty="0">
              <a:latin typeface="楷体" pitchFamily="49" charset="-122"/>
              <a:ea typeface="楷体" pitchFamily="49" charset="-122"/>
            </a:endParaRPr>
          </a:p>
        </p:txBody>
      </p:sp>
      <p:sp>
        <p:nvSpPr>
          <p:cNvPr id="7" name="矩形 6"/>
          <p:cNvSpPr/>
          <p:nvPr/>
        </p:nvSpPr>
        <p:spPr>
          <a:xfrm>
            <a:off x="4657323" y="3644657"/>
            <a:ext cx="2659702" cy="461665"/>
          </a:xfrm>
          <a:prstGeom prst="rect">
            <a:avLst/>
          </a:prstGeom>
        </p:spPr>
        <p:txBody>
          <a:bodyPr wrap="none">
            <a:spAutoFit/>
          </a:bodyPr>
          <a:lstStyle/>
          <a:p>
            <a:r>
              <a:rPr lang="zh-CN" altLang="en-US" b="1" dirty="0" smtClean="0">
                <a:latin typeface="楷体" pitchFamily="49" charset="-122"/>
                <a:ea typeface="楷体" pitchFamily="49" charset="-122"/>
              </a:rPr>
              <a:t>双作用（定量泵）</a:t>
            </a:r>
            <a:endParaRPr lang="zh-CN" altLang="en-US" b="1" dirty="0">
              <a:latin typeface="楷体" pitchFamily="49" charset="-122"/>
              <a:ea typeface="楷体" pitchFamily="49" charset="-122"/>
            </a:endParaRPr>
          </a:p>
        </p:txBody>
      </p:sp>
      <p:sp>
        <p:nvSpPr>
          <p:cNvPr id="8" name="矩形 7"/>
          <p:cNvSpPr/>
          <p:nvPr/>
        </p:nvSpPr>
        <p:spPr>
          <a:xfrm>
            <a:off x="3149421" y="1792366"/>
            <a:ext cx="1112805" cy="461665"/>
          </a:xfrm>
          <a:prstGeom prst="rect">
            <a:avLst/>
          </a:prstGeom>
        </p:spPr>
        <p:txBody>
          <a:bodyPr wrap="none">
            <a:spAutoFit/>
          </a:bodyPr>
          <a:lstStyle/>
          <a:p>
            <a:r>
              <a:rPr lang="zh-CN" altLang="en-US" b="1" dirty="0" smtClean="0">
                <a:latin typeface="楷体" pitchFamily="49" charset="-122"/>
                <a:ea typeface="楷体" pitchFamily="49" charset="-122"/>
              </a:rPr>
              <a:t>齿轮泵</a:t>
            </a:r>
            <a:endParaRPr lang="zh-CN" altLang="en-US" b="1" dirty="0">
              <a:latin typeface="楷体" pitchFamily="49" charset="-122"/>
              <a:ea typeface="楷体" pitchFamily="49" charset="-122"/>
            </a:endParaRPr>
          </a:p>
        </p:txBody>
      </p:sp>
      <p:sp>
        <p:nvSpPr>
          <p:cNvPr id="9" name="左大括号 8"/>
          <p:cNvSpPr/>
          <p:nvPr/>
        </p:nvSpPr>
        <p:spPr>
          <a:xfrm>
            <a:off x="2526699" y="2130832"/>
            <a:ext cx="576064" cy="3746440"/>
          </a:xfrm>
          <a:prstGeom prst="leftBrace">
            <a:avLst>
              <a:gd name="adj1" fmla="val 62583"/>
              <a:gd name="adj2" fmla="val 5000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10" name="左大括号 9"/>
          <p:cNvSpPr/>
          <p:nvPr/>
        </p:nvSpPr>
        <p:spPr>
          <a:xfrm>
            <a:off x="4262226" y="1705173"/>
            <a:ext cx="237589" cy="636053"/>
          </a:xfrm>
          <a:prstGeom prst="leftBrace">
            <a:avLst/>
          </a:prstGeom>
          <a:ln>
            <a:solidFill>
              <a:schemeClr val="tx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11" name="左大括号 10"/>
          <p:cNvSpPr/>
          <p:nvPr/>
        </p:nvSpPr>
        <p:spPr>
          <a:xfrm>
            <a:off x="4357070" y="3181381"/>
            <a:ext cx="222417" cy="668819"/>
          </a:xfrm>
          <a:prstGeom prst="leftBrace">
            <a:avLst/>
          </a:prstGeom>
          <a:ln>
            <a:solidFill>
              <a:schemeClr val="tx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12" name="矩形 11"/>
          <p:cNvSpPr/>
          <p:nvPr/>
        </p:nvSpPr>
        <p:spPr>
          <a:xfrm>
            <a:off x="4662652" y="5084908"/>
            <a:ext cx="2969083" cy="461665"/>
          </a:xfrm>
          <a:prstGeom prst="rect">
            <a:avLst/>
          </a:prstGeom>
        </p:spPr>
        <p:txBody>
          <a:bodyPr wrap="none">
            <a:spAutoFit/>
          </a:bodyPr>
          <a:lstStyle/>
          <a:p>
            <a:r>
              <a:rPr lang="zh-CN" altLang="en-US" b="1" dirty="0" smtClean="0">
                <a:latin typeface="楷体" pitchFamily="49" charset="-122"/>
                <a:ea typeface="楷体" pitchFamily="49" charset="-122"/>
              </a:rPr>
              <a:t>轴向（双向变量泵）</a:t>
            </a:r>
            <a:endParaRPr lang="zh-CN" altLang="en-US" b="1" dirty="0">
              <a:latin typeface="楷体" pitchFamily="49" charset="-122"/>
              <a:ea typeface="楷体" pitchFamily="49" charset="-122"/>
            </a:endParaRPr>
          </a:p>
        </p:txBody>
      </p:sp>
      <p:sp>
        <p:nvSpPr>
          <p:cNvPr id="13" name="矩形 12"/>
          <p:cNvSpPr/>
          <p:nvPr/>
        </p:nvSpPr>
        <p:spPr>
          <a:xfrm>
            <a:off x="4621330" y="4388518"/>
            <a:ext cx="2969083" cy="461665"/>
          </a:xfrm>
          <a:prstGeom prst="rect">
            <a:avLst/>
          </a:prstGeom>
        </p:spPr>
        <p:txBody>
          <a:bodyPr wrap="none">
            <a:spAutoFit/>
          </a:bodyPr>
          <a:lstStyle/>
          <a:p>
            <a:r>
              <a:rPr lang="zh-CN" altLang="en-US" b="1" dirty="0" smtClean="0">
                <a:latin typeface="楷体" pitchFamily="49" charset="-122"/>
                <a:ea typeface="楷体" pitchFamily="49" charset="-122"/>
              </a:rPr>
              <a:t>径向（双向变量泵）</a:t>
            </a:r>
            <a:endParaRPr lang="zh-CN" altLang="en-US" b="1" dirty="0">
              <a:latin typeface="楷体" pitchFamily="49" charset="-122"/>
              <a:ea typeface="楷体" pitchFamily="49" charset="-122"/>
            </a:endParaRPr>
          </a:p>
        </p:txBody>
      </p:sp>
      <p:sp>
        <p:nvSpPr>
          <p:cNvPr id="15" name="矩形 14"/>
          <p:cNvSpPr/>
          <p:nvPr/>
        </p:nvSpPr>
        <p:spPr>
          <a:xfrm>
            <a:off x="3226670" y="4727337"/>
            <a:ext cx="1112805" cy="461665"/>
          </a:xfrm>
          <a:prstGeom prst="rect">
            <a:avLst/>
          </a:prstGeom>
        </p:spPr>
        <p:txBody>
          <a:bodyPr wrap="none">
            <a:spAutoFit/>
          </a:bodyPr>
          <a:lstStyle/>
          <a:p>
            <a:r>
              <a:rPr lang="zh-CN" altLang="en-US" b="1" dirty="0" smtClean="0">
                <a:latin typeface="楷体" pitchFamily="49" charset="-122"/>
                <a:ea typeface="楷体" pitchFamily="49" charset="-122"/>
              </a:rPr>
              <a:t>柱塞泵</a:t>
            </a:r>
            <a:endParaRPr lang="zh-CN" altLang="en-US" b="1" dirty="0">
              <a:latin typeface="楷体" pitchFamily="49" charset="-122"/>
              <a:ea typeface="楷体" pitchFamily="49" charset="-122"/>
            </a:endParaRPr>
          </a:p>
        </p:txBody>
      </p:sp>
      <p:sp>
        <p:nvSpPr>
          <p:cNvPr id="16" name="左大括号 15"/>
          <p:cNvSpPr/>
          <p:nvPr/>
        </p:nvSpPr>
        <p:spPr>
          <a:xfrm>
            <a:off x="4318321" y="4619351"/>
            <a:ext cx="251020" cy="677636"/>
          </a:xfrm>
          <a:prstGeom prst="leftBrace">
            <a:avLst/>
          </a:prstGeom>
          <a:ln>
            <a:solidFill>
              <a:schemeClr val="tx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17" name="矩形 16"/>
          <p:cNvSpPr/>
          <p:nvPr/>
        </p:nvSpPr>
        <p:spPr>
          <a:xfrm>
            <a:off x="3266249" y="5681314"/>
            <a:ext cx="1112805" cy="461665"/>
          </a:xfrm>
          <a:prstGeom prst="rect">
            <a:avLst/>
          </a:prstGeom>
        </p:spPr>
        <p:txBody>
          <a:bodyPr wrap="none">
            <a:spAutoFit/>
          </a:bodyPr>
          <a:lstStyle/>
          <a:p>
            <a:r>
              <a:rPr lang="zh-CN" altLang="en-US" b="1" dirty="0" smtClean="0">
                <a:latin typeface="楷体" pitchFamily="49" charset="-122"/>
                <a:ea typeface="楷体" pitchFamily="49" charset="-122"/>
              </a:rPr>
              <a:t>螺杆泵</a:t>
            </a:r>
            <a:endParaRPr lang="zh-CN" altLang="en-US" b="1" dirty="0">
              <a:latin typeface="楷体" pitchFamily="49" charset="-122"/>
              <a:ea typeface="楷体" pitchFamily="49" charset="-122"/>
            </a:endParaRPr>
          </a:p>
        </p:txBody>
      </p:sp>
      <p:sp>
        <p:nvSpPr>
          <p:cNvPr id="14" name="灯片编号占位符 13"/>
          <p:cNvSpPr>
            <a:spLocks noGrp="1"/>
          </p:cNvSpPr>
          <p:nvPr>
            <p:ph type="sldNum" sz="quarter" idx="12"/>
          </p:nvPr>
        </p:nvSpPr>
        <p:spPr/>
        <p:txBody>
          <a:bodyPr/>
          <a:lstStyle/>
          <a:p>
            <a:pPr>
              <a:defRPr/>
            </a:pPr>
            <a:fld id="{07DA23A6-0EE5-429B-A7C2-FAB3E43B7994}" type="slidenum">
              <a:rPr lang="en-US" altLang="zh-CN" smtClean="0"/>
              <a:pPr>
                <a:defRPr/>
              </a:pPr>
              <a:t>23</a:t>
            </a:fld>
            <a:endParaRPr lang="en-US" altLang="zh-CN"/>
          </a:p>
        </p:txBody>
      </p:sp>
    </p:spTree>
    <p:extLst>
      <p:ext uri="{BB962C8B-B14F-4D97-AF65-F5344CB8AC3E}">
        <p14:creationId xmlns:p14="http://schemas.microsoft.com/office/powerpoint/2010/main" val="32517482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210675"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pPr>
              <a:defRPr/>
            </a:pPr>
            <a:fld id="{07DA23A6-0EE5-429B-A7C2-FAB3E43B7994}" type="slidenum">
              <a:rPr lang="en-US" altLang="zh-CN" smtClean="0"/>
              <a:pPr>
                <a:defRPr/>
              </a:pPr>
              <a:t>24</a:t>
            </a:fld>
            <a:endParaRPr lang="en-US" altLang="zh-CN"/>
          </a:p>
        </p:txBody>
      </p:sp>
    </p:spTree>
    <p:extLst>
      <p:ext uri="{BB962C8B-B14F-4D97-AF65-F5344CB8AC3E}">
        <p14:creationId xmlns:p14="http://schemas.microsoft.com/office/powerpoint/2010/main" val="22226045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矩形 7"/>
          <p:cNvSpPr/>
          <p:nvPr/>
        </p:nvSpPr>
        <p:spPr>
          <a:xfrm>
            <a:off x="1763688" y="2708920"/>
            <a:ext cx="5503339" cy="2628925"/>
          </a:xfrm>
          <a:prstGeom prst="rect">
            <a:avLst/>
          </a:prstGeom>
        </p:spPr>
        <p:txBody>
          <a:bodyPr wrap="square">
            <a:spAutoFit/>
          </a:bodyPr>
          <a:lstStyle/>
          <a:p>
            <a:pPr eaLnBrk="1" hangingPunct="1">
              <a:lnSpc>
                <a:spcPct val="150000"/>
              </a:lnSpc>
            </a:pPr>
            <a:r>
              <a:rPr lang="en-US" altLang="zh-CN" b="1" dirty="0" smtClean="0">
                <a:latin typeface="楷体" pitchFamily="49" charset="-122"/>
                <a:ea typeface="楷体" pitchFamily="49" charset="-122"/>
              </a:rPr>
              <a:t>1</a:t>
            </a:r>
            <a:r>
              <a:rPr lang="zh-CN" altLang="en-US" b="1" dirty="0" smtClean="0">
                <a:latin typeface="楷体" pitchFamily="49" charset="-122"/>
                <a:ea typeface="楷体" pitchFamily="49" charset="-122"/>
              </a:rPr>
              <a:t>、液压泵类型选用</a:t>
            </a:r>
            <a:endParaRPr lang="en-US" altLang="zh-CN" b="1" dirty="0" smtClean="0">
              <a:latin typeface="楷体" pitchFamily="49" charset="-122"/>
              <a:ea typeface="楷体" pitchFamily="49" charset="-122"/>
            </a:endParaRPr>
          </a:p>
          <a:p>
            <a:pPr eaLnBrk="1" hangingPunct="1">
              <a:lnSpc>
                <a:spcPct val="150000"/>
              </a:lnSpc>
            </a:pPr>
            <a:r>
              <a:rPr lang="zh-CN" altLang="en-US" b="1" dirty="0" smtClean="0">
                <a:latin typeface="楷体" pitchFamily="49" charset="-122"/>
                <a:ea typeface="楷体" pitchFamily="49" charset="-122"/>
              </a:rPr>
              <a:t>    根据</a:t>
            </a:r>
            <a:r>
              <a:rPr lang="zh-CN" altLang="en-US" b="1" dirty="0">
                <a:latin typeface="楷体" pitchFamily="49" charset="-122"/>
                <a:ea typeface="楷体" pitchFamily="49" charset="-122"/>
              </a:rPr>
              <a:t>不同</a:t>
            </a:r>
            <a:r>
              <a:rPr lang="zh-CN" altLang="en-US" b="1" dirty="0">
                <a:solidFill>
                  <a:srgbClr val="FF0000"/>
                </a:solidFill>
                <a:latin typeface="楷体" pitchFamily="49" charset="-122"/>
                <a:ea typeface="楷体" pitchFamily="49" charset="-122"/>
              </a:rPr>
              <a:t>使用场合</a:t>
            </a:r>
            <a:r>
              <a:rPr lang="zh-CN" altLang="en-US" b="1" dirty="0">
                <a:latin typeface="楷体" pitchFamily="49" charset="-122"/>
                <a:ea typeface="楷体" pitchFamily="49" charset="-122"/>
              </a:rPr>
              <a:t>选择</a:t>
            </a:r>
            <a:r>
              <a:rPr lang="zh-CN" altLang="en-US" b="1" dirty="0">
                <a:solidFill>
                  <a:srgbClr val="FF0000"/>
                </a:solidFill>
                <a:latin typeface="楷体" pitchFamily="49" charset="-122"/>
                <a:ea typeface="楷体" pitchFamily="49" charset="-122"/>
              </a:rPr>
              <a:t>泵的</a:t>
            </a:r>
            <a:r>
              <a:rPr lang="zh-CN" altLang="en-US" b="1" dirty="0" smtClean="0">
                <a:solidFill>
                  <a:srgbClr val="FF0000"/>
                </a:solidFill>
                <a:latin typeface="楷体" pitchFamily="49" charset="-122"/>
                <a:ea typeface="楷体" pitchFamily="49" charset="-122"/>
              </a:rPr>
              <a:t>类型</a:t>
            </a:r>
            <a:endParaRPr lang="en-US" altLang="zh-CN" b="1" dirty="0" smtClean="0">
              <a:solidFill>
                <a:srgbClr val="FF0000"/>
              </a:solidFill>
              <a:latin typeface="楷体" pitchFamily="49" charset="-122"/>
              <a:ea typeface="楷体" pitchFamily="49" charset="-122"/>
            </a:endParaRPr>
          </a:p>
          <a:p>
            <a:pPr eaLnBrk="1" hangingPunct="1">
              <a:lnSpc>
                <a:spcPct val="150000"/>
              </a:lnSpc>
              <a:spcBef>
                <a:spcPts val="2500"/>
              </a:spcBef>
            </a:pPr>
            <a:r>
              <a:rPr lang="en-US" altLang="zh-CN" b="1" dirty="0" smtClean="0">
                <a:latin typeface="楷体" pitchFamily="49" charset="-122"/>
                <a:ea typeface="楷体" pitchFamily="49" charset="-122"/>
              </a:rPr>
              <a:t>2</a:t>
            </a:r>
            <a:r>
              <a:rPr lang="zh-CN" altLang="en-US" b="1" dirty="0" smtClean="0">
                <a:latin typeface="楷体" pitchFamily="49" charset="-122"/>
                <a:ea typeface="楷体" pitchFamily="49" charset="-122"/>
              </a:rPr>
              <a:t>、液压泵参数选用</a:t>
            </a:r>
            <a:endParaRPr lang="en-US" altLang="zh-CN" b="1" dirty="0" smtClean="0">
              <a:latin typeface="楷体" pitchFamily="49" charset="-122"/>
              <a:ea typeface="楷体" pitchFamily="49" charset="-122"/>
            </a:endParaRPr>
          </a:p>
          <a:p>
            <a:pPr>
              <a:lnSpc>
                <a:spcPct val="150000"/>
              </a:lnSpc>
            </a:pPr>
            <a:r>
              <a:rPr lang="zh-CN" altLang="en-US" b="1" dirty="0" smtClean="0">
                <a:latin typeface="楷体" pitchFamily="49" charset="-122"/>
                <a:ea typeface="楷体" pitchFamily="49" charset="-122"/>
              </a:rPr>
              <a:t>    根据</a:t>
            </a:r>
            <a:r>
              <a:rPr lang="zh-CN" altLang="en-US" b="1" dirty="0">
                <a:solidFill>
                  <a:srgbClr val="FF0000"/>
                </a:solidFill>
                <a:latin typeface="楷体" pitchFamily="49" charset="-122"/>
                <a:ea typeface="楷体" pitchFamily="49" charset="-122"/>
              </a:rPr>
              <a:t>工况条件</a:t>
            </a:r>
            <a:r>
              <a:rPr lang="zh-CN" altLang="en-US" b="1" dirty="0">
                <a:latin typeface="楷体" pitchFamily="49" charset="-122"/>
                <a:ea typeface="楷体" pitchFamily="49" charset="-122"/>
              </a:rPr>
              <a:t>选择</a:t>
            </a:r>
            <a:r>
              <a:rPr lang="zh-CN" altLang="en-US" b="1" dirty="0">
                <a:solidFill>
                  <a:srgbClr val="FF0000"/>
                </a:solidFill>
                <a:latin typeface="楷体" pitchFamily="49" charset="-122"/>
                <a:ea typeface="楷体" pitchFamily="49" charset="-122"/>
              </a:rPr>
              <a:t>泵的</a:t>
            </a:r>
            <a:r>
              <a:rPr lang="zh-CN" altLang="en-US" b="1" dirty="0" smtClean="0">
                <a:solidFill>
                  <a:srgbClr val="FF0000"/>
                </a:solidFill>
                <a:latin typeface="楷体" pitchFamily="49" charset="-122"/>
                <a:ea typeface="楷体" pitchFamily="49" charset="-122"/>
              </a:rPr>
              <a:t>参数</a:t>
            </a:r>
            <a:endParaRPr lang="zh-CN" altLang="en-US" b="1" dirty="0">
              <a:solidFill>
                <a:srgbClr val="FF0000"/>
              </a:solidFill>
              <a:latin typeface="楷体" pitchFamily="49" charset="-122"/>
              <a:ea typeface="楷体" pitchFamily="49" charset="-122"/>
            </a:endParaRPr>
          </a:p>
        </p:txBody>
      </p:sp>
      <p:sp>
        <p:nvSpPr>
          <p:cNvPr id="9" name="矩形 8"/>
          <p:cNvSpPr/>
          <p:nvPr/>
        </p:nvSpPr>
        <p:spPr>
          <a:xfrm>
            <a:off x="2894682" y="1484784"/>
            <a:ext cx="2709396" cy="523220"/>
          </a:xfrm>
          <a:prstGeom prst="rect">
            <a:avLst/>
          </a:prstGeom>
        </p:spPr>
        <p:txBody>
          <a:bodyPr wrap="none">
            <a:spAutoFit/>
          </a:bodyPr>
          <a:lstStyle/>
          <a:p>
            <a:pPr eaLnBrk="1" hangingPunct="1"/>
            <a:r>
              <a:rPr lang="zh-CN" altLang="en-US" sz="2800" b="1" dirty="0" smtClean="0">
                <a:latin typeface="楷体" pitchFamily="49" charset="-122"/>
                <a:ea typeface="楷体" pitchFamily="49" charset="-122"/>
              </a:rPr>
              <a:t>液压泵选用程序</a:t>
            </a:r>
            <a:endParaRPr lang="zh-CN" altLang="en-US" sz="2800" b="1" dirty="0">
              <a:latin typeface="楷体" pitchFamily="49" charset="-122"/>
              <a:ea typeface="楷体" pitchFamily="49" charset="-122"/>
            </a:endParaRPr>
          </a:p>
        </p:txBody>
      </p:sp>
      <p:sp>
        <p:nvSpPr>
          <p:cNvPr id="2" name="灯片编号占位符 1"/>
          <p:cNvSpPr>
            <a:spLocks noGrp="1"/>
          </p:cNvSpPr>
          <p:nvPr>
            <p:ph type="sldNum" sz="quarter" idx="12"/>
          </p:nvPr>
        </p:nvSpPr>
        <p:spPr/>
        <p:txBody>
          <a:bodyPr/>
          <a:lstStyle/>
          <a:p>
            <a:pPr>
              <a:defRPr/>
            </a:pPr>
            <a:fld id="{6EDC783C-27FC-4196-AFE6-B7226A3FC829}" type="slidenum">
              <a:rPr lang="en-US" altLang="zh-CN" smtClean="0"/>
              <a:pPr>
                <a:defRPr/>
              </a:pPr>
              <a:t>25</a:t>
            </a:fld>
            <a:endParaRPr lang="en-US" altLang="zh-CN"/>
          </a:p>
        </p:txBody>
      </p:sp>
    </p:spTree>
    <p:extLst>
      <p:ext uri="{BB962C8B-B14F-4D97-AF65-F5344CB8AC3E}">
        <p14:creationId xmlns:p14="http://schemas.microsoft.com/office/powerpoint/2010/main" val="31470760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矩形 1"/>
          <p:cNvSpPr>
            <a:spLocks noChangeArrowheads="1"/>
          </p:cNvSpPr>
          <p:nvPr/>
        </p:nvSpPr>
        <p:spPr bwMode="auto">
          <a:xfrm>
            <a:off x="2771800" y="1253683"/>
            <a:ext cx="48974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dirty="0" smtClean="0">
                <a:latin typeface="楷体" pitchFamily="49" charset="-122"/>
                <a:ea typeface="楷体" pitchFamily="49" charset="-122"/>
              </a:rPr>
              <a:t>1</a:t>
            </a:r>
            <a:r>
              <a:rPr lang="zh-CN" altLang="en-US" sz="2800" b="1" dirty="0" smtClean="0">
                <a:latin typeface="楷体" pitchFamily="49" charset="-122"/>
                <a:ea typeface="楷体" pitchFamily="49" charset="-122"/>
              </a:rPr>
              <a:t>、液压泵类型</a:t>
            </a:r>
            <a:r>
              <a:rPr lang="zh-CN" altLang="en-US" sz="2800" b="1" dirty="0">
                <a:latin typeface="楷体" pitchFamily="49" charset="-122"/>
                <a:ea typeface="楷体" pitchFamily="49" charset="-122"/>
              </a:rPr>
              <a:t>选用</a:t>
            </a:r>
          </a:p>
        </p:txBody>
      </p:sp>
      <p:sp>
        <p:nvSpPr>
          <p:cNvPr id="4" name="矩形 3"/>
          <p:cNvSpPr/>
          <p:nvPr/>
        </p:nvSpPr>
        <p:spPr>
          <a:xfrm>
            <a:off x="1115616" y="2537017"/>
            <a:ext cx="6984776" cy="3801041"/>
          </a:xfrm>
          <a:prstGeom prst="rect">
            <a:avLst/>
          </a:prstGeom>
        </p:spPr>
        <p:txBody>
          <a:bodyPr wrap="square">
            <a:spAutoFit/>
          </a:bodyPr>
          <a:lstStyle/>
          <a:p>
            <a:pPr>
              <a:lnSpc>
                <a:spcPct val="150000"/>
              </a:lnSpc>
              <a:spcBef>
                <a:spcPts val="1500"/>
              </a:spcBef>
              <a:defRPr/>
            </a:pPr>
            <a:r>
              <a:rPr lang="zh-CN" altLang="en-US" b="1" dirty="0" smtClean="0">
                <a:latin typeface="楷体" pitchFamily="49" charset="-122"/>
                <a:ea typeface="楷体" pitchFamily="49" charset="-122"/>
              </a:rPr>
              <a:t>    液压泵</a:t>
            </a:r>
            <a:r>
              <a:rPr lang="zh-CN" altLang="en-US" b="1" dirty="0">
                <a:latin typeface="楷体" pitchFamily="49" charset="-122"/>
                <a:ea typeface="楷体" pitchFamily="49" charset="-122"/>
              </a:rPr>
              <a:t>的应用范围很广，但可以归纳为两大类</a:t>
            </a:r>
            <a:r>
              <a:rPr lang="zh-CN" altLang="en-US" b="1" dirty="0" smtClean="0">
                <a:latin typeface="楷体" pitchFamily="49" charset="-122"/>
                <a:ea typeface="楷体" pitchFamily="49" charset="-122"/>
              </a:rPr>
              <a:t>：</a:t>
            </a:r>
            <a:endParaRPr lang="en-US" altLang="zh-CN" b="1" dirty="0" smtClean="0">
              <a:latin typeface="楷体" pitchFamily="49" charset="-122"/>
              <a:ea typeface="楷体" pitchFamily="49" charset="-122"/>
            </a:endParaRPr>
          </a:p>
          <a:p>
            <a:pPr>
              <a:lnSpc>
                <a:spcPct val="150000"/>
              </a:lnSpc>
              <a:spcBef>
                <a:spcPts val="1500"/>
              </a:spcBef>
              <a:defRPr/>
            </a:pPr>
            <a:r>
              <a:rPr lang="zh-CN" altLang="en-US" b="1" dirty="0" smtClean="0">
                <a:latin typeface="楷体" pitchFamily="49" charset="-122"/>
                <a:ea typeface="楷体" pitchFamily="49" charset="-122"/>
              </a:rPr>
              <a:t>    ① </a:t>
            </a:r>
            <a:r>
              <a:rPr lang="zh-CN" altLang="en-US" b="1" dirty="0" smtClean="0">
                <a:solidFill>
                  <a:srgbClr val="FF0000"/>
                </a:solidFill>
                <a:latin typeface="楷体" pitchFamily="49" charset="-122"/>
                <a:ea typeface="楷体" pitchFamily="49" charset="-122"/>
              </a:rPr>
              <a:t>固定设备</a:t>
            </a:r>
            <a:r>
              <a:rPr lang="zh-CN" altLang="en-US" b="1" dirty="0">
                <a:solidFill>
                  <a:srgbClr val="FF0000"/>
                </a:solidFill>
                <a:latin typeface="楷体" pitchFamily="49" charset="-122"/>
                <a:ea typeface="楷体" pitchFamily="49" charset="-122"/>
              </a:rPr>
              <a:t>用液压</a:t>
            </a:r>
            <a:r>
              <a:rPr lang="zh-CN" altLang="en-US" b="1" dirty="0" smtClean="0">
                <a:solidFill>
                  <a:srgbClr val="FF0000"/>
                </a:solidFill>
                <a:latin typeface="楷体" pitchFamily="49" charset="-122"/>
                <a:ea typeface="楷体" pitchFamily="49" charset="-122"/>
              </a:rPr>
              <a:t>装置</a:t>
            </a:r>
            <a:endParaRPr lang="en-US" altLang="zh-CN" b="1" dirty="0" smtClean="0">
              <a:latin typeface="楷体" pitchFamily="49" charset="-122"/>
              <a:ea typeface="楷体" pitchFamily="49" charset="-122"/>
            </a:endParaRPr>
          </a:p>
          <a:p>
            <a:pPr>
              <a:lnSpc>
                <a:spcPct val="150000"/>
              </a:lnSpc>
              <a:spcBef>
                <a:spcPts val="0"/>
              </a:spcBef>
              <a:defRPr/>
            </a:pPr>
            <a:r>
              <a:rPr lang="en-US" altLang="zh-CN" b="1" dirty="0">
                <a:latin typeface="楷体" pitchFamily="49" charset="-122"/>
                <a:ea typeface="楷体" pitchFamily="49" charset="-122"/>
              </a:rPr>
              <a:t> </a:t>
            </a:r>
            <a:r>
              <a:rPr lang="en-US" altLang="zh-CN" b="1" dirty="0" smtClean="0">
                <a:latin typeface="楷体" pitchFamily="49" charset="-122"/>
                <a:ea typeface="楷体" pitchFamily="49" charset="-122"/>
              </a:rPr>
              <a:t>   </a:t>
            </a:r>
            <a:r>
              <a:rPr lang="zh-CN" altLang="en-US" b="1" dirty="0" smtClean="0">
                <a:latin typeface="楷体" pitchFamily="49" charset="-122"/>
                <a:ea typeface="楷体" pitchFamily="49" charset="-122"/>
              </a:rPr>
              <a:t>如</a:t>
            </a:r>
            <a:r>
              <a:rPr lang="zh-CN" altLang="en-US" b="1" dirty="0">
                <a:latin typeface="楷体" pitchFamily="49" charset="-122"/>
                <a:ea typeface="楷体" pitchFamily="49" charset="-122"/>
              </a:rPr>
              <a:t>各种机床、液压机、注塑机、轧钢机等</a:t>
            </a:r>
            <a:r>
              <a:rPr lang="zh-CN" altLang="en-US" b="1" dirty="0" smtClean="0">
                <a:latin typeface="楷体" pitchFamily="49" charset="-122"/>
                <a:ea typeface="楷体" pitchFamily="49" charset="-122"/>
              </a:rPr>
              <a:t>。</a:t>
            </a:r>
            <a:endParaRPr lang="en-US" altLang="zh-CN" b="1" dirty="0" smtClean="0">
              <a:latin typeface="楷体" pitchFamily="49" charset="-122"/>
              <a:ea typeface="楷体" pitchFamily="49" charset="-122"/>
            </a:endParaRPr>
          </a:p>
          <a:p>
            <a:pPr>
              <a:lnSpc>
                <a:spcPct val="150000"/>
              </a:lnSpc>
              <a:spcBef>
                <a:spcPts val="1500"/>
              </a:spcBef>
              <a:defRPr/>
            </a:pPr>
            <a:r>
              <a:rPr lang="zh-CN" altLang="en-US" b="1" dirty="0" smtClean="0">
                <a:latin typeface="楷体" pitchFamily="49" charset="-122"/>
                <a:ea typeface="楷体" pitchFamily="49" charset="-122"/>
              </a:rPr>
              <a:t>    ② </a:t>
            </a:r>
            <a:r>
              <a:rPr lang="zh-CN" altLang="en-US" b="1" dirty="0" smtClean="0">
                <a:solidFill>
                  <a:srgbClr val="FF0000"/>
                </a:solidFill>
                <a:latin typeface="楷体" pitchFamily="49" charset="-122"/>
                <a:ea typeface="楷体" pitchFamily="49" charset="-122"/>
              </a:rPr>
              <a:t>移动</a:t>
            </a:r>
            <a:r>
              <a:rPr lang="zh-CN" altLang="en-US" b="1" dirty="0">
                <a:solidFill>
                  <a:srgbClr val="FF0000"/>
                </a:solidFill>
                <a:latin typeface="楷体" pitchFamily="49" charset="-122"/>
                <a:ea typeface="楷体" pitchFamily="49" charset="-122"/>
              </a:rPr>
              <a:t>设备用液压</a:t>
            </a:r>
            <a:r>
              <a:rPr lang="zh-CN" altLang="en-US" b="1" dirty="0" smtClean="0">
                <a:solidFill>
                  <a:srgbClr val="FF0000"/>
                </a:solidFill>
                <a:latin typeface="楷体" pitchFamily="49" charset="-122"/>
                <a:ea typeface="楷体" pitchFamily="49" charset="-122"/>
              </a:rPr>
              <a:t>装置</a:t>
            </a:r>
            <a:endParaRPr lang="en-US" altLang="zh-CN" b="1" dirty="0" smtClean="0">
              <a:solidFill>
                <a:srgbClr val="FF0000"/>
              </a:solidFill>
              <a:latin typeface="楷体" pitchFamily="49" charset="-122"/>
              <a:ea typeface="楷体" pitchFamily="49" charset="-122"/>
            </a:endParaRPr>
          </a:p>
          <a:p>
            <a:pPr>
              <a:lnSpc>
                <a:spcPct val="150000"/>
              </a:lnSpc>
              <a:spcBef>
                <a:spcPts val="0"/>
              </a:spcBef>
              <a:defRPr/>
            </a:pPr>
            <a:r>
              <a:rPr lang="en-US" altLang="zh-CN" b="1" dirty="0">
                <a:solidFill>
                  <a:srgbClr val="FF0000"/>
                </a:solidFill>
                <a:latin typeface="楷体" pitchFamily="49" charset="-122"/>
                <a:ea typeface="楷体" pitchFamily="49" charset="-122"/>
              </a:rPr>
              <a:t> </a:t>
            </a:r>
            <a:r>
              <a:rPr lang="en-US" altLang="zh-CN" b="1" dirty="0" smtClean="0">
                <a:solidFill>
                  <a:srgbClr val="FF0000"/>
                </a:solidFill>
                <a:latin typeface="楷体" pitchFamily="49" charset="-122"/>
                <a:ea typeface="楷体" pitchFamily="49" charset="-122"/>
              </a:rPr>
              <a:t>   </a:t>
            </a:r>
            <a:r>
              <a:rPr lang="zh-CN" altLang="en-US" b="1" dirty="0" smtClean="0">
                <a:latin typeface="楷体" pitchFamily="49" charset="-122"/>
                <a:ea typeface="楷体" pitchFamily="49" charset="-122"/>
              </a:rPr>
              <a:t>如</a:t>
            </a:r>
            <a:r>
              <a:rPr lang="zh-CN" altLang="en-US" b="1" dirty="0">
                <a:latin typeface="楷体" pitchFamily="49" charset="-122"/>
                <a:ea typeface="楷体" pitchFamily="49" charset="-122"/>
              </a:rPr>
              <a:t>起重机、各种工程机械、汽车、军用车辆、飞机等</a:t>
            </a:r>
            <a:r>
              <a:rPr lang="zh-CN" altLang="en-US" b="1" dirty="0" smtClean="0">
                <a:latin typeface="楷体" pitchFamily="49" charset="-122"/>
                <a:ea typeface="楷体" pitchFamily="49" charset="-122"/>
              </a:rPr>
              <a:t>。</a:t>
            </a:r>
            <a:r>
              <a:rPr lang="zh-CN" altLang="en-US" dirty="0" smtClean="0">
                <a:latin typeface="Times New Roman" pitchFamily="18" charset="0"/>
                <a:ea typeface="黑体" pitchFamily="49" charset="-122"/>
              </a:rPr>
              <a:t>  </a:t>
            </a:r>
            <a:r>
              <a:rPr lang="zh-CN" altLang="en-US" b="1" dirty="0" smtClean="0">
                <a:latin typeface="楷体" pitchFamily="49" charset="-122"/>
                <a:ea typeface="楷体" pitchFamily="49" charset="-122"/>
              </a:rPr>
              <a:t>      </a:t>
            </a:r>
            <a:endParaRPr lang="zh-CN" altLang="en-US" b="1" dirty="0">
              <a:latin typeface="楷体" pitchFamily="49" charset="-122"/>
              <a:ea typeface="楷体" pitchFamily="49" charset="-122"/>
            </a:endParaRPr>
          </a:p>
        </p:txBody>
      </p:sp>
      <p:sp>
        <p:nvSpPr>
          <p:cNvPr id="2" name="灯片编号占位符 1"/>
          <p:cNvSpPr>
            <a:spLocks noGrp="1"/>
          </p:cNvSpPr>
          <p:nvPr>
            <p:ph type="sldNum" sz="quarter" idx="12"/>
          </p:nvPr>
        </p:nvSpPr>
        <p:spPr/>
        <p:txBody>
          <a:bodyPr/>
          <a:lstStyle/>
          <a:p>
            <a:pPr>
              <a:defRPr/>
            </a:pPr>
            <a:fld id="{07DA23A6-0EE5-429B-A7C2-FAB3E43B7994}" type="slidenum">
              <a:rPr lang="en-US" altLang="zh-CN" smtClean="0"/>
              <a:pPr>
                <a:defRPr/>
              </a:pPr>
              <a:t>26</a:t>
            </a:fld>
            <a:endParaRPr lang="en-US" altLang="zh-CN"/>
          </a:p>
        </p:txBody>
      </p:sp>
    </p:spTree>
    <p:extLst>
      <p:ext uri="{BB962C8B-B14F-4D97-AF65-F5344CB8AC3E}">
        <p14:creationId xmlns:p14="http://schemas.microsoft.com/office/powerpoint/2010/main" val="13175182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3225" name="Group 41"/>
          <p:cNvGraphicFramePr>
            <a:graphicFrameLocks noGrp="1"/>
          </p:cNvGraphicFramePr>
          <p:nvPr>
            <p:extLst>
              <p:ext uri="{D42A27DB-BD31-4B8C-83A1-F6EECF244321}">
                <p14:modId xmlns:p14="http://schemas.microsoft.com/office/powerpoint/2010/main" val="3636553189"/>
              </p:ext>
            </p:extLst>
          </p:nvPr>
        </p:nvGraphicFramePr>
        <p:xfrm>
          <a:off x="0" y="23814"/>
          <a:ext cx="9132703" cy="4119640"/>
        </p:xfrm>
        <a:graphic>
          <a:graphicData uri="http://schemas.openxmlformats.org/drawingml/2006/table">
            <a:tbl>
              <a:tblPr/>
              <a:tblGrid>
                <a:gridCol w="899592"/>
                <a:gridCol w="3744416"/>
                <a:gridCol w="4488695"/>
              </a:tblGrid>
              <a:tr h="812898">
                <a:tc>
                  <a:txBody>
                    <a:bodyPr/>
                    <a:lstStyle/>
                    <a:p>
                      <a:pPr marL="342900" marR="0" lvl="0" indent="-34290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endParaRPr kumimoji="0" lang="zh-CN" altLang="en-US" sz="28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endParaRPr>
                    </a:p>
                  </a:txBody>
                  <a:tcPr marL="91448" marR="91448" marT="45704" marB="45704"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endParaRPr kumimoji="0" lang="en-US" altLang="zh-CN" sz="10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endParaRPr>
                    </a:p>
                    <a:p>
                      <a:pPr marL="342900" marR="0" lvl="0" indent="-34290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24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固定设备用</a:t>
                      </a:r>
                    </a:p>
                  </a:txBody>
                  <a:tcPr marL="91448" marR="91448" marT="45704" marB="45704"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endParaRPr kumimoji="0" lang="en-US" altLang="zh-CN" sz="10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endParaRPr>
                    </a:p>
                    <a:p>
                      <a:pPr marL="342900" marR="0" lvl="0" indent="-34290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24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移动设备用</a:t>
                      </a:r>
                    </a:p>
                  </a:txBody>
                  <a:tcPr marL="91448" marR="91448" marT="45704" marB="45704"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solidFill>
                      <a:schemeClr val="bg2"/>
                    </a:solidFill>
                  </a:tcPr>
                </a:tc>
              </a:tr>
              <a:tr h="1152128">
                <a:tc>
                  <a:txBody>
                    <a:body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24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原</a:t>
                      </a:r>
                      <a:endParaRPr kumimoji="0" lang="en-US" altLang="zh-CN" sz="24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24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动</a:t>
                      </a:r>
                      <a:endParaRPr kumimoji="0" lang="en-US" altLang="zh-CN" sz="24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24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机</a:t>
                      </a:r>
                      <a:endParaRPr kumimoji="0" lang="en-US" altLang="zh-CN" sz="24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endParaRPr>
                    </a:p>
                  </a:txBody>
                  <a:tcPr marL="91448" marR="91448" marT="45704" marB="45704"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endParaRPr kumimoji="0" lang="en-US" altLang="zh-CN" sz="10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24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原动机多为</a:t>
                      </a:r>
                      <a:r>
                        <a:rPr kumimoji="0" lang="zh-CN" altLang="en-US" sz="2400" b="1" i="0" u="none" strike="noStrike" cap="none" normalizeH="0" baseline="0" dirty="0" smtClean="0">
                          <a:ln>
                            <a:noFill/>
                          </a:ln>
                          <a:solidFill>
                            <a:srgbClr val="C00000"/>
                          </a:solidFill>
                          <a:effectLst/>
                          <a:latin typeface="楷体" pitchFamily="49" charset="-122"/>
                          <a:ea typeface="楷体" pitchFamily="49" charset="-122"/>
                          <a:cs typeface="Times New Roman" pitchFamily="18" charset="0"/>
                        </a:rPr>
                        <a:t>电机</a:t>
                      </a:r>
                      <a:r>
                        <a:rPr kumimoji="0" lang="zh-CN" altLang="en-US" sz="24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，驱动转速较稳定，多为</a:t>
                      </a:r>
                      <a:r>
                        <a:rPr kumimoji="0" lang="en-US" altLang="zh-CN" sz="24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1450r/min</a:t>
                      </a:r>
                    </a:p>
                  </a:txBody>
                  <a:tcPr marL="91448" marR="91448" marT="45704" marB="45704"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endParaRPr kumimoji="0" lang="en-US" altLang="zh-CN" sz="10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24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原动机多为</a:t>
                      </a:r>
                      <a:r>
                        <a:rPr kumimoji="0" lang="zh-CN" altLang="en-US" sz="2400" b="1" i="0" u="none" strike="noStrike" cap="none" normalizeH="0" baseline="0" dirty="0" smtClean="0">
                          <a:ln>
                            <a:noFill/>
                          </a:ln>
                          <a:solidFill>
                            <a:srgbClr val="C00000"/>
                          </a:solidFill>
                          <a:effectLst/>
                          <a:latin typeface="楷体" pitchFamily="49" charset="-122"/>
                          <a:ea typeface="楷体" pitchFamily="49" charset="-122"/>
                          <a:cs typeface="Times New Roman" pitchFamily="18" charset="0"/>
                        </a:rPr>
                        <a:t>内燃机</a:t>
                      </a:r>
                      <a:r>
                        <a:rPr kumimoji="0" lang="zh-CN" altLang="en-US" sz="24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，驱动转速变化范围较大，</a:t>
                      </a:r>
                      <a:r>
                        <a:rPr kumimoji="0" lang="en-US" altLang="zh-CN" sz="24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500</a:t>
                      </a:r>
                      <a:r>
                        <a:rPr kumimoji="0" lang="zh-CN" altLang="en-US" sz="24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a:t>
                      </a:r>
                      <a:r>
                        <a:rPr kumimoji="0" lang="en-US" altLang="zh-CN" sz="24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4000r/min</a:t>
                      </a:r>
                    </a:p>
                  </a:txBody>
                  <a:tcPr marL="91448" marR="91448" marT="45704" marB="45704"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solidFill>
                      <a:schemeClr val="bg2"/>
                    </a:solidFill>
                  </a:tcPr>
                </a:tc>
              </a:tr>
              <a:tr h="1152128">
                <a:tc>
                  <a:txBody>
                    <a:body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endParaRPr kumimoji="0" lang="en-US" altLang="zh-CN" sz="8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24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压</a:t>
                      </a:r>
                      <a:endParaRPr kumimoji="0" lang="en-US" altLang="zh-CN" sz="24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24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力</a:t>
                      </a:r>
                      <a:endParaRPr kumimoji="0" lang="en-US" altLang="zh-CN" sz="24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endParaRPr>
                    </a:p>
                  </a:txBody>
                  <a:tcPr marL="91448" marR="91448" marT="45704" marB="45704"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endParaRPr kumimoji="0" lang="en-US" altLang="zh-CN" sz="8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24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多采用</a:t>
                      </a:r>
                      <a:r>
                        <a:rPr kumimoji="0" lang="zh-CN" altLang="en-US" sz="2400" b="1" i="0" u="none" strike="noStrike" cap="none" normalizeH="0" baseline="0" dirty="0" smtClean="0">
                          <a:ln>
                            <a:noFill/>
                          </a:ln>
                          <a:solidFill>
                            <a:srgbClr val="C00000"/>
                          </a:solidFill>
                          <a:effectLst/>
                          <a:latin typeface="楷体" pitchFamily="49" charset="-122"/>
                          <a:ea typeface="楷体" pitchFamily="49" charset="-122"/>
                          <a:cs typeface="Times New Roman" pitchFamily="18" charset="0"/>
                        </a:rPr>
                        <a:t>中压</a:t>
                      </a:r>
                      <a:r>
                        <a:rPr kumimoji="0" lang="zh-CN" altLang="en-US" sz="24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范围，由</a:t>
                      </a:r>
                      <a:r>
                        <a:rPr kumimoji="0" lang="en-US" altLang="zh-CN" sz="24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7MPa</a:t>
                      </a:r>
                      <a:r>
                        <a:rPr kumimoji="0" lang="zh-CN" altLang="en-US" sz="24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到</a:t>
                      </a:r>
                      <a:r>
                        <a:rPr kumimoji="0" lang="en-US" altLang="zh-CN" sz="24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21MPa</a:t>
                      </a:r>
                      <a:r>
                        <a:rPr kumimoji="0" lang="zh-CN" altLang="en-US" sz="24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，个别可达</a:t>
                      </a:r>
                      <a:r>
                        <a:rPr kumimoji="0" lang="en-US" altLang="zh-CN" sz="24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25MPa</a:t>
                      </a:r>
                      <a:r>
                        <a:rPr kumimoji="0" lang="zh-CN" altLang="en-US" sz="24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a:t>
                      </a:r>
                      <a:endParaRPr kumimoji="0" lang="en-US" altLang="zh-CN" sz="24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endParaRPr>
                    </a:p>
                  </a:txBody>
                  <a:tcPr marL="91448" marR="91448" marT="45704" marB="45704"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endParaRPr kumimoji="0" lang="en-US" altLang="zh-CN" sz="8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24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多采用</a:t>
                      </a:r>
                      <a:r>
                        <a:rPr kumimoji="0" lang="zh-CN" altLang="en-US" sz="2400" b="1" i="0" u="none" strike="noStrike" cap="none" normalizeH="0" baseline="0" dirty="0" smtClean="0">
                          <a:ln>
                            <a:noFill/>
                          </a:ln>
                          <a:solidFill>
                            <a:srgbClr val="C00000"/>
                          </a:solidFill>
                          <a:effectLst/>
                          <a:latin typeface="楷体" pitchFamily="49" charset="-122"/>
                          <a:ea typeface="楷体" pitchFamily="49" charset="-122"/>
                          <a:cs typeface="Times New Roman" pitchFamily="18" charset="0"/>
                        </a:rPr>
                        <a:t>中、高压</a:t>
                      </a:r>
                      <a:r>
                        <a:rPr kumimoji="0" lang="zh-CN" altLang="en-US" sz="24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范围，由</a:t>
                      </a:r>
                      <a:r>
                        <a:rPr kumimoji="0" lang="en-US" altLang="zh-CN" sz="24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14MPa</a:t>
                      </a:r>
                      <a:r>
                        <a:rPr kumimoji="0" lang="zh-CN" altLang="en-US" sz="24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至</a:t>
                      </a:r>
                      <a:r>
                        <a:rPr kumimoji="0" lang="en-US" altLang="zh-CN" sz="24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35MPa</a:t>
                      </a:r>
                      <a:r>
                        <a:rPr kumimoji="0" lang="zh-CN" altLang="en-US" sz="24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，个别高达</a:t>
                      </a:r>
                      <a:r>
                        <a:rPr kumimoji="0" lang="en-US" altLang="zh-CN" sz="24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40 </a:t>
                      </a:r>
                      <a:r>
                        <a:rPr kumimoji="0" lang="en-US" altLang="zh-CN" sz="2400" b="1" i="0" u="none" strike="noStrike" cap="none" normalizeH="0" baseline="0" dirty="0" err="1" smtClean="0">
                          <a:ln>
                            <a:noFill/>
                          </a:ln>
                          <a:solidFill>
                            <a:schemeClr val="tx1"/>
                          </a:solidFill>
                          <a:effectLst/>
                          <a:latin typeface="楷体" pitchFamily="49" charset="-122"/>
                          <a:ea typeface="楷体" pitchFamily="49" charset="-122"/>
                          <a:cs typeface="Times New Roman" pitchFamily="18" charset="0"/>
                        </a:rPr>
                        <a:t>MPa</a:t>
                      </a:r>
                      <a:r>
                        <a:rPr kumimoji="0" lang="zh-CN" altLang="en-US" sz="24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a:t>
                      </a:r>
                      <a:endParaRPr kumimoji="0" lang="en-US" altLang="zh-CN" sz="24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endParaRPr>
                    </a:p>
                  </a:txBody>
                  <a:tcPr marL="91448" marR="91448" marT="45704" marB="45704"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solidFill>
                      <a:schemeClr val="bg2"/>
                    </a:solidFill>
                  </a:tcPr>
                </a:tc>
              </a:tr>
              <a:tr h="965926">
                <a:tc>
                  <a:txBody>
                    <a:bodyP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24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温</a:t>
                      </a:r>
                      <a:endParaRPr kumimoji="0" lang="en-US" altLang="zh-CN" sz="24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24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度</a:t>
                      </a:r>
                      <a:endParaRPr kumimoji="0" lang="en-US" altLang="zh-CN" sz="24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endParaRPr>
                    </a:p>
                  </a:txBody>
                  <a:tcPr marL="91448" marR="91448" marT="45704" marB="45704" horzOverflow="overflow">
                    <a:lnL w="12700" cap="flat" cmpd="sng" algn="ctr">
                      <a:solidFill>
                        <a:srgbClr val="0000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24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环境温度较稳定，液压装置工作温度约为</a:t>
                      </a:r>
                      <a:r>
                        <a:rPr kumimoji="0" lang="en-US" altLang="zh-CN" sz="24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50</a:t>
                      </a:r>
                      <a:r>
                        <a:rPr kumimoji="0" lang="zh-CN" altLang="en-US" sz="24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a:t>
                      </a:r>
                      <a:r>
                        <a:rPr kumimoji="0" lang="en-US" altLang="zh-CN" sz="24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70℃</a:t>
                      </a:r>
                      <a:r>
                        <a:rPr kumimoji="0" lang="zh-CN" altLang="en-US" sz="24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a:t>
                      </a:r>
                      <a:endParaRPr kumimoji="0" lang="en-US" altLang="zh-CN" sz="24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endParaRPr>
                    </a:p>
                  </a:txBody>
                  <a:tcPr marL="91448" marR="91448" marT="45704" marB="45704"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24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环境温度变化范围大，液压装置工作温度约为</a:t>
                      </a:r>
                      <a:r>
                        <a:rPr kumimoji="0" lang="en-US" altLang="zh-CN" sz="24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-20℃</a:t>
                      </a:r>
                      <a:r>
                        <a:rPr kumimoji="0" lang="zh-CN" altLang="en-US" sz="24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a:t>
                      </a:r>
                      <a:r>
                        <a:rPr kumimoji="0" lang="en-US" altLang="zh-CN" sz="24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110℃</a:t>
                      </a:r>
                      <a:r>
                        <a:rPr kumimoji="0" lang="zh-CN" altLang="en-US" sz="24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a:t>
                      </a:r>
                      <a:endParaRPr kumimoji="0" lang="en-US" altLang="zh-CN" sz="24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endParaRPr>
                    </a:p>
                  </a:txBody>
                  <a:tcPr marL="91448" marR="91448" marT="45704" marB="45704"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solidFill>
                      <a:schemeClr val="bg2"/>
                    </a:solidFill>
                  </a:tcPr>
                </a:tc>
              </a:tr>
            </a:tbl>
          </a:graphicData>
        </a:graphic>
      </p:graphicFrame>
      <p:graphicFrame>
        <p:nvGraphicFramePr>
          <p:cNvPr id="4" name="Group 41"/>
          <p:cNvGraphicFramePr>
            <a:graphicFrameLocks noGrp="1"/>
          </p:cNvGraphicFramePr>
          <p:nvPr>
            <p:extLst>
              <p:ext uri="{D42A27DB-BD31-4B8C-83A1-F6EECF244321}">
                <p14:modId xmlns:p14="http://schemas.microsoft.com/office/powerpoint/2010/main" val="2975860682"/>
              </p:ext>
            </p:extLst>
          </p:nvPr>
        </p:nvGraphicFramePr>
        <p:xfrm>
          <a:off x="34724" y="4221088"/>
          <a:ext cx="9011901" cy="2520280"/>
        </p:xfrm>
        <a:graphic>
          <a:graphicData uri="http://schemas.openxmlformats.org/drawingml/2006/table">
            <a:tbl>
              <a:tblPr/>
              <a:tblGrid>
                <a:gridCol w="874997"/>
                <a:gridCol w="3734287"/>
                <a:gridCol w="4402617"/>
              </a:tblGrid>
              <a:tr h="720080">
                <a:tc rowSpan="3">
                  <a:txBody>
                    <a:bodyPr/>
                    <a:lstStyle/>
                    <a:p>
                      <a:pPr marL="342900" marR="0" lvl="0" indent="-342900" algn="l" defTabSz="914400" rtl="0" eaLnBrk="1" fontAlgn="base" latinLnBrk="0" hangingPunct="1">
                        <a:lnSpc>
                          <a:spcPct val="100000"/>
                        </a:lnSpc>
                        <a:spcBef>
                          <a:spcPct val="0"/>
                        </a:spcBef>
                        <a:spcAft>
                          <a:spcPct val="0"/>
                        </a:spcAft>
                        <a:buClr>
                          <a:schemeClr val="hlink"/>
                        </a:buClr>
                        <a:buSzTx/>
                        <a:buFont typeface="Wingdings" pitchFamily="2" charset="2"/>
                        <a:buNone/>
                        <a:tabLst/>
                      </a:pPr>
                      <a:endParaRPr kumimoji="0" lang="en-US" altLang="zh-CN" sz="24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endParaRPr>
                    </a:p>
                    <a:p>
                      <a:pPr marL="342900" marR="0" lvl="0" indent="-342900" algn="l" defTabSz="914400" rtl="0" eaLnBrk="1" fontAlgn="base" latinLnBrk="0" hangingPunct="1">
                        <a:lnSpc>
                          <a:spcPct val="100000"/>
                        </a:lnSpc>
                        <a:spcBef>
                          <a:spcPct val="0"/>
                        </a:spcBef>
                        <a:spcAft>
                          <a:spcPct val="0"/>
                        </a:spcAft>
                        <a:buClr>
                          <a:schemeClr val="hlink"/>
                        </a:buClr>
                        <a:buSzTx/>
                        <a:buFont typeface="Wingdings" pitchFamily="2" charset="2"/>
                        <a:buNone/>
                        <a:tabLst/>
                      </a:pPr>
                      <a:endParaRPr kumimoji="0" lang="en-US" altLang="zh-CN" sz="24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endParaRPr>
                    </a:p>
                    <a:p>
                      <a:pPr marL="342900" marR="0" lvl="0" indent="-34290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24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 环</a:t>
                      </a:r>
                      <a:endParaRPr kumimoji="0" lang="en-US" altLang="zh-CN" sz="24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endParaRPr>
                    </a:p>
                    <a:p>
                      <a:pPr marL="342900" marR="0" lvl="0" indent="-342900" algn="l" defTabSz="914400" rtl="0" eaLnBrk="1" fontAlgn="base" latinLnBrk="0" hangingPunct="1">
                        <a:lnSpc>
                          <a:spcPct val="100000"/>
                        </a:lnSpc>
                        <a:spcBef>
                          <a:spcPct val="0"/>
                        </a:spcBef>
                        <a:spcAft>
                          <a:spcPct val="0"/>
                        </a:spcAft>
                        <a:buClr>
                          <a:schemeClr val="hlink"/>
                        </a:buClr>
                        <a:buSzTx/>
                        <a:buFont typeface="Wingdings" pitchFamily="2" charset="2"/>
                        <a:buNone/>
                        <a:tabLst/>
                      </a:pPr>
                      <a:endParaRPr kumimoji="0" lang="en-US" altLang="zh-CN" sz="24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endParaRPr>
                    </a:p>
                    <a:p>
                      <a:pPr marL="342900" marR="0" lvl="0" indent="-34290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24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 境</a:t>
                      </a:r>
                    </a:p>
                  </a:txBody>
                  <a:tcPr marL="91439" marR="91439" marT="45706" marB="45706"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24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工作环境较清洁。</a:t>
                      </a:r>
                    </a:p>
                  </a:txBody>
                  <a:tcPr marL="91439" marR="91439" marT="45706" marB="45706"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solidFill>
                      <a:schemeClr val="bg2"/>
                    </a:solidFill>
                  </a:tcPr>
                </a:tc>
                <a:tc>
                  <a:txBody>
                    <a:bodyPr/>
                    <a:lstStyle/>
                    <a:p>
                      <a:pPr marL="0" marR="0" lvl="0" indent="-34290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24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工作环境较脏、尘埃多。</a:t>
                      </a:r>
                    </a:p>
                  </a:txBody>
                  <a:tcPr marL="91439" marR="91439" marT="45706" marB="45706"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solidFill>
                      <a:schemeClr val="bg2"/>
                    </a:solidFill>
                  </a:tcPr>
                </a:tc>
              </a:tr>
              <a:tr h="936104">
                <a:tc vMerge="1">
                  <a:txBody>
                    <a:body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endParaRPr kumimoji="0" lang="en-US" altLang="zh-CN" sz="2800" b="0"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endParaRPr>
                    </a:p>
                  </a:txBody>
                  <a:tcPr marT="45712" marB="45712"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24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因在室内工作，要求噪声低，应不超过</a:t>
                      </a:r>
                      <a:r>
                        <a:rPr kumimoji="0" lang="en-US" altLang="zh-CN" sz="24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80dB</a:t>
                      </a:r>
                      <a:r>
                        <a:rPr kumimoji="0" lang="zh-CN" altLang="en-US" sz="24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a:t>
                      </a:r>
                      <a:endParaRPr kumimoji="0" lang="en-US" altLang="zh-CN" sz="24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endParaRPr>
                    </a:p>
                  </a:txBody>
                  <a:tcPr marL="91439" marR="91439" marT="45706" marB="45706"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24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因在室外工作，噪声可较大，允许</a:t>
                      </a:r>
                      <a:r>
                        <a:rPr kumimoji="0" lang="en-US" altLang="zh-CN" sz="24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90dB</a:t>
                      </a:r>
                      <a:r>
                        <a:rPr kumimoji="0" lang="zh-CN" altLang="en-US" sz="24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a:t>
                      </a:r>
                      <a:endParaRPr kumimoji="0" lang="en-US" altLang="zh-CN" sz="24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endParaRPr>
                    </a:p>
                  </a:txBody>
                  <a:tcPr marL="91439" marR="91439" marT="45706" marB="45706"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solidFill>
                      <a:schemeClr val="bg2"/>
                    </a:solidFill>
                  </a:tcPr>
                </a:tc>
              </a:tr>
              <a:tr h="864096">
                <a:tc vMerge="1">
                  <a:txBody>
                    <a:body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endParaRPr kumimoji="0" lang="zh-CN" altLang="en-US" sz="2800" b="0" i="0" u="none" strike="noStrike" cap="none" normalizeH="0" baseline="0" dirty="0" smtClean="0">
                        <a:ln>
                          <a:noFill/>
                        </a:ln>
                        <a:solidFill>
                          <a:schemeClr val="tx1"/>
                        </a:solidFill>
                        <a:effectLst/>
                        <a:latin typeface="Times New Roman" pitchFamily="18" charset="0"/>
                        <a:ea typeface="黑体" pitchFamily="2" charset="-122"/>
                        <a:cs typeface="Times New Roman" pitchFamily="18" charset="0"/>
                      </a:endParaRPr>
                    </a:p>
                  </a:txBody>
                  <a:tcPr marT="45712" marB="45712"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24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空间布置尺寸较宽裕，利于维修、保养。</a:t>
                      </a:r>
                    </a:p>
                  </a:txBody>
                  <a:tcPr marL="91439" marR="91439" marT="45706" marB="45706"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Tx/>
                        <a:buFont typeface="Wingdings" pitchFamily="2" charset="2"/>
                        <a:buNone/>
                        <a:tabLst/>
                      </a:pPr>
                      <a:r>
                        <a:rPr kumimoji="0" lang="zh-CN" altLang="en-US" sz="24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空间布置尺寸紧凑，不利于维修、保养。</a:t>
                      </a:r>
                    </a:p>
                  </a:txBody>
                  <a:tcPr marL="91439" marR="91439" marT="45706" marB="45706"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solidFill>
                      <a:schemeClr val="bg2"/>
                    </a:solidFill>
                  </a:tcPr>
                </a:tc>
              </a:tr>
            </a:tbl>
          </a:graphicData>
        </a:graphic>
      </p:graphicFrame>
      <p:sp>
        <p:nvSpPr>
          <p:cNvPr id="2" name="灯片编号占位符 1"/>
          <p:cNvSpPr>
            <a:spLocks noGrp="1"/>
          </p:cNvSpPr>
          <p:nvPr>
            <p:ph type="sldNum" sz="quarter" idx="12"/>
          </p:nvPr>
        </p:nvSpPr>
        <p:spPr/>
        <p:txBody>
          <a:bodyPr/>
          <a:lstStyle/>
          <a:p>
            <a:pPr>
              <a:defRPr/>
            </a:pPr>
            <a:fld id="{07DA23A6-0EE5-429B-A7C2-FAB3E43B7994}" type="slidenum">
              <a:rPr lang="en-US" altLang="zh-CN" smtClean="0"/>
              <a:pPr>
                <a:defRPr/>
              </a:pPr>
              <a:t>27</a:t>
            </a:fld>
            <a:endParaRPr lang="en-US" altLang="zh-CN"/>
          </a:p>
        </p:txBody>
      </p:sp>
    </p:spTree>
    <p:extLst>
      <p:ext uri="{BB962C8B-B14F-4D97-AF65-F5344CB8AC3E}">
        <p14:creationId xmlns:p14="http://schemas.microsoft.com/office/powerpoint/2010/main" val="244690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27583" y="1261598"/>
            <a:ext cx="7100267" cy="476669"/>
          </a:xfrm>
          <a:prstGeom prst="rect">
            <a:avLst/>
          </a:prstGeom>
        </p:spPr>
        <p:txBody>
          <a:bodyPr wrap="square">
            <a:spAutoFit/>
          </a:bodyPr>
          <a:lstStyle/>
          <a:p>
            <a:pPr>
              <a:lnSpc>
                <a:spcPct val="120000"/>
              </a:lnSpc>
              <a:defRPr/>
            </a:pPr>
            <a:r>
              <a:rPr lang="zh-CN" altLang="en-US" b="1" dirty="0">
                <a:latin typeface="+mn-ea"/>
              </a:rPr>
              <a:t>    </a:t>
            </a:r>
            <a:endParaRPr lang="zh-CN" altLang="en-US" dirty="0">
              <a:latin typeface="楷体" pitchFamily="49" charset="-122"/>
              <a:ea typeface="楷体" pitchFamily="49" charset="-122"/>
            </a:endParaRPr>
          </a:p>
        </p:txBody>
      </p:sp>
      <p:sp>
        <p:nvSpPr>
          <p:cNvPr id="3" name="矩形 2"/>
          <p:cNvSpPr/>
          <p:nvPr/>
        </p:nvSpPr>
        <p:spPr>
          <a:xfrm>
            <a:off x="36150" y="3616121"/>
            <a:ext cx="9143999" cy="2901675"/>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anchor="ctr"/>
          <a:lstStyle/>
          <a:p>
            <a:pPr>
              <a:lnSpc>
                <a:spcPct val="125000"/>
              </a:lnSpc>
              <a:defRPr/>
            </a:pPr>
            <a:r>
              <a:rPr lang="zh-CN" altLang="en-US" b="1" dirty="0" smtClean="0">
                <a:latin typeface="楷体" pitchFamily="49" charset="-122"/>
                <a:ea typeface="楷体" pitchFamily="49" charset="-122"/>
              </a:rPr>
              <a:t>    一般来说</a:t>
            </a:r>
            <a:r>
              <a:rPr lang="zh-CN" altLang="en-US" b="1" dirty="0">
                <a:latin typeface="楷体" pitchFamily="49" charset="-122"/>
                <a:ea typeface="楷体" pitchFamily="49" charset="-122"/>
              </a:rPr>
              <a:t>，由于各类液压泵各自突出的特点不同，因此应根据不同使用场合选择合适的液压泵。</a:t>
            </a:r>
            <a:endParaRPr lang="zh-CN" altLang="en-US" dirty="0"/>
          </a:p>
          <a:p>
            <a:pPr>
              <a:lnSpc>
                <a:spcPct val="125000"/>
              </a:lnSpc>
              <a:defRPr/>
            </a:pPr>
            <a:r>
              <a:rPr lang="en-US" altLang="zh-CN" b="1" dirty="0" smtClean="0">
                <a:latin typeface="楷体" pitchFamily="49" charset="-122"/>
                <a:ea typeface="楷体" pitchFamily="49" charset="-122"/>
              </a:rPr>
              <a:t>    a.</a:t>
            </a:r>
            <a:r>
              <a:rPr lang="zh-CN" altLang="en-US" b="1" dirty="0" smtClean="0">
                <a:latin typeface="楷体" pitchFamily="49" charset="-122"/>
                <a:ea typeface="楷体" pitchFamily="49" charset="-122"/>
              </a:rPr>
              <a:t>机床液压系统：</a:t>
            </a:r>
            <a:r>
              <a:rPr lang="zh-CN" altLang="en-US" b="1" u="sng" dirty="0" smtClean="0">
                <a:latin typeface="楷体" pitchFamily="49" charset="-122"/>
                <a:ea typeface="楷体" pitchFamily="49" charset="-122"/>
              </a:rPr>
              <a:t>双</a:t>
            </a:r>
            <a:r>
              <a:rPr lang="zh-CN" altLang="en-US" b="1" u="sng" dirty="0">
                <a:latin typeface="楷体" pitchFamily="49" charset="-122"/>
                <a:ea typeface="楷体" pitchFamily="49" charset="-122"/>
              </a:rPr>
              <a:t>作用</a:t>
            </a:r>
            <a:r>
              <a:rPr lang="zh-CN" altLang="en-US" b="1" u="sng" dirty="0" smtClean="0">
                <a:latin typeface="楷体" pitchFamily="49" charset="-122"/>
                <a:ea typeface="楷体" pitchFamily="49" charset="-122"/>
              </a:rPr>
              <a:t>叶片泵、限</a:t>
            </a:r>
            <a:r>
              <a:rPr lang="zh-CN" altLang="en-US" b="1" u="sng" dirty="0">
                <a:latin typeface="楷体" pitchFamily="49" charset="-122"/>
                <a:ea typeface="楷体" pitchFamily="49" charset="-122"/>
              </a:rPr>
              <a:t>压式变量</a:t>
            </a:r>
            <a:r>
              <a:rPr lang="zh-CN" altLang="en-US" b="1" u="sng" dirty="0" smtClean="0">
                <a:latin typeface="楷体" pitchFamily="49" charset="-122"/>
                <a:ea typeface="楷体" pitchFamily="49" charset="-122"/>
              </a:rPr>
              <a:t>叶片泵</a:t>
            </a:r>
            <a:endParaRPr lang="en-US" altLang="zh-CN" b="1" dirty="0" smtClean="0">
              <a:latin typeface="楷体" pitchFamily="49" charset="-122"/>
              <a:ea typeface="楷体" pitchFamily="49" charset="-122"/>
            </a:endParaRPr>
          </a:p>
          <a:p>
            <a:pPr>
              <a:lnSpc>
                <a:spcPct val="125000"/>
              </a:lnSpc>
              <a:defRPr/>
            </a:pPr>
            <a:r>
              <a:rPr lang="en-US" altLang="zh-CN" b="1" dirty="0">
                <a:latin typeface="楷体" pitchFamily="49" charset="-122"/>
                <a:ea typeface="楷体" pitchFamily="49" charset="-122"/>
              </a:rPr>
              <a:t> </a:t>
            </a:r>
            <a:r>
              <a:rPr lang="en-US" altLang="zh-CN" b="1" dirty="0" smtClean="0">
                <a:latin typeface="楷体" pitchFamily="49" charset="-122"/>
                <a:ea typeface="楷体" pitchFamily="49" charset="-122"/>
              </a:rPr>
              <a:t>   b.</a:t>
            </a:r>
            <a:r>
              <a:rPr lang="zh-CN" altLang="en-US" b="1" dirty="0" smtClean="0">
                <a:latin typeface="楷体" pitchFamily="49" charset="-122"/>
                <a:ea typeface="楷体" pitchFamily="49" charset="-122"/>
              </a:rPr>
              <a:t>工程机械：</a:t>
            </a:r>
            <a:r>
              <a:rPr lang="zh-CN" altLang="en-US" b="1" u="sng" dirty="0" smtClean="0">
                <a:latin typeface="楷体" pitchFamily="49" charset="-122"/>
                <a:ea typeface="楷体" pitchFamily="49" charset="-122"/>
              </a:rPr>
              <a:t>齿轮泵</a:t>
            </a:r>
            <a:endParaRPr lang="en-US" altLang="zh-CN" b="1" u="sng" dirty="0" smtClean="0">
              <a:latin typeface="楷体" pitchFamily="49" charset="-122"/>
              <a:ea typeface="楷体" pitchFamily="49" charset="-122"/>
            </a:endParaRPr>
          </a:p>
          <a:p>
            <a:pPr>
              <a:lnSpc>
                <a:spcPct val="125000"/>
              </a:lnSpc>
              <a:defRPr/>
            </a:pPr>
            <a:r>
              <a:rPr lang="en-US" altLang="zh-CN" b="1" dirty="0" smtClean="0">
                <a:latin typeface="楷体" pitchFamily="49" charset="-122"/>
                <a:ea typeface="楷体" pitchFamily="49" charset="-122"/>
              </a:rPr>
              <a:t>    c.</a:t>
            </a:r>
            <a:r>
              <a:rPr lang="zh-CN" altLang="en-US" b="1" dirty="0" smtClean="0">
                <a:latin typeface="楷体" pitchFamily="49" charset="-122"/>
                <a:ea typeface="楷体" pitchFamily="49" charset="-122"/>
              </a:rPr>
              <a:t>负载大</a:t>
            </a:r>
            <a:r>
              <a:rPr lang="zh-CN" altLang="en-US" b="1" dirty="0">
                <a:latin typeface="楷体" pitchFamily="49" charset="-122"/>
                <a:ea typeface="楷体" pitchFamily="49" charset="-122"/>
              </a:rPr>
              <a:t>、</a:t>
            </a:r>
            <a:r>
              <a:rPr lang="zh-CN" altLang="en-US" b="1" dirty="0" smtClean="0">
                <a:latin typeface="楷体" pitchFamily="49" charset="-122"/>
                <a:ea typeface="楷体" pitchFamily="49" charset="-122"/>
              </a:rPr>
              <a:t>功率大：</a:t>
            </a:r>
            <a:r>
              <a:rPr lang="zh-CN" altLang="en-US" b="1" u="sng" dirty="0" smtClean="0">
                <a:latin typeface="楷体" pitchFamily="49" charset="-122"/>
                <a:ea typeface="楷体" pitchFamily="49" charset="-122"/>
              </a:rPr>
              <a:t>柱塞泵</a:t>
            </a:r>
            <a:endParaRPr lang="zh-CN" altLang="en-US" u="sng" dirty="0">
              <a:latin typeface="楷体" pitchFamily="49" charset="-122"/>
              <a:ea typeface="楷体" pitchFamily="49" charset="-122"/>
            </a:endParaRPr>
          </a:p>
        </p:txBody>
      </p:sp>
      <p:pic>
        <p:nvPicPr>
          <p:cNvPr id="1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77" y="1127506"/>
            <a:ext cx="9191626" cy="2736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77" y="-30179"/>
            <a:ext cx="9153525" cy="1152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灯片编号占位符 3"/>
          <p:cNvSpPr>
            <a:spLocks noGrp="1"/>
          </p:cNvSpPr>
          <p:nvPr>
            <p:ph type="sldNum" sz="quarter" idx="12"/>
          </p:nvPr>
        </p:nvSpPr>
        <p:spPr/>
        <p:txBody>
          <a:bodyPr/>
          <a:lstStyle/>
          <a:p>
            <a:pPr>
              <a:defRPr/>
            </a:pPr>
            <a:fld id="{07DA23A6-0EE5-429B-A7C2-FAB3E43B7994}" type="slidenum">
              <a:rPr lang="en-US" altLang="zh-CN" smtClean="0"/>
              <a:pPr>
                <a:defRPr/>
              </a:pPr>
              <a:t>28</a:t>
            </a:fld>
            <a:endParaRPr lang="en-US" altLang="zh-CN"/>
          </a:p>
        </p:txBody>
      </p:sp>
    </p:spTree>
    <p:extLst>
      <p:ext uri="{BB962C8B-B14F-4D97-AF65-F5344CB8AC3E}">
        <p14:creationId xmlns:p14="http://schemas.microsoft.com/office/powerpoint/2010/main" val="4741177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259632" y="2132856"/>
            <a:ext cx="6480720" cy="2308324"/>
          </a:xfrm>
          <a:prstGeom prst="rect">
            <a:avLst/>
          </a:prstGeom>
        </p:spPr>
        <p:txBody>
          <a:bodyPr wrap="square">
            <a:spAutoFit/>
          </a:bodyPr>
          <a:lstStyle/>
          <a:p>
            <a:pPr>
              <a:lnSpc>
                <a:spcPct val="200000"/>
              </a:lnSpc>
              <a:spcBef>
                <a:spcPts val="0"/>
              </a:spcBef>
              <a:spcAft>
                <a:spcPts val="0"/>
              </a:spcAft>
            </a:pPr>
            <a:r>
              <a:rPr lang="en-US" altLang="zh-CN" b="1" dirty="0" smtClean="0">
                <a:latin typeface="Times New Roman" pitchFamily="18" charset="0"/>
                <a:ea typeface="黑体" pitchFamily="49" charset="-122"/>
              </a:rPr>
              <a:t>① </a:t>
            </a:r>
            <a:r>
              <a:rPr lang="zh-CN" altLang="en-US" b="1" dirty="0" smtClean="0">
                <a:latin typeface="楷体" pitchFamily="49" charset="-122"/>
                <a:ea typeface="楷体" pitchFamily="49" charset="-122"/>
              </a:rPr>
              <a:t>单</a:t>
            </a:r>
            <a:r>
              <a:rPr lang="zh-CN" altLang="en-US" b="1" dirty="0">
                <a:latin typeface="楷体" pitchFamily="49" charset="-122"/>
                <a:ea typeface="楷体" pitchFamily="49" charset="-122"/>
              </a:rPr>
              <a:t>执行元件，速度恒定，选择</a:t>
            </a:r>
            <a:r>
              <a:rPr lang="zh-CN" altLang="en-US" b="1" dirty="0" smtClean="0">
                <a:solidFill>
                  <a:srgbClr val="FF0000"/>
                </a:solidFill>
                <a:latin typeface="楷体" pitchFamily="49" charset="-122"/>
                <a:ea typeface="楷体" pitchFamily="49" charset="-122"/>
              </a:rPr>
              <a:t>定量泵。</a:t>
            </a:r>
            <a:r>
              <a:rPr lang="zh-CN" altLang="en-US" b="1" dirty="0" smtClean="0">
                <a:latin typeface="楷体" pitchFamily="49" charset="-122"/>
                <a:ea typeface="楷体" pitchFamily="49" charset="-122"/>
              </a:rPr>
              <a:t>             ② 快速</a:t>
            </a:r>
            <a:r>
              <a:rPr lang="zh-CN" altLang="en-US" b="1" dirty="0">
                <a:latin typeface="楷体" pitchFamily="49" charset="-122"/>
                <a:ea typeface="楷体" pitchFamily="49" charset="-122"/>
              </a:rPr>
              <a:t>和慢速运行工况，选择</a:t>
            </a:r>
            <a:r>
              <a:rPr lang="zh-CN" altLang="en-US" b="1" dirty="0">
                <a:solidFill>
                  <a:srgbClr val="FF0000"/>
                </a:solidFill>
                <a:latin typeface="楷体" pitchFamily="49" charset="-122"/>
                <a:ea typeface="楷体" pitchFamily="49" charset="-122"/>
              </a:rPr>
              <a:t>双联泵或多联泵</a:t>
            </a:r>
            <a:r>
              <a:rPr lang="zh-CN" altLang="en-US" b="1" dirty="0" smtClean="0">
                <a:latin typeface="楷体" pitchFamily="49" charset="-122"/>
                <a:ea typeface="楷体" pitchFamily="49" charset="-122"/>
              </a:rPr>
              <a:t>。</a:t>
            </a:r>
            <a:r>
              <a:rPr lang="en-US" altLang="zh-CN" b="1" dirty="0" smtClean="0">
                <a:latin typeface="楷体" pitchFamily="49" charset="-122"/>
                <a:ea typeface="楷体" pitchFamily="49" charset="-122"/>
              </a:rPr>
              <a:t>        ③ </a:t>
            </a:r>
            <a:r>
              <a:rPr lang="zh-CN" altLang="en-US" b="1" dirty="0" smtClean="0">
                <a:latin typeface="楷体" pitchFamily="49" charset="-122"/>
                <a:ea typeface="楷体" pitchFamily="49" charset="-122"/>
              </a:rPr>
              <a:t>变速</a:t>
            </a:r>
            <a:r>
              <a:rPr lang="zh-CN" altLang="en-US" b="1" dirty="0">
                <a:latin typeface="楷体" pitchFamily="49" charset="-122"/>
                <a:ea typeface="楷体" pitchFamily="49" charset="-122"/>
              </a:rPr>
              <a:t>运行又要求保压时，则选择</a:t>
            </a:r>
            <a:r>
              <a:rPr lang="zh-CN" altLang="en-US" b="1" dirty="0">
                <a:solidFill>
                  <a:srgbClr val="FF0000"/>
                </a:solidFill>
                <a:latin typeface="楷体" pitchFamily="49" charset="-122"/>
                <a:ea typeface="楷体" pitchFamily="49" charset="-122"/>
              </a:rPr>
              <a:t>变量泵</a:t>
            </a:r>
            <a:r>
              <a:rPr lang="zh-CN" altLang="en-US" dirty="0">
                <a:latin typeface="楷体" pitchFamily="49" charset="-122"/>
                <a:ea typeface="楷体" pitchFamily="49" charset="-122"/>
              </a:rPr>
              <a:t>。</a:t>
            </a:r>
            <a:endParaRPr lang="en-US" altLang="zh-CN" dirty="0">
              <a:latin typeface="楷体" pitchFamily="49" charset="-122"/>
              <a:ea typeface="楷体" pitchFamily="49" charset="-122"/>
            </a:endParaRPr>
          </a:p>
        </p:txBody>
      </p:sp>
      <p:sp>
        <p:nvSpPr>
          <p:cNvPr id="2" name="灯片编号占位符 1"/>
          <p:cNvSpPr>
            <a:spLocks noGrp="1"/>
          </p:cNvSpPr>
          <p:nvPr>
            <p:ph type="sldNum" sz="quarter" idx="12"/>
          </p:nvPr>
        </p:nvSpPr>
        <p:spPr/>
        <p:txBody>
          <a:bodyPr/>
          <a:lstStyle/>
          <a:p>
            <a:pPr>
              <a:defRPr/>
            </a:pPr>
            <a:fld id="{07DA23A6-0EE5-429B-A7C2-FAB3E43B7994}" type="slidenum">
              <a:rPr lang="en-US" altLang="zh-CN" smtClean="0"/>
              <a:pPr>
                <a:defRPr/>
              </a:pPr>
              <a:t>29</a:t>
            </a:fld>
            <a:endParaRPr lang="en-US" altLang="zh-CN"/>
          </a:p>
        </p:txBody>
      </p:sp>
      <p:sp>
        <p:nvSpPr>
          <p:cNvPr id="4" name="矩形 3"/>
          <p:cNvSpPr/>
          <p:nvPr/>
        </p:nvSpPr>
        <p:spPr>
          <a:xfrm>
            <a:off x="0" y="-54592"/>
            <a:ext cx="9144000" cy="1107327"/>
          </a:xfrm>
          <a:prstGeom prst="rect">
            <a:avLst/>
          </a:prstGeom>
          <a:solidFill>
            <a:schemeClr val="bg2"/>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800" b="1" dirty="0" smtClean="0">
                <a:latin typeface="楷体" pitchFamily="49" charset="-122"/>
                <a:ea typeface="楷体" pitchFamily="49" charset="-122"/>
              </a:rPr>
              <a:t>根据液压系统</a:t>
            </a:r>
            <a:r>
              <a:rPr lang="zh-CN" altLang="en-US" sz="2800" b="1" dirty="0">
                <a:latin typeface="楷体" pitchFamily="49" charset="-122"/>
                <a:ea typeface="楷体" pitchFamily="49" charset="-122"/>
              </a:rPr>
              <a:t>运行工况</a:t>
            </a:r>
            <a:r>
              <a:rPr lang="zh-CN" altLang="en-US" sz="2800" b="1" dirty="0" smtClean="0">
                <a:latin typeface="楷体" pitchFamily="49" charset="-122"/>
                <a:ea typeface="楷体" pitchFamily="49" charset="-122"/>
              </a:rPr>
              <a:t>选择液压泵</a:t>
            </a:r>
            <a:r>
              <a:rPr lang="zh-CN" altLang="en-US" sz="2800" dirty="0" smtClean="0">
                <a:solidFill>
                  <a:srgbClr val="D60093"/>
                </a:solidFill>
                <a:latin typeface="Times New Roman" pitchFamily="18" charset="0"/>
                <a:ea typeface="黑体" pitchFamily="49" charset="-122"/>
              </a:rPr>
              <a:t> </a:t>
            </a:r>
            <a:endParaRPr lang="zh-CN" altLang="en-US" sz="2800" dirty="0"/>
          </a:p>
        </p:txBody>
      </p:sp>
    </p:spTree>
    <p:extLst>
      <p:ext uri="{BB962C8B-B14F-4D97-AF65-F5344CB8AC3E}">
        <p14:creationId xmlns:p14="http://schemas.microsoft.com/office/powerpoint/2010/main" val="19772257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
          <p:cNvSpPr>
            <a:spLocks noChangeArrowheads="1"/>
          </p:cNvSpPr>
          <p:nvPr/>
        </p:nvSpPr>
        <p:spPr bwMode="auto">
          <a:xfrm>
            <a:off x="1259632" y="1888131"/>
            <a:ext cx="7056784" cy="1092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5000"/>
              </a:lnSpc>
            </a:pPr>
            <a:r>
              <a:rPr lang="zh-CN" altLang="en-US" sz="2800" b="1" dirty="0" smtClean="0">
                <a:latin typeface="楷体" pitchFamily="49" charset="-122"/>
                <a:ea typeface="楷体" pitchFamily="49" charset="-122"/>
              </a:rPr>
              <a:t>    </a:t>
            </a:r>
            <a:r>
              <a:rPr lang="zh-CN" altLang="en-US" b="1" dirty="0" smtClean="0">
                <a:latin typeface="楷体" pitchFamily="49" charset="-122"/>
                <a:ea typeface="楷体" pitchFamily="49" charset="-122"/>
              </a:rPr>
              <a:t>柱塞泵按柱塞在缸孔的排列方式的不同，可分为</a:t>
            </a:r>
            <a:r>
              <a:rPr lang="zh-CN" altLang="en-US" b="1" dirty="0" smtClean="0">
                <a:solidFill>
                  <a:srgbClr val="FF0000"/>
                </a:solidFill>
                <a:latin typeface="楷体" pitchFamily="49" charset="-122"/>
                <a:ea typeface="楷体" pitchFamily="49" charset="-122"/>
              </a:rPr>
              <a:t>径向</a:t>
            </a:r>
            <a:r>
              <a:rPr lang="zh-CN" altLang="en-US" b="1" dirty="0" smtClean="0">
                <a:latin typeface="楷体" pitchFamily="49" charset="-122"/>
                <a:ea typeface="楷体" pitchFamily="49" charset="-122"/>
              </a:rPr>
              <a:t>柱塞泵和</a:t>
            </a:r>
            <a:r>
              <a:rPr lang="zh-CN" altLang="en-US" b="1" dirty="0" smtClean="0">
                <a:solidFill>
                  <a:srgbClr val="FF0000"/>
                </a:solidFill>
                <a:latin typeface="楷体" pitchFamily="49" charset="-122"/>
                <a:ea typeface="楷体" pitchFamily="49" charset="-122"/>
              </a:rPr>
              <a:t>轴向</a:t>
            </a:r>
            <a:r>
              <a:rPr lang="zh-CN" altLang="en-US" b="1" dirty="0" smtClean="0">
                <a:latin typeface="楷体" pitchFamily="49" charset="-122"/>
                <a:ea typeface="楷体" pitchFamily="49" charset="-122"/>
              </a:rPr>
              <a:t>柱塞泵两大类。</a:t>
            </a:r>
            <a:endParaRPr lang="zh-CN" altLang="en-US" dirty="0">
              <a:latin typeface="楷体" pitchFamily="49" charset="-122"/>
              <a:ea typeface="楷体" pitchFamily="49" charset="-122"/>
            </a:endParaRPr>
          </a:p>
        </p:txBody>
      </p:sp>
      <p:pic>
        <p:nvPicPr>
          <p:cNvPr id="4" name="Picture 11" descr="200503181354507349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3284984"/>
            <a:ext cx="3275856" cy="280831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 name="矩形 1"/>
          <p:cNvSpPr/>
          <p:nvPr/>
        </p:nvSpPr>
        <p:spPr>
          <a:xfrm>
            <a:off x="2224138" y="6309318"/>
            <a:ext cx="1346844"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marL="342900" indent="-342900">
              <a:spcBef>
                <a:spcPct val="20000"/>
              </a:spcBef>
              <a:buClr>
                <a:schemeClr val="folHlink"/>
              </a:buClr>
              <a:buSzPct val="60000"/>
              <a:buFont typeface="Wingdings" pitchFamily="2" charset="2"/>
              <a:buNone/>
            </a:pPr>
            <a:r>
              <a:rPr lang="zh-CN" altLang="en-US" sz="1800" b="1" dirty="0">
                <a:latin typeface="楷体" pitchFamily="49" charset="-122"/>
                <a:ea typeface="楷体" pitchFamily="49" charset="-122"/>
              </a:rPr>
              <a:t>径向柱塞泵</a:t>
            </a:r>
          </a:p>
        </p:txBody>
      </p:sp>
      <p:pic>
        <p:nvPicPr>
          <p:cNvPr id="6" name="Picture 10" descr="2006052215400998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3294333"/>
            <a:ext cx="3450557" cy="27989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7" name="Rectangle 6"/>
          <p:cNvSpPr>
            <a:spLocks noChangeArrowheads="1"/>
          </p:cNvSpPr>
          <p:nvPr/>
        </p:nvSpPr>
        <p:spPr bwMode="auto">
          <a:xfrm>
            <a:off x="6045250" y="6287111"/>
            <a:ext cx="1368152" cy="360040"/>
          </a:xfrm>
          <a:prstGeom prst="rect">
            <a:avLst/>
          </a:prstGeom>
          <a:ln/>
          <a:extLst/>
        </p:spPr>
        <p:style>
          <a:lnRef idx="1">
            <a:schemeClr val="accent3"/>
          </a:lnRef>
          <a:fillRef idx="2">
            <a:schemeClr val="accent3"/>
          </a:fillRef>
          <a:effectRef idx="1">
            <a:schemeClr val="accent3"/>
          </a:effectRef>
          <a:fontRef idx="minor">
            <a:schemeClr val="dk1"/>
          </a:fontRef>
        </p:style>
        <p:txBody>
          <a:bodyPr/>
          <a:lstStyle/>
          <a:p>
            <a:pPr marL="342900" indent="-342900">
              <a:spcBef>
                <a:spcPct val="20000"/>
              </a:spcBef>
              <a:buClr>
                <a:schemeClr val="folHlink"/>
              </a:buClr>
              <a:buSzPct val="60000"/>
              <a:buFont typeface="Wingdings" pitchFamily="2" charset="2"/>
              <a:buNone/>
            </a:pPr>
            <a:r>
              <a:rPr lang="zh-CN" altLang="en-US" sz="1800" b="1" dirty="0">
                <a:latin typeface="楷体" pitchFamily="49" charset="-122"/>
                <a:ea typeface="楷体" pitchFamily="49" charset="-122"/>
              </a:rPr>
              <a:t>轴向柱塞泵</a:t>
            </a:r>
          </a:p>
        </p:txBody>
      </p:sp>
      <p:sp>
        <p:nvSpPr>
          <p:cNvPr id="5" name="灯片编号占位符 4"/>
          <p:cNvSpPr>
            <a:spLocks noGrp="1"/>
          </p:cNvSpPr>
          <p:nvPr>
            <p:ph type="sldNum" sz="quarter" idx="12"/>
          </p:nvPr>
        </p:nvSpPr>
        <p:spPr/>
        <p:txBody>
          <a:bodyPr/>
          <a:lstStyle/>
          <a:p>
            <a:pPr>
              <a:defRPr/>
            </a:pPr>
            <a:fld id="{E7B09C40-48B9-4888-B94A-48155C3CC48A}" type="slidenum">
              <a:rPr lang="en-US" altLang="zh-CN" smtClean="0"/>
              <a:pPr>
                <a:defRPr/>
              </a:pPr>
              <a:t>3</a:t>
            </a:fld>
            <a:endParaRPr lang="en-US" altLang="zh-CN"/>
          </a:p>
        </p:txBody>
      </p:sp>
      <p:sp>
        <p:nvSpPr>
          <p:cNvPr id="8" name="矩形 7"/>
          <p:cNvSpPr/>
          <p:nvPr/>
        </p:nvSpPr>
        <p:spPr>
          <a:xfrm>
            <a:off x="1092920" y="1185941"/>
            <a:ext cx="2529860" cy="523220"/>
          </a:xfrm>
          <a:prstGeom prst="rect">
            <a:avLst/>
          </a:prstGeom>
        </p:spPr>
        <p:txBody>
          <a:bodyPr wrap="none">
            <a:spAutoFit/>
          </a:bodyPr>
          <a:lstStyle/>
          <a:p>
            <a:pPr algn="ctr"/>
            <a:r>
              <a:rPr lang="en-US" altLang="zh-CN" sz="2800" b="1" dirty="0" smtClean="0">
                <a:latin typeface="楷体" pitchFamily="49" charset="-122"/>
                <a:ea typeface="楷体" pitchFamily="49" charset="-122"/>
              </a:rPr>
              <a:t>2</a:t>
            </a:r>
            <a:r>
              <a:rPr lang="zh-CN" altLang="en-US" sz="2800" b="1" dirty="0" smtClean="0">
                <a:latin typeface="楷体" pitchFamily="49" charset="-122"/>
                <a:ea typeface="楷体" pitchFamily="49" charset="-122"/>
              </a:rPr>
              <a:t>、柱塞泵</a:t>
            </a:r>
            <a:r>
              <a:rPr lang="zh-CN" altLang="en-US" sz="2800" b="1" dirty="0">
                <a:latin typeface="楷体" pitchFamily="49" charset="-122"/>
                <a:ea typeface="楷体" pitchFamily="49" charset="-122"/>
              </a:rPr>
              <a:t>分类</a:t>
            </a:r>
          </a:p>
        </p:txBody>
      </p:sp>
    </p:spTree>
    <p:extLst>
      <p:ext uri="{BB962C8B-B14F-4D97-AF65-F5344CB8AC3E}">
        <p14:creationId xmlns:p14="http://schemas.microsoft.com/office/powerpoint/2010/main" val="29056368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87624" y="2276872"/>
            <a:ext cx="6246440" cy="1713290"/>
          </a:xfrm>
          <a:prstGeom prst="rect">
            <a:avLst/>
          </a:prstGeom>
        </p:spPr>
        <p:txBody>
          <a:bodyPr wrap="square">
            <a:spAutoFit/>
          </a:bodyPr>
          <a:lstStyle/>
          <a:p>
            <a:pPr algn="ctr">
              <a:lnSpc>
                <a:spcPct val="150000"/>
              </a:lnSpc>
              <a:spcBef>
                <a:spcPts val="2500"/>
              </a:spcBef>
              <a:spcAft>
                <a:spcPts val="1500"/>
              </a:spcAft>
            </a:pPr>
            <a:r>
              <a:rPr lang="zh-CN" altLang="en-US" b="1" dirty="0" smtClean="0">
                <a:latin typeface="宋体"/>
                <a:ea typeface="宋体"/>
              </a:rPr>
              <a:t>   ① </a:t>
            </a:r>
            <a:r>
              <a:rPr lang="zh-CN" altLang="en-US" b="1" dirty="0" smtClean="0">
                <a:latin typeface="楷体" pitchFamily="49" charset="-122"/>
                <a:ea typeface="楷体" pitchFamily="49" charset="-122"/>
              </a:rPr>
              <a:t>高压</a:t>
            </a:r>
            <a:r>
              <a:rPr lang="zh-CN" altLang="en-US" b="1" dirty="0">
                <a:latin typeface="楷体" pitchFamily="49" charset="-122"/>
                <a:ea typeface="楷体" pitchFamily="49" charset="-122"/>
              </a:rPr>
              <a:t>、大流量，选择</a:t>
            </a:r>
            <a:r>
              <a:rPr lang="zh-CN" altLang="en-US" b="1" dirty="0" smtClean="0">
                <a:solidFill>
                  <a:srgbClr val="FF0000"/>
                </a:solidFill>
                <a:latin typeface="楷体" pitchFamily="49" charset="-122"/>
                <a:ea typeface="楷体" pitchFamily="49" charset="-122"/>
              </a:rPr>
              <a:t>柱塞泵。</a:t>
            </a:r>
            <a:endParaRPr lang="en-US" altLang="zh-CN" b="1" dirty="0">
              <a:solidFill>
                <a:srgbClr val="FF0000"/>
              </a:solidFill>
              <a:latin typeface="楷体" pitchFamily="49" charset="-122"/>
              <a:ea typeface="楷体" pitchFamily="49" charset="-122"/>
            </a:endParaRPr>
          </a:p>
          <a:p>
            <a:pPr>
              <a:lnSpc>
                <a:spcPct val="150000"/>
              </a:lnSpc>
              <a:spcBef>
                <a:spcPts val="2500"/>
              </a:spcBef>
            </a:pPr>
            <a:r>
              <a:rPr lang="en-US" altLang="zh-CN" b="1" dirty="0">
                <a:latin typeface="楷体" pitchFamily="49" charset="-122"/>
                <a:ea typeface="楷体" pitchFamily="49" charset="-122"/>
              </a:rPr>
              <a:t>    </a:t>
            </a:r>
            <a:r>
              <a:rPr lang="en-US" altLang="zh-CN" b="1" dirty="0" smtClean="0">
                <a:latin typeface="楷体" pitchFamily="49" charset="-122"/>
                <a:ea typeface="楷体" pitchFamily="49" charset="-122"/>
              </a:rPr>
              <a:t>   </a:t>
            </a:r>
            <a:r>
              <a:rPr lang="en-US" altLang="zh-CN" b="1" dirty="0" smtClean="0">
                <a:latin typeface="宋体"/>
                <a:ea typeface="宋体"/>
              </a:rPr>
              <a:t>② </a:t>
            </a:r>
            <a:r>
              <a:rPr lang="zh-CN" altLang="en-US" b="1" dirty="0" smtClean="0">
                <a:latin typeface="楷体" pitchFamily="49" charset="-122"/>
                <a:ea typeface="楷体" pitchFamily="49" charset="-122"/>
              </a:rPr>
              <a:t>中</a:t>
            </a:r>
            <a:r>
              <a:rPr lang="zh-CN" altLang="en-US" b="1" dirty="0">
                <a:latin typeface="楷体" pitchFamily="49" charset="-122"/>
                <a:ea typeface="楷体" pitchFamily="49" charset="-122"/>
              </a:rPr>
              <a:t>、</a:t>
            </a:r>
            <a:r>
              <a:rPr lang="zh-CN" altLang="en-US" b="1" dirty="0" smtClean="0">
                <a:latin typeface="楷体" pitchFamily="49" charset="-122"/>
                <a:ea typeface="楷体" pitchFamily="49" charset="-122"/>
              </a:rPr>
              <a:t>低压，选择</a:t>
            </a:r>
            <a:r>
              <a:rPr lang="zh-CN" altLang="en-US" b="1" dirty="0">
                <a:solidFill>
                  <a:srgbClr val="FF0000"/>
                </a:solidFill>
                <a:latin typeface="楷体" pitchFamily="49" charset="-122"/>
                <a:ea typeface="楷体" pitchFamily="49" charset="-122"/>
              </a:rPr>
              <a:t>齿轮泵或叶片泵。</a:t>
            </a:r>
            <a:endParaRPr lang="en-US" altLang="zh-CN" b="1" dirty="0">
              <a:solidFill>
                <a:srgbClr val="FF0000"/>
              </a:solidFill>
              <a:latin typeface="楷体" pitchFamily="49" charset="-122"/>
              <a:ea typeface="楷体" pitchFamily="49" charset="-122"/>
            </a:endParaRPr>
          </a:p>
        </p:txBody>
      </p:sp>
      <p:sp>
        <p:nvSpPr>
          <p:cNvPr id="2" name="灯片编号占位符 1"/>
          <p:cNvSpPr>
            <a:spLocks noGrp="1"/>
          </p:cNvSpPr>
          <p:nvPr>
            <p:ph type="sldNum" sz="quarter" idx="12"/>
          </p:nvPr>
        </p:nvSpPr>
        <p:spPr/>
        <p:txBody>
          <a:bodyPr/>
          <a:lstStyle/>
          <a:p>
            <a:pPr>
              <a:defRPr/>
            </a:pPr>
            <a:fld id="{07DA23A6-0EE5-429B-A7C2-FAB3E43B7994}" type="slidenum">
              <a:rPr lang="en-US" altLang="zh-CN" smtClean="0"/>
              <a:pPr>
                <a:defRPr/>
              </a:pPr>
              <a:t>30</a:t>
            </a:fld>
            <a:endParaRPr lang="en-US" altLang="zh-CN"/>
          </a:p>
        </p:txBody>
      </p:sp>
      <p:sp>
        <p:nvSpPr>
          <p:cNvPr id="4" name="矩形 3"/>
          <p:cNvSpPr/>
          <p:nvPr/>
        </p:nvSpPr>
        <p:spPr>
          <a:xfrm>
            <a:off x="0" y="-54592"/>
            <a:ext cx="9144000" cy="1107327"/>
          </a:xfrm>
          <a:prstGeom prst="rect">
            <a:avLst/>
          </a:prstGeom>
          <a:solidFill>
            <a:schemeClr val="bg2"/>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800" b="1" dirty="0" smtClean="0">
                <a:latin typeface="楷体" pitchFamily="49" charset="-122"/>
                <a:ea typeface="楷体" pitchFamily="49" charset="-122"/>
              </a:rPr>
              <a:t>根据液压</a:t>
            </a:r>
            <a:r>
              <a:rPr lang="zh-CN" altLang="en-US" sz="2800" b="1" dirty="0">
                <a:latin typeface="楷体" pitchFamily="49" charset="-122"/>
                <a:ea typeface="楷体" pitchFamily="49" charset="-122"/>
              </a:rPr>
              <a:t>系统工作压力和流量</a:t>
            </a:r>
            <a:r>
              <a:rPr lang="zh-CN" altLang="en-US" sz="2800" b="1" dirty="0" smtClean="0">
                <a:latin typeface="楷体" pitchFamily="49" charset="-122"/>
                <a:ea typeface="楷体" pitchFamily="49" charset="-122"/>
              </a:rPr>
              <a:t>选择液压泵</a:t>
            </a:r>
            <a:r>
              <a:rPr lang="zh-CN" altLang="en-US" sz="2800" dirty="0" smtClean="0">
                <a:solidFill>
                  <a:srgbClr val="D60093"/>
                </a:solidFill>
                <a:latin typeface="Times New Roman" pitchFamily="18" charset="0"/>
                <a:ea typeface="黑体" pitchFamily="49" charset="-122"/>
              </a:rPr>
              <a:t> </a:t>
            </a:r>
            <a:endParaRPr lang="zh-CN" altLang="en-US" sz="2800" dirty="0"/>
          </a:p>
        </p:txBody>
      </p:sp>
    </p:spTree>
    <p:extLst>
      <p:ext uri="{BB962C8B-B14F-4D97-AF65-F5344CB8AC3E}">
        <p14:creationId xmlns:p14="http://schemas.microsoft.com/office/powerpoint/2010/main" val="5144481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19672" y="2204864"/>
            <a:ext cx="6480720" cy="2606483"/>
          </a:xfrm>
          <a:prstGeom prst="rect">
            <a:avLst/>
          </a:prstGeom>
        </p:spPr>
        <p:txBody>
          <a:bodyPr wrap="square">
            <a:spAutoFit/>
          </a:bodyPr>
          <a:lstStyle/>
          <a:p>
            <a:pPr>
              <a:lnSpc>
                <a:spcPct val="150000"/>
              </a:lnSpc>
              <a:spcBef>
                <a:spcPts val="1500"/>
              </a:spcBef>
              <a:spcAft>
                <a:spcPts val="1500"/>
              </a:spcAft>
            </a:pPr>
            <a:r>
              <a:rPr lang="zh-CN" altLang="en-US" b="1" dirty="0" smtClean="0">
                <a:latin typeface="宋体"/>
                <a:ea typeface="宋体"/>
              </a:rPr>
              <a:t>    ①</a:t>
            </a:r>
            <a:r>
              <a:rPr lang="en-US" altLang="zh-CN" b="1" dirty="0" smtClean="0">
                <a:latin typeface="楷体" pitchFamily="49" charset="-122"/>
                <a:ea typeface="楷体" pitchFamily="49" charset="-122"/>
              </a:rPr>
              <a:t> </a:t>
            </a:r>
            <a:r>
              <a:rPr lang="zh-CN" altLang="en-US" b="1" dirty="0">
                <a:latin typeface="楷体" pitchFamily="49" charset="-122"/>
                <a:ea typeface="楷体" pitchFamily="49" charset="-122"/>
              </a:rPr>
              <a:t>野外作业和环境较差，选择</a:t>
            </a:r>
            <a:r>
              <a:rPr lang="zh-CN" altLang="en-US" b="1" dirty="0">
                <a:solidFill>
                  <a:srgbClr val="FF0000"/>
                </a:solidFill>
                <a:latin typeface="楷体" pitchFamily="49" charset="-122"/>
                <a:ea typeface="楷体" pitchFamily="49" charset="-122"/>
              </a:rPr>
              <a:t>齿轮泵或</a:t>
            </a:r>
            <a:r>
              <a:rPr lang="zh-CN" altLang="en-US" b="1" dirty="0" smtClean="0">
                <a:solidFill>
                  <a:srgbClr val="FF0000"/>
                </a:solidFill>
                <a:latin typeface="楷体" pitchFamily="49" charset="-122"/>
                <a:ea typeface="楷体" pitchFamily="49" charset="-122"/>
              </a:rPr>
              <a:t>柱塞泵。   </a:t>
            </a:r>
            <a:endParaRPr lang="en-US" altLang="zh-CN" b="1" dirty="0">
              <a:solidFill>
                <a:srgbClr val="FF0000"/>
              </a:solidFill>
              <a:latin typeface="楷体" pitchFamily="49" charset="-122"/>
              <a:ea typeface="楷体" pitchFamily="49" charset="-122"/>
            </a:endParaRPr>
          </a:p>
          <a:p>
            <a:pPr>
              <a:lnSpc>
                <a:spcPct val="150000"/>
              </a:lnSpc>
              <a:spcBef>
                <a:spcPts val="1500"/>
              </a:spcBef>
            </a:pPr>
            <a:r>
              <a:rPr lang="en-US" altLang="zh-CN" b="1" dirty="0">
                <a:latin typeface="楷体" pitchFamily="49" charset="-122"/>
                <a:ea typeface="楷体" pitchFamily="49" charset="-122"/>
              </a:rPr>
              <a:t>    </a:t>
            </a:r>
            <a:r>
              <a:rPr lang="en-US" altLang="zh-CN" b="1" dirty="0" smtClean="0">
                <a:latin typeface="宋体"/>
                <a:ea typeface="宋体"/>
              </a:rPr>
              <a:t>② </a:t>
            </a:r>
            <a:r>
              <a:rPr lang="zh-CN" altLang="en-US" b="1" dirty="0">
                <a:latin typeface="楷体" pitchFamily="49" charset="-122"/>
                <a:ea typeface="楷体" pitchFamily="49" charset="-122"/>
              </a:rPr>
              <a:t>室内或固定设备或环境好选择</a:t>
            </a:r>
            <a:r>
              <a:rPr lang="zh-CN" altLang="en-US" b="1" dirty="0">
                <a:solidFill>
                  <a:srgbClr val="FF0000"/>
                </a:solidFill>
                <a:latin typeface="楷体" pitchFamily="49" charset="-122"/>
                <a:ea typeface="楷体" pitchFamily="49" charset="-122"/>
              </a:rPr>
              <a:t>叶片泵、齿轮泵或柱塞泵。</a:t>
            </a:r>
            <a:endParaRPr lang="zh-CN" altLang="en-US" dirty="0">
              <a:latin typeface="楷体" pitchFamily="49" charset="-122"/>
              <a:ea typeface="楷体" pitchFamily="49" charset="-122"/>
            </a:endParaRPr>
          </a:p>
        </p:txBody>
      </p:sp>
      <p:sp>
        <p:nvSpPr>
          <p:cNvPr id="2" name="灯片编号占位符 1"/>
          <p:cNvSpPr>
            <a:spLocks noGrp="1"/>
          </p:cNvSpPr>
          <p:nvPr>
            <p:ph type="sldNum" sz="quarter" idx="12"/>
          </p:nvPr>
        </p:nvSpPr>
        <p:spPr/>
        <p:txBody>
          <a:bodyPr/>
          <a:lstStyle/>
          <a:p>
            <a:pPr>
              <a:defRPr/>
            </a:pPr>
            <a:fld id="{07DA23A6-0EE5-429B-A7C2-FAB3E43B7994}" type="slidenum">
              <a:rPr lang="en-US" altLang="zh-CN" smtClean="0"/>
              <a:pPr>
                <a:defRPr/>
              </a:pPr>
              <a:t>31</a:t>
            </a:fld>
            <a:endParaRPr lang="en-US" altLang="zh-CN"/>
          </a:p>
        </p:txBody>
      </p:sp>
      <p:sp>
        <p:nvSpPr>
          <p:cNvPr id="5" name="矩形 4"/>
          <p:cNvSpPr/>
          <p:nvPr/>
        </p:nvSpPr>
        <p:spPr>
          <a:xfrm>
            <a:off x="0" y="-54592"/>
            <a:ext cx="9144000" cy="1107327"/>
          </a:xfrm>
          <a:prstGeom prst="rect">
            <a:avLst/>
          </a:prstGeom>
          <a:solidFill>
            <a:schemeClr val="bg2"/>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800" b="1" dirty="0" smtClean="0">
                <a:latin typeface="楷体" pitchFamily="49" charset="-122"/>
                <a:ea typeface="楷体" pitchFamily="49" charset="-122"/>
              </a:rPr>
              <a:t>根据</a:t>
            </a:r>
            <a:r>
              <a:rPr lang="zh-CN" altLang="en-US" sz="2800" b="1" dirty="0">
                <a:latin typeface="楷体" pitchFamily="49" charset="-122"/>
                <a:ea typeface="楷体" pitchFamily="49" charset="-122"/>
              </a:rPr>
              <a:t>工作环境</a:t>
            </a:r>
            <a:r>
              <a:rPr lang="zh-CN" altLang="en-US" sz="2800" b="1" dirty="0" smtClean="0">
                <a:latin typeface="楷体" pitchFamily="49" charset="-122"/>
                <a:ea typeface="楷体" pitchFamily="49" charset="-122"/>
              </a:rPr>
              <a:t>选择液压泵</a:t>
            </a:r>
            <a:r>
              <a:rPr lang="zh-CN" altLang="en-US" sz="2800" dirty="0" smtClean="0">
                <a:solidFill>
                  <a:srgbClr val="D60093"/>
                </a:solidFill>
                <a:latin typeface="Times New Roman" pitchFamily="18" charset="0"/>
                <a:ea typeface="黑体" pitchFamily="49" charset="-122"/>
              </a:rPr>
              <a:t> </a:t>
            </a:r>
            <a:endParaRPr lang="zh-CN" altLang="en-US" sz="2800" dirty="0"/>
          </a:p>
        </p:txBody>
      </p:sp>
    </p:spTree>
    <p:extLst>
      <p:ext uri="{BB962C8B-B14F-4D97-AF65-F5344CB8AC3E}">
        <p14:creationId xmlns:p14="http://schemas.microsoft.com/office/powerpoint/2010/main" val="33892137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971550" y="1609725"/>
            <a:ext cx="7129463"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a:latin typeface="Times New Roman" pitchFamily="18" charset="0"/>
                <a:ea typeface="黑体" pitchFamily="49" charset="-122"/>
              </a:rPr>
              <a:t> </a:t>
            </a:r>
            <a:endParaRPr lang="zh-CN" altLang="en-US" sz="2800"/>
          </a:p>
        </p:txBody>
      </p:sp>
      <p:sp>
        <p:nvSpPr>
          <p:cNvPr id="18435" name="矩形 1"/>
          <p:cNvSpPr>
            <a:spLocks noChangeArrowheads="1"/>
          </p:cNvSpPr>
          <p:nvPr/>
        </p:nvSpPr>
        <p:spPr bwMode="auto">
          <a:xfrm>
            <a:off x="1475656" y="2187575"/>
            <a:ext cx="6264275"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800" dirty="0">
                <a:latin typeface="Times New Roman" pitchFamily="18" charset="0"/>
                <a:ea typeface="黑体" pitchFamily="49" charset="-122"/>
              </a:rPr>
              <a:t>         </a:t>
            </a:r>
            <a:r>
              <a:rPr lang="zh-CN" altLang="en-US" sz="2800" b="1" dirty="0" smtClean="0">
                <a:latin typeface="楷体" pitchFamily="49" charset="-122"/>
                <a:ea typeface="楷体" pitchFamily="49" charset="-122"/>
              </a:rPr>
              <a:t>液压泵</a:t>
            </a:r>
            <a:r>
              <a:rPr lang="zh-CN" altLang="en-US" sz="2800" b="1" dirty="0">
                <a:latin typeface="楷体" pitchFamily="49" charset="-122"/>
                <a:ea typeface="楷体" pitchFamily="49" charset="-122"/>
              </a:rPr>
              <a:t>的</a:t>
            </a:r>
            <a:r>
              <a:rPr lang="zh-CN" altLang="en-US" sz="2800" b="1" dirty="0">
                <a:solidFill>
                  <a:srgbClr val="FF0000"/>
                </a:solidFill>
                <a:latin typeface="楷体" pitchFamily="49" charset="-122"/>
                <a:ea typeface="楷体" pitchFamily="49" charset="-122"/>
              </a:rPr>
              <a:t>类型确定</a:t>
            </a:r>
            <a:r>
              <a:rPr lang="zh-CN" altLang="en-US" sz="2800" b="1" dirty="0">
                <a:latin typeface="楷体" pitchFamily="49" charset="-122"/>
                <a:ea typeface="楷体" pitchFamily="49" charset="-122"/>
              </a:rPr>
              <a:t>后</a:t>
            </a:r>
            <a:r>
              <a:rPr lang="zh-CN" altLang="en-US" sz="2800" b="1" dirty="0" smtClean="0">
                <a:latin typeface="楷体" pitchFamily="49" charset="-122"/>
                <a:ea typeface="楷体" pitchFamily="49" charset="-122"/>
              </a:rPr>
              <a:t>，</a:t>
            </a:r>
            <a:r>
              <a:rPr lang="zh-CN" altLang="en-US" sz="2800" b="1" dirty="0">
                <a:latin typeface="楷体" pitchFamily="49" charset="-122"/>
                <a:ea typeface="楷体" pitchFamily="49" charset="-122"/>
              </a:rPr>
              <a:t>再</a:t>
            </a:r>
            <a:r>
              <a:rPr lang="zh-CN" altLang="en-US" sz="2800" b="1" dirty="0" smtClean="0">
                <a:latin typeface="楷体" pitchFamily="49" charset="-122"/>
                <a:ea typeface="楷体" pitchFamily="49" charset="-122"/>
              </a:rPr>
              <a:t>根据</a:t>
            </a:r>
            <a:r>
              <a:rPr lang="zh-CN" altLang="en-US" sz="2800" b="1" dirty="0">
                <a:latin typeface="楷体" pitchFamily="49" charset="-122"/>
                <a:ea typeface="楷体" pitchFamily="49" charset="-122"/>
              </a:rPr>
              <a:t>系统所要求的压力、流量大小</a:t>
            </a:r>
            <a:r>
              <a:rPr lang="zh-CN" altLang="en-US" sz="2800" b="1" dirty="0">
                <a:solidFill>
                  <a:srgbClr val="FF0000"/>
                </a:solidFill>
                <a:latin typeface="楷体" pitchFamily="49" charset="-122"/>
                <a:ea typeface="楷体" pitchFamily="49" charset="-122"/>
              </a:rPr>
              <a:t>再确定其规格、型号</a:t>
            </a:r>
            <a:r>
              <a:rPr lang="zh-CN" altLang="en-US" sz="2800" b="1" dirty="0">
                <a:latin typeface="楷体" pitchFamily="49" charset="-122"/>
                <a:ea typeface="楷体" pitchFamily="49" charset="-122"/>
              </a:rPr>
              <a:t>。</a:t>
            </a:r>
          </a:p>
        </p:txBody>
      </p:sp>
      <p:sp>
        <p:nvSpPr>
          <p:cNvPr id="2" name="灯片编号占位符 1"/>
          <p:cNvSpPr>
            <a:spLocks noGrp="1"/>
          </p:cNvSpPr>
          <p:nvPr>
            <p:ph type="sldNum" sz="quarter" idx="12"/>
          </p:nvPr>
        </p:nvSpPr>
        <p:spPr/>
        <p:txBody>
          <a:bodyPr/>
          <a:lstStyle/>
          <a:p>
            <a:pPr>
              <a:defRPr/>
            </a:pPr>
            <a:fld id="{07DA23A6-0EE5-429B-A7C2-FAB3E43B7994}" type="slidenum">
              <a:rPr lang="en-US" altLang="zh-CN" smtClean="0"/>
              <a:pPr>
                <a:defRPr/>
              </a:pPr>
              <a:t>32</a:t>
            </a:fld>
            <a:endParaRPr lang="en-US" altLang="zh-CN"/>
          </a:p>
        </p:txBody>
      </p:sp>
    </p:spTree>
    <p:extLst>
      <p:ext uri="{BB962C8B-B14F-4D97-AF65-F5344CB8AC3E}">
        <p14:creationId xmlns:p14="http://schemas.microsoft.com/office/powerpoint/2010/main" val="39474578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idx="1"/>
          </p:nvPr>
        </p:nvSpPr>
        <p:spPr>
          <a:xfrm>
            <a:off x="1547664" y="1700808"/>
            <a:ext cx="5694362" cy="706437"/>
          </a:xfrm>
        </p:spPr>
        <p:txBody>
          <a:bodyPr/>
          <a:lstStyle/>
          <a:p>
            <a:pPr eaLnBrk="1" hangingPunct="1">
              <a:buFont typeface="Wingdings" pitchFamily="2" charset="2"/>
              <a:buNone/>
              <a:defRPr/>
            </a:pPr>
            <a:r>
              <a:rPr lang="en-US" altLang="zh-CN" sz="2800" b="1" dirty="0" smtClean="0">
                <a:latin typeface="楷体" pitchFamily="49" charset="-122"/>
                <a:ea typeface="楷体" pitchFamily="49" charset="-122"/>
              </a:rPr>
              <a:t>2</a:t>
            </a:r>
            <a:r>
              <a:rPr lang="zh-CN" altLang="en-US" sz="2800" b="1" dirty="0" smtClean="0">
                <a:latin typeface="楷体" pitchFamily="49" charset="-122"/>
                <a:ea typeface="楷体" pitchFamily="49" charset="-122"/>
              </a:rPr>
              <a:t>、液压泵参数的选择</a:t>
            </a:r>
          </a:p>
        </p:txBody>
      </p:sp>
      <p:sp>
        <p:nvSpPr>
          <p:cNvPr id="59398" name="Text Box 6"/>
          <p:cNvSpPr txBox="1">
            <a:spLocks noChangeArrowheads="1"/>
          </p:cNvSpPr>
          <p:nvPr/>
        </p:nvSpPr>
        <p:spPr bwMode="auto">
          <a:xfrm>
            <a:off x="2411760" y="2996952"/>
            <a:ext cx="4608512" cy="2548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kumimoji="1" sz="2400">
                <a:solidFill>
                  <a:schemeClr val="tx1"/>
                </a:solidFill>
                <a:latin typeface="Tahoma" pitchFamily="34" charset="0"/>
                <a:ea typeface="宋体" pitchFamily="2" charset="-122"/>
              </a:defRPr>
            </a:lvl1pPr>
            <a:lvl2pPr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marL="0" lvl="1" eaLnBrk="1" hangingPunct="1">
              <a:lnSpc>
                <a:spcPct val="150000"/>
              </a:lnSpc>
            </a:pPr>
            <a:r>
              <a:rPr lang="en-US" altLang="zh-CN" sz="2800" b="1" dirty="0" smtClean="0">
                <a:latin typeface="楷体" pitchFamily="49" charset="-122"/>
                <a:ea typeface="楷体" pitchFamily="49" charset="-122"/>
              </a:rPr>
              <a:t>1</a:t>
            </a:r>
            <a:r>
              <a:rPr lang="zh-CN" altLang="en-US" sz="2800" b="1" dirty="0" smtClean="0">
                <a:latin typeface="楷体" pitchFamily="49" charset="-122"/>
                <a:ea typeface="楷体" pitchFamily="49" charset="-122"/>
              </a:rPr>
              <a:t>）公称</a:t>
            </a:r>
            <a:r>
              <a:rPr lang="zh-CN" altLang="en-US" sz="2800" b="1" dirty="0">
                <a:latin typeface="楷体" pitchFamily="49" charset="-122"/>
                <a:ea typeface="楷体" pitchFamily="49" charset="-122"/>
              </a:rPr>
              <a:t>压力</a:t>
            </a:r>
            <a:r>
              <a:rPr lang="en-US" altLang="zh-CN" sz="2800" b="1" dirty="0" err="1" smtClean="0">
                <a:latin typeface="楷体" pitchFamily="49" charset="-122"/>
                <a:ea typeface="楷体" pitchFamily="49" charset="-122"/>
              </a:rPr>
              <a:t>P</a:t>
            </a:r>
            <a:r>
              <a:rPr lang="en-US" altLang="zh-CN" sz="2800" baseline="-25000" dirty="0" err="1" smtClean="0">
                <a:latin typeface="楷体" pitchFamily="49" charset="-122"/>
                <a:ea typeface="楷体" pitchFamily="49" charset="-122"/>
              </a:rPr>
              <a:t>n</a:t>
            </a:r>
            <a:endParaRPr lang="en-US" altLang="zh-CN" sz="2800" dirty="0" smtClean="0">
              <a:latin typeface="楷体" pitchFamily="49" charset="-122"/>
              <a:ea typeface="楷体" pitchFamily="49" charset="-122"/>
            </a:endParaRPr>
          </a:p>
          <a:p>
            <a:pPr marL="0" lvl="1" eaLnBrk="1" hangingPunct="1">
              <a:lnSpc>
                <a:spcPct val="150000"/>
              </a:lnSpc>
            </a:pPr>
            <a:r>
              <a:rPr lang="en-US" altLang="zh-CN" sz="2800" b="1" dirty="0" smtClean="0">
                <a:latin typeface="楷体" pitchFamily="49" charset="-122"/>
                <a:ea typeface="楷体" pitchFamily="49" charset="-122"/>
              </a:rPr>
              <a:t>2</a:t>
            </a:r>
            <a:r>
              <a:rPr lang="zh-CN" altLang="en-US" sz="2800" b="1" dirty="0" smtClean="0">
                <a:latin typeface="楷体" pitchFamily="49" charset="-122"/>
                <a:ea typeface="楷体" pitchFamily="49" charset="-122"/>
              </a:rPr>
              <a:t>）公称</a:t>
            </a:r>
            <a:r>
              <a:rPr lang="zh-CN" altLang="en-US" sz="2800" b="1" dirty="0">
                <a:latin typeface="楷体" pitchFamily="49" charset="-122"/>
                <a:ea typeface="楷体" pitchFamily="49" charset="-122"/>
              </a:rPr>
              <a:t>流量</a:t>
            </a:r>
            <a:r>
              <a:rPr lang="en-US" altLang="zh-CN" sz="2800" b="1" dirty="0" err="1" smtClean="0">
                <a:latin typeface="楷体" pitchFamily="49" charset="-122"/>
                <a:ea typeface="楷体" pitchFamily="49" charset="-122"/>
              </a:rPr>
              <a:t>q</a:t>
            </a:r>
            <a:r>
              <a:rPr lang="en-US" altLang="zh-CN" sz="2800" baseline="-25000" dirty="0" err="1" smtClean="0">
                <a:latin typeface="楷体" pitchFamily="49" charset="-122"/>
                <a:ea typeface="楷体" pitchFamily="49" charset="-122"/>
              </a:rPr>
              <a:t>n</a:t>
            </a:r>
            <a:endParaRPr lang="en-US" altLang="zh-CN" sz="2800" baseline="-25000" dirty="0" smtClean="0">
              <a:latin typeface="楷体" pitchFamily="49" charset="-122"/>
              <a:ea typeface="楷体" pitchFamily="49" charset="-122"/>
            </a:endParaRPr>
          </a:p>
          <a:p>
            <a:pPr marL="0" lvl="1" eaLnBrk="1" hangingPunct="1">
              <a:lnSpc>
                <a:spcPct val="150000"/>
              </a:lnSpc>
            </a:pPr>
            <a:r>
              <a:rPr lang="en-US" altLang="zh-CN" sz="2800" b="1" dirty="0" smtClean="0">
                <a:latin typeface="楷体" pitchFamily="49" charset="-122"/>
                <a:ea typeface="楷体" pitchFamily="49" charset="-122"/>
              </a:rPr>
              <a:t>3</a:t>
            </a:r>
            <a:r>
              <a:rPr lang="zh-CN" altLang="en-US" sz="2800" b="1" dirty="0" smtClean="0">
                <a:latin typeface="楷体" pitchFamily="49" charset="-122"/>
                <a:ea typeface="楷体" pitchFamily="49" charset="-122"/>
              </a:rPr>
              <a:t>）驱动</a:t>
            </a:r>
            <a:r>
              <a:rPr lang="zh-CN" altLang="en-US" sz="2800" b="1" dirty="0">
                <a:latin typeface="楷体" pitchFamily="49" charset="-122"/>
                <a:ea typeface="楷体" pitchFamily="49" charset="-122"/>
              </a:rPr>
              <a:t>电机功率</a:t>
            </a:r>
            <a:r>
              <a:rPr lang="en-US" altLang="zh-CN" sz="2800" b="1" dirty="0">
                <a:latin typeface="楷体" pitchFamily="49" charset="-122"/>
                <a:ea typeface="楷体" pitchFamily="49" charset="-122"/>
              </a:rPr>
              <a:t>P</a:t>
            </a:r>
            <a:endParaRPr lang="en-US" altLang="zh-CN" sz="2800" dirty="0">
              <a:latin typeface="楷体" pitchFamily="49" charset="-122"/>
              <a:ea typeface="楷体" pitchFamily="49" charset="-122"/>
            </a:endParaRPr>
          </a:p>
          <a:p>
            <a:pPr marL="0" lvl="1" eaLnBrk="1" hangingPunct="1">
              <a:lnSpc>
                <a:spcPct val="120000"/>
              </a:lnSpc>
            </a:pPr>
            <a:r>
              <a:rPr lang="en-US" altLang="zh-CN" sz="2800" dirty="0">
                <a:latin typeface="楷体" pitchFamily="49" charset="-122"/>
                <a:ea typeface="楷体" pitchFamily="49" charset="-122"/>
              </a:rPr>
              <a:t>    </a:t>
            </a:r>
            <a:endParaRPr lang="en-US" altLang="zh-CN" sz="2800" b="1" dirty="0">
              <a:latin typeface="Times New Roman" pitchFamily="18" charset="0"/>
              <a:ea typeface="楷体" pitchFamily="49" charset="-122"/>
              <a:cs typeface="Times New Roman" pitchFamily="18" charset="0"/>
            </a:endParaRPr>
          </a:p>
        </p:txBody>
      </p:sp>
      <p:sp>
        <p:nvSpPr>
          <p:cNvPr id="2" name="灯片编号占位符 1"/>
          <p:cNvSpPr>
            <a:spLocks noGrp="1"/>
          </p:cNvSpPr>
          <p:nvPr>
            <p:ph type="sldNum" sz="quarter" idx="12"/>
          </p:nvPr>
        </p:nvSpPr>
        <p:spPr/>
        <p:txBody>
          <a:bodyPr/>
          <a:lstStyle/>
          <a:p>
            <a:pPr>
              <a:defRPr/>
            </a:pPr>
            <a:fld id="{6EDC783C-27FC-4196-AFE6-B7226A3FC829}" type="slidenum">
              <a:rPr lang="en-US" altLang="zh-CN" smtClean="0"/>
              <a:pPr>
                <a:defRPr/>
              </a:pPr>
              <a:t>33</a:t>
            </a:fld>
            <a:endParaRPr lang="en-US" altLang="zh-CN"/>
          </a:p>
        </p:txBody>
      </p:sp>
    </p:spTree>
    <p:extLst>
      <p:ext uri="{BB962C8B-B14F-4D97-AF65-F5344CB8AC3E}">
        <p14:creationId xmlns:p14="http://schemas.microsoft.com/office/powerpoint/2010/main" val="22870164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81218" y="1412776"/>
            <a:ext cx="6624736" cy="3595856"/>
          </a:xfrm>
          <a:prstGeom prst="rect">
            <a:avLst/>
          </a:prstGeom>
        </p:spPr>
        <p:txBody>
          <a:bodyPr wrap="square">
            <a:spAutoFit/>
          </a:bodyPr>
          <a:lstStyle/>
          <a:p>
            <a:pPr marL="0" lvl="1" eaLnBrk="1" hangingPunct="1">
              <a:lnSpc>
                <a:spcPct val="150000"/>
              </a:lnSpc>
              <a:spcBef>
                <a:spcPts val="0"/>
              </a:spcBef>
              <a:spcAft>
                <a:spcPts val="2500"/>
              </a:spcAft>
            </a:pPr>
            <a:r>
              <a:rPr lang="en-US" altLang="zh-CN" sz="2800" b="1" dirty="0" smtClean="0">
                <a:solidFill>
                  <a:srgbClr val="990000"/>
                </a:solidFill>
                <a:latin typeface="楷体" pitchFamily="49" charset="-122"/>
                <a:ea typeface="楷体" pitchFamily="49" charset="-122"/>
              </a:rPr>
              <a:t>1</a:t>
            </a:r>
            <a:r>
              <a:rPr lang="zh-CN" altLang="en-US" sz="2800" b="1" dirty="0" smtClean="0">
                <a:solidFill>
                  <a:srgbClr val="990000"/>
                </a:solidFill>
                <a:latin typeface="楷体" pitchFamily="49" charset="-122"/>
                <a:ea typeface="楷体" pitchFamily="49" charset="-122"/>
              </a:rPr>
              <a:t>）公称</a:t>
            </a:r>
            <a:r>
              <a:rPr lang="zh-CN" altLang="en-US" sz="2800" b="1" dirty="0">
                <a:solidFill>
                  <a:srgbClr val="990000"/>
                </a:solidFill>
                <a:latin typeface="楷体" pitchFamily="49" charset="-122"/>
                <a:ea typeface="楷体" pitchFamily="49" charset="-122"/>
              </a:rPr>
              <a:t>压力</a:t>
            </a:r>
            <a:r>
              <a:rPr lang="en-US" altLang="zh-CN" sz="2800" b="1" dirty="0" err="1" smtClean="0">
                <a:solidFill>
                  <a:srgbClr val="990000"/>
                </a:solidFill>
                <a:latin typeface="楷体" pitchFamily="49" charset="-122"/>
                <a:ea typeface="楷体" pitchFamily="49" charset="-122"/>
              </a:rPr>
              <a:t>P</a:t>
            </a:r>
            <a:r>
              <a:rPr lang="en-US" altLang="zh-CN" sz="2800" baseline="-25000" dirty="0" err="1" smtClean="0">
                <a:solidFill>
                  <a:srgbClr val="990000"/>
                </a:solidFill>
                <a:latin typeface="楷体" pitchFamily="49" charset="-122"/>
                <a:ea typeface="楷体" pitchFamily="49" charset="-122"/>
              </a:rPr>
              <a:t>n</a:t>
            </a:r>
            <a:endParaRPr lang="en-US" altLang="zh-CN" sz="2800" dirty="0">
              <a:solidFill>
                <a:srgbClr val="990000"/>
              </a:solidFill>
              <a:latin typeface="楷体" pitchFamily="49" charset="-122"/>
              <a:ea typeface="楷体" pitchFamily="49" charset="-122"/>
            </a:endParaRPr>
          </a:p>
          <a:p>
            <a:pPr marL="0" lvl="1" eaLnBrk="1" hangingPunct="1">
              <a:lnSpc>
                <a:spcPct val="150000"/>
              </a:lnSpc>
              <a:spcBef>
                <a:spcPts val="0"/>
              </a:spcBef>
              <a:spcAft>
                <a:spcPts val="2500"/>
              </a:spcAft>
            </a:pPr>
            <a:r>
              <a:rPr lang="en-US" altLang="zh-CN" dirty="0">
                <a:latin typeface="楷体" pitchFamily="49" charset="-122"/>
                <a:ea typeface="楷体" pitchFamily="49" charset="-122"/>
              </a:rPr>
              <a:t>    </a:t>
            </a:r>
            <a:r>
              <a:rPr lang="zh-CN" altLang="en-US" b="1" dirty="0">
                <a:latin typeface="楷体" pitchFamily="49" charset="-122"/>
                <a:ea typeface="楷体" pitchFamily="49" charset="-122"/>
              </a:rPr>
              <a:t>液压泵</a:t>
            </a:r>
            <a:r>
              <a:rPr lang="zh-CN" altLang="en-US" b="1" dirty="0" smtClean="0">
                <a:latin typeface="楷体" pitchFamily="49" charset="-122"/>
                <a:ea typeface="楷体" pitchFamily="49" charset="-122"/>
              </a:rPr>
              <a:t>的工作压力</a:t>
            </a:r>
            <a:r>
              <a:rPr lang="zh-CN" altLang="en-US" b="1" dirty="0">
                <a:latin typeface="楷体" pitchFamily="49" charset="-122"/>
                <a:ea typeface="楷体" pitchFamily="49" charset="-122"/>
              </a:rPr>
              <a:t>应为系统中执行元件所达到的最高压力（</a:t>
            </a:r>
            <a:r>
              <a:rPr lang="en-US" altLang="zh-CN" b="1" dirty="0">
                <a:latin typeface="Times New Roman" pitchFamily="18" charset="0"/>
                <a:ea typeface="楷体" pitchFamily="49" charset="-122"/>
                <a:cs typeface="Times New Roman" pitchFamily="18" charset="0"/>
              </a:rPr>
              <a:t>P</a:t>
            </a:r>
            <a:r>
              <a:rPr lang="zh-CN" altLang="en-US" b="1" baseline="30000" dirty="0">
                <a:latin typeface="Times New Roman" pitchFamily="18" charset="0"/>
                <a:ea typeface="楷体" pitchFamily="49" charset="-122"/>
                <a:cs typeface="Times New Roman" pitchFamily="18" charset="0"/>
              </a:rPr>
              <a:t>’</a:t>
            </a:r>
            <a:r>
              <a:rPr lang="en-US" altLang="zh-CN" b="1" dirty="0">
                <a:latin typeface="Times New Roman" pitchFamily="18" charset="0"/>
                <a:ea typeface="楷体" pitchFamily="49" charset="-122"/>
                <a:cs typeface="Times New Roman" pitchFamily="18" charset="0"/>
              </a:rPr>
              <a:t> </a:t>
            </a:r>
            <a:r>
              <a:rPr lang="en-US" altLang="zh-CN" b="1" baseline="-25000" dirty="0">
                <a:latin typeface="Times New Roman" pitchFamily="18" charset="0"/>
                <a:ea typeface="楷体" pitchFamily="49" charset="-122"/>
                <a:cs typeface="Times New Roman" pitchFamily="18" charset="0"/>
              </a:rPr>
              <a:t>max</a:t>
            </a:r>
            <a:r>
              <a:rPr lang="zh-CN" altLang="en-US" b="1" dirty="0">
                <a:latin typeface="楷体" pitchFamily="49" charset="-122"/>
                <a:ea typeface="楷体" pitchFamily="49" charset="-122"/>
              </a:rPr>
              <a:t>）与从泵到执行元件之间的各种压力损失（</a:t>
            </a:r>
            <a:r>
              <a:rPr lang="en-US" altLang="zh-CN" b="1" dirty="0">
                <a:latin typeface="Times New Roman" pitchFamily="18" charset="0"/>
                <a:ea typeface="楷体" pitchFamily="49" charset="-122"/>
                <a:cs typeface="Times New Roman" pitchFamily="18" charset="0"/>
              </a:rPr>
              <a:t> △P </a:t>
            </a:r>
            <a:r>
              <a:rPr lang="zh-CN" altLang="en-US" b="1" dirty="0">
                <a:latin typeface="楷体" pitchFamily="49" charset="-122"/>
                <a:ea typeface="楷体" pitchFamily="49" charset="-122"/>
              </a:rPr>
              <a:t>）之和</a:t>
            </a:r>
            <a:r>
              <a:rPr lang="zh-CN" altLang="en-US" dirty="0">
                <a:latin typeface="楷体" pitchFamily="49" charset="-122"/>
                <a:ea typeface="楷体" pitchFamily="49" charset="-122"/>
              </a:rPr>
              <a:t>。</a:t>
            </a:r>
            <a:endParaRPr lang="en-US" altLang="zh-CN" dirty="0">
              <a:latin typeface="楷体" pitchFamily="49" charset="-122"/>
              <a:ea typeface="楷体" pitchFamily="49" charset="-122"/>
            </a:endParaRPr>
          </a:p>
          <a:p>
            <a:pPr>
              <a:lnSpc>
                <a:spcPct val="150000"/>
              </a:lnSpc>
              <a:spcBef>
                <a:spcPts val="0"/>
              </a:spcBef>
              <a:spcAft>
                <a:spcPts val="2500"/>
              </a:spcAft>
              <a:buClr>
                <a:schemeClr val="tx2"/>
              </a:buClr>
              <a:buSzPct val="70000"/>
            </a:pPr>
            <a:r>
              <a:rPr lang="en-US" altLang="zh-CN" dirty="0">
                <a:latin typeface="楷体" pitchFamily="49" charset="-122"/>
                <a:ea typeface="楷体" pitchFamily="49" charset="-122"/>
              </a:rPr>
              <a:t>         </a:t>
            </a:r>
            <a:r>
              <a:rPr lang="en-US" altLang="zh-CN" b="1" dirty="0">
                <a:latin typeface="Times New Roman" pitchFamily="18" charset="0"/>
                <a:ea typeface="楷体" pitchFamily="49" charset="-122"/>
                <a:cs typeface="Times New Roman" pitchFamily="18" charset="0"/>
              </a:rPr>
              <a:t>P </a:t>
            </a:r>
            <a:r>
              <a:rPr lang="en-US" altLang="zh-CN" b="1" baseline="-25000" dirty="0">
                <a:latin typeface="Times New Roman" pitchFamily="18" charset="0"/>
                <a:ea typeface="楷体" pitchFamily="49" charset="-122"/>
                <a:cs typeface="Times New Roman" pitchFamily="18" charset="0"/>
              </a:rPr>
              <a:t>max</a:t>
            </a:r>
            <a:r>
              <a:rPr lang="en-US" altLang="zh-CN" b="1" dirty="0">
                <a:latin typeface="Times New Roman" pitchFamily="18" charset="0"/>
                <a:ea typeface="楷体" pitchFamily="49" charset="-122"/>
                <a:cs typeface="Times New Roman" pitchFamily="18" charset="0"/>
              </a:rPr>
              <a:t>  =  P</a:t>
            </a:r>
            <a:r>
              <a:rPr lang="zh-CN" altLang="en-US" b="1" baseline="30000" dirty="0">
                <a:latin typeface="Times New Roman" pitchFamily="18" charset="0"/>
                <a:ea typeface="楷体" pitchFamily="49" charset="-122"/>
                <a:cs typeface="Times New Roman" pitchFamily="18" charset="0"/>
              </a:rPr>
              <a:t>’</a:t>
            </a:r>
            <a:r>
              <a:rPr lang="en-US" altLang="zh-CN" b="1" dirty="0">
                <a:latin typeface="Times New Roman" pitchFamily="18" charset="0"/>
                <a:ea typeface="楷体" pitchFamily="49" charset="-122"/>
                <a:cs typeface="Times New Roman" pitchFamily="18" charset="0"/>
              </a:rPr>
              <a:t> </a:t>
            </a:r>
            <a:r>
              <a:rPr lang="en-US" altLang="zh-CN" b="1" baseline="-25000" dirty="0">
                <a:latin typeface="Times New Roman" pitchFamily="18" charset="0"/>
                <a:ea typeface="楷体" pitchFamily="49" charset="-122"/>
                <a:cs typeface="Times New Roman" pitchFamily="18" charset="0"/>
              </a:rPr>
              <a:t>max</a:t>
            </a:r>
            <a:r>
              <a:rPr lang="en-US" altLang="zh-CN" b="1" dirty="0">
                <a:latin typeface="Times New Roman" pitchFamily="18" charset="0"/>
                <a:ea typeface="楷体" pitchFamily="49" charset="-122"/>
                <a:cs typeface="Times New Roman" pitchFamily="18" charset="0"/>
              </a:rPr>
              <a:t>  +  △</a:t>
            </a:r>
            <a:r>
              <a:rPr lang="en-US" altLang="zh-CN" b="1" dirty="0" smtClean="0">
                <a:latin typeface="Times New Roman" pitchFamily="18" charset="0"/>
                <a:ea typeface="楷体" pitchFamily="49" charset="-122"/>
                <a:cs typeface="Times New Roman" pitchFamily="18" charset="0"/>
              </a:rPr>
              <a:t>P</a:t>
            </a:r>
            <a:endParaRPr lang="en-US" altLang="zh-CN" b="1" dirty="0">
              <a:latin typeface="Times New Roman" pitchFamily="18" charset="0"/>
              <a:ea typeface="楷体" pitchFamily="49" charset="-122"/>
              <a:cs typeface="Times New Roman" pitchFamily="18" charset="0"/>
            </a:endParaRPr>
          </a:p>
        </p:txBody>
      </p:sp>
      <p:sp>
        <p:nvSpPr>
          <p:cNvPr id="3" name="灯片编号占位符 2"/>
          <p:cNvSpPr>
            <a:spLocks noGrp="1"/>
          </p:cNvSpPr>
          <p:nvPr>
            <p:ph type="sldNum" sz="quarter" idx="12"/>
          </p:nvPr>
        </p:nvSpPr>
        <p:spPr/>
        <p:txBody>
          <a:bodyPr/>
          <a:lstStyle/>
          <a:p>
            <a:pPr>
              <a:defRPr/>
            </a:pPr>
            <a:fld id="{6EDC783C-27FC-4196-AFE6-B7226A3FC829}" type="slidenum">
              <a:rPr lang="en-US" altLang="zh-CN" smtClean="0"/>
              <a:pPr>
                <a:defRPr/>
              </a:pPr>
              <a:t>34</a:t>
            </a:fld>
            <a:endParaRPr lang="en-US" altLang="zh-CN"/>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3168" y="3933056"/>
            <a:ext cx="2713951" cy="2788419"/>
          </a:xfrm>
          <a:prstGeom prst="rect">
            <a:avLst/>
          </a:prstGeom>
          <a:solidFill>
            <a:schemeClr val="bg2"/>
          </a:solidFill>
          <a:ln>
            <a:noFill/>
          </a:ln>
          <a:extLst/>
        </p:spPr>
      </p:pic>
    </p:spTree>
    <p:extLst>
      <p:ext uri="{BB962C8B-B14F-4D97-AF65-F5344CB8AC3E}">
        <p14:creationId xmlns:p14="http://schemas.microsoft.com/office/powerpoint/2010/main" val="15809419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62255" y="1916832"/>
            <a:ext cx="5742384" cy="2167260"/>
          </a:xfrm>
          <a:prstGeom prst="rect">
            <a:avLst/>
          </a:prstGeom>
        </p:spPr>
        <p:txBody>
          <a:bodyPr wrap="square">
            <a:spAutoFit/>
          </a:bodyPr>
          <a:lstStyle/>
          <a:p>
            <a:pPr marL="0" indent="0">
              <a:lnSpc>
                <a:spcPct val="150000"/>
              </a:lnSpc>
              <a:spcBef>
                <a:spcPts val="0"/>
              </a:spcBef>
              <a:spcAft>
                <a:spcPts val="2500"/>
              </a:spcAft>
              <a:buClr>
                <a:schemeClr val="tx2"/>
              </a:buClr>
              <a:buSzPct val="70000"/>
            </a:pPr>
            <a:r>
              <a:rPr lang="zh-CN" altLang="en-US" b="1" dirty="0" smtClean="0">
                <a:latin typeface="楷体" pitchFamily="49" charset="-122"/>
                <a:ea typeface="楷体" pitchFamily="49" charset="-122"/>
              </a:rPr>
              <a:t>    考虑</a:t>
            </a:r>
            <a:r>
              <a:rPr lang="zh-CN" altLang="en-US" b="1" dirty="0">
                <a:latin typeface="楷体" pitchFamily="49" charset="-122"/>
                <a:ea typeface="楷体" pitchFamily="49" charset="-122"/>
              </a:rPr>
              <a:t>到系统工作压力脉动等因素</a:t>
            </a:r>
            <a:r>
              <a:rPr lang="zh-CN" altLang="en-US" b="1" dirty="0" smtClean="0">
                <a:latin typeface="楷体" pitchFamily="49" charset="-122"/>
                <a:ea typeface="楷体" pitchFamily="49" charset="-122"/>
              </a:rPr>
              <a:t>，一般液压泵</a:t>
            </a:r>
            <a:r>
              <a:rPr lang="zh-CN" altLang="en-US" b="1" dirty="0">
                <a:latin typeface="楷体" pitchFamily="49" charset="-122"/>
                <a:ea typeface="楷体" pitchFamily="49" charset="-122"/>
              </a:rPr>
              <a:t>的公称压力取为：</a:t>
            </a:r>
            <a:endParaRPr lang="en-US" altLang="zh-CN" b="1" dirty="0">
              <a:latin typeface="楷体" pitchFamily="49" charset="-122"/>
              <a:ea typeface="楷体" pitchFamily="49" charset="-122"/>
            </a:endParaRPr>
          </a:p>
          <a:p>
            <a:pPr marL="0" indent="0">
              <a:lnSpc>
                <a:spcPct val="150000"/>
              </a:lnSpc>
              <a:spcBef>
                <a:spcPts val="0"/>
              </a:spcBef>
              <a:spcAft>
                <a:spcPts val="2500"/>
              </a:spcAft>
              <a:buClr>
                <a:schemeClr val="tx2"/>
              </a:buClr>
              <a:buSzPct val="70000"/>
            </a:pPr>
            <a:r>
              <a:rPr lang="en-US" altLang="zh-CN" sz="2800" b="1" dirty="0">
                <a:latin typeface="楷体" pitchFamily="49" charset="-122"/>
                <a:ea typeface="楷体" pitchFamily="49" charset="-122"/>
              </a:rPr>
              <a:t>        </a:t>
            </a:r>
            <a:r>
              <a:rPr lang="en-US" altLang="zh-CN" sz="2800" b="1" dirty="0">
                <a:latin typeface="Times New Roman" pitchFamily="18" charset="0"/>
                <a:ea typeface="楷体_GB2312" pitchFamily="49" charset="-122"/>
                <a:cs typeface="Times New Roman" pitchFamily="18" charset="0"/>
              </a:rPr>
              <a:t>P </a:t>
            </a:r>
            <a:r>
              <a:rPr lang="en-US" altLang="zh-CN" sz="2800" b="1" baseline="-25000" dirty="0">
                <a:latin typeface="Times New Roman" pitchFamily="18" charset="0"/>
                <a:ea typeface="楷体_GB2312" pitchFamily="49" charset="-122"/>
                <a:cs typeface="Times New Roman" pitchFamily="18" charset="0"/>
              </a:rPr>
              <a:t>n</a:t>
            </a:r>
            <a:r>
              <a:rPr lang="en-US" altLang="zh-CN" sz="2800" b="1" dirty="0">
                <a:latin typeface="Times New Roman" pitchFamily="18" charset="0"/>
                <a:ea typeface="楷体_GB2312" pitchFamily="49" charset="-122"/>
                <a:cs typeface="Times New Roman" pitchFamily="18" charset="0"/>
              </a:rPr>
              <a:t>  =  (1.25 ~ 1.6) P </a:t>
            </a:r>
            <a:r>
              <a:rPr lang="en-US" altLang="zh-CN" sz="2800" b="1" baseline="-25000" dirty="0">
                <a:latin typeface="Times New Roman" pitchFamily="18" charset="0"/>
                <a:ea typeface="楷体_GB2312" pitchFamily="49" charset="-122"/>
                <a:cs typeface="Times New Roman" pitchFamily="18" charset="0"/>
              </a:rPr>
              <a:t>max</a:t>
            </a:r>
            <a:endParaRPr lang="en-US" altLang="zh-CN" sz="2800" b="1" baseline="-25000" dirty="0">
              <a:latin typeface="Times New Roman" pitchFamily="18" charset="0"/>
              <a:ea typeface="楷体" pitchFamily="49" charset="-122"/>
              <a:cs typeface="Times New Roman" pitchFamily="18" charset="0"/>
            </a:endParaRPr>
          </a:p>
        </p:txBody>
      </p:sp>
      <p:sp>
        <p:nvSpPr>
          <p:cNvPr id="3" name="灯片编号占位符 2"/>
          <p:cNvSpPr>
            <a:spLocks noGrp="1"/>
          </p:cNvSpPr>
          <p:nvPr>
            <p:ph type="sldNum" sz="quarter" idx="12"/>
          </p:nvPr>
        </p:nvSpPr>
        <p:spPr/>
        <p:txBody>
          <a:bodyPr/>
          <a:lstStyle/>
          <a:p>
            <a:pPr>
              <a:defRPr/>
            </a:pPr>
            <a:fld id="{6EDC783C-27FC-4196-AFE6-B7226A3FC829}" type="slidenum">
              <a:rPr lang="en-US" altLang="zh-CN" smtClean="0"/>
              <a:pPr>
                <a:defRPr/>
              </a:pPr>
              <a:t>35</a:t>
            </a:fld>
            <a:endParaRPr lang="en-US" altLang="zh-CN"/>
          </a:p>
        </p:txBody>
      </p:sp>
    </p:spTree>
    <p:extLst>
      <p:ext uri="{BB962C8B-B14F-4D97-AF65-F5344CB8AC3E}">
        <p14:creationId xmlns:p14="http://schemas.microsoft.com/office/powerpoint/2010/main" val="6587548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1" name="Rectangle 5"/>
          <p:cNvSpPr>
            <a:spLocks noChangeArrowheads="1"/>
          </p:cNvSpPr>
          <p:nvPr/>
        </p:nvSpPr>
        <p:spPr bwMode="auto">
          <a:xfrm>
            <a:off x="2483768" y="5057199"/>
            <a:ext cx="504031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a:lnSpc>
                <a:spcPct val="90000"/>
              </a:lnSpc>
              <a:spcBef>
                <a:spcPct val="20000"/>
              </a:spcBef>
              <a:buClr>
                <a:schemeClr val="tx2"/>
              </a:buClr>
              <a:buSzPct val="70000"/>
              <a:buFont typeface="Wingdings" pitchFamily="2" charset="2"/>
              <a:buNone/>
              <a:defRPr/>
            </a:pPr>
            <a:endParaRPr lang="en-US" altLang="zh-CN" b="1" dirty="0">
              <a:latin typeface="楷体" pitchFamily="49" charset="-122"/>
              <a:ea typeface="楷体" pitchFamily="49" charset="-122"/>
            </a:endParaRPr>
          </a:p>
        </p:txBody>
      </p:sp>
      <p:sp>
        <p:nvSpPr>
          <p:cNvPr id="2" name="矩形 1"/>
          <p:cNvSpPr/>
          <p:nvPr/>
        </p:nvSpPr>
        <p:spPr>
          <a:xfrm>
            <a:off x="1475656" y="1674142"/>
            <a:ext cx="6264448" cy="4008790"/>
          </a:xfrm>
          <a:prstGeom prst="rect">
            <a:avLst/>
          </a:prstGeom>
        </p:spPr>
        <p:txBody>
          <a:bodyPr wrap="square">
            <a:spAutoFit/>
          </a:bodyPr>
          <a:lstStyle/>
          <a:p>
            <a:pPr marL="0" lvl="1" eaLnBrk="1" hangingPunct="1">
              <a:lnSpc>
                <a:spcPct val="150000"/>
              </a:lnSpc>
              <a:spcBef>
                <a:spcPts val="0"/>
              </a:spcBef>
              <a:spcAft>
                <a:spcPts val="2500"/>
              </a:spcAft>
            </a:pPr>
            <a:r>
              <a:rPr lang="en-US" altLang="zh-CN" sz="2800" b="1" dirty="0" smtClean="0">
                <a:solidFill>
                  <a:srgbClr val="990000"/>
                </a:solidFill>
                <a:latin typeface="楷体" pitchFamily="49" charset="-122"/>
                <a:ea typeface="楷体" pitchFamily="49" charset="-122"/>
              </a:rPr>
              <a:t>2</a:t>
            </a:r>
            <a:r>
              <a:rPr lang="zh-CN" altLang="en-US" sz="2800" b="1" dirty="0" smtClean="0">
                <a:solidFill>
                  <a:srgbClr val="990000"/>
                </a:solidFill>
                <a:latin typeface="楷体" pitchFamily="49" charset="-122"/>
                <a:ea typeface="楷体" pitchFamily="49" charset="-122"/>
              </a:rPr>
              <a:t>）公称</a:t>
            </a:r>
            <a:r>
              <a:rPr lang="zh-CN" altLang="en-US" sz="2800" b="1" dirty="0">
                <a:solidFill>
                  <a:srgbClr val="990000"/>
                </a:solidFill>
                <a:latin typeface="楷体" pitchFamily="49" charset="-122"/>
                <a:ea typeface="楷体" pitchFamily="49" charset="-122"/>
              </a:rPr>
              <a:t>流量</a:t>
            </a:r>
            <a:r>
              <a:rPr lang="en-US" altLang="zh-CN" sz="2800" b="1" dirty="0" err="1" smtClean="0">
                <a:solidFill>
                  <a:srgbClr val="990000"/>
                </a:solidFill>
                <a:latin typeface="楷体" pitchFamily="49" charset="-122"/>
                <a:ea typeface="楷体" pitchFamily="49" charset="-122"/>
              </a:rPr>
              <a:t>q</a:t>
            </a:r>
            <a:r>
              <a:rPr lang="en-US" altLang="zh-CN" sz="2800" baseline="-25000" dirty="0" err="1" smtClean="0">
                <a:solidFill>
                  <a:srgbClr val="990000"/>
                </a:solidFill>
                <a:latin typeface="楷体" pitchFamily="49" charset="-122"/>
                <a:ea typeface="楷体" pitchFamily="49" charset="-122"/>
              </a:rPr>
              <a:t>n</a:t>
            </a:r>
            <a:endParaRPr lang="en-US" altLang="zh-CN" sz="2800" dirty="0">
              <a:solidFill>
                <a:srgbClr val="990000"/>
              </a:solidFill>
              <a:latin typeface="楷体" pitchFamily="49" charset="-122"/>
              <a:ea typeface="楷体" pitchFamily="49" charset="-122"/>
            </a:endParaRPr>
          </a:p>
          <a:p>
            <a:pPr marL="0" lvl="1" eaLnBrk="1" hangingPunct="1">
              <a:lnSpc>
                <a:spcPct val="150000"/>
              </a:lnSpc>
              <a:spcBef>
                <a:spcPts val="0"/>
              </a:spcBef>
              <a:spcAft>
                <a:spcPts val="2500"/>
              </a:spcAft>
            </a:pPr>
            <a:r>
              <a:rPr lang="en-US" altLang="zh-CN" dirty="0">
                <a:latin typeface="楷体" pitchFamily="49" charset="-122"/>
                <a:ea typeface="楷体" pitchFamily="49" charset="-122"/>
              </a:rPr>
              <a:t>    </a:t>
            </a:r>
            <a:r>
              <a:rPr lang="zh-CN" altLang="en-US" b="1" dirty="0">
                <a:latin typeface="楷体" pitchFamily="49" charset="-122"/>
                <a:ea typeface="楷体" pitchFamily="49" charset="-122"/>
              </a:rPr>
              <a:t>液压泵的公称流量应满足系统中</a:t>
            </a:r>
            <a:r>
              <a:rPr lang="zh-CN" altLang="en-US" b="1" dirty="0">
                <a:solidFill>
                  <a:srgbClr val="FF0000"/>
                </a:solidFill>
                <a:latin typeface="楷体" pitchFamily="49" charset="-122"/>
                <a:ea typeface="楷体" pitchFamily="49" charset="-122"/>
              </a:rPr>
              <a:t>同时工作的执行元件</a:t>
            </a:r>
            <a:r>
              <a:rPr lang="zh-CN" altLang="en-US" b="1" dirty="0">
                <a:latin typeface="楷体" pitchFamily="49" charset="-122"/>
                <a:ea typeface="楷体" pitchFamily="49" charset="-122"/>
              </a:rPr>
              <a:t>所需要最大流量之和。</a:t>
            </a:r>
            <a:r>
              <a:rPr lang="en-US" altLang="zh-CN" b="1" dirty="0">
                <a:latin typeface="楷体" pitchFamily="49" charset="-122"/>
                <a:ea typeface="楷体" pitchFamily="49" charset="-122"/>
              </a:rPr>
              <a:t>         </a:t>
            </a:r>
          </a:p>
          <a:p>
            <a:pPr marL="0" lvl="1" eaLnBrk="1" hangingPunct="1">
              <a:lnSpc>
                <a:spcPct val="150000"/>
              </a:lnSpc>
              <a:spcBef>
                <a:spcPts val="0"/>
              </a:spcBef>
              <a:spcAft>
                <a:spcPts val="2500"/>
              </a:spcAft>
            </a:pPr>
            <a:r>
              <a:rPr lang="en-US" altLang="zh-CN" b="1" dirty="0">
                <a:latin typeface="楷体" pitchFamily="49" charset="-122"/>
                <a:ea typeface="楷体" pitchFamily="49" charset="-122"/>
              </a:rPr>
              <a:t>        </a:t>
            </a:r>
            <a:r>
              <a:rPr lang="en-US" altLang="zh-CN" sz="2800" b="1" dirty="0">
                <a:latin typeface="Times New Roman" pitchFamily="18" charset="0"/>
                <a:ea typeface="楷体" pitchFamily="49" charset="-122"/>
                <a:cs typeface="Times New Roman" pitchFamily="18" charset="0"/>
              </a:rPr>
              <a:t>q </a:t>
            </a:r>
            <a:r>
              <a:rPr lang="en-US" altLang="zh-CN" sz="2800" b="1" baseline="-25000" dirty="0">
                <a:latin typeface="Times New Roman" pitchFamily="18" charset="0"/>
                <a:ea typeface="楷体" pitchFamily="49" charset="-122"/>
                <a:cs typeface="Times New Roman" pitchFamily="18" charset="0"/>
              </a:rPr>
              <a:t>n</a:t>
            </a:r>
            <a:r>
              <a:rPr lang="en-US" altLang="zh-CN" sz="2800" b="1" dirty="0">
                <a:latin typeface="Times New Roman" pitchFamily="18" charset="0"/>
                <a:ea typeface="楷体" pitchFamily="49" charset="-122"/>
                <a:cs typeface="Times New Roman" pitchFamily="18" charset="0"/>
              </a:rPr>
              <a:t>  ≥  K </a:t>
            </a:r>
            <a:r>
              <a:rPr lang="en-US" altLang="zh-CN" sz="2800" b="1" dirty="0" smtClean="0">
                <a:latin typeface="Times New Roman" pitchFamily="18" charset="0"/>
                <a:ea typeface="楷体" pitchFamily="49" charset="-122"/>
                <a:cs typeface="Times New Roman" pitchFamily="18" charset="0"/>
              </a:rPr>
              <a:t>∑q</a:t>
            </a:r>
            <a:r>
              <a:rPr lang="en-US" altLang="zh-CN" sz="2800" b="1" baseline="-25000" dirty="0" smtClean="0">
                <a:latin typeface="Times New Roman" pitchFamily="18" charset="0"/>
                <a:ea typeface="楷体" pitchFamily="49" charset="-122"/>
                <a:cs typeface="Times New Roman" pitchFamily="18" charset="0"/>
              </a:rPr>
              <a:t> </a:t>
            </a:r>
            <a:r>
              <a:rPr lang="en-US" altLang="zh-CN" sz="2800" b="1" baseline="-25000" dirty="0">
                <a:latin typeface="Times New Roman" pitchFamily="18" charset="0"/>
                <a:ea typeface="楷体" pitchFamily="49" charset="-122"/>
                <a:cs typeface="Times New Roman" pitchFamily="18" charset="0"/>
              </a:rPr>
              <a:t>max</a:t>
            </a:r>
            <a:r>
              <a:rPr lang="en-US" altLang="zh-CN" sz="2800" dirty="0" smtClean="0">
                <a:latin typeface="楷体" pitchFamily="49" charset="-122"/>
                <a:ea typeface="楷体" pitchFamily="49" charset="-122"/>
              </a:rPr>
              <a:t> </a:t>
            </a:r>
            <a:endParaRPr lang="en-US" altLang="zh-CN" sz="2800" dirty="0">
              <a:latin typeface="楷体" pitchFamily="49" charset="-122"/>
              <a:ea typeface="楷体" pitchFamily="49" charset="-122"/>
            </a:endParaRPr>
          </a:p>
          <a:p>
            <a:pPr marL="0" lvl="1" eaLnBrk="1" hangingPunct="1">
              <a:lnSpc>
                <a:spcPct val="150000"/>
              </a:lnSpc>
              <a:spcBef>
                <a:spcPts val="0"/>
              </a:spcBef>
              <a:spcAft>
                <a:spcPts val="2500"/>
              </a:spcAft>
            </a:pPr>
            <a:r>
              <a:rPr lang="en-US" altLang="zh-CN" dirty="0">
                <a:latin typeface="楷体" pitchFamily="49" charset="-122"/>
                <a:ea typeface="楷体" pitchFamily="49" charset="-122"/>
              </a:rPr>
              <a:t>                </a:t>
            </a:r>
            <a:r>
              <a:rPr lang="en-US" altLang="zh-CN" sz="1800" dirty="0">
                <a:solidFill>
                  <a:srgbClr val="FF0000"/>
                </a:solidFill>
                <a:latin typeface="楷体" pitchFamily="49" charset="-122"/>
                <a:ea typeface="楷体" pitchFamily="49" charset="-122"/>
              </a:rPr>
              <a:t>K:</a:t>
            </a:r>
            <a:r>
              <a:rPr lang="zh-CN" altLang="en-US" sz="1800" b="1" dirty="0">
                <a:solidFill>
                  <a:srgbClr val="FF0000"/>
                </a:solidFill>
                <a:latin typeface="楷体" pitchFamily="49" charset="-122"/>
                <a:ea typeface="楷体" pitchFamily="49" charset="-122"/>
              </a:rPr>
              <a:t>系统泄漏系数</a:t>
            </a:r>
            <a:r>
              <a:rPr lang="zh-CN" altLang="en-US" sz="1800" b="1" dirty="0" smtClean="0">
                <a:solidFill>
                  <a:srgbClr val="FF0000"/>
                </a:solidFill>
                <a:latin typeface="楷体" pitchFamily="49" charset="-122"/>
                <a:ea typeface="楷体" pitchFamily="49" charset="-122"/>
              </a:rPr>
              <a:t>，取</a:t>
            </a:r>
            <a:r>
              <a:rPr lang="en-US" altLang="zh-CN" sz="1800" b="1" dirty="0" smtClean="0">
                <a:solidFill>
                  <a:srgbClr val="FF0000"/>
                </a:solidFill>
                <a:latin typeface="楷体" pitchFamily="49" charset="-122"/>
                <a:ea typeface="楷体" pitchFamily="49" charset="-122"/>
              </a:rPr>
              <a:t>1.1</a:t>
            </a:r>
            <a:r>
              <a:rPr lang="zh-CN" altLang="en-US" sz="1800" b="1" dirty="0">
                <a:solidFill>
                  <a:srgbClr val="FF0000"/>
                </a:solidFill>
                <a:latin typeface="楷体" pitchFamily="49" charset="-122"/>
                <a:ea typeface="楷体" pitchFamily="49" charset="-122"/>
              </a:rPr>
              <a:t>～</a:t>
            </a:r>
            <a:r>
              <a:rPr lang="en-US" altLang="zh-CN" sz="1800" b="1" dirty="0">
                <a:solidFill>
                  <a:srgbClr val="FF0000"/>
                </a:solidFill>
                <a:latin typeface="楷体" pitchFamily="49" charset="-122"/>
                <a:ea typeface="楷体" pitchFamily="49" charset="-122"/>
              </a:rPr>
              <a:t>1.3</a:t>
            </a:r>
            <a:endParaRPr lang="en-US" altLang="zh-CN" sz="1800" b="1" dirty="0">
              <a:solidFill>
                <a:srgbClr val="FF0000"/>
              </a:solidFill>
              <a:latin typeface="Times New Roman" pitchFamily="18" charset="0"/>
              <a:ea typeface="楷体" pitchFamily="49" charset="-122"/>
              <a:cs typeface="Times New Roman" pitchFamily="18" charset="0"/>
            </a:endParaRPr>
          </a:p>
        </p:txBody>
      </p:sp>
      <p:sp>
        <p:nvSpPr>
          <p:cNvPr id="3" name="灯片编号占位符 2"/>
          <p:cNvSpPr>
            <a:spLocks noGrp="1"/>
          </p:cNvSpPr>
          <p:nvPr>
            <p:ph type="sldNum" sz="quarter" idx="12"/>
          </p:nvPr>
        </p:nvSpPr>
        <p:spPr/>
        <p:txBody>
          <a:bodyPr/>
          <a:lstStyle/>
          <a:p>
            <a:pPr>
              <a:defRPr/>
            </a:pPr>
            <a:fld id="{B82B538E-4B21-42DC-8A34-5CA79DF8B02A}" type="slidenum">
              <a:rPr lang="en-US" altLang="zh-CN" smtClean="0"/>
              <a:pPr>
                <a:defRPr/>
              </a:pPr>
              <a:t>36</a:t>
            </a:fld>
            <a:endParaRPr lang="en-US" altLang="zh-CN"/>
          </a:p>
        </p:txBody>
      </p:sp>
    </p:spTree>
    <p:extLst>
      <p:ext uri="{BB962C8B-B14F-4D97-AF65-F5344CB8AC3E}">
        <p14:creationId xmlns:p14="http://schemas.microsoft.com/office/powerpoint/2010/main" val="5017767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1" name="Rectangle 5"/>
          <p:cNvSpPr>
            <a:spLocks noChangeArrowheads="1"/>
          </p:cNvSpPr>
          <p:nvPr/>
        </p:nvSpPr>
        <p:spPr bwMode="auto">
          <a:xfrm>
            <a:off x="2483768" y="5057199"/>
            <a:ext cx="504031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a:lnSpc>
                <a:spcPct val="90000"/>
              </a:lnSpc>
              <a:spcBef>
                <a:spcPct val="20000"/>
              </a:spcBef>
              <a:buClr>
                <a:schemeClr val="tx2"/>
              </a:buClr>
              <a:buSzPct val="70000"/>
              <a:buFont typeface="Wingdings" pitchFamily="2" charset="2"/>
              <a:buNone/>
              <a:defRPr/>
            </a:pPr>
            <a:endParaRPr lang="en-US" altLang="zh-CN" b="1" dirty="0">
              <a:latin typeface="楷体" pitchFamily="49" charset="-122"/>
              <a:ea typeface="楷体" pitchFamily="49" charset="-122"/>
            </a:endParaRPr>
          </a:p>
        </p:txBody>
      </p:sp>
      <p:sp>
        <p:nvSpPr>
          <p:cNvPr id="2" name="矩形 1"/>
          <p:cNvSpPr/>
          <p:nvPr/>
        </p:nvSpPr>
        <p:spPr>
          <a:xfrm>
            <a:off x="1667123" y="1556792"/>
            <a:ext cx="6480720" cy="4747453"/>
          </a:xfrm>
          <a:prstGeom prst="rect">
            <a:avLst/>
          </a:prstGeom>
        </p:spPr>
        <p:txBody>
          <a:bodyPr wrap="square">
            <a:spAutoFit/>
          </a:bodyPr>
          <a:lstStyle/>
          <a:p>
            <a:pPr marL="0" lvl="1">
              <a:lnSpc>
                <a:spcPct val="150000"/>
              </a:lnSpc>
              <a:spcBef>
                <a:spcPts val="0"/>
              </a:spcBef>
              <a:spcAft>
                <a:spcPts val="2500"/>
              </a:spcAft>
              <a:buClr>
                <a:schemeClr val="tx2"/>
              </a:buClr>
              <a:buSzPct val="70000"/>
              <a:buFont typeface="Wingdings" pitchFamily="2" charset="2"/>
              <a:buNone/>
            </a:pPr>
            <a:r>
              <a:rPr lang="en-US" altLang="zh-CN" sz="2800" b="1" dirty="0" smtClean="0">
                <a:solidFill>
                  <a:srgbClr val="990000"/>
                </a:solidFill>
                <a:latin typeface="楷体" pitchFamily="49" charset="-122"/>
                <a:ea typeface="楷体" pitchFamily="49" charset="-122"/>
              </a:rPr>
              <a:t>3</a:t>
            </a:r>
            <a:r>
              <a:rPr lang="zh-CN" altLang="en-US" sz="2800" b="1" dirty="0" smtClean="0">
                <a:solidFill>
                  <a:srgbClr val="990000"/>
                </a:solidFill>
                <a:latin typeface="楷体" pitchFamily="49" charset="-122"/>
                <a:ea typeface="楷体" pitchFamily="49" charset="-122"/>
              </a:rPr>
              <a:t>）驱动</a:t>
            </a:r>
            <a:r>
              <a:rPr lang="zh-CN" altLang="en-US" sz="2800" b="1" dirty="0">
                <a:solidFill>
                  <a:srgbClr val="990000"/>
                </a:solidFill>
                <a:latin typeface="楷体" pitchFamily="49" charset="-122"/>
                <a:ea typeface="楷体" pitchFamily="49" charset="-122"/>
              </a:rPr>
              <a:t>电机功率</a:t>
            </a:r>
            <a:r>
              <a:rPr lang="en-US" altLang="zh-CN" sz="2800" b="1" dirty="0" smtClean="0">
                <a:solidFill>
                  <a:srgbClr val="990000"/>
                </a:solidFill>
                <a:latin typeface="楷体" pitchFamily="49" charset="-122"/>
                <a:ea typeface="楷体" pitchFamily="49" charset="-122"/>
              </a:rPr>
              <a:t>P</a:t>
            </a:r>
            <a:endParaRPr lang="en-US" altLang="zh-CN" sz="2800" dirty="0">
              <a:latin typeface="楷体" pitchFamily="49" charset="-122"/>
              <a:ea typeface="楷体" pitchFamily="49" charset="-122"/>
            </a:endParaRPr>
          </a:p>
          <a:p>
            <a:pPr marL="0" lvl="1">
              <a:lnSpc>
                <a:spcPct val="150000"/>
              </a:lnSpc>
              <a:spcBef>
                <a:spcPts val="0"/>
              </a:spcBef>
              <a:spcAft>
                <a:spcPts val="2500"/>
              </a:spcAft>
              <a:buClr>
                <a:schemeClr val="tx2"/>
              </a:buClr>
              <a:buSzPct val="70000"/>
              <a:buFont typeface="Wingdings" pitchFamily="2" charset="2"/>
              <a:buNone/>
            </a:pPr>
            <a:r>
              <a:rPr lang="en-US" altLang="zh-CN" dirty="0">
                <a:latin typeface="楷体" pitchFamily="49" charset="-122"/>
                <a:ea typeface="楷体" pitchFamily="49" charset="-122"/>
              </a:rPr>
              <a:t>    </a:t>
            </a:r>
            <a:r>
              <a:rPr lang="zh-CN" altLang="en-US" b="1" dirty="0">
                <a:latin typeface="楷体" pitchFamily="49" charset="-122"/>
                <a:ea typeface="楷体" pitchFamily="49" charset="-122"/>
              </a:rPr>
              <a:t>驱动电机的输出功率即为液压泵的输入功率因此可得：</a:t>
            </a:r>
            <a:endParaRPr lang="en-US" altLang="zh-CN" b="1" dirty="0">
              <a:latin typeface="楷体" pitchFamily="49" charset="-122"/>
              <a:ea typeface="楷体" pitchFamily="49" charset="-122"/>
            </a:endParaRPr>
          </a:p>
          <a:p>
            <a:pPr marL="0" lvl="1" indent="-285750">
              <a:lnSpc>
                <a:spcPct val="150000"/>
              </a:lnSpc>
              <a:spcBef>
                <a:spcPts val="0"/>
              </a:spcBef>
              <a:spcAft>
                <a:spcPts val="2500"/>
              </a:spcAft>
              <a:buClr>
                <a:schemeClr val="tx2"/>
              </a:buClr>
              <a:buSzPct val="70000"/>
              <a:buFont typeface="Wingdings" pitchFamily="2" charset="2"/>
              <a:buNone/>
            </a:pPr>
            <a:r>
              <a:rPr lang="en-US" altLang="zh-CN" b="1" dirty="0">
                <a:latin typeface="楷体" pitchFamily="49" charset="-122"/>
                <a:ea typeface="楷体" pitchFamily="49" charset="-122"/>
              </a:rPr>
              <a:t>       </a:t>
            </a:r>
            <a:r>
              <a:rPr lang="en-US" altLang="zh-CN" b="1" dirty="0">
                <a:ea typeface="楷体_GB2312" pitchFamily="49" charset="-122"/>
              </a:rPr>
              <a:t>P = P </a:t>
            </a:r>
            <a:r>
              <a:rPr lang="en-US" altLang="zh-CN" b="1" baseline="-25000" dirty="0">
                <a:ea typeface="楷体_GB2312" pitchFamily="49" charset="-122"/>
              </a:rPr>
              <a:t>r </a:t>
            </a:r>
            <a:r>
              <a:rPr lang="en-US" altLang="zh-CN" b="1" dirty="0">
                <a:ea typeface="楷体_GB2312" pitchFamily="49" charset="-122"/>
              </a:rPr>
              <a:t>= p </a:t>
            </a:r>
            <a:r>
              <a:rPr lang="en-US" altLang="zh-CN" b="1" dirty="0" smtClean="0">
                <a:ea typeface="楷体_GB2312" pitchFamily="49" charset="-122"/>
              </a:rPr>
              <a:t> </a:t>
            </a:r>
            <a:r>
              <a:rPr lang="en-US" altLang="zh-CN" b="1" dirty="0">
                <a:ea typeface="楷体_GB2312" pitchFamily="49" charset="-122"/>
              </a:rPr>
              <a:t>q </a:t>
            </a:r>
            <a:r>
              <a:rPr lang="en-US" altLang="zh-CN" b="1" baseline="-25000" dirty="0">
                <a:ea typeface="楷体_GB2312" pitchFamily="49" charset="-122"/>
              </a:rPr>
              <a:t>n </a:t>
            </a:r>
            <a:r>
              <a:rPr lang="en-US" altLang="zh-CN" b="1" dirty="0">
                <a:ea typeface="楷体_GB2312" pitchFamily="49" charset="-122"/>
              </a:rPr>
              <a:t>/ </a:t>
            </a:r>
            <a:r>
              <a:rPr lang="el-GR" altLang="zh-CN" b="1" dirty="0">
                <a:ea typeface="楷体_GB2312" pitchFamily="49" charset="-122"/>
              </a:rPr>
              <a:t>η</a:t>
            </a:r>
            <a:endParaRPr lang="en-US" altLang="zh-CN" b="1" dirty="0">
              <a:ea typeface="楷体_GB2312" pitchFamily="49" charset="-122"/>
            </a:endParaRPr>
          </a:p>
          <a:p>
            <a:pPr marL="0" lvl="1" indent="-285750">
              <a:lnSpc>
                <a:spcPct val="150000"/>
              </a:lnSpc>
              <a:spcBef>
                <a:spcPts val="0"/>
              </a:spcBef>
              <a:spcAft>
                <a:spcPts val="0"/>
              </a:spcAft>
              <a:buClr>
                <a:schemeClr val="tx2"/>
              </a:buClr>
              <a:buSzPct val="70000"/>
              <a:buFont typeface="Wingdings" pitchFamily="2" charset="2"/>
              <a:buNone/>
            </a:pPr>
            <a:r>
              <a:rPr lang="en-US" altLang="zh-CN" sz="2000" b="1" dirty="0">
                <a:latin typeface="楷体" pitchFamily="49" charset="-122"/>
                <a:ea typeface="楷体_GB2312" pitchFamily="49" charset="-122"/>
              </a:rPr>
              <a:t>           </a:t>
            </a:r>
            <a:r>
              <a:rPr lang="en-US" altLang="zh-CN" sz="2000" b="1" dirty="0" smtClean="0">
                <a:latin typeface="楷体" pitchFamily="49" charset="-122"/>
                <a:ea typeface="楷体_GB2312" pitchFamily="49" charset="-122"/>
              </a:rPr>
              <a:t>             </a:t>
            </a:r>
            <a:r>
              <a:rPr lang="en-US" altLang="zh-CN" sz="2000" dirty="0" smtClean="0">
                <a:latin typeface="楷体" pitchFamily="49" charset="-122"/>
                <a:ea typeface="楷体" pitchFamily="49" charset="-122"/>
              </a:rPr>
              <a:t>p: </a:t>
            </a:r>
            <a:r>
              <a:rPr lang="zh-CN" altLang="en-US" sz="2000" b="1" dirty="0" smtClean="0">
                <a:latin typeface="楷体" pitchFamily="49" charset="-122"/>
                <a:ea typeface="楷体" pitchFamily="49" charset="-122"/>
              </a:rPr>
              <a:t>泵的最高工作压力</a:t>
            </a:r>
            <a:endParaRPr lang="en-US" altLang="zh-CN" sz="2000" b="1" dirty="0" smtClean="0">
              <a:latin typeface="楷体" pitchFamily="49" charset="-122"/>
              <a:ea typeface="楷体" pitchFamily="49" charset="-122"/>
            </a:endParaRPr>
          </a:p>
          <a:p>
            <a:pPr marL="0" lvl="1" indent="-285750">
              <a:lnSpc>
                <a:spcPct val="150000"/>
              </a:lnSpc>
              <a:spcBef>
                <a:spcPts val="0"/>
              </a:spcBef>
              <a:spcAft>
                <a:spcPts val="0"/>
              </a:spcAft>
              <a:buClr>
                <a:schemeClr val="tx2"/>
              </a:buClr>
              <a:buSzPct val="70000"/>
              <a:buFont typeface="Wingdings" pitchFamily="2" charset="2"/>
              <a:buNone/>
            </a:pPr>
            <a:r>
              <a:rPr lang="en-US" altLang="zh-CN" sz="2000" b="1" dirty="0" smtClean="0">
                <a:latin typeface="楷体" pitchFamily="49" charset="-122"/>
                <a:ea typeface="楷体" pitchFamily="49" charset="-122"/>
              </a:rPr>
              <a:t> </a:t>
            </a:r>
            <a:r>
              <a:rPr lang="zh-CN" altLang="en-US" sz="2000" dirty="0" smtClean="0">
                <a:latin typeface="楷体" pitchFamily="49" charset="-122"/>
                <a:ea typeface="楷体" pitchFamily="49" charset="-122"/>
              </a:rPr>
              <a:t>                       </a:t>
            </a:r>
            <a:r>
              <a:rPr lang="en-US" altLang="zh-CN" sz="2000" dirty="0" smtClean="0">
                <a:latin typeface="楷体" pitchFamily="49" charset="-122"/>
                <a:ea typeface="楷体" pitchFamily="49" charset="-122"/>
              </a:rPr>
              <a:t>q </a:t>
            </a:r>
            <a:r>
              <a:rPr lang="en-US" altLang="zh-CN" sz="2000" baseline="-25000" dirty="0">
                <a:latin typeface="楷体" pitchFamily="49" charset="-122"/>
                <a:ea typeface="楷体" pitchFamily="49" charset="-122"/>
              </a:rPr>
              <a:t>n</a:t>
            </a:r>
            <a:r>
              <a:rPr lang="en-US" altLang="zh-CN" sz="2000" dirty="0">
                <a:latin typeface="楷体" pitchFamily="49" charset="-122"/>
                <a:ea typeface="楷体" pitchFamily="49" charset="-122"/>
              </a:rPr>
              <a:t>:</a:t>
            </a:r>
            <a:r>
              <a:rPr lang="zh-CN" altLang="en-US" sz="2000" b="1" dirty="0">
                <a:latin typeface="楷体" pitchFamily="49" charset="-122"/>
                <a:ea typeface="楷体" pitchFamily="49" charset="-122"/>
              </a:rPr>
              <a:t>泵的公称流量</a:t>
            </a:r>
            <a:r>
              <a:rPr lang="zh-CN" altLang="en-US" sz="2000" dirty="0">
                <a:latin typeface="楷体" pitchFamily="49" charset="-122"/>
                <a:ea typeface="楷体" pitchFamily="49" charset="-122"/>
              </a:rPr>
              <a:t> </a:t>
            </a:r>
            <a:endParaRPr lang="en-US" altLang="zh-CN" sz="2000" dirty="0" smtClean="0">
              <a:latin typeface="楷体" pitchFamily="49" charset="-122"/>
              <a:ea typeface="楷体" pitchFamily="49" charset="-122"/>
            </a:endParaRPr>
          </a:p>
          <a:p>
            <a:pPr marL="0" lvl="1" indent="-285750">
              <a:lnSpc>
                <a:spcPct val="150000"/>
              </a:lnSpc>
              <a:spcBef>
                <a:spcPts val="0"/>
              </a:spcBef>
              <a:spcAft>
                <a:spcPts val="0"/>
              </a:spcAft>
              <a:buClr>
                <a:schemeClr val="tx2"/>
              </a:buClr>
              <a:buSzPct val="70000"/>
              <a:buFont typeface="Wingdings" pitchFamily="2" charset="2"/>
              <a:buNone/>
            </a:pPr>
            <a:r>
              <a:rPr lang="en-US" altLang="zh-CN" sz="2000" dirty="0" smtClean="0">
                <a:latin typeface="楷体" pitchFamily="49" charset="-122"/>
                <a:ea typeface="楷体" pitchFamily="49" charset="-122"/>
              </a:rPr>
              <a:t>                        η</a:t>
            </a:r>
            <a:r>
              <a:rPr lang="zh-CN" altLang="en-US" sz="2000" dirty="0">
                <a:latin typeface="楷体" pitchFamily="49" charset="-122"/>
                <a:ea typeface="楷体" pitchFamily="49" charset="-122"/>
              </a:rPr>
              <a:t>：</a:t>
            </a:r>
            <a:r>
              <a:rPr lang="zh-CN" altLang="en-US" sz="2000" b="1" dirty="0">
                <a:latin typeface="楷体" pitchFamily="49" charset="-122"/>
                <a:ea typeface="楷体" pitchFamily="49" charset="-122"/>
              </a:rPr>
              <a:t>泵的</a:t>
            </a:r>
            <a:r>
              <a:rPr lang="zh-CN" altLang="en-US" sz="2000" b="1" dirty="0">
                <a:solidFill>
                  <a:srgbClr val="FF0000"/>
                </a:solidFill>
                <a:latin typeface="楷体" pitchFamily="49" charset="-122"/>
                <a:ea typeface="楷体" pitchFamily="49" charset="-122"/>
              </a:rPr>
              <a:t>总效率</a:t>
            </a:r>
            <a:endParaRPr lang="en-US" altLang="zh-CN" sz="2000" b="1" dirty="0">
              <a:solidFill>
                <a:srgbClr val="FF0000"/>
              </a:solidFill>
              <a:ea typeface="楷体_GB2312" pitchFamily="49" charset="-122"/>
            </a:endParaRPr>
          </a:p>
        </p:txBody>
      </p:sp>
      <p:sp>
        <p:nvSpPr>
          <p:cNvPr id="3" name="灯片编号占位符 2"/>
          <p:cNvSpPr>
            <a:spLocks noGrp="1"/>
          </p:cNvSpPr>
          <p:nvPr>
            <p:ph type="sldNum" sz="quarter" idx="12"/>
          </p:nvPr>
        </p:nvSpPr>
        <p:spPr/>
        <p:txBody>
          <a:bodyPr/>
          <a:lstStyle/>
          <a:p>
            <a:pPr>
              <a:defRPr/>
            </a:pPr>
            <a:fld id="{B82B538E-4B21-42DC-8A34-5CA79DF8B02A}" type="slidenum">
              <a:rPr lang="en-US" altLang="zh-CN" smtClean="0"/>
              <a:pPr>
                <a:defRPr/>
              </a:pPr>
              <a:t>37</a:t>
            </a:fld>
            <a:endParaRPr lang="en-US" altLang="zh-CN"/>
          </a:p>
        </p:txBody>
      </p:sp>
    </p:spTree>
    <p:extLst>
      <p:ext uri="{BB962C8B-B14F-4D97-AF65-F5344CB8AC3E}">
        <p14:creationId xmlns:p14="http://schemas.microsoft.com/office/powerpoint/2010/main" val="4324690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左大括号 1"/>
          <p:cNvSpPr/>
          <p:nvPr/>
        </p:nvSpPr>
        <p:spPr>
          <a:xfrm>
            <a:off x="2516362" y="2478504"/>
            <a:ext cx="780038" cy="2150419"/>
          </a:xfrm>
          <a:prstGeom prst="lef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矩形 2"/>
          <p:cNvSpPr/>
          <p:nvPr/>
        </p:nvSpPr>
        <p:spPr>
          <a:xfrm>
            <a:off x="1216439" y="3093828"/>
            <a:ext cx="1266692" cy="954107"/>
          </a:xfrm>
          <a:prstGeom prst="rect">
            <a:avLst/>
          </a:prstGeom>
        </p:spPr>
        <p:txBody>
          <a:bodyPr wrap="none">
            <a:spAutoFit/>
          </a:bodyPr>
          <a:lstStyle/>
          <a:p>
            <a:pPr lvl="0" algn="ctr">
              <a:spcBef>
                <a:spcPts val="0"/>
              </a:spcBef>
            </a:pPr>
            <a:r>
              <a:rPr lang="zh-CN" altLang="en-US" sz="2800" b="1" dirty="0" smtClean="0">
                <a:solidFill>
                  <a:prstClr val="black"/>
                </a:solidFill>
                <a:latin typeface="楷体" pitchFamily="49" charset="-122"/>
                <a:ea typeface="楷体" pitchFamily="49" charset="-122"/>
              </a:rPr>
              <a:t>液压泵</a:t>
            </a:r>
            <a:endParaRPr lang="en-US" altLang="zh-CN" sz="2800" b="1" dirty="0" smtClean="0">
              <a:solidFill>
                <a:prstClr val="black"/>
              </a:solidFill>
              <a:latin typeface="楷体" pitchFamily="49" charset="-122"/>
              <a:ea typeface="楷体" pitchFamily="49" charset="-122"/>
            </a:endParaRPr>
          </a:p>
          <a:p>
            <a:pPr lvl="0" algn="ctr">
              <a:spcBef>
                <a:spcPts val="0"/>
              </a:spcBef>
            </a:pPr>
            <a:r>
              <a:rPr lang="zh-CN" altLang="en-US" sz="2800" b="1" dirty="0">
                <a:solidFill>
                  <a:prstClr val="black"/>
                </a:solidFill>
                <a:latin typeface="楷体" pitchFamily="49" charset="-122"/>
                <a:ea typeface="楷体" pitchFamily="49" charset="-122"/>
              </a:rPr>
              <a:t>选用</a:t>
            </a:r>
          </a:p>
        </p:txBody>
      </p:sp>
      <p:sp>
        <p:nvSpPr>
          <p:cNvPr id="4" name="矩形 3"/>
          <p:cNvSpPr/>
          <p:nvPr/>
        </p:nvSpPr>
        <p:spPr>
          <a:xfrm>
            <a:off x="3296400" y="4367313"/>
            <a:ext cx="1627369" cy="523220"/>
          </a:xfrm>
          <a:prstGeom prst="rect">
            <a:avLst/>
          </a:prstGeom>
        </p:spPr>
        <p:txBody>
          <a:bodyPr wrap="none">
            <a:spAutoFit/>
          </a:bodyPr>
          <a:lstStyle/>
          <a:p>
            <a:pPr lvl="0" algn="ctr"/>
            <a:r>
              <a:rPr lang="zh-CN" altLang="en-US" sz="2800" b="1" dirty="0">
                <a:solidFill>
                  <a:prstClr val="black"/>
                </a:solidFill>
                <a:latin typeface="楷体" pitchFamily="49" charset="-122"/>
                <a:ea typeface="楷体" pitchFamily="49" charset="-122"/>
              </a:rPr>
              <a:t>参数选用</a:t>
            </a:r>
          </a:p>
        </p:txBody>
      </p:sp>
      <p:sp>
        <p:nvSpPr>
          <p:cNvPr id="5" name="矩形 4"/>
          <p:cNvSpPr/>
          <p:nvPr/>
        </p:nvSpPr>
        <p:spPr>
          <a:xfrm>
            <a:off x="3281741" y="2234063"/>
            <a:ext cx="1627369" cy="523220"/>
          </a:xfrm>
          <a:prstGeom prst="rect">
            <a:avLst/>
          </a:prstGeom>
        </p:spPr>
        <p:txBody>
          <a:bodyPr wrap="none">
            <a:spAutoFit/>
          </a:bodyPr>
          <a:lstStyle/>
          <a:p>
            <a:pPr lvl="0" algn="ctr"/>
            <a:r>
              <a:rPr lang="zh-CN" altLang="en-US" sz="2800" b="1" dirty="0">
                <a:solidFill>
                  <a:prstClr val="black"/>
                </a:solidFill>
                <a:latin typeface="楷体" pitchFamily="49" charset="-122"/>
                <a:ea typeface="楷体" pitchFamily="49" charset="-122"/>
              </a:rPr>
              <a:t>类型选用</a:t>
            </a:r>
          </a:p>
        </p:txBody>
      </p:sp>
      <p:sp>
        <p:nvSpPr>
          <p:cNvPr id="6" name="灯片编号占位符 5"/>
          <p:cNvSpPr>
            <a:spLocks noGrp="1"/>
          </p:cNvSpPr>
          <p:nvPr>
            <p:ph type="sldNum" sz="quarter" idx="12"/>
          </p:nvPr>
        </p:nvSpPr>
        <p:spPr/>
        <p:txBody>
          <a:bodyPr/>
          <a:lstStyle/>
          <a:p>
            <a:pPr>
              <a:defRPr/>
            </a:pPr>
            <a:fld id="{6EDC783C-27FC-4196-AFE6-B7226A3FC829}" type="slidenum">
              <a:rPr lang="en-US" altLang="zh-CN" smtClean="0"/>
              <a:pPr>
                <a:defRPr/>
              </a:pPr>
              <a:t>38</a:t>
            </a:fld>
            <a:endParaRPr lang="en-US" altLang="zh-CN"/>
          </a:p>
        </p:txBody>
      </p:sp>
      <p:sp>
        <p:nvSpPr>
          <p:cNvPr id="7" name="矩形 6"/>
          <p:cNvSpPr/>
          <p:nvPr/>
        </p:nvSpPr>
        <p:spPr>
          <a:xfrm>
            <a:off x="5504256" y="3907428"/>
            <a:ext cx="2304256" cy="1477328"/>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0" lvl="1" eaLnBrk="1" hangingPunct="1">
              <a:lnSpc>
                <a:spcPct val="150000"/>
              </a:lnSpc>
            </a:pPr>
            <a:r>
              <a:rPr lang="en-US" altLang="zh-CN" sz="2000" b="1" dirty="0" smtClean="0">
                <a:latin typeface="楷体" pitchFamily="49" charset="-122"/>
                <a:ea typeface="楷体" pitchFamily="49" charset="-122"/>
              </a:rPr>
              <a:t>1</a:t>
            </a:r>
            <a:r>
              <a:rPr lang="zh-CN" altLang="en-US" sz="2000" b="1" dirty="0" smtClean="0">
                <a:latin typeface="楷体" pitchFamily="49" charset="-122"/>
                <a:ea typeface="楷体" pitchFamily="49" charset="-122"/>
              </a:rPr>
              <a:t>、公称</a:t>
            </a:r>
            <a:r>
              <a:rPr lang="zh-CN" altLang="en-US" sz="2000" b="1" dirty="0">
                <a:latin typeface="楷体" pitchFamily="49" charset="-122"/>
                <a:ea typeface="楷体" pitchFamily="49" charset="-122"/>
              </a:rPr>
              <a:t>压力</a:t>
            </a:r>
            <a:r>
              <a:rPr lang="en-US" altLang="zh-CN" sz="2000" b="1" dirty="0" err="1">
                <a:latin typeface="楷体" pitchFamily="49" charset="-122"/>
                <a:ea typeface="楷体" pitchFamily="49" charset="-122"/>
              </a:rPr>
              <a:t>P</a:t>
            </a:r>
            <a:r>
              <a:rPr lang="en-US" altLang="zh-CN" sz="2000" baseline="-25000" dirty="0" err="1">
                <a:latin typeface="楷体" pitchFamily="49" charset="-122"/>
                <a:ea typeface="楷体" pitchFamily="49" charset="-122"/>
              </a:rPr>
              <a:t>n</a:t>
            </a:r>
            <a:endParaRPr lang="en-US" altLang="zh-CN" sz="2000" dirty="0">
              <a:latin typeface="楷体" pitchFamily="49" charset="-122"/>
              <a:ea typeface="楷体" pitchFamily="49" charset="-122"/>
            </a:endParaRPr>
          </a:p>
          <a:p>
            <a:pPr marL="0" lvl="1" eaLnBrk="1" hangingPunct="1">
              <a:lnSpc>
                <a:spcPct val="150000"/>
              </a:lnSpc>
            </a:pPr>
            <a:r>
              <a:rPr lang="en-US" altLang="zh-CN" sz="2000" b="1" dirty="0" smtClean="0">
                <a:latin typeface="楷体" pitchFamily="49" charset="-122"/>
                <a:ea typeface="楷体" pitchFamily="49" charset="-122"/>
              </a:rPr>
              <a:t>2</a:t>
            </a:r>
            <a:r>
              <a:rPr lang="zh-CN" altLang="en-US" sz="2000" b="1" dirty="0" smtClean="0">
                <a:latin typeface="楷体" pitchFamily="49" charset="-122"/>
                <a:ea typeface="楷体" pitchFamily="49" charset="-122"/>
              </a:rPr>
              <a:t>、公称</a:t>
            </a:r>
            <a:r>
              <a:rPr lang="zh-CN" altLang="en-US" sz="2000" b="1" dirty="0">
                <a:latin typeface="楷体" pitchFamily="49" charset="-122"/>
                <a:ea typeface="楷体" pitchFamily="49" charset="-122"/>
              </a:rPr>
              <a:t>流量</a:t>
            </a:r>
            <a:r>
              <a:rPr lang="en-US" altLang="zh-CN" sz="2000" b="1" dirty="0" err="1">
                <a:latin typeface="楷体" pitchFamily="49" charset="-122"/>
                <a:ea typeface="楷体" pitchFamily="49" charset="-122"/>
              </a:rPr>
              <a:t>q</a:t>
            </a:r>
            <a:r>
              <a:rPr lang="en-US" altLang="zh-CN" sz="2000" baseline="-25000" dirty="0" err="1">
                <a:latin typeface="楷体" pitchFamily="49" charset="-122"/>
                <a:ea typeface="楷体" pitchFamily="49" charset="-122"/>
              </a:rPr>
              <a:t>n</a:t>
            </a:r>
            <a:endParaRPr lang="en-US" altLang="zh-CN" sz="2000" baseline="-25000" dirty="0">
              <a:latin typeface="楷体" pitchFamily="49" charset="-122"/>
              <a:ea typeface="楷体" pitchFamily="49" charset="-122"/>
            </a:endParaRPr>
          </a:p>
          <a:p>
            <a:pPr marL="0" lvl="1" eaLnBrk="1" hangingPunct="1">
              <a:lnSpc>
                <a:spcPct val="150000"/>
              </a:lnSpc>
            </a:pPr>
            <a:r>
              <a:rPr lang="en-US" altLang="zh-CN" sz="2000" b="1" dirty="0" smtClean="0">
                <a:latin typeface="楷体" pitchFamily="49" charset="-122"/>
                <a:ea typeface="楷体" pitchFamily="49" charset="-122"/>
              </a:rPr>
              <a:t>3</a:t>
            </a:r>
            <a:r>
              <a:rPr lang="zh-CN" altLang="en-US" sz="2000" b="1" dirty="0" smtClean="0">
                <a:latin typeface="楷体" pitchFamily="49" charset="-122"/>
                <a:ea typeface="楷体" pitchFamily="49" charset="-122"/>
              </a:rPr>
              <a:t>、驱动</a:t>
            </a:r>
            <a:r>
              <a:rPr lang="zh-CN" altLang="en-US" sz="2000" b="1" dirty="0">
                <a:latin typeface="楷体" pitchFamily="49" charset="-122"/>
                <a:ea typeface="楷体" pitchFamily="49" charset="-122"/>
              </a:rPr>
              <a:t>电机功率</a:t>
            </a:r>
            <a:r>
              <a:rPr lang="en-US" altLang="zh-CN" sz="2000" b="1" dirty="0">
                <a:latin typeface="楷体" pitchFamily="49" charset="-122"/>
                <a:ea typeface="楷体" pitchFamily="49" charset="-122"/>
              </a:rPr>
              <a:t>P</a:t>
            </a:r>
            <a:endParaRPr lang="en-US" altLang="zh-CN" sz="2000" dirty="0">
              <a:latin typeface="楷体" pitchFamily="49" charset="-122"/>
              <a:ea typeface="楷体" pitchFamily="49" charset="-122"/>
            </a:endParaRPr>
          </a:p>
        </p:txBody>
      </p:sp>
      <p:sp>
        <p:nvSpPr>
          <p:cNvPr id="8" name="矩形 7"/>
          <p:cNvSpPr/>
          <p:nvPr/>
        </p:nvSpPr>
        <p:spPr>
          <a:xfrm>
            <a:off x="5504256" y="1526177"/>
            <a:ext cx="2808267" cy="193899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altLang="zh-CN" sz="2000" b="1" dirty="0" smtClean="0">
                <a:latin typeface="楷体" pitchFamily="49" charset="-122"/>
                <a:ea typeface="楷体" pitchFamily="49" charset="-122"/>
              </a:rPr>
              <a:t>1</a:t>
            </a:r>
            <a:r>
              <a:rPr lang="zh-CN" altLang="en-US" sz="2000" b="1" dirty="0">
                <a:latin typeface="楷体" pitchFamily="49" charset="-122"/>
                <a:ea typeface="楷体" pitchFamily="49" charset="-122"/>
              </a:rPr>
              <a:t>、</a:t>
            </a:r>
            <a:r>
              <a:rPr lang="zh-CN" altLang="en-US" sz="2000" b="1" dirty="0" smtClean="0">
                <a:latin typeface="楷体" pitchFamily="49" charset="-122"/>
                <a:ea typeface="楷体" pitchFamily="49" charset="-122"/>
              </a:rPr>
              <a:t>液压泵</a:t>
            </a:r>
            <a:r>
              <a:rPr lang="zh-CN" altLang="en-US" sz="2000" b="1" dirty="0">
                <a:latin typeface="楷体" pitchFamily="49" charset="-122"/>
                <a:ea typeface="楷体" pitchFamily="49" charset="-122"/>
              </a:rPr>
              <a:t>的应用</a:t>
            </a:r>
            <a:r>
              <a:rPr lang="zh-CN" altLang="en-US" sz="2000" b="1" dirty="0" smtClean="0">
                <a:latin typeface="楷体" pitchFamily="49" charset="-122"/>
                <a:ea typeface="楷体" pitchFamily="49" charset="-122"/>
              </a:rPr>
              <a:t>范围（固定、移动）</a:t>
            </a:r>
            <a:endParaRPr lang="en-US" altLang="zh-CN" sz="2000" b="1" dirty="0" smtClean="0">
              <a:latin typeface="楷体" pitchFamily="49" charset="-122"/>
              <a:ea typeface="楷体" pitchFamily="49" charset="-122"/>
            </a:endParaRPr>
          </a:p>
          <a:p>
            <a:r>
              <a:rPr lang="en-US" altLang="zh-CN" sz="2000" b="1" dirty="0" smtClean="0">
                <a:latin typeface="楷体" pitchFamily="49" charset="-122"/>
                <a:ea typeface="楷体" pitchFamily="49" charset="-122"/>
              </a:rPr>
              <a:t>2</a:t>
            </a:r>
            <a:r>
              <a:rPr lang="zh-CN" altLang="en-US" sz="2000" b="1" dirty="0" smtClean="0">
                <a:latin typeface="楷体" pitchFamily="49" charset="-122"/>
                <a:ea typeface="楷体" pitchFamily="49" charset="-122"/>
              </a:rPr>
              <a:t>、液压系统</a:t>
            </a:r>
            <a:r>
              <a:rPr lang="zh-CN" altLang="en-US" sz="2000" b="1" dirty="0">
                <a:latin typeface="楷体" pitchFamily="49" charset="-122"/>
                <a:ea typeface="楷体" pitchFamily="49" charset="-122"/>
              </a:rPr>
              <a:t>运行</a:t>
            </a:r>
            <a:r>
              <a:rPr lang="zh-CN" altLang="en-US" sz="2000" b="1" dirty="0" smtClean="0">
                <a:latin typeface="楷体" pitchFamily="49" charset="-122"/>
                <a:ea typeface="楷体" pitchFamily="49" charset="-122"/>
              </a:rPr>
              <a:t>工况</a:t>
            </a:r>
            <a:endParaRPr lang="en-US" altLang="zh-CN" sz="2000" b="1" dirty="0" smtClean="0">
              <a:latin typeface="楷体" pitchFamily="49" charset="-122"/>
              <a:ea typeface="楷体" pitchFamily="49" charset="-122"/>
            </a:endParaRPr>
          </a:p>
          <a:p>
            <a:r>
              <a:rPr lang="en-US" altLang="zh-CN" sz="2000" b="1" dirty="0" smtClean="0">
                <a:latin typeface="楷体" pitchFamily="49" charset="-122"/>
                <a:ea typeface="楷体" pitchFamily="49" charset="-122"/>
              </a:rPr>
              <a:t>3</a:t>
            </a:r>
            <a:r>
              <a:rPr lang="zh-CN" altLang="en-US" sz="2000" b="1" dirty="0" smtClean="0">
                <a:latin typeface="楷体" pitchFamily="49" charset="-122"/>
                <a:ea typeface="楷体" pitchFamily="49" charset="-122"/>
              </a:rPr>
              <a:t>、</a:t>
            </a:r>
            <a:r>
              <a:rPr lang="zh-CN" altLang="en-US" sz="2000" b="1" dirty="0">
                <a:latin typeface="楷体" pitchFamily="49" charset="-122"/>
                <a:ea typeface="楷体" pitchFamily="49" charset="-122"/>
              </a:rPr>
              <a:t>液压系统工作压力和</a:t>
            </a:r>
            <a:r>
              <a:rPr lang="zh-CN" altLang="en-US" sz="2000" b="1" dirty="0" smtClean="0">
                <a:latin typeface="楷体" pitchFamily="49" charset="-122"/>
                <a:ea typeface="楷体" pitchFamily="49" charset="-122"/>
              </a:rPr>
              <a:t>流量</a:t>
            </a:r>
            <a:endParaRPr lang="en-US" altLang="zh-CN" sz="2000" b="1" dirty="0" smtClean="0">
              <a:latin typeface="楷体" pitchFamily="49" charset="-122"/>
              <a:ea typeface="楷体" pitchFamily="49" charset="-122"/>
            </a:endParaRPr>
          </a:p>
          <a:p>
            <a:r>
              <a:rPr lang="en-US" altLang="zh-CN" sz="2000" b="1" dirty="0" smtClean="0">
                <a:latin typeface="楷体" pitchFamily="49" charset="-122"/>
                <a:ea typeface="楷体" pitchFamily="49" charset="-122"/>
              </a:rPr>
              <a:t>4</a:t>
            </a:r>
            <a:r>
              <a:rPr lang="zh-CN" altLang="en-US" sz="2000" b="1" dirty="0" smtClean="0">
                <a:latin typeface="楷体" pitchFamily="49" charset="-122"/>
                <a:ea typeface="楷体" pitchFamily="49" charset="-122"/>
              </a:rPr>
              <a:t>、</a:t>
            </a:r>
            <a:r>
              <a:rPr lang="zh-CN" altLang="en-US" sz="2000" b="1" dirty="0">
                <a:latin typeface="楷体" pitchFamily="49" charset="-122"/>
                <a:ea typeface="楷体" pitchFamily="49" charset="-122"/>
              </a:rPr>
              <a:t>工作环境</a:t>
            </a:r>
            <a:endParaRPr lang="zh-CN" altLang="en-US" sz="2000" dirty="0"/>
          </a:p>
        </p:txBody>
      </p:sp>
      <p:sp>
        <p:nvSpPr>
          <p:cNvPr id="9" name="右箭头 8"/>
          <p:cNvSpPr/>
          <p:nvPr/>
        </p:nvSpPr>
        <p:spPr>
          <a:xfrm>
            <a:off x="4923769" y="2384162"/>
            <a:ext cx="504056" cy="2230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a:off x="4923769" y="4534581"/>
            <a:ext cx="504056" cy="2230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987524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矩形 1"/>
          <p:cNvSpPr>
            <a:spLocks noChangeArrowheads="1"/>
          </p:cNvSpPr>
          <p:nvPr/>
        </p:nvSpPr>
        <p:spPr bwMode="auto">
          <a:xfrm>
            <a:off x="1403648" y="1700808"/>
            <a:ext cx="5689054"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gn="ctr">
              <a:lnSpc>
                <a:spcPct val="200000"/>
              </a:lnSpc>
            </a:pPr>
            <a:r>
              <a:rPr lang="zh-CN" altLang="en-US" sz="3600" b="1" dirty="0" smtClean="0">
                <a:latin typeface="楷体" pitchFamily="49" charset="-122"/>
                <a:ea typeface="楷体" pitchFamily="49" charset="-122"/>
              </a:rPr>
              <a:t>本章作业 </a:t>
            </a:r>
            <a:endParaRPr lang="en-US" altLang="zh-CN" sz="3600" b="1" dirty="0" smtClean="0">
              <a:latin typeface="楷体" pitchFamily="49" charset="-122"/>
              <a:ea typeface="楷体" pitchFamily="49" charset="-122"/>
            </a:endParaRPr>
          </a:p>
          <a:p>
            <a:pPr lvl="1" algn="ctr">
              <a:lnSpc>
                <a:spcPct val="200000"/>
              </a:lnSpc>
            </a:pPr>
            <a:r>
              <a:rPr lang="en-US" altLang="zh-CN" sz="2800" b="1" dirty="0" smtClean="0">
                <a:latin typeface="楷体" pitchFamily="49" charset="-122"/>
                <a:ea typeface="楷体" pitchFamily="49" charset="-122"/>
              </a:rPr>
              <a:t>P73</a:t>
            </a:r>
            <a:r>
              <a:rPr lang="zh-CN" altLang="en-US" sz="2800" b="1" dirty="0" smtClean="0">
                <a:latin typeface="楷体" pitchFamily="49" charset="-122"/>
                <a:ea typeface="楷体" pitchFamily="49" charset="-122"/>
              </a:rPr>
              <a:t>～</a:t>
            </a:r>
            <a:r>
              <a:rPr lang="en-US" altLang="zh-CN" sz="2800" b="1" dirty="0" smtClean="0">
                <a:latin typeface="楷体" pitchFamily="49" charset="-122"/>
                <a:ea typeface="楷体" pitchFamily="49" charset="-122"/>
              </a:rPr>
              <a:t>74</a:t>
            </a:r>
            <a:endParaRPr lang="en-US" altLang="zh-CN" sz="2800" b="1" dirty="0">
              <a:latin typeface="楷体" pitchFamily="49" charset="-122"/>
              <a:ea typeface="楷体" pitchFamily="49" charset="-122"/>
            </a:endParaRPr>
          </a:p>
          <a:p>
            <a:pPr lvl="1" algn="ctr">
              <a:buFont typeface="Wingdings" pitchFamily="2" charset="2"/>
              <a:buNone/>
            </a:pPr>
            <a:endParaRPr lang="en-US" altLang="zh-CN" sz="4800" b="1" i="1" dirty="0">
              <a:solidFill>
                <a:schemeClr val="tx2"/>
              </a:solidFill>
              <a:ea typeface="仿宋_GB2312" pitchFamily="49" charset="-122"/>
            </a:endParaRPr>
          </a:p>
          <a:p>
            <a:pPr lvl="1" algn="ctr">
              <a:buFont typeface="Wingdings" pitchFamily="2" charset="2"/>
              <a:buNone/>
            </a:pPr>
            <a:r>
              <a:rPr lang="en-US" altLang="zh-CN" sz="4000" b="1" i="1" dirty="0">
                <a:latin typeface="宋体" pitchFamily="2" charset="-122"/>
              </a:rPr>
              <a:t>① ② ③ </a:t>
            </a:r>
            <a:r>
              <a:rPr lang="en-US" altLang="zh-CN" sz="4000" b="1" i="1" dirty="0" smtClean="0">
                <a:latin typeface="宋体" pitchFamily="2" charset="-122"/>
              </a:rPr>
              <a:t>⑤</a:t>
            </a:r>
            <a:endParaRPr lang="zh-CN" altLang="en-US" sz="4000" b="1" i="1" dirty="0">
              <a:ea typeface="仿宋_GB2312" pitchFamily="49" charset="-122"/>
            </a:endParaRPr>
          </a:p>
        </p:txBody>
      </p:sp>
      <p:sp>
        <p:nvSpPr>
          <p:cNvPr id="2" name="灯片编号占位符 1"/>
          <p:cNvSpPr>
            <a:spLocks noGrp="1"/>
          </p:cNvSpPr>
          <p:nvPr>
            <p:ph type="sldNum" sz="quarter" idx="12"/>
          </p:nvPr>
        </p:nvSpPr>
        <p:spPr/>
        <p:txBody>
          <a:bodyPr/>
          <a:lstStyle/>
          <a:p>
            <a:pPr>
              <a:defRPr/>
            </a:pPr>
            <a:fld id="{07DA23A6-0EE5-429B-A7C2-FAB3E43B7994}" type="slidenum">
              <a:rPr lang="en-US" altLang="zh-CN" smtClean="0"/>
              <a:pPr>
                <a:defRPr/>
              </a:pPr>
              <a:t>39</a:t>
            </a:fld>
            <a:endParaRPr lang="en-US" altLang="zh-CN"/>
          </a:p>
        </p:txBody>
      </p:sp>
    </p:spTree>
    <p:extLst>
      <p:ext uri="{BB962C8B-B14F-4D97-AF65-F5344CB8AC3E}">
        <p14:creationId xmlns:p14="http://schemas.microsoft.com/office/powerpoint/2010/main" val="5102022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7" name="Rectangle 10"/>
          <p:cNvSpPr>
            <a:spLocks noChangeArrowheads="1"/>
          </p:cNvSpPr>
          <p:nvPr/>
        </p:nvSpPr>
        <p:spPr bwMode="auto">
          <a:xfrm>
            <a:off x="2951163" y="1406525"/>
            <a:ext cx="518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folHlink"/>
              </a:buClr>
              <a:buSzPct val="60000"/>
              <a:buFont typeface="Wingdings" pitchFamily="2" charset="2"/>
              <a:buNone/>
            </a:pPr>
            <a:endParaRPr lang="zh-CN" altLang="en-US" sz="3200" b="1" dirty="0">
              <a:latin typeface="楷体" pitchFamily="49" charset="-122"/>
              <a:ea typeface="楷体" pitchFamily="49" charset="-122"/>
            </a:endParaRPr>
          </a:p>
        </p:txBody>
      </p:sp>
      <p:sp>
        <p:nvSpPr>
          <p:cNvPr id="3" name="矩形 2"/>
          <p:cNvSpPr/>
          <p:nvPr/>
        </p:nvSpPr>
        <p:spPr>
          <a:xfrm>
            <a:off x="1686233" y="1492593"/>
            <a:ext cx="2529860" cy="523220"/>
          </a:xfrm>
          <a:prstGeom prst="rect">
            <a:avLst/>
          </a:prstGeom>
        </p:spPr>
        <p:txBody>
          <a:bodyPr wrap="none">
            <a:spAutoFit/>
          </a:bodyPr>
          <a:lstStyle/>
          <a:p>
            <a:pPr algn="ctr"/>
            <a:r>
              <a:rPr lang="en-US" altLang="zh-CN" sz="2800" b="1" dirty="0" smtClean="0">
                <a:latin typeface="楷体" pitchFamily="49" charset="-122"/>
                <a:ea typeface="楷体" pitchFamily="49" charset="-122"/>
              </a:rPr>
              <a:t>3</a:t>
            </a:r>
            <a:r>
              <a:rPr lang="zh-CN" altLang="en-US" sz="2800" b="1" dirty="0" smtClean="0">
                <a:latin typeface="楷体" pitchFamily="49" charset="-122"/>
                <a:ea typeface="楷体" pitchFamily="49" charset="-122"/>
              </a:rPr>
              <a:t>、径向柱塞泵</a:t>
            </a:r>
          </a:p>
        </p:txBody>
      </p:sp>
      <p:pic>
        <p:nvPicPr>
          <p:cNvPr id="6" name="Picture 11" descr="200503181354507349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1917" y="2687938"/>
            <a:ext cx="3168352" cy="2417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899592" y="5777618"/>
            <a:ext cx="7560840" cy="51385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a:lnSpc>
                <a:spcPct val="125000"/>
              </a:lnSpc>
            </a:pPr>
            <a:r>
              <a:rPr lang="zh-CN" altLang="en-US" b="1" dirty="0" smtClean="0">
                <a:latin typeface="楷体" pitchFamily="49" charset="-122"/>
                <a:ea typeface="楷体" pitchFamily="49" charset="-122"/>
              </a:rPr>
              <a:t>柱塞的轴线与缸体轴线垂直的柱塞泵称径向柱塞泵</a:t>
            </a:r>
            <a:endParaRPr lang="zh-CN" altLang="en-US" dirty="0"/>
          </a:p>
        </p:txBody>
      </p:sp>
      <p:sp>
        <p:nvSpPr>
          <p:cNvPr id="2" name="灯片编号占位符 1"/>
          <p:cNvSpPr>
            <a:spLocks noGrp="1"/>
          </p:cNvSpPr>
          <p:nvPr>
            <p:ph type="sldNum" sz="quarter" idx="12"/>
          </p:nvPr>
        </p:nvSpPr>
        <p:spPr/>
        <p:txBody>
          <a:bodyPr/>
          <a:lstStyle/>
          <a:p>
            <a:pPr>
              <a:defRPr/>
            </a:pPr>
            <a:fld id="{69323B38-9118-42A9-9E3C-619A4D66D62D}" type="slidenum">
              <a:rPr lang="en-US" altLang="zh-CN" smtClean="0"/>
              <a:pPr>
                <a:defRPr/>
              </a:pPr>
              <a:t>4</a:t>
            </a:fld>
            <a:endParaRPr lang="en-US" altLang="zh-CN"/>
          </a:p>
        </p:txBody>
      </p:sp>
    </p:spTree>
    <p:extLst>
      <p:ext uri="{BB962C8B-B14F-4D97-AF65-F5344CB8AC3E}">
        <p14:creationId xmlns:p14="http://schemas.microsoft.com/office/powerpoint/2010/main" val="11722224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E7B09C40-48B9-4888-B94A-48155C3CC48A}" type="slidenum">
              <a:rPr lang="en-US" altLang="zh-CN" smtClean="0"/>
              <a:pPr>
                <a:defRPr/>
              </a:pPr>
              <a:t>5</a:t>
            </a:fld>
            <a:endParaRPr lang="en-US" altLang="zh-CN"/>
          </a:p>
        </p:txBody>
      </p:sp>
    </p:spTree>
    <p:controls>
      <mc:AlternateContent xmlns:mc="http://schemas.openxmlformats.org/markup-compatibility/2006">
        <mc:Choice xmlns:v="urn:schemas-microsoft-com:vml" Requires="v">
          <p:control spid="1031" name="ShockwaveFlash1" r:id="rId2" imgW="9118440" imgH="6851520"/>
        </mc:Choice>
        <mc:Fallback>
          <p:control name="ShockwaveFlash1" r:id="rId2" imgW="9118440" imgH="6851520">
            <p:pic>
              <p:nvPicPr>
                <p:cNvPr id="5" name="ShockwaveFlash1"/>
                <p:cNvPicPr>
                  <a:picLocks/>
                </p:cNvPicPr>
                <p:nvPr/>
              </p:nvPicPr>
              <p:blipFill>
                <a:blip r:embed="rId4"/>
                <a:stretch>
                  <a:fillRect/>
                </a:stretch>
              </p:blipFill>
              <p:spPr>
                <a:xfrm>
                  <a:off x="25866" y="5752"/>
                  <a:ext cx="9118133" cy="6852248"/>
                </a:xfrm>
                <a:prstGeom prst="rect">
                  <a:avLst/>
                </a:prstGeom>
              </p:spPr>
            </p:pic>
          </p:control>
        </mc:Fallback>
      </mc:AlternateContent>
    </p:controls>
    <p:extLst>
      <p:ext uri="{BB962C8B-B14F-4D97-AF65-F5344CB8AC3E}">
        <p14:creationId xmlns:p14="http://schemas.microsoft.com/office/powerpoint/2010/main" val="16736889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7" name="Rectangle 10"/>
          <p:cNvSpPr>
            <a:spLocks noChangeArrowheads="1"/>
          </p:cNvSpPr>
          <p:nvPr/>
        </p:nvSpPr>
        <p:spPr bwMode="auto">
          <a:xfrm>
            <a:off x="2951163" y="1406525"/>
            <a:ext cx="518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folHlink"/>
              </a:buClr>
              <a:buSzPct val="60000"/>
              <a:buFont typeface="Wingdings" pitchFamily="2" charset="2"/>
              <a:buNone/>
            </a:pPr>
            <a:endParaRPr lang="zh-CN" altLang="en-US" sz="3200" b="1" dirty="0">
              <a:latin typeface="楷体" pitchFamily="49" charset="-122"/>
              <a:ea typeface="楷体" pitchFamily="49"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295"/>
            <a:ext cx="6444208" cy="6790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6444208" y="0"/>
            <a:ext cx="2699792" cy="386104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L="342900" indent="-342900">
              <a:lnSpc>
                <a:spcPct val="150000"/>
              </a:lnSpc>
              <a:spcBef>
                <a:spcPts val="1500"/>
              </a:spcBef>
              <a:buSzPct val="85000"/>
            </a:pPr>
            <a:r>
              <a:rPr lang="zh-CN" altLang="en-US" b="1" dirty="0" smtClean="0">
                <a:latin typeface="楷体" pitchFamily="49" charset="-122"/>
                <a:ea typeface="楷体" pitchFamily="49" charset="-122"/>
              </a:rPr>
              <a:t>①径向柱塞泵结构 </a:t>
            </a:r>
            <a:endParaRPr lang="en-US" altLang="zh-CN" b="1" dirty="0" smtClean="0">
              <a:latin typeface="楷体" pitchFamily="49" charset="-122"/>
              <a:ea typeface="楷体" pitchFamily="49" charset="-122"/>
            </a:endParaRPr>
          </a:p>
          <a:p>
            <a:pPr marL="342900" indent="-342900">
              <a:lnSpc>
                <a:spcPct val="150000"/>
              </a:lnSpc>
              <a:spcBef>
                <a:spcPts val="1500"/>
              </a:spcBef>
              <a:buSzPct val="85000"/>
            </a:pPr>
            <a:r>
              <a:rPr lang="en-US" altLang="zh-CN" b="1" dirty="0" smtClean="0">
                <a:latin typeface="楷体" pitchFamily="49" charset="-122"/>
                <a:ea typeface="楷体" pitchFamily="49" charset="-122"/>
              </a:rPr>
              <a:t>    a.</a:t>
            </a:r>
            <a:r>
              <a:rPr lang="zh-CN" altLang="en-US" b="1" dirty="0" smtClean="0">
                <a:latin typeface="楷体" pitchFamily="49" charset="-122"/>
                <a:ea typeface="楷体" pitchFamily="49" charset="-122"/>
              </a:rPr>
              <a:t>定子</a:t>
            </a:r>
            <a:endParaRPr lang="en-US" altLang="zh-CN" b="1" dirty="0" smtClean="0">
              <a:latin typeface="楷体" pitchFamily="49" charset="-122"/>
              <a:ea typeface="楷体" pitchFamily="49" charset="-122"/>
            </a:endParaRPr>
          </a:p>
          <a:p>
            <a:pPr marL="342900" indent="-342900">
              <a:lnSpc>
                <a:spcPct val="150000"/>
              </a:lnSpc>
              <a:spcBef>
                <a:spcPct val="20000"/>
              </a:spcBef>
              <a:buSzPct val="85000"/>
            </a:pPr>
            <a:r>
              <a:rPr lang="en-US" altLang="zh-CN" b="1" dirty="0" smtClean="0">
                <a:latin typeface="楷体" pitchFamily="49" charset="-122"/>
                <a:ea typeface="楷体" pitchFamily="49" charset="-122"/>
              </a:rPr>
              <a:t>    </a:t>
            </a:r>
            <a:r>
              <a:rPr lang="en-US" altLang="zh-CN" b="1" dirty="0" smtClean="0">
                <a:latin typeface="楷体"/>
                <a:ea typeface="楷体"/>
              </a:rPr>
              <a:t>b.</a:t>
            </a:r>
            <a:r>
              <a:rPr lang="zh-CN" altLang="en-US" b="1" dirty="0" smtClean="0">
                <a:latin typeface="楷体" pitchFamily="49" charset="-122"/>
                <a:ea typeface="楷体" pitchFamily="49" charset="-122"/>
              </a:rPr>
              <a:t>转子</a:t>
            </a:r>
            <a:endParaRPr lang="en-US" altLang="zh-CN" b="1" dirty="0" smtClean="0">
              <a:latin typeface="楷体" pitchFamily="49" charset="-122"/>
              <a:ea typeface="楷体" pitchFamily="49" charset="-122"/>
            </a:endParaRPr>
          </a:p>
          <a:p>
            <a:pPr marL="342900" indent="-342900">
              <a:lnSpc>
                <a:spcPct val="150000"/>
              </a:lnSpc>
              <a:spcBef>
                <a:spcPct val="20000"/>
              </a:spcBef>
              <a:buSzPct val="85000"/>
            </a:pPr>
            <a:r>
              <a:rPr lang="en-US" altLang="zh-CN" b="1" dirty="0" smtClean="0">
                <a:latin typeface="楷体" pitchFamily="49" charset="-122"/>
                <a:ea typeface="楷体" pitchFamily="49" charset="-122"/>
              </a:rPr>
              <a:t>    </a:t>
            </a:r>
            <a:r>
              <a:rPr lang="en-US" altLang="zh-CN" b="1" dirty="0" smtClean="0">
                <a:latin typeface="楷体"/>
                <a:ea typeface="楷体"/>
              </a:rPr>
              <a:t>c.</a:t>
            </a:r>
            <a:r>
              <a:rPr lang="zh-CN" altLang="en-US" b="1" dirty="0" smtClean="0">
                <a:latin typeface="楷体" pitchFamily="49" charset="-122"/>
                <a:ea typeface="楷体" pitchFamily="49" charset="-122"/>
              </a:rPr>
              <a:t>柱塞</a:t>
            </a:r>
            <a:endParaRPr lang="en-US" altLang="zh-CN" b="1" dirty="0" smtClean="0">
              <a:latin typeface="楷体" pitchFamily="49" charset="-122"/>
              <a:ea typeface="楷体" pitchFamily="49" charset="-122"/>
            </a:endParaRPr>
          </a:p>
          <a:p>
            <a:pPr marL="342900" indent="-342900">
              <a:lnSpc>
                <a:spcPct val="150000"/>
              </a:lnSpc>
              <a:spcBef>
                <a:spcPct val="20000"/>
              </a:spcBef>
              <a:buSzPct val="85000"/>
            </a:pPr>
            <a:r>
              <a:rPr lang="en-US" altLang="zh-CN" b="1" dirty="0" smtClean="0">
                <a:latin typeface="楷体" pitchFamily="49" charset="-122"/>
                <a:ea typeface="楷体" pitchFamily="49" charset="-122"/>
              </a:rPr>
              <a:t>    </a:t>
            </a:r>
            <a:r>
              <a:rPr lang="en-US" altLang="zh-CN" b="1" dirty="0" smtClean="0">
                <a:latin typeface="楷体"/>
                <a:ea typeface="楷体"/>
              </a:rPr>
              <a:t>d.</a:t>
            </a:r>
            <a:r>
              <a:rPr lang="zh-CN" altLang="en-US" b="1" dirty="0" smtClean="0">
                <a:latin typeface="楷体" pitchFamily="49" charset="-122"/>
                <a:ea typeface="楷体" pitchFamily="49" charset="-122"/>
              </a:rPr>
              <a:t>配油轴</a:t>
            </a:r>
            <a:endParaRPr lang="zh-CN" altLang="en-US" b="1" dirty="0">
              <a:latin typeface="楷体" pitchFamily="49" charset="-122"/>
              <a:ea typeface="楷体" pitchFamily="49" charset="-122"/>
            </a:endParaRPr>
          </a:p>
        </p:txBody>
      </p:sp>
      <p:sp>
        <p:nvSpPr>
          <p:cNvPr id="3" name="灯片编号占位符 2"/>
          <p:cNvSpPr>
            <a:spLocks noGrp="1"/>
          </p:cNvSpPr>
          <p:nvPr>
            <p:ph type="sldNum" sz="quarter" idx="12"/>
          </p:nvPr>
        </p:nvSpPr>
        <p:spPr/>
        <p:txBody>
          <a:bodyPr/>
          <a:lstStyle/>
          <a:p>
            <a:pPr>
              <a:defRPr/>
            </a:pPr>
            <a:fld id="{69323B38-9118-42A9-9E3C-619A4D66D62D}" type="slidenum">
              <a:rPr lang="en-US" altLang="zh-CN" smtClean="0"/>
              <a:pPr>
                <a:defRPr/>
              </a:pPr>
              <a:t>6</a:t>
            </a:fld>
            <a:endParaRPr lang="en-US" altLang="zh-C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7" name="Rectangle 10"/>
          <p:cNvSpPr>
            <a:spLocks noChangeArrowheads="1"/>
          </p:cNvSpPr>
          <p:nvPr/>
        </p:nvSpPr>
        <p:spPr bwMode="auto">
          <a:xfrm>
            <a:off x="2951163" y="1406525"/>
            <a:ext cx="518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folHlink"/>
              </a:buClr>
              <a:buSzPct val="60000"/>
              <a:buFont typeface="Wingdings" pitchFamily="2" charset="2"/>
              <a:buNone/>
            </a:pPr>
            <a:endParaRPr lang="zh-CN" altLang="en-US" sz="3200" b="1" dirty="0">
              <a:latin typeface="楷体" pitchFamily="49" charset="-122"/>
              <a:ea typeface="楷体" pitchFamily="49"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444208" cy="6790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6441992" y="0"/>
            <a:ext cx="2699792" cy="679098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25000"/>
              </a:lnSpc>
              <a:spcBef>
                <a:spcPts val="0"/>
              </a:spcBef>
              <a:buSzPct val="85000"/>
            </a:pPr>
            <a:r>
              <a:rPr lang="zh-CN" altLang="en-US" b="1" dirty="0" smtClean="0">
                <a:latin typeface="楷体" pitchFamily="49" charset="-122"/>
                <a:ea typeface="楷体" pitchFamily="49" charset="-122"/>
              </a:rPr>
              <a:t>②径向柱塞泵</a:t>
            </a:r>
            <a:endParaRPr lang="en-US" altLang="zh-CN" b="1" dirty="0" smtClean="0">
              <a:latin typeface="楷体" pitchFamily="49" charset="-122"/>
              <a:ea typeface="楷体" pitchFamily="49" charset="-122"/>
            </a:endParaRPr>
          </a:p>
          <a:p>
            <a:pPr algn="ctr">
              <a:lnSpc>
                <a:spcPct val="125000"/>
              </a:lnSpc>
              <a:spcBef>
                <a:spcPts val="0"/>
              </a:spcBef>
              <a:buSzPct val="85000"/>
            </a:pPr>
            <a:r>
              <a:rPr lang="zh-CN" altLang="en-US" b="1" dirty="0" smtClean="0">
                <a:latin typeface="楷体" pitchFamily="49" charset="-122"/>
                <a:ea typeface="楷体" pitchFamily="49" charset="-122"/>
              </a:rPr>
              <a:t>工作原理</a:t>
            </a:r>
            <a:endParaRPr lang="en-US" altLang="zh-CN" b="1" dirty="0" smtClean="0">
              <a:latin typeface="楷体" pitchFamily="49" charset="-122"/>
              <a:ea typeface="楷体" pitchFamily="49" charset="-122"/>
            </a:endParaRPr>
          </a:p>
          <a:p>
            <a:pPr>
              <a:lnSpc>
                <a:spcPct val="125000"/>
              </a:lnSpc>
              <a:spcBef>
                <a:spcPts val="1500"/>
              </a:spcBef>
              <a:buSzPct val="85000"/>
            </a:pPr>
            <a:r>
              <a:rPr lang="en-US" altLang="zh-CN" b="1" dirty="0">
                <a:latin typeface="楷体" pitchFamily="49" charset="-122"/>
                <a:ea typeface="楷体" pitchFamily="49" charset="-122"/>
              </a:rPr>
              <a:t> </a:t>
            </a:r>
            <a:r>
              <a:rPr lang="en-US" altLang="zh-CN" b="1" dirty="0" smtClean="0">
                <a:latin typeface="楷体" pitchFamily="49" charset="-122"/>
                <a:ea typeface="楷体" pitchFamily="49" charset="-122"/>
              </a:rPr>
              <a:t>   a.</a:t>
            </a:r>
            <a:r>
              <a:rPr lang="zh-CN" altLang="en-US" b="1" dirty="0" smtClean="0">
                <a:latin typeface="楷体" pitchFamily="49" charset="-122"/>
                <a:ea typeface="楷体" pitchFamily="49" charset="-122"/>
              </a:rPr>
              <a:t>径向</a:t>
            </a:r>
            <a:r>
              <a:rPr lang="zh-CN" altLang="en-US" b="1" dirty="0">
                <a:latin typeface="楷体" pitchFamily="49" charset="-122"/>
                <a:ea typeface="楷体" pitchFamily="49" charset="-122"/>
              </a:rPr>
              <a:t>柱塞泵</a:t>
            </a:r>
            <a:r>
              <a:rPr lang="zh-CN" altLang="en-US" b="1" dirty="0" smtClean="0">
                <a:latin typeface="楷体" pitchFamily="49" charset="-122"/>
                <a:ea typeface="楷体" pitchFamily="49" charset="-122"/>
              </a:rPr>
              <a:t>定</a:t>
            </a:r>
            <a:r>
              <a:rPr lang="zh-CN" altLang="en-US" b="1" dirty="0">
                <a:latin typeface="楷体" pitchFamily="49" charset="-122"/>
                <a:ea typeface="楷体" pitchFamily="49" charset="-122"/>
              </a:rPr>
              <a:t>、转子</a:t>
            </a:r>
            <a:r>
              <a:rPr lang="zh-CN" altLang="en-US" b="1" dirty="0">
                <a:solidFill>
                  <a:srgbClr val="FF0000"/>
                </a:solidFill>
                <a:latin typeface="楷体" pitchFamily="49" charset="-122"/>
                <a:ea typeface="楷体" pitchFamily="49" charset="-122"/>
              </a:rPr>
              <a:t>偏心</a:t>
            </a:r>
            <a:r>
              <a:rPr lang="zh-CN" altLang="en-US" b="1" dirty="0">
                <a:latin typeface="楷体" pitchFamily="49" charset="-122"/>
                <a:ea typeface="楷体" pitchFamily="49" charset="-122"/>
              </a:rPr>
              <a:t>，因此转子旋转时柱塞在柱塞腔中往复移动。柱塞的行程取决于偏心距</a:t>
            </a:r>
            <a:r>
              <a:rPr lang="zh-CN" altLang="en-US" b="1" dirty="0" smtClean="0">
                <a:latin typeface="楷体" pitchFamily="49" charset="-122"/>
                <a:ea typeface="楷体" pitchFamily="49" charset="-122"/>
              </a:rPr>
              <a:t>。</a:t>
            </a:r>
            <a:endParaRPr lang="en-US" altLang="zh-CN" b="1" dirty="0" smtClean="0">
              <a:latin typeface="楷体" pitchFamily="49" charset="-122"/>
              <a:ea typeface="楷体" pitchFamily="49" charset="-122"/>
            </a:endParaRPr>
          </a:p>
          <a:p>
            <a:pPr>
              <a:lnSpc>
                <a:spcPct val="125000"/>
              </a:lnSpc>
              <a:spcBef>
                <a:spcPts val="0"/>
              </a:spcBef>
              <a:buSzPct val="85000"/>
            </a:pPr>
            <a:r>
              <a:rPr lang="en-US" altLang="zh-CN" b="1" dirty="0" smtClean="0">
                <a:latin typeface="楷体" pitchFamily="49" charset="-122"/>
                <a:ea typeface="楷体" pitchFamily="49" charset="-122"/>
              </a:rPr>
              <a:t>    b.</a:t>
            </a:r>
            <a:r>
              <a:rPr lang="zh-CN" altLang="en-US" b="1" dirty="0" smtClean="0">
                <a:latin typeface="楷体" pitchFamily="49" charset="-122"/>
                <a:ea typeface="楷体" pitchFamily="49" charset="-122"/>
              </a:rPr>
              <a:t>径向</a:t>
            </a:r>
            <a:r>
              <a:rPr lang="zh-CN" altLang="en-US" b="1" dirty="0">
                <a:latin typeface="楷体" pitchFamily="49" charset="-122"/>
                <a:ea typeface="楷体" pitchFamily="49" charset="-122"/>
              </a:rPr>
              <a:t>柱塞泵</a:t>
            </a:r>
            <a:r>
              <a:rPr lang="zh-CN" altLang="en-US" b="1" dirty="0" smtClean="0">
                <a:solidFill>
                  <a:srgbClr val="FF0000"/>
                </a:solidFill>
                <a:latin typeface="楷体" pitchFamily="49" charset="-122"/>
                <a:ea typeface="楷体" pitchFamily="49" charset="-122"/>
              </a:rPr>
              <a:t>配</a:t>
            </a:r>
            <a:r>
              <a:rPr lang="zh-CN" altLang="en-US" b="1" dirty="0">
                <a:solidFill>
                  <a:srgbClr val="FF0000"/>
                </a:solidFill>
                <a:latin typeface="楷体" pitchFamily="49" charset="-122"/>
                <a:ea typeface="楷体" pitchFamily="49" charset="-122"/>
              </a:rPr>
              <a:t>油轴固定不动</a:t>
            </a:r>
            <a:r>
              <a:rPr lang="zh-CN" altLang="en-US" b="1" dirty="0" smtClean="0">
                <a:latin typeface="楷体" pitchFamily="49" charset="-122"/>
                <a:ea typeface="楷体" pitchFamily="49" charset="-122"/>
              </a:rPr>
              <a:t>，</a:t>
            </a:r>
            <a:r>
              <a:rPr lang="zh-CN" altLang="en-US" b="1" dirty="0" smtClean="0">
                <a:solidFill>
                  <a:srgbClr val="FF0000"/>
                </a:solidFill>
                <a:latin typeface="楷体" pitchFamily="49" charset="-122"/>
                <a:ea typeface="楷体" pitchFamily="49" charset="-122"/>
              </a:rPr>
              <a:t>顺时针旋</a:t>
            </a:r>
            <a:r>
              <a:rPr lang="zh-CN" altLang="en-US" b="1" dirty="0" smtClean="0">
                <a:latin typeface="楷体" pitchFamily="49" charset="-122"/>
                <a:ea typeface="楷体" pitchFamily="49" charset="-122"/>
              </a:rPr>
              <a:t>转时，油</a:t>
            </a:r>
            <a:r>
              <a:rPr lang="zh-CN" altLang="en-US" b="1" dirty="0">
                <a:latin typeface="楷体" pitchFamily="49" charset="-122"/>
                <a:ea typeface="楷体" pitchFamily="49" charset="-122"/>
              </a:rPr>
              <a:t>液从</a:t>
            </a:r>
            <a:r>
              <a:rPr lang="zh-CN" altLang="en-US" b="1" dirty="0">
                <a:solidFill>
                  <a:srgbClr val="FF0000"/>
                </a:solidFill>
                <a:latin typeface="楷体" pitchFamily="49" charset="-122"/>
                <a:ea typeface="楷体" pitchFamily="49" charset="-122"/>
              </a:rPr>
              <a:t>上半部的两个</a:t>
            </a:r>
            <a:r>
              <a:rPr lang="zh-CN" altLang="en-US" b="1" dirty="0" smtClean="0">
                <a:solidFill>
                  <a:srgbClr val="FF0000"/>
                </a:solidFill>
                <a:latin typeface="楷体" pitchFamily="49" charset="-122"/>
                <a:ea typeface="楷体" pitchFamily="49" charset="-122"/>
              </a:rPr>
              <a:t>孔吸入</a:t>
            </a:r>
            <a:r>
              <a:rPr lang="zh-CN" altLang="en-US" b="1" dirty="0">
                <a:latin typeface="楷体" pitchFamily="49" charset="-122"/>
                <a:ea typeface="楷体" pitchFamily="49" charset="-122"/>
              </a:rPr>
              <a:t>，从</a:t>
            </a:r>
            <a:r>
              <a:rPr lang="zh-CN" altLang="en-US" b="1" dirty="0">
                <a:solidFill>
                  <a:srgbClr val="FF0000"/>
                </a:solidFill>
                <a:latin typeface="楷体" pitchFamily="49" charset="-122"/>
                <a:ea typeface="楷体" pitchFamily="49" charset="-122"/>
              </a:rPr>
              <a:t>下半部两个</a:t>
            </a:r>
            <a:r>
              <a:rPr lang="zh-CN" altLang="en-US" b="1" dirty="0" smtClean="0">
                <a:solidFill>
                  <a:srgbClr val="FF0000"/>
                </a:solidFill>
                <a:latin typeface="楷体" pitchFamily="49" charset="-122"/>
                <a:ea typeface="楷体" pitchFamily="49" charset="-122"/>
              </a:rPr>
              <a:t>孔压出</a:t>
            </a:r>
            <a:r>
              <a:rPr lang="zh-CN" altLang="en-US" b="1" dirty="0" smtClean="0">
                <a:latin typeface="楷体" pitchFamily="49" charset="-122"/>
                <a:ea typeface="楷体" pitchFamily="49" charset="-122"/>
              </a:rPr>
              <a:t>。</a:t>
            </a:r>
            <a:endParaRPr lang="zh-CN" altLang="en-US" b="1" dirty="0">
              <a:latin typeface="楷体" pitchFamily="49" charset="-122"/>
              <a:ea typeface="楷体" pitchFamily="49" charset="-122"/>
            </a:endParaRPr>
          </a:p>
        </p:txBody>
      </p:sp>
      <p:cxnSp>
        <p:nvCxnSpPr>
          <p:cNvPr id="4" name="直接箭头连接符 3"/>
          <p:cNvCxnSpPr/>
          <p:nvPr/>
        </p:nvCxnSpPr>
        <p:spPr>
          <a:xfrm flipH="1" flipV="1">
            <a:off x="3755206" y="4335912"/>
            <a:ext cx="432048" cy="43204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flipV="1">
            <a:off x="2579427" y="1869743"/>
            <a:ext cx="120367" cy="55114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85217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7" name="Rectangle 10"/>
          <p:cNvSpPr>
            <a:spLocks noChangeArrowheads="1"/>
          </p:cNvSpPr>
          <p:nvPr/>
        </p:nvSpPr>
        <p:spPr bwMode="auto">
          <a:xfrm>
            <a:off x="2951163" y="1406525"/>
            <a:ext cx="518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folHlink"/>
              </a:buClr>
              <a:buSzPct val="60000"/>
              <a:buFont typeface="Wingdings" pitchFamily="2" charset="2"/>
              <a:buNone/>
            </a:pPr>
            <a:endParaRPr lang="zh-CN" altLang="en-US" sz="3200" b="1" dirty="0">
              <a:latin typeface="楷体" pitchFamily="49" charset="-122"/>
              <a:ea typeface="楷体" pitchFamily="49"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444208" cy="6790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6444208" y="0"/>
            <a:ext cx="2699792" cy="679098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nSpc>
                <a:spcPct val="125000"/>
              </a:lnSpc>
              <a:spcAft>
                <a:spcPts val="1500"/>
              </a:spcAft>
            </a:pPr>
            <a:r>
              <a:rPr lang="zh-CN" altLang="en-US" b="1" dirty="0" smtClean="0">
                <a:latin typeface="楷体" pitchFamily="49" charset="-122"/>
                <a:ea typeface="楷体" pitchFamily="49" charset="-122"/>
              </a:rPr>
              <a:t>③径向柱塞泵</a:t>
            </a:r>
            <a:r>
              <a:rPr lang="zh-CN" altLang="en-US" b="1" dirty="0">
                <a:latin typeface="楷体" pitchFamily="49" charset="-122"/>
                <a:ea typeface="楷体" pitchFamily="49" charset="-122"/>
              </a:rPr>
              <a:t>特点</a:t>
            </a:r>
            <a:endParaRPr lang="en-US" altLang="zh-CN" b="1" dirty="0" smtClean="0">
              <a:latin typeface="楷体" pitchFamily="49" charset="-122"/>
              <a:ea typeface="楷体" pitchFamily="49" charset="-122"/>
            </a:endParaRPr>
          </a:p>
          <a:p>
            <a:pPr>
              <a:lnSpc>
                <a:spcPct val="125000"/>
              </a:lnSpc>
              <a:spcAft>
                <a:spcPts val="1500"/>
              </a:spcAft>
            </a:pPr>
            <a:r>
              <a:rPr lang="zh-CN" altLang="en-US" b="1" dirty="0" smtClean="0">
                <a:latin typeface="楷体" pitchFamily="49" charset="-122"/>
                <a:ea typeface="楷体" pitchFamily="49" charset="-122"/>
              </a:rPr>
              <a:t>    径向</a:t>
            </a:r>
            <a:r>
              <a:rPr lang="zh-CN" altLang="en-US" b="1" dirty="0">
                <a:latin typeface="楷体" pitchFamily="49" charset="-122"/>
                <a:ea typeface="楷体" pitchFamily="49" charset="-122"/>
              </a:rPr>
              <a:t>柱塞泵偏心距可调</a:t>
            </a:r>
            <a:r>
              <a:rPr lang="zh-CN" altLang="en-US" b="1" dirty="0" smtClean="0">
                <a:latin typeface="楷体" pitchFamily="49" charset="-122"/>
                <a:ea typeface="楷体" pitchFamily="49" charset="-122"/>
              </a:rPr>
              <a:t>，是</a:t>
            </a:r>
            <a:r>
              <a:rPr lang="zh-CN" altLang="en-US" b="1" dirty="0">
                <a:solidFill>
                  <a:srgbClr val="FF0000"/>
                </a:solidFill>
                <a:latin typeface="楷体" pitchFamily="49" charset="-122"/>
                <a:ea typeface="楷体" pitchFamily="49" charset="-122"/>
              </a:rPr>
              <a:t>变量泵</a:t>
            </a:r>
            <a:r>
              <a:rPr lang="zh-CN" altLang="en-US" b="1" dirty="0">
                <a:latin typeface="楷体" pitchFamily="49" charset="-122"/>
                <a:ea typeface="楷体" pitchFamily="49" charset="-122"/>
              </a:rPr>
              <a:t>；径向柱塞泵的排量因偏心距的不同而不同。</a:t>
            </a:r>
            <a:endParaRPr lang="en-US" altLang="zh-CN" b="1" dirty="0">
              <a:latin typeface="楷体" pitchFamily="49" charset="-122"/>
              <a:ea typeface="楷体" pitchFamily="49" charset="-122"/>
            </a:endParaRPr>
          </a:p>
          <a:p>
            <a:pPr>
              <a:lnSpc>
                <a:spcPct val="125000"/>
              </a:lnSpc>
              <a:spcAft>
                <a:spcPts val="1500"/>
              </a:spcAft>
            </a:pPr>
            <a:endParaRPr lang="en-US" altLang="zh-CN" b="1" dirty="0" smtClean="0">
              <a:latin typeface="楷体" pitchFamily="49" charset="-122"/>
              <a:ea typeface="楷体" pitchFamily="49" charset="-122"/>
            </a:endParaRPr>
          </a:p>
          <a:p>
            <a:pPr>
              <a:lnSpc>
                <a:spcPct val="125000"/>
              </a:lnSpc>
              <a:spcAft>
                <a:spcPts val="1500"/>
              </a:spcAft>
            </a:pPr>
            <a:r>
              <a:rPr lang="zh-CN" altLang="en-US" b="1" dirty="0" smtClean="0">
                <a:latin typeface="楷体" pitchFamily="49" charset="-122"/>
                <a:ea typeface="楷体" pitchFamily="49" charset="-122"/>
              </a:rPr>
              <a:t>    径向</a:t>
            </a:r>
            <a:r>
              <a:rPr lang="zh-CN" altLang="en-US" b="1" dirty="0">
                <a:latin typeface="楷体" pitchFamily="49" charset="-122"/>
                <a:ea typeface="楷体" pitchFamily="49" charset="-122"/>
              </a:rPr>
              <a:t>柱塞泵偏心距的方向改变，进油口和压油口也随之</a:t>
            </a:r>
            <a:r>
              <a:rPr lang="zh-CN" altLang="en-US" b="1" dirty="0" smtClean="0">
                <a:latin typeface="楷体" pitchFamily="49" charset="-122"/>
                <a:ea typeface="楷体" pitchFamily="49" charset="-122"/>
              </a:rPr>
              <a:t>互换；径向</a:t>
            </a:r>
            <a:r>
              <a:rPr lang="zh-CN" altLang="en-US" b="1" dirty="0">
                <a:latin typeface="楷体" pitchFamily="49" charset="-122"/>
                <a:ea typeface="楷体" pitchFamily="49" charset="-122"/>
              </a:rPr>
              <a:t>柱塞泵是</a:t>
            </a:r>
            <a:r>
              <a:rPr lang="zh-CN" altLang="en-US" b="1" dirty="0">
                <a:solidFill>
                  <a:srgbClr val="FF0000"/>
                </a:solidFill>
                <a:latin typeface="楷体" pitchFamily="49" charset="-122"/>
                <a:ea typeface="楷体" pitchFamily="49" charset="-122"/>
              </a:rPr>
              <a:t>双向变量泵</a:t>
            </a:r>
            <a:r>
              <a:rPr lang="zh-CN" altLang="en-US" b="1" dirty="0">
                <a:latin typeface="楷体" pitchFamily="49" charset="-122"/>
                <a:ea typeface="楷体" pitchFamily="49" charset="-122"/>
              </a:rPr>
              <a:t>。</a:t>
            </a:r>
            <a:endParaRPr lang="en-US" altLang="zh-CN" b="1" dirty="0">
              <a:latin typeface="楷体" pitchFamily="49" charset="-122"/>
              <a:ea typeface="楷体" pitchFamily="49" charset="-122"/>
            </a:endParaRPr>
          </a:p>
        </p:txBody>
      </p:sp>
      <p:sp>
        <p:nvSpPr>
          <p:cNvPr id="3" name="灯片编号占位符 2"/>
          <p:cNvSpPr>
            <a:spLocks noGrp="1"/>
          </p:cNvSpPr>
          <p:nvPr>
            <p:ph type="sldNum" sz="quarter" idx="12"/>
          </p:nvPr>
        </p:nvSpPr>
        <p:spPr/>
        <p:txBody>
          <a:bodyPr/>
          <a:lstStyle/>
          <a:p>
            <a:pPr>
              <a:defRPr/>
            </a:pPr>
            <a:fld id="{69323B38-9118-42A9-9E3C-619A4D66D62D}" type="slidenum">
              <a:rPr lang="en-US" altLang="zh-CN" smtClean="0"/>
              <a:pPr>
                <a:defRPr/>
              </a:pPr>
              <a:t>8</a:t>
            </a:fld>
            <a:endParaRPr lang="en-US" altLang="zh-CN" dirty="0"/>
          </a:p>
        </p:txBody>
      </p:sp>
    </p:spTree>
    <p:extLst>
      <p:ext uri="{BB962C8B-B14F-4D97-AF65-F5344CB8AC3E}">
        <p14:creationId xmlns:p14="http://schemas.microsoft.com/office/powerpoint/2010/main" val="28999593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1" descr="200503181354507349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28" y="0"/>
            <a:ext cx="5245744" cy="4005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923928" cy="4005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5716" y="5199857"/>
            <a:ext cx="9036496" cy="1554272"/>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25000"/>
              </a:lnSpc>
            </a:pPr>
            <a:r>
              <a:rPr lang="zh-CN" altLang="en-US" sz="2800" b="1" dirty="0">
                <a:latin typeface="楷体" pitchFamily="49" charset="-122"/>
                <a:ea typeface="楷体" pitchFamily="49" charset="-122"/>
              </a:rPr>
              <a:t> </a:t>
            </a:r>
            <a:r>
              <a:rPr lang="zh-CN" altLang="en-US" sz="2800" b="1" dirty="0" smtClean="0">
                <a:latin typeface="楷体" pitchFamily="49" charset="-122"/>
                <a:ea typeface="楷体" pitchFamily="49" charset="-122"/>
              </a:rPr>
              <a:t>   </a:t>
            </a:r>
            <a:r>
              <a:rPr lang="zh-CN" altLang="en-US" b="1" dirty="0" smtClean="0">
                <a:latin typeface="楷体" pitchFamily="49" charset="-122"/>
                <a:ea typeface="楷体" pitchFamily="49" charset="-122"/>
              </a:rPr>
              <a:t>径向</a:t>
            </a:r>
            <a:r>
              <a:rPr lang="zh-CN" altLang="en-US" b="1" dirty="0">
                <a:latin typeface="楷体" pitchFamily="49" charset="-122"/>
                <a:ea typeface="楷体" pitchFamily="49" charset="-122"/>
              </a:rPr>
              <a:t>柱塞泵径向尺寸大，结构较复杂，自吸能力差，且配油轴受到径向不平衡液压力的作用，易于磨损，从而限制了它转速和压力的提高。因此在许多场合已逐渐被轴向柱塞泵所代替。</a:t>
            </a:r>
            <a:endParaRPr lang="zh-CN" altLang="en-US" dirty="0"/>
          </a:p>
        </p:txBody>
      </p:sp>
      <p:sp>
        <p:nvSpPr>
          <p:cNvPr id="2" name="灯片编号占位符 1"/>
          <p:cNvSpPr>
            <a:spLocks noGrp="1"/>
          </p:cNvSpPr>
          <p:nvPr>
            <p:ph type="sldNum" sz="quarter" idx="12"/>
          </p:nvPr>
        </p:nvSpPr>
        <p:spPr/>
        <p:txBody>
          <a:bodyPr/>
          <a:lstStyle/>
          <a:p>
            <a:pPr>
              <a:defRPr/>
            </a:pPr>
            <a:fld id="{E7B09C40-48B9-4888-B94A-48155C3CC48A}" type="slidenum">
              <a:rPr lang="en-US" altLang="zh-CN" smtClean="0"/>
              <a:pPr>
                <a:defRPr/>
              </a:pPr>
              <a:t>9</a:t>
            </a:fld>
            <a:endParaRPr lang="en-US" altLang="zh-CN"/>
          </a:p>
        </p:txBody>
      </p:sp>
    </p:spTree>
    <p:extLst>
      <p:ext uri="{BB962C8B-B14F-4D97-AF65-F5344CB8AC3E}">
        <p14:creationId xmlns:p14="http://schemas.microsoft.com/office/powerpoint/2010/main" val="217784375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2615</TotalTime>
  <Words>1629</Words>
  <Application>Microsoft Office PowerPoint</Application>
  <PresentationFormat>全屏显示(4:3)</PresentationFormat>
  <Paragraphs>223</Paragraphs>
  <Slides>39</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39</vt:i4>
      </vt:variant>
    </vt:vector>
  </HeadingPairs>
  <TitlesOfParts>
    <vt:vector size="52" baseType="lpstr">
      <vt:lpstr>仿宋_GB2312</vt:lpstr>
      <vt:lpstr>黑体</vt:lpstr>
      <vt:lpstr>楷体</vt:lpstr>
      <vt:lpstr>楷体_GB2312</vt:lpstr>
      <vt:lpstr>隶书</vt:lpstr>
      <vt:lpstr>宋体</vt:lpstr>
      <vt:lpstr>Calibri</vt:lpstr>
      <vt:lpstr>Constantia</vt:lpstr>
      <vt:lpstr>Tahoma</vt:lpstr>
      <vt:lpstr>Times New Roman</vt:lpstr>
      <vt:lpstr>Wingdings</vt:lpstr>
      <vt:lpstr>Wingdings 2</vt:lpstr>
      <vt:lpstr>流畅</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五、液压泵的选用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ecust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液压动力元件</dc:title>
  <dc:creator>wq</dc:creator>
  <cp:lastModifiedBy>wangqiang</cp:lastModifiedBy>
  <cp:revision>212</cp:revision>
  <dcterms:created xsi:type="dcterms:W3CDTF">2003-09-25T00:33:31Z</dcterms:created>
  <dcterms:modified xsi:type="dcterms:W3CDTF">2016-10-07T03:26:11Z</dcterms:modified>
</cp:coreProperties>
</file>