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332" r:id="rId3"/>
    <p:sldId id="258" r:id="rId4"/>
    <p:sldId id="304" r:id="rId5"/>
    <p:sldId id="285" r:id="rId6"/>
    <p:sldId id="287" r:id="rId7"/>
    <p:sldId id="264" r:id="rId8"/>
    <p:sldId id="333" r:id="rId9"/>
    <p:sldId id="294" r:id="rId10"/>
    <p:sldId id="266" r:id="rId11"/>
    <p:sldId id="358" r:id="rId12"/>
    <p:sldId id="339" r:id="rId13"/>
    <p:sldId id="360" r:id="rId14"/>
    <p:sldId id="361" r:id="rId15"/>
    <p:sldId id="364" r:id="rId16"/>
    <p:sldId id="311" r:id="rId17"/>
    <p:sldId id="362" r:id="rId18"/>
    <p:sldId id="269" r:id="rId19"/>
    <p:sldId id="330" r:id="rId20"/>
    <p:sldId id="323" r:id="rId21"/>
    <p:sldId id="341" r:id="rId22"/>
    <p:sldId id="342" r:id="rId23"/>
    <p:sldId id="344" r:id="rId24"/>
    <p:sldId id="345" r:id="rId25"/>
    <p:sldId id="346" r:id="rId26"/>
    <p:sldId id="272" r:id="rId27"/>
    <p:sldId id="274" r:id="rId28"/>
    <p:sldId id="373" r:id="rId29"/>
    <p:sldId id="368" r:id="rId30"/>
    <p:sldId id="369" r:id="rId31"/>
    <p:sldId id="347" r:id="rId32"/>
    <p:sldId id="326" r:id="rId33"/>
    <p:sldId id="327" r:id="rId34"/>
    <p:sldId id="348" r:id="rId35"/>
    <p:sldId id="370" r:id="rId36"/>
    <p:sldId id="367" r:id="rId37"/>
    <p:sldId id="307" r:id="rId38"/>
    <p:sldId id="350" r:id="rId39"/>
    <p:sldId id="328" r:id="rId40"/>
    <p:sldId id="329" r:id="rId41"/>
    <p:sldId id="352" r:id="rId42"/>
    <p:sldId id="365" r:id="rId43"/>
    <p:sldId id="37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85FB-0E6F-4A23-B95D-1055C387E43C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81DD5-1818-4E5C-835B-1FB8FBD13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6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1DD5-1818-4E5C-835B-1FB8FBD132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6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1DD5-1818-4E5C-835B-1FB8FBD132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6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8A44D0-6523-4BD1-AF22-EA529A5BDB89}" type="slidenum">
              <a:rPr lang="en-US" altLang="zh-CN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8A44D0-6523-4BD1-AF22-EA529A5BDB89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3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8A44D0-6523-4BD1-AF22-EA529A5BDB89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8A44D0-6523-4BD1-AF22-EA529A5BDB89}" type="slidenum">
              <a:rPr lang="en-US" altLang="zh-CN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1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8A44D0-6523-4BD1-AF22-EA529A5BDB89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4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8A44D0-6523-4BD1-AF22-EA529A5BDB89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1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8A44D0-6523-4BD1-AF22-EA529A5BDB89}" type="slidenum">
              <a:rPr lang="en-US" altLang="zh-CN" smtClean="0">
                <a:latin typeface="Times New Roman" pitchFamily="18" charset="0"/>
              </a:rPr>
              <a:pPr eaLnBrk="1" hangingPunct="1"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8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6CBC-703B-46A9-88A1-C9F9CCD7965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598-A312-4DAE-BC2F-3B376178EB29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0E6C-BC1B-4B22-A0AC-6A8413579AFA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1214-E157-41BF-90A7-FE2CDFD4A824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341D-3729-4DE7-92BF-1399D2F08F55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C5A-A522-4D04-AE55-6F7D63598F01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A3A9-22E1-4EFE-90AA-22103A62164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B8EE-E0BF-49CB-8700-E3BB04F47CA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A70-CC65-43DF-BB4E-C19D3F94757B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43A4-F30F-4261-BDD9-AE899B34BE8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5013-F858-44F6-841C-078975E00A04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AAA4E2-B7A9-4694-B384-B61B94D417BB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868C71-DF39-427E-97AD-897DC51CBE6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56792"/>
            <a:ext cx="7772400" cy="1066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第三章  液压执行元件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10</a:t>
            </a:fld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96" name="ShockwaveFlash1" r:id="rId2" imgW="9153360" imgH="6858000"/>
        </mc:Choice>
        <mc:Fallback>
          <p:control name="ShockwaveFlash1" r:id="rId2" imgW="9153360" imgH="685800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8900" y="0"/>
                  <a:ext cx="9152900" cy="6858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5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6" y="-34119"/>
            <a:ext cx="917728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86802" y="4725144"/>
            <a:ext cx="160162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叶片两边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受压力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不等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，转子顺时针旋转</a:t>
            </a:r>
            <a:r>
              <a:rPr lang="en-US" altLang="zh-CN" sz="1200" b="1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zh-CN" altLang="en-US" sz="1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682" y="-34119"/>
            <a:ext cx="160066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叶片两边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受压力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不等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，转子顺时针旋转</a:t>
            </a:r>
            <a:r>
              <a:rPr lang="en-US" altLang="zh-CN" sz="1200" b="1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zh-CN" altLang="en-US" sz="12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5796136" y="4221088"/>
            <a:ext cx="990668" cy="504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427984" y="427546"/>
            <a:ext cx="133360" cy="1057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3100" y="3634827"/>
            <a:ext cx="3456384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3693" y="0"/>
            <a:ext cx="9179278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双作用叶片式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液压马达内部结构的特点</a:t>
            </a:r>
            <a:endParaRPr lang="zh-CN" alt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46" y="4815052"/>
            <a:ext cx="9144000" cy="2027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①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能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正、反转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，所以液压马达的内部结构必须是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对称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液压马达的叶片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没有倾角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② 液压马达需要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初始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才能提供必要的启动转矩</a:t>
            </a:r>
            <a:r>
              <a:rPr lang="zh-CN" altLang="en-US" sz="2400" b="1" dirty="0">
                <a:ea typeface="楷体_GB2312" pitchFamily="49" charset="-122"/>
              </a:rPr>
              <a:t>。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叶片根部始终通压力油，并在叶片根部设置预紧弹簧，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建立初始密封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3690049" cy="27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3100" y="3634827"/>
            <a:ext cx="3456384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3693" y="0"/>
            <a:ext cx="9179278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双作用叶片式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液压马达进、出油口特点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1585" y="5744234"/>
            <a:ext cx="9144000" cy="1113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液压马达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一般需要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外泄油口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，其排油口压力稍大于大气压力，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进、出油口直径相同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6" y="1511634"/>
            <a:ext cx="5175360" cy="38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3100" y="3634827"/>
            <a:ext cx="3456384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3693" y="0"/>
            <a:ext cx="9179278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影响双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作用叶片式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液压马达输出的因素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-13693" y="5420812"/>
            <a:ext cx="9144000" cy="14371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液压马达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输出转矩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的大小是由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外负载决定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的。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输出转速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的大小是由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液压马达的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决定的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。虽然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液压马达的转速范围足够大，但对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最低稳定转速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仍有一定要求。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4752844" cy="35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843808" y="1721947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液压马达的职能符号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141047" y="3140968"/>
            <a:ext cx="6826250" cy="2001838"/>
            <a:chOff x="624" y="1680"/>
            <a:chExt cx="4300" cy="1261"/>
          </a:xfrm>
        </p:grpSpPr>
        <p:pic>
          <p:nvPicPr>
            <p:cNvPr id="18436" name="Picture 4" descr="pump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90"/>
            <a:stretch>
              <a:fillRect/>
            </a:stretch>
          </p:blipFill>
          <p:spPr bwMode="auto">
            <a:xfrm>
              <a:off x="624" y="1968"/>
              <a:ext cx="4300" cy="973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8437" name="Picture 5" descr="pump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033"/>
            <a:stretch>
              <a:fillRect/>
            </a:stretch>
          </p:blipFill>
          <p:spPr bwMode="auto">
            <a:xfrm>
              <a:off x="624" y="1680"/>
              <a:ext cx="4300" cy="288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997"/>
              </p:ext>
            </p:extLst>
          </p:nvPr>
        </p:nvGraphicFramePr>
        <p:xfrm>
          <a:off x="268" y="0"/>
          <a:ext cx="9144002" cy="688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824"/>
                <a:gridCol w="3211041"/>
                <a:gridCol w="235971"/>
                <a:gridCol w="3636166"/>
              </a:tblGrid>
              <a:tr h="980728"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液压马达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楷体" pitchFamily="49" charset="-122"/>
                          <a:ea typeface="楷体" pitchFamily="49" charset="-122"/>
                        </a:rPr>
                        <a:t>电机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3481"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相同点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输出旋转运动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0130"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同功率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液压马达体积比电机小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53961">
                <a:tc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转速与转矩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关系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低转速也能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获得大转矩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转速下降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转矩也下降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014485"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1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转矩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1000" b="1" baseline="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baseline="0" dirty="0" smtClean="0">
                          <a:latin typeface="楷体" pitchFamily="49" charset="-122"/>
                          <a:ea typeface="楷体" pitchFamily="49" charset="-122"/>
                        </a:rPr>
                        <a:t>增大输入压力</a:t>
                      </a:r>
                      <a:endParaRPr lang="en-US" altLang="zh-CN" sz="2400" b="1" baseline="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baseline="0" dirty="0" smtClean="0">
                          <a:latin typeface="楷体" pitchFamily="49" charset="-122"/>
                          <a:ea typeface="楷体" pitchFamily="49" charset="-122"/>
                        </a:rPr>
                        <a:t>转矩也增大</a:t>
                      </a:r>
                      <a:endParaRPr lang="zh-CN" altLang="en-US" sz="2400" b="1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加大电流时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转矩增加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065194"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转速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改变输入流量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改变转速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需要变速器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67405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超载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 液压马达能够停止不转，自动把负荷保持在原位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 须靠其它装置（如制动器）才能将负荷保持在原位。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3100" y="3634827"/>
            <a:ext cx="3456384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8456" y="5674014"/>
            <a:ext cx="7126878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2500"/>
              </a:spcAft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液压马达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与电动机、其他动力机相比，显得体积小、重量轻、转动惯量小，动作灵敏。   </a:t>
            </a:r>
            <a:endParaRPr lang="zh-CN" altLang="en-US" sz="2400" b="1" dirty="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5" y="1538184"/>
            <a:ext cx="5175360" cy="38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1835696" y="2204864"/>
            <a:ext cx="3972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液压马达的基本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参数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4229" y="3540241"/>
            <a:ext cx="1481084" cy="651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8723" y="4069859"/>
            <a:ext cx="1539808" cy="4392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输入流量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96091" y="1826741"/>
            <a:ext cx="1199321" cy="442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负载</a:t>
            </a:r>
          </a:p>
        </p:txBody>
      </p:sp>
      <p:sp>
        <p:nvSpPr>
          <p:cNvPr id="13" name="矩形 12"/>
          <p:cNvSpPr/>
          <p:nvPr/>
        </p:nvSpPr>
        <p:spPr>
          <a:xfrm>
            <a:off x="3196091" y="2342498"/>
            <a:ext cx="1842084" cy="554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输出转矩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T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98219" y="4638991"/>
            <a:ext cx="1831735" cy="507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输出转速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2622528" y="2738687"/>
            <a:ext cx="531765" cy="2177238"/>
          </a:xfrm>
          <a:prstGeom prst="leftBrace">
            <a:avLst>
              <a:gd name="adj1" fmla="val 59910"/>
              <a:gd name="adj2" fmla="val 5307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6364" y="1939646"/>
            <a:ext cx="1583392" cy="6328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p×q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" name="直接箭头连接符 4"/>
          <p:cNvCxnSpPr>
            <a:endCxn id="2" idx="0"/>
          </p:cNvCxnSpPr>
          <p:nvPr/>
        </p:nvCxnSpPr>
        <p:spPr>
          <a:xfrm>
            <a:off x="1802191" y="2617322"/>
            <a:ext cx="22580" cy="9229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802191" y="4192001"/>
            <a:ext cx="0" cy="6342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78828" y="4915925"/>
            <a:ext cx="1763020" cy="637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×T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75842" y="2164173"/>
            <a:ext cx="2928035" cy="3354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spcAft>
                <a:spcPts val="2400"/>
              </a:spcAft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基本参数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）压力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（输入）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（输入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转速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转矩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817" y="-25052"/>
            <a:ext cx="92525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</p:pic>
      <p:sp>
        <p:nvSpPr>
          <p:cNvPr id="3" name="矩形 2"/>
          <p:cNvSpPr/>
          <p:nvPr/>
        </p:nvSpPr>
        <p:spPr>
          <a:xfrm>
            <a:off x="3894454" y="1193292"/>
            <a:ext cx="1080120" cy="43204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压力能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328" y="1638083"/>
            <a:ext cx="1326412" cy="469255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机械能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404664"/>
            <a:ext cx="2559958" cy="903232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液压执行元件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能量转换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装置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59632" y="1480513"/>
            <a:ext cx="6336704" cy="5024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）压力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（输入）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①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：按</a:t>
            </a:r>
            <a:r>
              <a:rPr lang="zh-CN" altLang="en-US" sz="2400" b="1" i="1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实验标准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进行的满载和连续运转的实验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压力。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 smtClean="0">
                <a:latin typeface="楷体"/>
                <a:ea typeface="楷体"/>
              </a:rPr>
              <a:t>    ②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最高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：按</a:t>
            </a:r>
            <a:r>
              <a:rPr lang="zh-CN" altLang="en-US" sz="2400" b="1" i="1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实验标准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进行连续超载实验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压力。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工作压力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：由</a:t>
            </a:r>
            <a:r>
              <a:rPr lang="zh-CN" altLang="en-US" sz="2400" b="1" i="1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负载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决定的液压马达进口处的实际工作压力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76" y="1381141"/>
            <a:ext cx="3104904" cy="232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48723" y="4005064"/>
            <a:ext cx="7049976" cy="295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④压力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差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：液压马达进口和出口压力（背压）之差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spcAft>
                <a:spcPts val="2500"/>
              </a:spcAft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* 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一般进口为大气压，其压力差为泵出口表压。而液压马达出口常有背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压（大于大气压），在计算时要用两端压力差。</a:t>
            </a:r>
            <a:endParaRPr lang="zh-CN" altLang="en-US" dirty="0"/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547664" y="22263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066584" y="2226383"/>
            <a:ext cx="8668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7950" y="962320"/>
            <a:ext cx="6806850" cy="557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）流量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（输入）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①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：在额定压力下，保证额定转速所需的液压马达的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输入流量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（实际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流量）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②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：不计液压马达泄漏，由液压马达排量计算得到的指定转速所需的输入流量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1500"/>
              </a:spcAft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：在某压力下为得到所需转速，液压马达所需的输入流量，它等于理论流量与泄漏量之和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（实际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流量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理论流量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泄漏量）     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73905"/>
            <a:ext cx="3006851" cy="225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16017" y="1484784"/>
            <a:ext cx="7958978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）转速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（输出）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①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：按实验标准规定进行连续满载的转速。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②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工作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转速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：按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系统负载要求的液压马达实际转速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③最高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（低）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5386003"/>
            <a:ext cx="2534668" cy="630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defRPr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 =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sz="28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v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V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3006851" cy="225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44080" y="1484784"/>
            <a:ext cx="6480720" cy="216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）转矩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（输出）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①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输出转矩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：不计液压马达机械损失，液压力作用于液压马达转子形成的转矩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20" y="3861048"/>
            <a:ext cx="302391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Pq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= </a:t>
            </a:r>
            <a:r>
              <a:rPr lang="el-GR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ω</a:t>
            </a:r>
            <a:r>
              <a:rPr lang="en-US" altLang="zh-CN" sz="28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150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Pq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/(2</a:t>
            </a:r>
            <a:r>
              <a:rPr lang="el-GR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n)</a:t>
            </a:r>
            <a:endParaRPr lang="en-US" altLang="zh-CN" sz="2800" b="1" dirty="0">
              <a:solidFill>
                <a:prstClr val="black"/>
              </a:solidFill>
              <a:latin typeface="楷体"/>
              <a:ea typeface="楷体"/>
            </a:endParaRPr>
          </a:p>
          <a:p>
            <a:pPr>
              <a:lnSpc>
                <a:spcPct val="150000"/>
              </a:lnSpc>
              <a:spcAft>
                <a:spcPts val="150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楷体"/>
                <a:ea typeface="楷体"/>
              </a:rPr>
              <a:t>⊿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V/(2</a:t>
            </a:r>
            <a:r>
              <a:rPr lang="el-GR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)</a:t>
            </a:r>
            <a:endParaRPr lang="en-US" altLang="zh-CN" sz="2800" b="1" dirty="0">
              <a:solidFill>
                <a:prstClr val="black"/>
              </a:solidFill>
              <a:latin typeface="楷体"/>
              <a:ea typeface="楷体"/>
            </a:endParaRPr>
          </a:p>
          <a:p>
            <a:pPr>
              <a:lnSpc>
                <a:spcPct val="150000"/>
              </a:lnSpc>
              <a:spcAft>
                <a:spcPts val="1500"/>
              </a:spcAft>
              <a:defRPr/>
            </a:pPr>
            <a:endParaRPr lang="en-US" altLang="zh-CN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defRPr/>
            </a:pPr>
            <a:endParaRPr lang="en-US" altLang="zh-CN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09" y="4457719"/>
            <a:ext cx="3006851" cy="225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259632" y="1844824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②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实际输出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转矩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：克服机械摩擦后的液压马达的输出转矩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9752" y="3454571"/>
            <a:ext cx="30171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PV</a:t>
            </a:r>
            <a:r>
              <a:rPr lang="el-GR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800" b="1" dirty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800" b="1" dirty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4"/>
          <p:cNvSpPr txBox="1">
            <a:spLocks noChangeArrowheads="1"/>
          </p:cNvSpPr>
          <p:nvPr/>
        </p:nvSpPr>
        <p:spPr bwMode="auto">
          <a:xfrm flipH="1" flipV="1">
            <a:off x="5364163" y="3327400"/>
            <a:ext cx="792162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3693" y="5657671"/>
            <a:ext cx="9144000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在</a:t>
            </a: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输入相同压力、流量油液情况下下，液压马达起动时输出的转距要比运转中的转距小。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208" y="1388407"/>
            <a:ext cx="2367124" cy="38779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刚启动时，由于启动前静止状态下润滑油膜被挤掉，基本上变成了干摩擦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此时摩擦系数最大。运转后，润滑油膜建立，摩擦阻力下降，并随着滑动速度和油膜变厚而减少。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3693" y="0"/>
            <a:ext cx="9179278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输出转矩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特点</a:t>
            </a:r>
            <a:endParaRPr lang="zh-CN" altLang="en-US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231"/>
            <a:ext cx="5992587" cy="449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矩形 2"/>
          <p:cNvSpPr>
            <a:spLocks noChangeArrowheads="1"/>
          </p:cNvSpPr>
          <p:nvPr/>
        </p:nvSpPr>
        <p:spPr bwMode="auto">
          <a:xfrm>
            <a:off x="1403648" y="1936207"/>
            <a:ext cx="6656794" cy="36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液压马达</a:t>
            </a:r>
            <a:r>
              <a:rPr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的转速过低时，往往保持不了匀速，会出现时停时动的不稳定状态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，转速有波动，这就是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“爬行”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现象。</a:t>
            </a:r>
            <a:endParaRPr lang="en-US" altLang="zh-CN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低速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大转矩马达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的排量大、尺寸大、转动惯量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大，低速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大转矩液压马达的低速稳定性要比高速马达好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3693" y="0"/>
            <a:ext cx="9179278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低速稳定性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45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025503" y="2774014"/>
            <a:ext cx="2380676" cy="2011793"/>
            <a:chOff x="1203" y="1728"/>
            <a:chExt cx="1754" cy="1810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117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 flipV="1">
              <a:off x="1639" y="1728"/>
              <a:ext cx="196" cy="27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2" y="2906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50293" y="2276871"/>
            <a:ext cx="0" cy="438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7035408" y="2201071"/>
          <a:ext cx="1814512" cy="883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799753" imgH="406224" progId="Equation.DSMT4">
                  <p:embed/>
                </p:oleObj>
              </mc:Choice>
              <mc:Fallback>
                <p:oleObj name="Equation" r:id="rId3" imgW="79975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408" y="2201071"/>
                        <a:ext cx="1814512" cy="8832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984745" y="3334529"/>
                <a:ext cx="1915838" cy="8297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</a:rPr>
                  <a:t>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/>
                            <a:ea typeface="楷体" pitchFamily="49" charset="-122"/>
                          </a:rPr>
                          <m:t>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/>
                            <a:ea typeface="楷体" pitchFamily="49" charset="-122"/>
                          </a:rPr>
                          <m:t>𝑽</m:t>
                        </m:r>
                      </m:den>
                    </m:f>
                  </m:oMath>
                </a14:m>
                <a:r>
                  <a:rPr lang="el-GR" altLang="zh-CN" sz="3600" b="1" dirty="0">
                    <a:solidFill>
                      <a:srgbClr val="000000"/>
                    </a:solidFill>
                    <a:latin typeface="楷体" pitchFamily="49" charset="-122"/>
                  </a:rPr>
                  <a:t>η</a:t>
                </a:r>
                <a:r>
                  <a:rPr lang="en-US" altLang="zh-CN" sz="3600" b="1" baseline="-25000" dirty="0">
                    <a:solidFill>
                      <a:srgbClr val="000000"/>
                    </a:solidFill>
                    <a:latin typeface="楷体" pitchFamily="49" charset="-122"/>
                  </a:rPr>
                  <a:t>v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745" y="3334529"/>
                <a:ext cx="1915838" cy="82971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5674" b="-6383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091506" y="1752987"/>
            <a:ext cx="1498133" cy="523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598" y="1758016"/>
            <a:ext cx="2053903" cy="51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q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64157" y="4701054"/>
            <a:ext cx="3133341" cy="1021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△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l-GR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η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楷体" pitchFamily="49" charset="-122"/>
              </a:rPr>
              <a:t>v</a:t>
            </a:r>
            <a:r>
              <a:rPr lang="el-GR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η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楷体" pitchFamily="49" charset="-122"/>
              </a:rPr>
              <a:t>m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    = 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</a:rPr>
              <a:t>2</a:t>
            </a:r>
            <a:r>
              <a:rPr lang="el-GR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π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楷体" pitchFamily="49" charset="-122"/>
              </a:rPr>
              <a:t>nT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9073" y="3074452"/>
            <a:ext cx="1202226" cy="477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88" y="4472040"/>
            <a:ext cx="2232248" cy="173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6591299" y="2796149"/>
            <a:ext cx="393446" cy="9144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9179278" cy="12105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液压马达输入、输出计算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6979" y="4993963"/>
            <a:ext cx="1498133" cy="523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33156" y="2386660"/>
            <a:ext cx="134684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压力能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pq</a:t>
            </a:r>
            <a:r>
              <a:rPr lang="zh-CN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输入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56768" y="2330142"/>
            <a:ext cx="134684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输出机械能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8633" y="3240913"/>
            <a:ext cx="215302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基本参数</a:t>
            </a:r>
            <a:endParaRPr lang="en-US" altLang="zh-CN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、压力、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、流量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转速、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3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3100" y="3634827"/>
            <a:ext cx="3456384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5635" y="4968066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-2" y="3463482"/>
          <a:ext cx="9051636" cy="32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5818"/>
                <a:gridCol w="4525818"/>
              </a:tblGrid>
              <a:tr h="757606">
                <a:tc>
                  <a:txBody>
                    <a:bodyPr/>
                    <a:lstStyle/>
                    <a:p>
                      <a:pPr lvl="0" algn="ctr"/>
                      <a:endParaRPr lang="en-US" altLang="zh-CN" sz="1000" b="1" dirty="0" smtClean="0">
                        <a:solidFill>
                          <a:prstClr val="black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lvl="0" algn="ctr"/>
                      <a:r>
                        <a:rPr lang="zh-CN" altLang="en-US" sz="2400" b="1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双作用叶片式液压泵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 smtClean="0">
                        <a:solidFill>
                          <a:prstClr val="black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双作用叶片式液压马达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1080120">
                <a:tc gridSpan="2"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l"/>
                      <a:r>
                        <a:rPr lang="zh-CN" altLang="en-US" sz="2400" b="1" baseline="0" dirty="0" smtClean="0">
                          <a:latin typeface="楷体" pitchFamily="49" charset="-122"/>
                          <a:ea typeface="楷体" pitchFamily="49" charset="-122"/>
                        </a:rPr>
                        <a:t>    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结构相似，零部件大都通用；具有同样的基本结构要素</a:t>
                      </a:r>
                      <a:r>
                        <a:rPr lang="en-US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—-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密闭而又可以周期变化的容积和相应的配油机构。</a:t>
                      </a:r>
                      <a:r>
                        <a:rPr lang="en-US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32454"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输入机械能，输出压力能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输入压力能，输出机械能</a:t>
                      </a:r>
                      <a:endParaRPr lang="zh-CN" altLang="en-US" sz="1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07706"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一般情况下液压泵为无载起动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液压马达则多数为带载起动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" y="0"/>
            <a:ext cx="4530228" cy="346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71" y="-12317"/>
            <a:ext cx="4729082" cy="35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8635" y="2165031"/>
            <a:ext cx="1445763" cy="10506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</a:t>
            </a:r>
            <a:endParaRPr kumimoji="1"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执行元件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9038" y="1473679"/>
            <a:ext cx="3024336" cy="86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连续旋转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运动的</a:t>
            </a:r>
            <a:endParaRPr kumimoji="1" lang="en-US" altLang="zh-CN" sz="24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液压执行元件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6572" y="3109762"/>
            <a:ext cx="3312368" cy="8316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输出直线、摆动运动的液压执行元件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1422549"/>
            <a:ext cx="1336577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</a:t>
            </a:r>
            <a:endParaRPr kumimoji="1" lang="en-US" altLang="zh-CN" sz="24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马达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832" y="3012423"/>
            <a:ext cx="137366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液压缸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563834" y="1879749"/>
            <a:ext cx="436562" cy="1621259"/>
          </a:xfrm>
          <a:prstGeom prst="leftBrace">
            <a:avLst>
              <a:gd name="adj1" fmla="val 19932"/>
              <a:gd name="adj2" fmla="val 4809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4396409" y="1879749"/>
            <a:ext cx="1063746" cy="15957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33492" y="3512574"/>
            <a:ext cx="963080" cy="434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48" y="4329635"/>
            <a:ext cx="1838097" cy="13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50" y="5656545"/>
            <a:ext cx="2001088" cy="112788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36545" y="5251008"/>
            <a:ext cx="1740994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p×q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07846" y="5221465"/>
            <a:ext cx="1903784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×T</a:t>
            </a:r>
          </a:p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= F×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817531" y="5436349"/>
            <a:ext cx="6352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564179" y="5414229"/>
            <a:ext cx="6352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331640" y="4941168"/>
            <a:ext cx="6552727" cy="56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zh-CN" altLang="en-US" sz="2800" b="1" dirty="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9070" y="1700808"/>
            <a:ext cx="6524127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100"/>
              </a:spcBef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00064" y="2316063"/>
            <a:ext cx="6624736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同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类型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和液压泵结构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上基本相似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，但不能可逆工作。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、液压马达要求其内部结构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对称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、液压马达需建立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初始密封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30"/>
            <a:ext cx="9144000" cy="23505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液压马达排量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V=250ml/r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，入口压力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=10MPa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，回液压力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=0.5MPa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和机械效率均为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输入流量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q=100L/min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，试求（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理论和实际转速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）理论和实际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转矩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）输入液压功率，理论和实际输出功率。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855" y="2996952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(1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理论和实际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理论转速（不计泄漏）：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n =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/V =100×10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/250 = 400r/min</a:t>
            </a:r>
            <a:endParaRPr lang="en-US" altLang="zh-CN" sz="2400" b="1" baseline="-25000" dirty="0" smtClean="0">
              <a:solidFill>
                <a:srgbClr val="FF0000"/>
              </a:solidFill>
              <a:latin typeface="楷体" pitchFamily="49" charset="-122"/>
              <a:ea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 实际输出转速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n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n</a:t>
            </a:r>
            <a:r>
              <a:rPr lang="en-US" altLang="zh-CN" sz="2400" b="1" dirty="0" smtClean="0">
                <a:latin typeface="楷体" pitchFamily="49" charset="-122"/>
              </a:rPr>
              <a:t>×</a:t>
            </a:r>
            <a:r>
              <a:rPr lang="el-GR" altLang="zh-CN" sz="2400" b="1" dirty="0">
                <a:solidFill>
                  <a:srgbClr val="FF0000"/>
                </a:solidFill>
                <a:latin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</a:rPr>
              <a:t>v</a:t>
            </a:r>
            <a:r>
              <a:rPr lang="en-US" altLang="zh-CN" sz="2400" b="1" dirty="0" smtClean="0">
                <a:latin typeface="楷体" pitchFamily="49" charset="-122"/>
              </a:rPr>
              <a:t>= 400×0.9 = 360r/min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44208" y="6237312"/>
            <a:ext cx="253146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～ｑ、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n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～Ｖ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861935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宋体"/>
              </a:rPr>
              <a:t>(2)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和实际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理论转矩（不计摩擦）：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T= △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pV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/(2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 =(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10-0.5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="1" dirty="0">
                <a:latin typeface="楷体" pitchFamily="49" charset="-122"/>
              </a:rPr>
              <a:t> ×</a:t>
            </a:r>
            <a:r>
              <a:rPr lang="en-US" altLang="zh-CN" sz="2400" b="1" dirty="0" smtClean="0">
                <a:latin typeface="楷体" pitchFamily="49" charset="-122"/>
              </a:rPr>
              <a:t>10</a:t>
            </a:r>
            <a:r>
              <a:rPr lang="en-US" altLang="zh-CN" sz="2400" b="1" baseline="30000" dirty="0" smtClean="0">
                <a:latin typeface="楷体" pitchFamily="49" charset="-122"/>
              </a:rPr>
              <a:t>6</a:t>
            </a:r>
            <a:r>
              <a:rPr lang="en-US" altLang="zh-CN" sz="2400" b="1" dirty="0" smtClean="0">
                <a:latin typeface="楷体" pitchFamily="49" charset="-122"/>
              </a:rPr>
              <a:t>×250×10</a:t>
            </a:r>
            <a:r>
              <a:rPr lang="en-US" altLang="zh-CN" sz="2400" b="1" baseline="30000" dirty="0" smtClean="0">
                <a:latin typeface="楷体" pitchFamily="49" charset="-122"/>
              </a:rPr>
              <a:t>-6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/(2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)= 378Nm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实际转矩：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T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=T</a:t>
            </a:r>
            <a:r>
              <a:rPr lang="en-US" altLang="zh-CN" sz="2400" b="1" dirty="0" smtClean="0">
                <a:latin typeface="楷体" pitchFamily="49" charset="-122"/>
              </a:rPr>
              <a:t>×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</a:rPr>
              <a:t>m</a:t>
            </a:r>
            <a:r>
              <a:rPr lang="en-US" altLang="zh-CN" sz="2400" b="1" dirty="0" smtClean="0">
                <a:latin typeface="楷体" pitchFamily="49" charset="-122"/>
              </a:rPr>
              <a:t>= 378×0.9 =340Nm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-1630"/>
            <a:ext cx="9144000" cy="23505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液压马达排量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V=250ml/r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入口压力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=10MPa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，回液压力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=0.5MPa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容积效率和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输入流量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q=100L/min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，试求（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理论和实际转速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理论和实际</a:t>
            </a:r>
            <a:r>
              <a:rPr lang="zh-CN" altLang="en-US" sz="24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转矩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）输入液压功率，理论和实际输出功率。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5492" y="6316435"/>
            <a:ext cx="18085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Ｔ～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△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ｐ</a:t>
            </a:r>
            <a:endParaRPr lang="zh-CN" alt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26" y="2592269"/>
            <a:ext cx="2132320" cy="159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8458" y="3068959"/>
            <a:ext cx="7704856" cy="318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3-1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功率：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P=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</a:rPr>
              <a:t>×q =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10 </a:t>
            </a:r>
            <a:r>
              <a:rPr lang="en-US" altLang="zh-CN" sz="2400" b="1" dirty="0">
                <a:latin typeface="楷体" pitchFamily="49" charset="-122"/>
              </a:rPr>
              <a:t>×</a:t>
            </a:r>
            <a:r>
              <a:rPr lang="en-US" altLang="zh-CN" sz="2400" b="1" dirty="0" smtClean="0">
                <a:latin typeface="楷体" pitchFamily="49" charset="-122"/>
              </a:rPr>
              <a:t>10</a:t>
            </a:r>
            <a:r>
              <a:rPr lang="en-US" altLang="zh-CN" sz="2400" b="1" baseline="30000" dirty="0" smtClean="0">
                <a:latin typeface="楷体" pitchFamily="49" charset="-122"/>
              </a:rPr>
              <a:t>6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2400" b="1" dirty="0" smtClean="0">
                <a:latin typeface="楷体" pitchFamily="49" charset="-122"/>
              </a:rPr>
              <a:t>100×10</a:t>
            </a:r>
            <a:r>
              <a:rPr lang="en-US" altLang="zh-CN" sz="2400" b="1" baseline="30000" dirty="0" smtClean="0">
                <a:latin typeface="楷体" pitchFamily="49" charset="-122"/>
              </a:rPr>
              <a:t>-3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</a:rPr>
              <a:t>×10</a:t>
            </a:r>
            <a:r>
              <a:rPr lang="en-US" altLang="zh-CN" sz="2400" b="1" baseline="30000" dirty="0">
                <a:latin typeface="楷体" pitchFamily="49" charset="-122"/>
              </a:rPr>
              <a:t>-3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/60≈16.7kw</a:t>
            </a: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altLang="zh-CN" sz="2400" b="1" dirty="0" smtClean="0">
                <a:latin typeface="楷体" pitchFamily="49" charset="-122"/>
                <a:ea typeface="宋体"/>
              </a:rPr>
              <a:t>3-2)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理论输出功率：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p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 smtClean="0">
                <a:latin typeface="楷体" pitchFamily="49" charset="-122"/>
              </a:rPr>
              <a:t>×q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</a:rPr>
              <a:t>  =</a:t>
            </a:r>
            <a:r>
              <a:rPr lang="zh-CN" altLang="en-US" sz="2400" b="1" dirty="0" smtClean="0">
                <a:latin typeface="楷体" pitchFamily="49" charset="-122"/>
              </a:rPr>
              <a:t>（</a:t>
            </a:r>
            <a:r>
              <a:rPr lang="en-US" altLang="zh-CN" sz="2400" b="1" dirty="0" smtClean="0">
                <a:latin typeface="楷体" pitchFamily="49" charset="-122"/>
              </a:rPr>
              <a:t>10-0.5</a:t>
            </a:r>
            <a:r>
              <a:rPr lang="zh-CN" altLang="en-US" sz="2400" b="1" dirty="0" smtClean="0">
                <a:latin typeface="楷体" pitchFamily="49" charset="-122"/>
              </a:rPr>
              <a:t>）</a:t>
            </a:r>
            <a:r>
              <a:rPr lang="en-US" altLang="zh-CN" sz="2400" b="1" dirty="0" smtClean="0">
                <a:latin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</a:rPr>
              <a:t>×10</a:t>
            </a:r>
            <a:r>
              <a:rPr lang="en-US" altLang="zh-CN" sz="2400" b="1" baseline="30000" dirty="0">
                <a:latin typeface="楷体" pitchFamily="49" charset="-122"/>
              </a:rPr>
              <a:t>6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2400" b="1" dirty="0">
                <a:latin typeface="楷体" pitchFamily="49" charset="-122"/>
              </a:rPr>
              <a:t>100×10</a:t>
            </a:r>
            <a:r>
              <a:rPr lang="en-US" altLang="zh-CN" sz="2400" b="1" baseline="30000" dirty="0">
                <a:latin typeface="楷体" pitchFamily="49" charset="-122"/>
              </a:rPr>
              <a:t>-3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</a:rPr>
              <a:t>×10</a:t>
            </a:r>
            <a:r>
              <a:rPr lang="en-US" altLang="zh-CN" sz="2400" b="1" baseline="30000" dirty="0">
                <a:latin typeface="楷体" pitchFamily="49" charset="-122"/>
              </a:rPr>
              <a:t>-3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/60≈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15.8kw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1630"/>
            <a:ext cx="9144000" cy="23505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液压马达排量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V=250ml/r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入口压力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=10MPa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，回液压力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=0.5MPa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容积效率和机械效率均为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输入流量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q=100L/min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，试求（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理论和实际转速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理论和实际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转矩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输入液压功率，理论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和实际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输出功率。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5832" y="1844824"/>
            <a:ext cx="7704856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</a:rPr>
              <a:t>3)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实际输出功率：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p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- p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 smtClean="0">
                <a:latin typeface="楷体" pitchFamily="49" charset="-122"/>
              </a:rPr>
              <a:t>×q×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η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</a:rPr>
              <a:t>  =</a:t>
            </a:r>
            <a:r>
              <a:rPr lang="zh-CN" altLang="en-US" sz="2400" b="1" dirty="0">
                <a:latin typeface="楷体" pitchFamily="49" charset="-122"/>
              </a:rPr>
              <a:t>（</a:t>
            </a:r>
            <a:r>
              <a:rPr lang="en-US" altLang="zh-CN" sz="2400" b="1" dirty="0">
                <a:latin typeface="楷体" pitchFamily="49" charset="-122"/>
              </a:rPr>
              <a:t>10-0.5</a:t>
            </a:r>
            <a:r>
              <a:rPr lang="zh-CN" altLang="en-US" sz="2400" b="1" dirty="0">
                <a:latin typeface="楷体" pitchFamily="49" charset="-122"/>
              </a:rPr>
              <a:t>）</a:t>
            </a:r>
            <a:r>
              <a:rPr lang="en-US" altLang="zh-CN" sz="2400" b="1" dirty="0">
                <a:latin typeface="楷体" pitchFamily="49" charset="-122"/>
              </a:rPr>
              <a:t> ×10</a:t>
            </a:r>
            <a:r>
              <a:rPr lang="en-US" altLang="zh-CN" sz="2400" b="1" baseline="30000" dirty="0">
                <a:latin typeface="楷体" pitchFamily="49" charset="-122"/>
              </a:rPr>
              <a:t>6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2400" b="1" dirty="0">
                <a:latin typeface="楷体" pitchFamily="49" charset="-122"/>
              </a:rPr>
              <a:t>100×10</a:t>
            </a:r>
            <a:r>
              <a:rPr lang="en-US" altLang="zh-CN" sz="2400" b="1" baseline="30000" dirty="0">
                <a:latin typeface="楷体" pitchFamily="49" charset="-122"/>
              </a:rPr>
              <a:t>-3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</a:rPr>
              <a:t>×</a:t>
            </a:r>
            <a:r>
              <a:rPr lang="en-US" altLang="zh-CN" sz="2400" b="1" dirty="0" smtClean="0">
                <a:latin typeface="楷体" pitchFamily="49" charset="-122"/>
              </a:rPr>
              <a:t>10</a:t>
            </a:r>
            <a:r>
              <a:rPr lang="en-US" altLang="zh-CN" sz="2400" b="1" baseline="30000" dirty="0" smtClean="0">
                <a:latin typeface="楷体" pitchFamily="49" charset="-122"/>
              </a:rPr>
              <a:t>-3</a:t>
            </a:r>
            <a:r>
              <a:rPr lang="en-US" altLang="zh-CN" sz="2400" b="1" dirty="0" smtClean="0">
                <a:latin typeface="楷体" pitchFamily="49" charset="-122"/>
              </a:rPr>
              <a:t>×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0.9×0.9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/60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≈ 12.8kw</a:t>
            </a: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也可按输出转矩和转速来计算输出功率：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*P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=T</a:t>
            </a:r>
            <a:r>
              <a:rPr lang="en-US" altLang="zh-CN" sz="2400" b="1" dirty="0" smtClean="0">
                <a:latin typeface="楷体" pitchFamily="49" charset="-122"/>
              </a:rPr>
              <a:t>×</a:t>
            </a:r>
            <a:r>
              <a:rPr lang="el-GR" altLang="zh-CN" sz="2400" b="1" dirty="0" smtClean="0">
                <a:latin typeface="楷体" pitchFamily="49" charset="-122"/>
              </a:rPr>
              <a:t>ω</a:t>
            </a:r>
            <a:r>
              <a:rPr lang="en-US" altLang="zh-CN" sz="2400" b="1" dirty="0" smtClean="0">
                <a:latin typeface="楷体" pitchFamily="49" charset="-122"/>
              </a:rPr>
              <a:t>=340×2</a:t>
            </a:r>
            <a:r>
              <a:rPr lang="el-GR" altLang="zh-CN" sz="2400" b="1" dirty="0" smtClean="0">
                <a:latin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</a:rPr>
              <a:t>×360/60×10</a:t>
            </a:r>
            <a:r>
              <a:rPr lang="en-US" altLang="zh-CN" sz="2400" b="1" baseline="30000" dirty="0" smtClean="0">
                <a:latin typeface="楷体" pitchFamily="49" charset="-122"/>
              </a:rPr>
              <a:t>-3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≈ 12.8kw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295694"/>
            <a:ext cx="253466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 =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sz="28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v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V</a:t>
            </a:r>
          </a:p>
        </p:txBody>
      </p:sp>
      <p:sp>
        <p:nvSpPr>
          <p:cNvPr id="11" name="矩形 10"/>
          <p:cNvSpPr/>
          <p:nvPr/>
        </p:nvSpPr>
        <p:spPr>
          <a:xfrm>
            <a:off x="2842464" y="6318693"/>
            <a:ext cx="301717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pV</a:t>
            </a:r>
            <a:r>
              <a:rPr lang="el-GR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800" b="1" dirty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800" b="1" dirty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6126827" y="6277302"/>
            <a:ext cx="301717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l-GR" altLang="zh-CN" sz="2800" b="1" dirty="0">
                <a:latin typeface="楷体" pitchFamily="49" charset="-122"/>
              </a:rPr>
              <a:t>ω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800" b="1" dirty="0" smtClean="0">
                <a:latin typeface="楷体" pitchFamily="49" charset="-122"/>
              </a:rPr>
              <a:t>=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err="1" smtClean="0">
                <a:latin typeface="楷体" pitchFamily="49" charset="-122"/>
              </a:rPr>
              <a:t>q</a:t>
            </a:r>
            <a:r>
              <a:rPr lang="el-GR" altLang="zh-CN" sz="2800" b="1" dirty="0" smtClean="0">
                <a:solidFill>
                  <a:srgbClr val="FF0000"/>
                </a:solidFill>
                <a:latin typeface="楷体" pitchFamily="49" charset="-122"/>
              </a:rPr>
              <a:t>η</a:t>
            </a:r>
            <a:endParaRPr lang="zh-CN" altLang="en-US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2" name="ShockwaveFlash1" r:id="rId2" imgW="9139320" imgH="6145200"/>
        </mc:Choice>
        <mc:Fallback>
          <p:control name="ShockwaveFlash1" r:id="rId2" imgW="9139320" imgH="614520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" y="6561"/>
                  <a:ext cx="9139306" cy="61447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849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31"/>
            <a:ext cx="9144000" cy="2854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如图所示系统，液压泵和液压马达的参数如下：泵的最大排量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115ml/r,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转速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1000r/min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；马达的排量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148ml/r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，回路最大允许压力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8.3MPa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，若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不计管道损失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，试求：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）液压马达最大转速及该转速下的输出功率和输出转矩。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）驱动液压泵所需的转矩。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3" descr="pu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11511"/>
            <a:ext cx="4896544" cy="25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06" y="0"/>
            <a:ext cx="9144000" cy="1850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泵的最大排量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115ml/r,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转速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1000r/min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；马达的排量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148ml/r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，回路最大允许压力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8.3MPa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，若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不计管道损失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，试求：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）液压马达最大转速及该转速下的输出功率和输出转矩。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2)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驱动液压泵所需的转矩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3" descr="pu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81" y="3246918"/>
            <a:ext cx="4896544" cy="25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614" y="4091009"/>
            <a:ext cx="205056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机械效率为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总效率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0.84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0.84/0.9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614" y="3094101"/>
            <a:ext cx="2449153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泵最大排量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115ml/r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转速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1000r/min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369197" y="3816872"/>
            <a:ext cx="160973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排量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148ml/r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7276618" y="5305618"/>
            <a:ext cx="186738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回路最大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允许</a:t>
            </a:r>
            <a:endParaRPr lang="en-US" altLang="zh-CN" sz="2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8.3MPa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310" y="2459538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分析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1: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14" y="5149473"/>
            <a:ext cx="1733167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泵的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理论流量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的输出流量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5766" y="3349066"/>
            <a:ext cx="1733167" cy="424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马达输入流量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4706" y="4435648"/>
            <a:ext cx="189186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马达最大转速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34706" y="2399434"/>
            <a:ext cx="1733167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泵的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理论流量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的输出流量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61204" y="6233836"/>
            <a:ext cx="226536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b="1" dirty="0" smtClean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pV</a:t>
            </a:r>
            <a:r>
              <a:rPr lang="el-GR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000" b="1" dirty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800" b="1" dirty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5148064" y="2591794"/>
            <a:ext cx="1867819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defRPr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n =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0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sz="20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v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V</a:t>
            </a:r>
          </a:p>
        </p:txBody>
      </p:sp>
      <p:sp>
        <p:nvSpPr>
          <p:cNvPr id="6" name="矩形 5"/>
          <p:cNvSpPr/>
          <p:nvPr/>
        </p:nvSpPr>
        <p:spPr>
          <a:xfrm>
            <a:off x="4040068" y="413485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不计管道损失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6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30"/>
            <a:ext cx="9144000" cy="18464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5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泵：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最大排量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115ml/r,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转速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1000r/min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5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马达：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148ml/r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，回路最大允许压力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8.3MPa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132856"/>
            <a:ext cx="7776864" cy="42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）液压马达最大转速及该转速下的输出功率和输出转矩。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液压泵最大输出流量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q = V ×n ×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v</a:t>
            </a:r>
            <a:r>
              <a:rPr lang="en-US" altLang="zh-CN" sz="2400" b="1" baseline="-25000" dirty="0" smtClean="0">
                <a:latin typeface="楷体" pitchFamily="49" charset="-122"/>
                <a:ea typeface="宋体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宋体"/>
              </a:rPr>
              <a:t>      =115×10</a:t>
            </a:r>
            <a:r>
              <a:rPr lang="en-US" altLang="zh-CN" sz="2400" b="1" baseline="30000" dirty="0" smtClean="0">
                <a:latin typeface="楷体" pitchFamily="49" charset="-122"/>
                <a:ea typeface="宋体"/>
              </a:rPr>
              <a:t>-3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×1000×(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0.84/0.9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)= 107.33L/min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马达最大转速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宋体"/>
              </a:rPr>
              <a:t>   n = q×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η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vm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/</a:t>
            </a:r>
            <a:r>
              <a:rPr lang="en-US" altLang="zh-CN" sz="2400" b="1" dirty="0" err="1" smtClean="0">
                <a:latin typeface="楷体" pitchFamily="49" charset="-122"/>
                <a:ea typeface="宋体"/>
              </a:rPr>
              <a:t>V</a:t>
            </a:r>
            <a:r>
              <a:rPr lang="en-US" altLang="zh-CN" sz="2400" b="1" baseline="-25000" dirty="0" err="1" smtClean="0">
                <a:latin typeface="楷体" pitchFamily="49" charset="-122"/>
                <a:ea typeface="宋体"/>
              </a:rPr>
              <a:t>m</a:t>
            </a:r>
            <a:endParaRPr lang="en-US" altLang="zh-CN" sz="2400" b="1" baseline="-25000" dirty="0" smtClean="0">
              <a:latin typeface="楷体" pitchFamily="49" charset="-122"/>
              <a:ea typeface="宋体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baseline="-25000" dirty="0">
                <a:latin typeface="楷体" pitchFamily="49" charset="-122"/>
                <a:ea typeface="宋体"/>
              </a:rPr>
              <a:t> </a:t>
            </a:r>
            <a:r>
              <a:rPr lang="en-US" altLang="zh-CN" sz="2400" b="1" baseline="-25000" dirty="0" smtClean="0">
                <a:latin typeface="楷体" pitchFamily="49" charset="-122"/>
                <a:ea typeface="宋体"/>
              </a:rPr>
              <a:t>      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= 107.33</a:t>
            </a:r>
            <a:r>
              <a:rPr lang="en-US" altLang="zh-CN" sz="2400" b="1" dirty="0">
                <a:latin typeface="楷体" pitchFamily="49" charset="-122"/>
              </a:rPr>
              <a:t>×(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</a:rPr>
              <a:t>0.84/0.9</a:t>
            </a:r>
            <a:r>
              <a:rPr lang="en-US" altLang="zh-CN" sz="2400" b="1" dirty="0" smtClean="0">
                <a:latin typeface="楷体" pitchFamily="49" charset="-122"/>
              </a:rPr>
              <a:t>)/(148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×10</a:t>
            </a:r>
            <a:r>
              <a:rPr lang="en-US" altLang="zh-CN" sz="2400" b="1" baseline="30000" dirty="0" smtClean="0">
                <a:latin typeface="楷体" pitchFamily="49" charset="-122"/>
                <a:ea typeface="宋体"/>
              </a:rPr>
              <a:t>-3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)= 676.4r/min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zh-CN" altLang="en-US" sz="2400" b="1" dirty="0">
              <a:latin typeface="楷体" pitchFamily="49" charset="-122"/>
              <a:ea typeface="宋体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8068" y="2132856"/>
            <a:ext cx="7416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功率：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P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×q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×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η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    </a:t>
            </a:r>
            <a:r>
              <a:rPr lang="en-US" altLang="zh-CN" sz="2400" b="1" dirty="0" smtClean="0">
                <a:latin typeface="楷体" pitchFamily="49" charset="-122"/>
              </a:rPr>
              <a:t>= 8.3×10</a:t>
            </a:r>
            <a:r>
              <a:rPr lang="en-US" altLang="zh-CN" sz="2400" b="1" baseline="30000" dirty="0" smtClean="0">
                <a:latin typeface="楷体" pitchFamily="49" charset="-122"/>
              </a:rPr>
              <a:t>6</a:t>
            </a:r>
            <a:r>
              <a:rPr lang="en-US" altLang="zh-CN" sz="2400" b="1" dirty="0">
                <a:latin typeface="楷体" pitchFamily="49" charset="-122"/>
              </a:rPr>
              <a:t>×(107.33×10</a:t>
            </a:r>
            <a:r>
              <a:rPr lang="en-US" altLang="zh-CN" sz="2400" b="1" baseline="30000" dirty="0">
                <a:latin typeface="楷体" pitchFamily="49" charset="-122"/>
              </a:rPr>
              <a:t>-3</a:t>
            </a:r>
            <a:r>
              <a:rPr lang="en-US" altLang="zh-CN" sz="2400" b="1" dirty="0">
                <a:latin typeface="楷体" pitchFamily="49" charset="-122"/>
              </a:rPr>
              <a:t>/60</a:t>
            </a:r>
            <a:r>
              <a:rPr lang="zh-CN" altLang="en-US" sz="2400" b="1" dirty="0">
                <a:latin typeface="楷体" pitchFamily="49" charset="-122"/>
              </a:rPr>
              <a:t>）</a:t>
            </a:r>
            <a:r>
              <a:rPr lang="en-US" altLang="zh-CN" sz="2400" b="1" dirty="0">
                <a:latin typeface="楷体" pitchFamily="49" charset="-122"/>
              </a:rPr>
              <a:t>×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0.84</a:t>
            </a:r>
            <a:r>
              <a:rPr lang="en-US" altLang="zh-CN" sz="2400" b="1" dirty="0" smtClean="0">
                <a:latin typeface="楷体" pitchFamily="49" charset="-122"/>
              </a:rPr>
              <a:t>×10</a:t>
            </a:r>
            <a:r>
              <a:rPr lang="en-US" altLang="zh-CN" sz="2400" b="1" baseline="30000" dirty="0" smtClean="0">
                <a:latin typeface="楷体" pitchFamily="49" charset="-122"/>
              </a:rPr>
              <a:t>-3</a:t>
            </a:r>
            <a:r>
              <a:rPr lang="en-US" altLang="zh-CN" sz="2400" b="1" dirty="0" smtClean="0">
                <a:latin typeface="楷体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</a:rPr>
              <a:t>    = 12.47kw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液压马达输出转矩：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</a:rPr>
              <a:t>   T=P/(</a:t>
            </a:r>
            <a:r>
              <a:rPr lang="en-US" altLang="zh-CN" sz="2400" b="1" dirty="0" smtClean="0">
                <a:latin typeface="楷体" pitchFamily="49" charset="-122"/>
              </a:rPr>
              <a:t>2</a:t>
            </a:r>
            <a:r>
              <a:rPr lang="el-GR" altLang="zh-CN" sz="2400" b="1" dirty="0" smtClean="0">
                <a:latin typeface="楷体"/>
                <a:ea typeface="楷体"/>
              </a:rPr>
              <a:t>π</a:t>
            </a:r>
            <a:r>
              <a:rPr lang="en-US" altLang="zh-CN" sz="2400" b="1" dirty="0" smtClean="0">
                <a:latin typeface="楷体" pitchFamily="49" charset="-122"/>
              </a:rPr>
              <a:t>n</a:t>
            </a:r>
            <a:r>
              <a:rPr lang="en-US" altLang="zh-CN" sz="2400" b="1" dirty="0">
                <a:latin typeface="楷体" pitchFamily="49" charset="-122"/>
              </a:rPr>
              <a:t>)</a:t>
            </a:r>
            <a:endParaRPr lang="en-US" altLang="zh-CN" sz="2400" b="1" baseline="-25000" dirty="0">
              <a:latin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baseline="-25000" dirty="0">
                <a:latin typeface="楷体" pitchFamily="49" charset="-122"/>
              </a:rPr>
              <a:t>      </a:t>
            </a:r>
            <a:r>
              <a:rPr lang="en-US" altLang="zh-CN" sz="2400" b="1" dirty="0">
                <a:latin typeface="楷体" pitchFamily="49" charset="-122"/>
              </a:rPr>
              <a:t>=12.47×10</a:t>
            </a:r>
            <a:r>
              <a:rPr lang="en-US" altLang="zh-CN" sz="2400" b="1" baseline="30000" dirty="0">
                <a:latin typeface="楷体" pitchFamily="49" charset="-122"/>
              </a:rPr>
              <a:t>3 </a:t>
            </a:r>
            <a:r>
              <a:rPr lang="en-US" altLang="zh-CN" sz="2400" b="1" dirty="0">
                <a:latin typeface="楷体" pitchFamily="49" charset="-122"/>
              </a:rPr>
              <a:t>/[</a:t>
            </a:r>
            <a:r>
              <a:rPr lang="en-US" altLang="zh-CN" sz="2400" b="1" dirty="0" smtClean="0">
                <a:latin typeface="楷体" pitchFamily="49" charset="-122"/>
              </a:rPr>
              <a:t>2</a:t>
            </a:r>
            <a:r>
              <a:rPr lang="el-GR" altLang="zh-CN" sz="2400" b="1" dirty="0" smtClean="0">
                <a:latin typeface="楷体"/>
                <a:ea typeface="楷体"/>
              </a:rPr>
              <a:t>π</a:t>
            </a:r>
            <a:r>
              <a:rPr lang="az-Cyrl-AZ" altLang="zh-CN" sz="2400" b="1" dirty="0" smtClean="0">
                <a:latin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</a:rPr>
              <a:t>×(676.4/60)]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</a:rPr>
              <a:t>    </a:t>
            </a:r>
            <a:r>
              <a:rPr lang="en-US" altLang="zh-CN" sz="2400" b="1" dirty="0" smtClean="0">
                <a:latin typeface="楷体" pitchFamily="49" charset="-122"/>
              </a:rPr>
              <a:t>= 176 Nm</a:t>
            </a:r>
            <a:endParaRPr lang="zh-CN" altLang="en-US" sz="2400" b="1" dirty="0">
              <a:latin typeface="楷体" pitchFamily="49" charset="-122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1630"/>
            <a:ext cx="9144000" cy="18464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5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已知：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马达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148ml/r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回路最大允许压力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8.3MPa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5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计算：马达输入流量</a:t>
            </a:r>
            <a:r>
              <a:rPr lang="en-US" altLang="zh-CN" sz="2400" b="1" dirty="0" smtClean="0">
                <a:latin typeface="楷体" pitchFamily="49" charset="-122"/>
                <a:ea typeface="宋体"/>
              </a:rPr>
              <a:t>107.33L/min</a:t>
            </a:r>
            <a:r>
              <a:rPr lang="zh-CN" altLang="en-US" sz="2400" b="1" dirty="0" smtClean="0">
                <a:latin typeface="楷体" pitchFamily="49" charset="-122"/>
                <a:ea typeface="宋体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马达转速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676.4r/min</a:t>
            </a:r>
            <a:endParaRPr lang="zh-CN" altLang="en-US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332656"/>
            <a:ext cx="4573588" cy="131948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本章主要内容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1588096" y="2420888"/>
            <a:ext cx="6336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一、液压马达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二、液压缸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概述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三、活塞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式、柱塞式液压缸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四、摆动式液压缸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五、其它形式液压缸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六、活塞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式液压缸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的设计和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计算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2060848"/>
            <a:ext cx="59766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驱动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液压泵所需的转矩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T =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/(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ω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</a:rPr>
              <a:t>m</a:t>
            </a:r>
            <a:r>
              <a:rPr lang="en-US" altLang="zh-CN" sz="2400" b="1" baseline="-25000" dirty="0">
                <a:latin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</a:rPr>
              <a:t>)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/(2</a:t>
            </a:r>
            <a:r>
              <a:rPr lang="el-GR" altLang="zh-CN" sz="2400" b="1" dirty="0" smtClean="0">
                <a:latin typeface="楷体"/>
                <a:ea typeface="楷体"/>
              </a:rPr>
              <a:t>π</a:t>
            </a:r>
            <a:r>
              <a:rPr lang="el-GR" altLang="zh-CN" sz="2400" b="1" dirty="0">
                <a:solidFill>
                  <a:srgbClr val="FF0000"/>
                </a:solidFill>
                <a:latin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</a:rPr>
              <a:t>m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b="1" baseline="-25000" dirty="0">
                <a:latin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</a:rPr>
              <a:t>= (8.3×10</a:t>
            </a:r>
            <a:r>
              <a:rPr lang="en-US" altLang="zh-CN" sz="2400" b="1" baseline="30000" dirty="0" smtClean="0">
                <a:latin typeface="楷体" pitchFamily="49" charset="-122"/>
              </a:rPr>
              <a:t>6</a:t>
            </a:r>
            <a:r>
              <a:rPr lang="en-US" altLang="zh-CN" sz="2400" b="1" dirty="0" smtClean="0">
                <a:latin typeface="楷体" pitchFamily="49" charset="-122"/>
              </a:rPr>
              <a:t>×115×10</a:t>
            </a:r>
            <a:r>
              <a:rPr lang="en-US" altLang="zh-CN" sz="2400" b="1" baseline="30000" dirty="0" smtClean="0">
                <a:latin typeface="楷体" pitchFamily="49" charset="-122"/>
              </a:rPr>
              <a:t>-6</a:t>
            </a:r>
            <a:r>
              <a:rPr lang="en-US" altLang="zh-CN" sz="2400" b="1" dirty="0" smtClean="0">
                <a:latin typeface="楷体" pitchFamily="49" charset="-122"/>
              </a:rPr>
              <a:t>/(2</a:t>
            </a:r>
            <a:r>
              <a:rPr lang="el-GR" altLang="zh-CN" sz="2400" b="1" dirty="0" smtClean="0">
                <a:latin typeface="楷体"/>
                <a:ea typeface="楷体"/>
              </a:rPr>
              <a:t>π</a:t>
            </a:r>
            <a:r>
              <a:rPr lang="en-US" altLang="zh-CN" sz="2400" b="1" dirty="0">
                <a:latin typeface="楷体" pitchFamily="49" charset="-122"/>
              </a:rPr>
              <a:t>×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0.9</a:t>
            </a:r>
            <a:r>
              <a:rPr lang="en-US" altLang="zh-CN" sz="2400" b="1" dirty="0" smtClean="0">
                <a:latin typeface="楷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</a:rPr>
              <a:t>    = 168.88Nm</a:t>
            </a:r>
            <a:endParaRPr lang="zh-CN" altLang="en-US" sz="2400" b="1" dirty="0">
              <a:latin typeface="楷体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楷体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楷体" pitchFamily="49" charset="-122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103674"/>
            <a:ext cx="91440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pq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是液压泵输出功率，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pq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ω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是液压泵理论所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输入转矩，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泵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实际输入转矩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=T</a:t>
            </a:r>
            <a:r>
              <a:rPr lang="zh-CN" altLang="en-US" sz="2400" b="1" baseline="-25000" dirty="0"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400" b="1" dirty="0">
                <a:latin typeface="楷体" pitchFamily="49" charset="-122"/>
              </a:rPr>
              <a:t>/</a:t>
            </a:r>
            <a:r>
              <a:rPr lang="el-GR" altLang="zh-CN" sz="2400" b="1" dirty="0">
                <a:solidFill>
                  <a:srgbClr val="FF0000"/>
                </a:solidFill>
                <a:latin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</a:rPr>
              <a:t>m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马达实际输出转矩：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=T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400" b="1" dirty="0" smtClean="0">
                <a:latin typeface="楷体" pitchFamily="49" charset="-122"/>
              </a:rPr>
              <a:t>×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</a:rPr>
              <a:t>m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0" y="-1630"/>
            <a:ext cx="9144000" cy="14144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5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已知：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最大排量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115ml/r,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转速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1000r/min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回路最大允许压力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8.3MPa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31"/>
            <a:ext cx="9144000" cy="2854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如图所示系统，液压泵和液压马达的参数如下：泵的最大排量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115ml/r,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转速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1000r/min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；马达的排量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148ml/r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，总效率为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0.84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，回路最大允许压力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8.3MPa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，若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不计管道损失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，试求：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）液压马达最大转速及该转速下的输出功率和输出转矩。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2)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驱动液压泵所需的转矩。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3" descr="pu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71" y="3805936"/>
            <a:ext cx="4896544" cy="25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899959" y="4790572"/>
            <a:ext cx="173316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回路最大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允许</a:t>
            </a:r>
            <a:endParaRPr lang="en-US" altLang="zh-CN" sz="2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8.3MPa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6050" y="3064476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结论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568" y="5498458"/>
            <a:ext cx="1407639" cy="1131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驱动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需的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</a:rPr>
              <a:t>168.88Nm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8081" y="3895716"/>
            <a:ext cx="1586478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最大转速：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</a:rPr>
              <a:t>676.4r/min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输出功率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</a:rPr>
              <a:t>12.47kw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输出转矩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</a:rPr>
              <a:t>176 </a:t>
            </a:r>
            <a:r>
              <a:rPr lang="en-US" altLang="zh-CN" b="1" dirty="0" smtClean="0">
                <a:latin typeface="楷体" pitchFamily="49" charset="-122"/>
              </a:rPr>
              <a:t>Nm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456" y="4086075"/>
            <a:ext cx="1619679" cy="11310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最大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流量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: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</a:rPr>
              <a:t>107.33L/min</a:t>
            </a:r>
            <a:endParaRPr lang="en-US" altLang="zh-CN" b="1" dirty="0">
              <a:latin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0152" y="-37578"/>
            <a:ext cx="3203848" cy="249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工作原理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压力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、流量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、转速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、转矩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液压马达的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工作特性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591" y="5878922"/>
            <a:ext cx="1765372" cy="916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输入流量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输入压力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9752" y="6102195"/>
            <a:ext cx="1583392" cy="6328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p×q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705" y="3296995"/>
            <a:ext cx="1842084" cy="1035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输出转矩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输出转速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6760" y="6171589"/>
            <a:ext cx="2657240" cy="637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b="1" dirty="0" smtClean="0">
                <a:latin typeface="楷体" pitchFamily="49" charset="-122"/>
              </a:rPr>
              <a:t>=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4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err="1">
                <a:latin typeface="楷体" pitchFamily="49" charset="-122"/>
              </a:rPr>
              <a:t>q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</a:rPr>
              <a:t>η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62121" y="4642262"/>
            <a:ext cx="22044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n =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v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V</a:t>
            </a:r>
          </a:p>
        </p:txBody>
      </p:sp>
      <p:sp>
        <p:nvSpPr>
          <p:cNvPr id="13" name="矩形 12"/>
          <p:cNvSpPr/>
          <p:nvPr/>
        </p:nvSpPr>
        <p:spPr>
          <a:xfrm>
            <a:off x="6550149" y="5201238"/>
            <a:ext cx="26164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pV</a:t>
            </a:r>
            <a:r>
              <a:rPr lang="el-GR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400" b="1" dirty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400" b="1" dirty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6" name="ShockwaveFlash1" r:id="rId2" imgW="5948280" imgH="5589720"/>
        </mc:Choice>
        <mc:Fallback>
          <p:control name="ShockwaveFlash1" r:id="rId2" imgW="5948280" imgH="558972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5949052" cy="55892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72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-8828"/>
            <a:ext cx="9179278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2500"/>
              </a:spcAft>
              <a:defRPr/>
            </a:pP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07" y="1999185"/>
            <a:ext cx="3267075" cy="28670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87987" y="2943180"/>
            <a:ext cx="173156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压力能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pq</a:t>
            </a:r>
            <a:r>
              <a:rPr lang="zh-C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92604" y="2943180"/>
            <a:ext cx="173156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输出机械能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170" y="1713931"/>
            <a:ext cx="21002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 V/</a:t>
            </a:r>
            <a:r>
              <a:rPr lang="el-GR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8055" y="1685856"/>
            <a:ext cx="167106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n V 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3316" y="2317100"/>
            <a:ext cx="21031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q</a:t>
            </a:r>
            <a:r>
              <a:rPr lang="zh-CN" altLang="en-US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11893" y="2344902"/>
            <a:ext cx="22044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 = 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 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</a:t>
            </a:r>
          </a:p>
        </p:txBody>
      </p:sp>
      <p:sp>
        <p:nvSpPr>
          <p:cNvPr id="21" name="矩形 20"/>
          <p:cNvSpPr/>
          <p:nvPr/>
        </p:nvSpPr>
        <p:spPr>
          <a:xfrm>
            <a:off x="827584" y="4779441"/>
            <a:ext cx="225698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pq</a:t>
            </a:r>
            <a:r>
              <a:rPr lang="zh-CN" altLang="en-US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输入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57495" y="4779440"/>
            <a:ext cx="256681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 </a:t>
            </a:r>
            <a:r>
              <a:rPr lang="el-G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l-GR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56512" y="4782652"/>
            <a:ext cx="235081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 P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输出</a:t>
            </a:r>
            <a:r>
              <a:rPr lang="el-G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lang="el-G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93817" y="5822314"/>
            <a:ext cx="396425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 </a:t>
            </a:r>
            <a:r>
              <a:rPr lang="el-G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⊿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输入</a:t>
            </a:r>
            <a:r>
              <a:rPr lang="el-GR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lang="el-G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86169" y="1720645"/>
            <a:ext cx="261642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⊿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400" b="1" dirty="0">
                <a:solidFill>
                  <a:srgbClr val="FF0000"/>
                </a:solidFill>
                <a:latin typeface="楷体"/>
                <a:ea typeface="楷体"/>
              </a:rPr>
              <a:t>π</a:t>
            </a:r>
            <a:r>
              <a:rPr lang="en-US" altLang="zh-CN" sz="2400" b="1" dirty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</p:txBody>
      </p:sp>
      <p:sp>
        <p:nvSpPr>
          <p:cNvPr id="26" name="矩形 25"/>
          <p:cNvSpPr/>
          <p:nvPr/>
        </p:nvSpPr>
        <p:spPr>
          <a:xfrm>
            <a:off x="1668647" y="541053"/>
            <a:ext cx="6372258" cy="461665"/>
          </a:xfrm>
          <a:prstGeom prst="rect">
            <a:avLst/>
          </a:prstGeom>
          <a:solidFill>
            <a:srgbClr val="FF99C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液压马达转速、转矩与输入流量和压力差关系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5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123" y="1052736"/>
            <a:ext cx="4573588" cy="887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本 章 重 点</a:t>
            </a:r>
          </a:p>
        </p:txBody>
      </p:sp>
      <p:sp>
        <p:nvSpPr>
          <p:cNvPr id="3" name="矩形 2"/>
          <p:cNvSpPr/>
          <p:nvPr/>
        </p:nvSpPr>
        <p:spPr>
          <a:xfrm>
            <a:off x="1475656" y="2636912"/>
            <a:ext cx="633670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、液压缸的各种结构形式。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、单杆双作用活塞缸的工作特点和其速度、推力的计算。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、差动液压缸的工作特点和其速度，推力的计算。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60850"/>
            <a:ext cx="2238014" cy="165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http://fs01.bokee.net/userfilespace/2010/08/20/hyphen336115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84876"/>
            <a:ext cx="1900752" cy="15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83507" y="1378807"/>
            <a:ext cx="36782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一、液压马达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2564904"/>
            <a:ext cx="6869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作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连续转动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并输出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转矩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的液压执行元件称为液压马达。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268326" y="3153117"/>
            <a:ext cx="5105401" cy="2054225"/>
            <a:chOff x="756" y="1972"/>
            <a:chExt cx="3216" cy="1294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944" y="3033"/>
              <a:ext cx="20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螺杆</a:t>
              </a:r>
              <a:r>
                <a:rPr lang="zh-CN" altLang="en-US" sz="2400" b="1" dirty="0" smtClean="0">
                  <a:latin typeface="楷体" pitchFamily="49" charset="-122"/>
                  <a:ea typeface="楷体" pitchFamily="49" charset="-122"/>
                </a:rPr>
                <a:t>式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983" y="2702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柱塞式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944" y="2353"/>
              <a:ext cx="7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叶片式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944" y="1972"/>
              <a:ext cx="6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齿轮式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756" y="2314"/>
              <a:ext cx="851" cy="465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按</a:t>
              </a:r>
              <a:r>
                <a:rPr lang="zh-CN" altLang="en-US" sz="2400" b="1" dirty="0" smtClean="0">
                  <a:latin typeface="楷体" pitchFamily="49" charset="-122"/>
                  <a:ea typeface="楷体" pitchFamily="49" charset="-122"/>
                </a:rPr>
                <a:t>结构</a:t>
              </a:r>
              <a:endParaRPr lang="en-US" altLang="zh-CN" sz="2400" b="1" dirty="0" smtClean="0"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b="1" dirty="0" smtClean="0">
                  <a:latin typeface="楷体" pitchFamily="49" charset="-122"/>
                  <a:ea typeface="楷体" pitchFamily="49" charset="-122"/>
                </a:rPr>
                <a:t>形式</a:t>
              </a: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分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>
              <a:off x="1614" y="2062"/>
              <a:ext cx="288" cy="1048"/>
            </a:xfrm>
            <a:prstGeom prst="leftBrace">
              <a:avLst>
                <a:gd name="adj1" fmla="val 47222"/>
                <a:gd name="adj2" fmla="val 50000"/>
              </a:avLst>
            </a:prstGeom>
            <a:ln>
              <a:headEnd/>
              <a:tailEnd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3" name="矩形 2"/>
          <p:cNvSpPr/>
          <p:nvPr/>
        </p:nvSpPr>
        <p:spPr>
          <a:xfrm>
            <a:off x="1978296" y="1772816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、液压马达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的分类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2983583"/>
            <a:ext cx="151216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按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额定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转速分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3281175" y="2628786"/>
            <a:ext cx="457200" cy="1663700"/>
          </a:xfrm>
          <a:prstGeom prst="leftBrace">
            <a:avLst>
              <a:gd name="adj1" fmla="val 47222"/>
              <a:gd name="adj2" fmla="val 50000"/>
            </a:avLst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3851920" y="2204864"/>
            <a:ext cx="2855168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高速（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小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转矩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马达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转速高于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500r/min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3738488"/>
            <a:ext cx="2855168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低速（大转矩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马达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转速</a:t>
            </a:r>
            <a:r>
              <a:rPr lang="zh-CN" altLang="en-US" sz="20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低于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500r/min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1"/>
          <p:cNvSpPr>
            <a:spLocks noChangeArrowheads="1"/>
          </p:cNvSpPr>
          <p:nvPr/>
        </p:nvSpPr>
        <p:spPr bwMode="auto">
          <a:xfrm>
            <a:off x="1979712" y="1772816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液压马达的工作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原理及特点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8C71-DF39-427E-97AD-897DC51CBE6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81" y="2996952"/>
            <a:ext cx="4325786" cy="32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2225</TotalTime>
  <Words>2326</Words>
  <Application>Microsoft Office PowerPoint</Application>
  <PresentationFormat>全屏显示(4:3)</PresentationFormat>
  <Paragraphs>351</Paragraphs>
  <Slides>43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楷体</vt:lpstr>
      <vt:lpstr>楷体_GB2312</vt:lpstr>
      <vt:lpstr>隶书</vt:lpstr>
      <vt:lpstr>宋体</vt:lpstr>
      <vt:lpstr>Calibri</vt:lpstr>
      <vt:lpstr>Cambria Math</vt:lpstr>
      <vt:lpstr>Constantia</vt:lpstr>
      <vt:lpstr>Tahoma</vt:lpstr>
      <vt:lpstr>Times New Roman</vt:lpstr>
      <vt:lpstr>Wingdings 2</vt:lpstr>
      <vt:lpstr>流畅</vt:lpstr>
      <vt:lpstr>Equation</vt:lpstr>
      <vt:lpstr>第三章  液压执行元件</vt:lpstr>
      <vt:lpstr>PowerPoint 演示文稿</vt:lpstr>
      <vt:lpstr>PowerPoint 演示文稿</vt:lpstr>
      <vt:lpstr>本章主要内容</vt:lpstr>
      <vt:lpstr>本 章 重 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液压执行元件</dc:title>
  <dc:creator>wq</dc:creator>
  <cp:lastModifiedBy>wangqiang</cp:lastModifiedBy>
  <cp:revision>194</cp:revision>
  <dcterms:created xsi:type="dcterms:W3CDTF">2011-09-12T14:01:09Z</dcterms:created>
  <dcterms:modified xsi:type="dcterms:W3CDTF">2016-10-07T06:49:44Z</dcterms:modified>
</cp:coreProperties>
</file>