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0" r:id="rId2"/>
    <p:sldId id="361" r:id="rId3"/>
    <p:sldId id="362" r:id="rId4"/>
    <p:sldId id="318" r:id="rId5"/>
    <p:sldId id="348" r:id="rId6"/>
    <p:sldId id="261" r:id="rId7"/>
    <p:sldId id="287" r:id="rId8"/>
    <p:sldId id="286" r:id="rId9"/>
    <p:sldId id="266" r:id="rId10"/>
    <p:sldId id="375" r:id="rId11"/>
    <p:sldId id="305" r:id="rId12"/>
    <p:sldId id="289" r:id="rId13"/>
    <p:sldId id="306" r:id="rId14"/>
    <p:sldId id="268" r:id="rId15"/>
    <p:sldId id="292" r:id="rId16"/>
    <p:sldId id="376" r:id="rId17"/>
    <p:sldId id="364" r:id="rId18"/>
    <p:sldId id="311" r:id="rId19"/>
    <p:sldId id="367" r:id="rId20"/>
    <p:sldId id="380" r:id="rId21"/>
    <p:sldId id="366" r:id="rId22"/>
    <p:sldId id="290" r:id="rId23"/>
    <p:sldId id="293" r:id="rId24"/>
    <p:sldId id="313" r:id="rId25"/>
    <p:sldId id="271" r:id="rId26"/>
    <p:sldId id="368" r:id="rId27"/>
    <p:sldId id="378" r:id="rId28"/>
    <p:sldId id="379" r:id="rId29"/>
    <p:sldId id="276" r:id="rId30"/>
    <p:sldId id="296" r:id="rId31"/>
    <p:sldId id="352" r:id="rId32"/>
    <p:sldId id="369" r:id="rId33"/>
    <p:sldId id="370" r:id="rId34"/>
    <p:sldId id="297" r:id="rId35"/>
    <p:sldId id="299" r:id="rId36"/>
    <p:sldId id="274" r:id="rId37"/>
    <p:sldId id="316" r:id="rId38"/>
    <p:sldId id="280" r:id="rId39"/>
    <p:sldId id="301" r:id="rId40"/>
    <p:sldId id="358" r:id="rId41"/>
    <p:sldId id="356" r:id="rId42"/>
    <p:sldId id="357" r:id="rId43"/>
    <p:sldId id="359" r:id="rId44"/>
    <p:sldId id="377" r:id="rId45"/>
    <p:sldId id="319" r:id="rId46"/>
    <p:sldId id="353" r:id="rId47"/>
    <p:sldId id="354" r:id="rId48"/>
    <p:sldId id="355" r:id="rId49"/>
    <p:sldId id="371" r:id="rId50"/>
    <p:sldId id="381"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onstantia" pitchFamily="18" charset="0"/>
        <a:ea typeface="宋体" pitchFamily="2" charset="-122"/>
        <a:cs typeface="+mn-cs"/>
      </a:defRPr>
    </a:lvl1pPr>
    <a:lvl2pPr marL="457200" algn="l" rtl="0" fontAlgn="base">
      <a:spcBef>
        <a:spcPct val="0"/>
      </a:spcBef>
      <a:spcAft>
        <a:spcPct val="0"/>
      </a:spcAft>
      <a:defRPr kern="1200">
        <a:solidFill>
          <a:schemeClr val="tx1"/>
        </a:solidFill>
        <a:latin typeface="Constantia" pitchFamily="18" charset="0"/>
        <a:ea typeface="宋体" pitchFamily="2" charset="-122"/>
        <a:cs typeface="+mn-cs"/>
      </a:defRPr>
    </a:lvl2pPr>
    <a:lvl3pPr marL="914400" algn="l" rtl="0" fontAlgn="base">
      <a:spcBef>
        <a:spcPct val="0"/>
      </a:spcBef>
      <a:spcAft>
        <a:spcPct val="0"/>
      </a:spcAft>
      <a:defRPr kern="1200">
        <a:solidFill>
          <a:schemeClr val="tx1"/>
        </a:solidFill>
        <a:latin typeface="Constantia" pitchFamily="18" charset="0"/>
        <a:ea typeface="宋体" pitchFamily="2" charset="-122"/>
        <a:cs typeface="+mn-cs"/>
      </a:defRPr>
    </a:lvl3pPr>
    <a:lvl4pPr marL="1371600" algn="l" rtl="0" fontAlgn="base">
      <a:spcBef>
        <a:spcPct val="0"/>
      </a:spcBef>
      <a:spcAft>
        <a:spcPct val="0"/>
      </a:spcAft>
      <a:defRPr kern="1200">
        <a:solidFill>
          <a:schemeClr val="tx1"/>
        </a:solidFill>
        <a:latin typeface="Constantia" pitchFamily="18" charset="0"/>
        <a:ea typeface="宋体" pitchFamily="2" charset="-122"/>
        <a:cs typeface="+mn-cs"/>
      </a:defRPr>
    </a:lvl4pPr>
    <a:lvl5pPr marL="1828800" algn="l" rtl="0" fontAlgn="base">
      <a:spcBef>
        <a:spcPct val="0"/>
      </a:spcBef>
      <a:spcAft>
        <a:spcPct val="0"/>
      </a:spcAft>
      <a:defRPr kern="1200">
        <a:solidFill>
          <a:schemeClr val="tx1"/>
        </a:solidFill>
        <a:latin typeface="Constantia" pitchFamily="18" charset="0"/>
        <a:ea typeface="宋体" pitchFamily="2" charset="-122"/>
        <a:cs typeface="+mn-cs"/>
      </a:defRPr>
    </a:lvl5pPr>
    <a:lvl6pPr marL="2286000" algn="l" defTabSz="914400" rtl="0" eaLnBrk="1" latinLnBrk="0" hangingPunct="1">
      <a:defRPr kern="1200">
        <a:solidFill>
          <a:schemeClr val="tx1"/>
        </a:solidFill>
        <a:latin typeface="Constantia" pitchFamily="18" charset="0"/>
        <a:ea typeface="宋体" pitchFamily="2" charset="-122"/>
        <a:cs typeface="+mn-cs"/>
      </a:defRPr>
    </a:lvl6pPr>
    <a:lvl7pPr marL="2743200" algn="l" defTabSz="914400" rtl="0" eaLnBrk="1" latinLnBrk="0" hangingPunct="1">
      <a:defRPr kern="1200">
        <a:solidFill>
          <a:schemeClr val="tx1"/>
        </a:solidFill>
        <a:latin typeface="Constantia" pitchFamily="18" charset="0"/>
        <a:ea typeface="宋体" pitchFamily="2" charset="-122"/>
        <a:cs typeface="+mn-cs"/>
      </a:defRPr>
    </a:lvl7pPr>
    <a:lvl8pPr marL="3200400" algn="l" defTabSz="914400" rtl="0" eaLnBrk="1" latinLnBrk="0" hangingPunct="1">
      <a:defRPr kern="1200">
        <a:solidFill>
          <a:schemeClr val="tx1"/>
        </a:solidFill>
        <a:latin typeface="Constantia" pitchFamily="18" charset="0"/>
        <a:ea typeface="宋体" pitchFamily="2" charset="-122"/>
        <a:cs typeface="+mn-cs"/>
      </a:defRPr>
    </a:lvl8pPr>
    <a:lvl9pPr marL="3657600" algn="l" defTabSz="914400" rtl="0" eaLnBrk="1" latinLnBrk="0" hangingPunct="1">
      <a:defRPr kern="1200">
        <a:solidFill>
          <a:schemeClr val="tx1"/>
        </a:solidFill>
        <a:latin typeface="Constantia"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2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A35A11-47D8-49C1-9D27-2F3975549C78}" type="datetimeFigureOut">
              <a:rPr lang="zh-CN" altLang="en-US" smtClean="0"/>
              <a:t>2016/10/7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483A27-52E8-4D05-9225-1A4CBBF34C61}" type="slidenum">
              <a:rPr lang="zh-CN" altLang="en-US" smtClean="0"/>
              <a:t>‹#›</a:t>
            </a:fld>
            <a:endParaRPr lang="zh-CN" altLang="en-US"/>
          </a:p>
        </p:txBody>
      </p:sp>
    </p:spTree>
    <p:extLst>
      <p:ext uri="{BB962C8B-B14F-4D97-AF65-F5344CB8AC3E}">
        <p14:creationId xmlns:p14="http://schemas.microsoft.com/office/powerpoint/2010/main" val="191093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Date Placeholder 29"/>
          <p:cNvSpPr>
            <a:spLocks noGrp="1"/>
          </p:cNvSpPr>
          <p:nvPr>
            <p:ph type="dt" sz="half" idx="10"/>
          </p:nvPr>
        </p:nvSpPr>
        <p:spPr/>
        <p:txBody>
          <a:bodyPr/>
          <a:lstStyle>
            <a:lvl1pPr>
              <a:defRPr/>
            </a:lvl1pPr>
          </a:lstStyle>
          <a:p>
            <a:pPr>
              <a:defRPr/>
            </a:pPr>
            <a:fld id="{BA828C95-033F-4972-BEF6-DF9E6EB7413B}" type="datetimeFigureOut">
              <a:rPr lang="zh-CN" altLang="en-US"/>
              <a:pPr>
                <a:defRPr/>
              </a:pPr>
              <a:t>2016/10/7</a:t>
            </a:fld>
            <a:endParaRPr lang="zh-CN" altLang="en-US"/>
          </a:p>
        </p:txBody>
      </p:sp>
      <p:sp>
        <p:nvSpPr>
          <p:cNvPr id="5" name="Footer Placeholder 18"/>
          <p:cNvSpPr>
            <a:spLocks noGrp="1"/>
          </p:cNvSpPr>
          <p:nvPr>
            <p:ph type="ftr" sz="quarter" idx="11"/>
          </p:nvPr>
        </p:nvSpPr>
        <p:spPr/>
        <p:txBody>
          <a:bodyPr/>
          <a:lstStyle>
            <a:lvl1pPr>
              <a:defRPr/>
            </a:lvl1pPr>
          </a:lstStyle>
          <a:p>
            <a:pPr>
              <a:defRPr/>
            </a:pPr>
            <a:endParaRPr lang="zh-CN" altLang="en-US"/>
          </a:p>
        </p:txBody>
      </p:sp>
      <p:sp>
        <p:nvSpPr>
          <p:cNvPr id="6" name="Slide Number Placeholder 26"/>
          <p:cNvSpPr>
            <a:spLocks noGrp="1"/>
          </p:cNvSpPr>
          <p:nvPr>
            <p:ph type="sldNum" sz="quarter" idx="12"/>
          </p:nvPr>
        </p:nvSpPr>
        <p:spPr/>
        <p:txBody>
          <a:bodyPr/>
          <a:lstStyle>
            <a:lvl1pPr>
              <a:defRPr/>
            </a:lvl1pPr>
          </a:lstStyle>
          <a:p>
            <a:pPr>
              <a:defRPr/>
            </a:pPr>
            <a:fld id="{9D81B027-89F5-4238-993F-22F0D06B62D2}" type="slidenum">
              <a:rPr lang="zh-CN" altLang="en-US"/>
              <a:pPr>
                <a:defRPr/>
              </a:pPr>
              <a:t>‹#›</a:t>
            </a:fld>
            <a:endParaRPr lang="zh-CN" altLang="en-US"/>
          </a:p>
        </p:txBody>
      </p:sp>
    </p:spTree>
    <p:extLst>
      <p:ext uri="{BB962C8B-B14F-4D97-AF65-F5344CB8AC3E}">
        <p14:creationId xmlns:p14="http://schemas.microsoft.com/office/powerpoint/2010/main" val="12155211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fld id="{0DC73221-F5FB-4A47-A297-701DA469BB38}" type="datetimeFigureOut">
              <a:rPr lang="zh-CN" altLang="en-US"/>
              <a:pPr>
                <a:defRPr/>
              </a:pPr>
              <a:t>2016/10/7</a:t>
            </a:fld>
            <a:endParaRPr lang="zh-CN" altLang="en-US"/>
          </a:p>
        </p:txBody>
      </p:sp>
      <p:sp>
        <p:nvSpPr>
          <p:cNvPr id="5" name="Footer Placeholder 21"/>
          <p:cNvSpPr>
            <a:spLocks noGrp="1"/>
          </p:cNvSpPr>
          <p:nvPr>
            <p:ph type="ftr" sz="quarter" idx="11"/>
          </p:nvPr>
        </p:nvSpPr>
        <p:spPr/>
        <p:txBody>
          <a:bodyPr/>
          <a:lstStyle>
            <a:lvl1pPr>
              <a:defRPr/>
            </a:lvl1pPr>
          </a:lstStyle>
          <a:p>
            <a:pPr>
              <a:defRPr/>
            </a:pPr>
            <a:endParaRPr lang="zh-CN" altLang="en-US"/>
          </a:p>
        </p:txBody>
      </p:sp>
      <p:sp>
        <p:nvSpPr>
          <p:cNvPr id="6" name="Slide Number Placeholder 17"/>
          <p:cNvSpPr>
            <a:spLocks noGrp="1"/>
          </p:cNvSpPr>
          <p:nvPr>
            <p:ph type="sldNum" sz="quarter" idx="12"/>
          </p:nvPr>
        </p:nvSpPr>
        <p:spPr/>
        <p:txBody>
          <a:bodyPr/>
          <a:lstStyle>
            <a:lvl1pPr>
              <a:defRPr/>
            </a:lvl1pPr>
          </a:lstStyle>
          <a:p>
            <a:pPr>
              <a:defRPr/>
            </a:pPr>
            <a:fld id="{22E4F074-6A34-49A7-BB3D-F1FE35E3E04D}" type="slidenum">
              <a:rPr lang="zh-CN" altLang="en-US"/>
              <a:pPr>
                <a:defRPr/>
              </a:pPr>
              <a:t>‹#›</a:t>
            </a:fld>
            <a:endParaRPr lang="zh-CN" altLang="en-US"/>
          </a:p>
        </p:txBody>
      </p:sp>
    </p:spTree>
    <p:extLst>
      <p:ext uri="{BB962C8B-B14F-4D97-AF65-F5344CB8AC3E}">
        <p14:creationId xmlns:p14="http://schemas.microsoft.com/office/powerpoint/2010/main" val="62934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fld id="{5949B44E-9D6D-434C-A919-52454443CA16}" type="datetimeFigureOut">
              <a:rPr lang="zh-CN" altLang="en-US"/>
              <a:pPr>
                <a:defRPr/>
              </a:pPr>
              <a:t>2016/10/7</a:t>
            </a:fld>
            <a:endParaRPr lang="zh-CN" altLang="en-US"/>
          </a:p>
        </p:txBody>
      </p:sp>
      <p:sp>
        <p:nvSpPr>
          <p:cNvPr id="5" name="Footer Placeholder 21"/>
          <p:cNvSpPr>
            <a:spLocks noGrp="1"/>
          </p:cNvSpPr>
          <p:nvPr>
            <p:ph type="ftr" sz="quarter" idx="11"/>
          </p:nvPr>
        </p:nvSpPr>
        <p:spPr/>
        <p:txBody>
          <a:bodyPr/>
          <a:lstStyle>
            <a:lvl1pPr>
              <a:defRPr/>
            </a:lvl1pPr>
          </a:lstStyle>
          <a:p>
            <a:pPr>
              <a:defRPr/>
            </a:pPr>
            <a:endParaRPr lang="zh-CN" altLang="en-US"/>
          </a:p>
        </p:txBody>
      </p:sp>
      <p:sp>
        <p:nvSpPr>
          <p:cNvPr id="6" name="Slide Number Placeholder 17"/>
          <p:cNvSpPr>
            <a:spLocks noGrp="1"/>
          </p:cNvSpPr>
          <p:nvPr>
            <p:ph type="sldNum" sz="quarter" idx="12"/>
          </p:nvPr>
        </p:nvSpPr>
        <p:spPr/>
        <p:txBody>
          <a:bodyPr/>
          <a:lstStyle>
            <a:lvl1pPr>
              <a:defRPr/>
            </a:lvl1pPr>
          </a:lstStyle>
          <a:p>
            <a:pPr>
              <a:defRPr/>
            </a:pPr>
            <a:fld id="{4A3DF2D8-E78D-4610-831E-76B71CFEA23E}" type="slidenum">
              <a:rPr lang="zh-CN" altLang="en-US"/>
              <a:pPr>
                <a:defRPr/>
              </a:pPr>
              <a:t>‹#›</a:t>
            </a:fld>
            <a:endParaRPr lang="zh-CN" altLang="en-US"/>
          </a:p>
        </p:txBody>
      </p:sp>
    </p:spTree>
    <p:extLst>
      <p:ext uri="{BB962C8B-B14F-4D97-AF65-F5344CB8AC3E}">
        <p14:creationId xmlns:p14="http://schemas.microsoft.com/office/powerpoint/2010/main" val="200014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fld id="{217DFCAA-CC11-485F-BDC1-F1ABEFBA71DF}" type="datetimeFigureOut">
              <a:rPr lang="zh-CN" altLang="en-US"/>
              <a:pPr>
                <a:defRPr/>
              </a:pPr>
              <a:t>2016/10/7</a:t>
            </a:fld>
            <a:endParaRPr lang="zh-CN" altLang="en-US"/>
          </a:p>
        </p:txBody>
      </p:sp>
      <p:sp>
        <p:nvSpPr>
          <p:cNvPr id="5" name="Footer Placeholder 21"/>
          <p:cNvSpPr>
            <a:spLocks noGrp="1"/>
          </p:cNvSpPr>
          <p:nvPr>
            <p:ph type="ftr" sz="quarter" idx="11"/>
          </p:nvPr>
        </p:nvSpPr>
        <p:spPr/>
        <p:txBody>
          <a:bodyPr/>
          <a:lstStyle>
            <a:lvl1pPr>
              <a:defRPr/>
            </a:lvl1pPr>
          </a:lstStyle>
          <a:p>
            <a:pPr>
              <a:defRPr/>
            </a:pPr>
            <a:endParaRPr lang="zh-CN" altLang="en-US"/>
          </a:p>
        </p:txBody>
      </p:sp>
      <p:sp>
        <p:nvSpPr>
          <p:cNvPr id="6" name="Slide Number Placeholder 17"/>
          <p:cNvSpPr>
            <a:spLocks noGrp="1"/>
          </p:cNvSpPr>
          <p:nvPr>
            <p:ph type="sldNum" sz="quarter" idx="12"/>
          </p:nvPr>
        </p:nvSpPr>
        <p:spPr/>
        <p:txBody>
          <a:bodyPr/>
          <a:lstStyle>
            <a:lvl1pPr>
              <a:defRPr/>
            </a:lvl1pPr>
          </a:lstStyle>
          <a:p>
            <a:pPr>
              <a:defRPr/>
            </a:pPr>
            <a:fld id="{8C2F4310-22D4-4A4A-BF85-3A7E9A4553A9}" type="slidenum">
              <a:rPr lang="zh-CN" altLang="en-US"/>
              <a:pPr>
                <a:defRPr/>
              </a:pPr>
              <a:t>‹#›</a:t>
            </a:fld>
            <a:endParaRPr lang="zh-CN" altLang="en-US"/>
          </a:p>
        </p:txBody>
      </p:sp>
    </p:spTree>
    <p:extLst>
      <p:ext uri="{BB962C8B-B14F-4D97-AF65-F5344CB8AC3E}">
        <p14:creationId xmlns:p14="http://schemas.microsoft.com/office/powerpoint/2010/main" val="224446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A644F16-91A7-45CB-8222-547F30B79F2A}" type="datetimeFigureOut">
              <a:rPr lang="zh-CN" altLang="en-US"/>
              <a:pPr>
                <a:defRPr/>
              </a:pPr>
              <a:t>2016/10/7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BD2D2A8-399A-4412-BF78-9FEE305763DB}" type="slidenum">
              <a:rPr lang="zh-CN" altLang="en-US"/>
              <a:pPr>
                <a:defRPr/>
              </a:pPr>
              <a:t>‹#›</a:t>
            </a:fld>
            <a:endParaRPr lang="zh-CN" altLang="en-US"/>
          </a:p>
        </p:txBody>
      </p:sp>
    </p:spTree>
    <p:extLst>
      <p:ext uri="{BB962C8B-B14F-4D97-AF65-F5344CB8AC3E}">
        <p14:creationId xmlns:p14="http://schemas.microsoft.com/office/powerpoint/2010/main" val="4010616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fld id="{D6DA5C67-870C-46F2-ACD2-920500B0D63B}" type="datetimeFigureOut">
              <a:rPr lang="zh-CN" altLang="en-US"/>
              <a:pPr>
                <a:defRPr/>
              </a:pPr>
              <a:t>2016/10/7</a:t>
            </a:fld>
            <a:endParaRPr lang="zh-CN" altLang="en-US"/>
          </a:p>
        </p:txBody>
      </p:sp>
      <p:sp>
        <p:nvSpPr>
          <p:cNvPr id="6" name="Footer Placeholder 21"/>
          <p:cNvSpPr>
            <a:spLocks noGrp="1"/>
          </p:cNvSpPr>
          <p:nvPr>
            <p:ph type="ftr" sz="quarter" idx="11"/>
          </p:nvPr>
        </p:nvSpPr>
        <p:spPr/>
        <p:txBody>
          <a:bodyPr/>
          <a:lstStyle>
            <a:lvl1pPr>
              <a:defRPr/>
            </a:lvl1pPr>
          </a:lstStyle>
          <a:p>
            <a:pPr>
              <a:defRPr/>
            </a:pPr>
            <a:endParaRPr lang="zh-CN" altLang="en-US"/>
          </a:p>
        </p:txBody>
      </p:sp>
      <p:sp>
        <p:nvSpPr>
          <p:cNvPr id="7" name="Slide Number Placeholder 17"/>
          <p:cNvSpPr>
            <a:spLocks noGrp="1"/>
          </p:cNvSpPr>
          <p:nvPr>
            <p:ph type="sldNum" sz="quarter" idx="12"/>
          </p:nvPr>
        </p:nvSpPr>
        <p:spPr/>
        <p:txBody>
          <a:bodyPr/>
          <a:lstStyle>
            <a:lvl1pPr>
              <a:defRPr/>
            </a:lvl1pPr>
          </a:lstStyle>
          <a:p>
            <a:pPr>
              <a:defRPr/>
            </a:pPr>
            <a:fld id="{C5508837-3FA0-45F4-B667-354812B90C04}" type="slidenum">
              <a:rPr lang="zh-CN" altLang="en-US"/>
              <a:pPr>
                <a:defRPr/>
              </a:pPr>
              <a:t>‹#›</a:t>
            </a:fld>
            <a:endParaRPr lang="zh-CN" altLang="en-US"/>
          </a:p>
        </p:txBody>
      </p:sp>
    </p:spTree>
    <p:extLst>
      <p:ext uri="{BB962C8B-B14F-4D97-AF65-F5344CB8AC3E}">
        <p14:creationId xmlns:p14="http://schemas.microsoft.com/office/powerpoint/2010/main" val="286620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9"/>
          <p:cNvSpPr>
            <a:spLocks noGrp="1"/>
          </p:cNvSpPr>
          <p:nvPr>
            <p:ph type="dt" sz="half" idx="10"/>
          </p:nvPr>
        </p:nvSpPr>
        <p:spPr/>
        <p:txBody>
          <a:bodyPr/>
          <a:lstStyle>
            <a:lvl1pPr>
              <a:defRPr/>
            </a:lvl1pPr>
          </a:lstStyle>
          <a:p>
            <a:pPr>
              <a:defRPr/>
            </a:pPr>
            <a:fld id="{F0614F27-C660-4EC2-8FB2-901704AE465D}" type="datetimeFigureOut">
              <a:rPr lang="zh-CN" altLang="en-US"/>
              <a:pPr>
                <a:defRPr/>
              </a:pPr>
              <a:t>2016/10/7</a:t>
            </a:fld>
            <a:endParaRPr lang="zh-CN" altLang="en-US"/>
          </a:p>
        </p:txBody>
      </p:sp>
      <p:sp>
        <p:nvSpPr>
          <p:cNvPr id="8" name="Footer Placeholder 21"/>
          <p:cNvSpPr>
            <a:spLocks noGrp="1"/>
          </p:cNvSpPr>
          <p:nvPr>
            <p:ph type="ftr" sz="quarter" idx="11"/>
          </p:nvPr>
        </p:nvSpPr>
        <p:spPr/>
        <p:txBody>
          <a:bodyPr/>
          <a:lstStyle>
            <a:lvl1pPr>
              <a:defRPr/>
            </a:lvl1pPr>
          </a:lstStyle>
          <a:p>
            <a:pPr>
              <a:defRPr/>
            </a:pPr>
            <a:endParaRPr lang="zh-CN" altLang="en-US"/>
          </a:p>
        </p:txBody>
      </p:sp>
      <p:sp>
        <p:nvSpPr>
          <p:cNvPr id="9" name="Slide Number Placeholder 17"/>
          <p:cNvSpPr>
            <a:spLocks noGrp="1"/>
          </p:cNvSpPr>
          <p:nvPr>
            <p:ph type="sldNum" sz="quarter" idx="12"/>
          </p:nvPr>
        </p:nvSpPr>
        <p:spPr/>
        <p:txBody>
          <a:bodyPr/>
          <a:lstStyle>
            <a:lvl1pPr>
              <a:defRPr/>
            </a:lvl1pPr>
          </a:lstStyle>
          <a:p>
            <a:pPr>
              <a:defRPr/>
            </a:pPr>
            <a:fld id="{C615A6E2-38AB-4CED-9DA4-58EC85E9500B}" type="slidenum">
              <a:rPr lang="zh-CN" altLang="en-US"/>
              <a:pPr>
                <a:defRPr/>
              </a:pPr>
              <a:t>‹#›</a:t>
            </a:fld>
            <a:endParaRPr lang="zh-CN" altLang="en-US"/>
          </a:p>
        </p:txBody>
      </p:sp>
    </p:spTree>
    <p:extLst>
      <p:ext uri="{BB962C8B-B14F-4D97-AF65-F5344CB8AC3E}">
        <p14:creationId xmlns:p14="http://schemas.microsoft.com/office/powerpoint/2010/main" val="418346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Date Placeholder 9"/>
          <p:cNvSpPr>
            <a:spLocks noGrp="1"/>
          </p:cNvSpPr>
          <p:nvPr>
            <p:ph type="dt" sz="half" idx="10"/>
          </p:nvPr>
        </p:nvSpPr>
        <p:spPr/>
        <p:txBody>
          <a:bodyPr/>
          <a:lstStyle>
            <a:lvl1pPr>
              <a:defRPr/>
            </a:lvl1pPr>
          </a:lstStyle>
          <a:p>
            <a:pPr>
              <a:defRPr/>
            </a:pPr>
            <a:fld id="{7A6A24F9-CA33-4165-ADC3-EEE21BE0944D}" type="datetimeFigureOut">
              <a:rPr lang="zh-CN" altLang="en-US"/>
              <a:pPr>
                <a:defRPr/>
              </a:pPr>
              <a:t>2016/10/7</a:t>
            </a:fld>
            <a:endParaRPr lang="zh-CN" altLang="en-US"/>
          </a:p>
        </p:txBody>
      </p:sp>
      <p:sp>
        <p:nvSpPr>
          <p:cNvPr id="4" name="Footer Placeholder 21"/>
          <p:cNvSpPr>
            <a:spLocks noGrp="1"/>
          </p:cNvSpPr>
          <p:nvPr>
            <p:ph type="ftr" sz="quarter" idx="11"/>
          </p:nvPr>
        </p:nvSpPr>
        <p:spPr/>
        <p:txBody>
          <a:bodyPr/>
          <a:lstStyle>
            <a:lvl1pPr>
              <a:defRPr/>
            </a:lvl1pPr>
          </a:lstStyle>
          <a:p>
            <a:pPr>
              <a:defRPr/>
            </a:pPr>
            <a:endParaRPr lang="zh-CN" altLang="en-US"/>
          </a:p>
        </p:txBody>
      </p:sp>
      <p:sp>
        <p:nvSpPr>
          <p:cNvPr id="5" name="Slide Number Placeholder 17"/>
          <p:cNvSpPr>
            <a:spLocks noGrp="1"/>
          </p:cNvSpPr>
          <p:nvPr>
            <p:ph type="sldNum" sz="quarter" idx="12"/>
          </p:nvPr>
        </p:nvSpPr>
        <p:spPr/>
        <p:txBody>
          <a:bodyPr/>
          <a:lstStyle>
            <a:lvl1pPr>
              <a:defRPr/>
            </a:lvl1pPr>
          </a:lstStyle>
          <a:p>
            <a:pPr>
              <a:defRPr/>
            </a:pPr>
            <a:fld id="{24565058-8ABB-4209-9289-08DE57EFA732}" type="slidenum">
              <a:rPr lang="zh-CN" altLang="en-US"/>
              <a:pPr>
                <a:defRPr/>
              </a:pPr>
              <a:t>‹#›</a:t>
            </a:fld>
            <a:endParaRPr lang="zh-CN" altLang="en-US"/>
          </a:p>
        </p:txBody>
      </p:sp>
    </p:spTree>
    <p:extLst>
      <p:ext uri="{BB962C8B-B14F-4D97-AF65-F5344CB8AC3E}">
        <p14:creationId xmlns:p14="http://schemas.microsoft.com/office/powerpoint/2010/main" val="391506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42DE368-2898-43D6-B41D-1F6D418233CF}" type="datetimeFigureOut">
              <a:rPr lang="zh-CN" altLang="en-US"/>
              <a:pPr>
                <a:defRPr/>
              </a:pPr>
              <a:t>2016/10/7</a:t>
            </a:fld>
            <a:endParaRPr lang="zh-CN" altLang="en-US"/>
          </a:p>
        </p:txBody>
      </p:sp>
      <p:sp>
        <p:nvSpPr>
          <p:cNvPr id="3" name="Footer Placeholder 21"/>
          <p:cNvSpPr>
            <a:spLocks noGrp="1"/>
          </p:cNvSpPr>
          <p:nvPr>
            <p:ph type="ftr" sz="quarter" idx="11"/>
          </p:nvPr>
        </p:nvSpPr>
        <p:spPr/>
        <p:txBody>
          <a:bodyPr/>
          <a:lstStyle>
            <a:lvl1pPr>
              <a:defRPr/>
            </a:lvl1pPr>
          </a:lstStyle>
          <a:p>
            <a:pPr>
              <a:defRPr/>
            </a:pPr>
            <a:endParaRPr lang="zh-CN" altLang="en-US"/>
          </a:p>
        </p:txBody>
      </p:sp>
      <p:sp>
        <p:nvSpPr>
          <p:cNvPr id="4" name="Slide Number Placeholder 17"/>
          <p:cNvSpPr>
            <a:spLocks noGrp="1"/>
          </p:cNvSpPr>
          <p:nvPr>
            <p:ph type="sldNum" sz="quarter" idx="12"/>
          </p:nvPr>
        </p:nvSpPr>
        <p:spPr/>
        <p:txBody>
          <a:bodyPr/>
          <a:lstStyle>
            <a:lvl1pPr>
              <a:defRPr/>
            </a:lvl1pPr>
          </a:lstStyle>
          <a:p>
            <a:pPr>
              <a:defRPr/>
            </a:pPr>
            <a:fld id="{09455519-A36A-4E69-A06C-394BA0E6C7A7}" type="slidenum">
              <a:rPr lang="zh-CN" altLang="en-US"/>
              <a:pPr>
                <a:defRPr/>
              </a:pPr>
              <a:t>‹#›</a:t>
            </a:fld>
            <a:endParaRPr lang="zh-CN" altLang="en-US"/>
          </a:p>
        </p:txBody>
      </p:sp>
    </p:spTree>
    <p:extLst>
      <p:ext uri="{BB962C8B-B14F-4D97-AF65-F5344CB8AC3E}">
        <p14:creationId xmlns:p14="http://schemas.microsoft.com/office/powerpoint/2010/main" val="148015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fld id="{3D0BD0AB-3190-4A96-B917-3E512E32AAD1}" type="datetimeFigureOut">
              <a:rPr lang="zh-CN" altLang="en-US"/>
              <a:pPr>
                <a:defRPr/>
              </a:pPr>
              <a:t>2016/10/7</a:t>
            </a:fld>
            <a:endParaRPr lang="zh-CN" altLang="en-US"/>
          </a:p>
        </p:txBody>
      </p:sp>
      <p:sp>
        <p:nvSpPr>
          <p:cNvPr id="6" name="Footer Placeholder 21"/>
          <p:cNvSpPr>
            <a:spLocks noGrp="1"/>
          </p:cNvSpPr>
          <p:nvPr>
            <p:ph type="ftr" sz="quarter" idx="11"/>
          </p:nvPr>
        </p:nvSpPr>
        <p:spPr/>
        <p:txBody>
          <a:bodyPr/>
          <a:lstStyle>
            <a:lvl1pPr>
              <a:defRPr/>
            </a:lvl1pPr>
          </a:lstStyle>
          <a:p>
            <a:pPr>
              <a:defRPr/>
            </a:pPr>
            <a:endParaRPr lang="zh-CN" altLang="en-US"/>
          </a:p>
        </p:txBody>
      </p:sp>
      <p:sp>
        <p:nvSpPr>
          <p:cNvPr id="7" name="Slide Number Placeholder 17"/>
          <p:cNvSpPr>
            <a:spLocks noGrp="1"/>
          </p:cNvSpPr>
          <p:nvPr>
            <p:ph type="sldNum" sz="quarter" idx="12"/>
          </p:nvPr>
        </p:nvSpPr>
        <p:spPr/>
        <p:txBody>
          <a:bodyPr/>
          <a:lstStyle>
            <a:lvl1pPr>
              <a:defRPr/>
            </a:lvl1pPr>
          </a:lstStyle>
          <a:p>
            <a:pPr>
              <a:defRPr/>
            </a:pPr>
            <a:fld id="{EBA9D90D-C1A7-4926-AB79-383C7CE11145}" type="slidenum">
              <a:rPr lang="zh-CN" altLang="en-US"/>
              <a:pPr>
                <a:defRPr/>
              </a:pPr>
              <a:t>‹#›</a:t>
            </a:fld>
            <a:endParaRPr lang="zh-CN" altLang="en-US"/>
          </a:p>
        </p:txBody>
      </p:sp>
    </p:spTree>
    <p:extLst>
      <p:ext uri="{BB962C8B-B14F-4D97-AF65-F5344CB8AC3E}">
        <p14:creationId xmlns:p14="http://schemas.microsoft.com/office/powerpoint/2010/main" val="162928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Date Placeholder 4"/>
          <p:cNvSpPr>
            <a:spLocks noGrp="1"/>
          </p:cNvSpPr>
          <p:nvPr>
            <p:ph type="dt" sz="half" idx="10"/>
          </p:nvPr>
        </p:nvSpPr>
        <p:spPr/>
        <p:txBody>
          <a:bodyPr/>
          <a:lstStyle>
            <a:lvl1pPr>
              <a:defRPr/>
            </a:lvl1pPr>
          </a:lstStyle>
          <a:p>
            <a:pPr>
              <a:defRPr/>
            </a:pPr>
            <a:fld id="{690749A4-F464-4230-A8D5-3D758DFD804B}" type="datetimeFigureOut">
              <a:rPr lang="zh-CN" altLang="en-US"/>
              <a:pPr>
                <a:defRPr/>
              </a:pPr>
              <a:t>2016/10/7</a:t>
            </a:fld>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370C0CC1-381F-4798-993A-163A3B84D039}" type="slidenum">
              <a:rPr lang="zh-CN" altLang="en-US"/>
              <a:pPr>
                <a:defRPr/>
              </a:pPr>
              <a:t>‹#›</a:t>
            </a:fld>
            <a:endParaRPr lang="zh-CN" altLang="en-US"/>
          </a:p>
        </p:txBody>
      </p:sp>
    </p:spTree>
    <p:extLst>
      <p:ext uri="{BB962C8B-B14F-4D97-AF65-F5344CB8AC3E}">
        <p14:creationId xmlns:p14="http://schemas.microsoft.com/office/powerpoint/2010/main" val="111857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076"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3077"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fld id="{BEBC92A9-EEF3-4B0F-BBA2-2929BD518B94}" type="datetimeFigureOut">
              <a:rPr lang="zh-CN" altLang="en-US"/>
              <a:pPr>
                <a:defRPr/>
              </a:pPr>
              <a:t>2016/10/7</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fld id="{6369CB2C-19EB-452C-9567-BE2416F08FCA}" type="slidenum">
              <a:rPr lang="zh-CN" altLang="en-US"/>
              <a:pPr>
                <a:defRPr/>
              </a:pPr>
              <a:t>‹#›</a:t>
            </a:fld>
            <a:endParaRPr lang="zh-CN" altLang="en-US"/>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grpSp>
    </p:spTree>
  </p:cSld>
  <p:clrMap bg1="lt1" tx1="dk1" bg2="lt2" tx2="dk2" accent1="accent1" accent2="accent2" accent3="accent3" accent4="accent4" accent5="accent5" accent6="accent6" hlink="hlink" folHlink="folHlink"/>
  <p:sldLayoutIdLst>
    <p:sldLayoutId id="2147483725" r:id="rId1"/>
    <p:sldLayoutId id="2147483717" r:id="rId2"/>
    <p:sldLayoutId id="2147483726" r:id="rId3"/>
    <p:sldLayoutId id="2147483718" r:id="rId4"/>
    <p:sldLayoutId id="2147483719" r:id="rId5"/>
    <p:sldLayoutId id="2147483720" r:id="rId6"/>
    <p:sldLayoutId id="2147483721" r:id="rId7"/>
    <p:sldLayoutId id="2147483722" r:id="rId8"/>
    <p:sldLayoutId id="2147483727" r:id="rId9"/>
    <p:sldLayoutId id="2147483723" r:id="rId10"/>
    <p:sldLayoutId id="214748372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1.png"/><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png"/><Relationship Id="rId5" Type="http://schemas.openxmlformats.org/officeDocument/2006/relationships/image" Target="../media/image4.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4.bin"/><Relationship Id="rId18" Type="http://schemas.openxmlformats.org/officeDocument/2006/relationships/image" Target="../media/image28.wmf"/><Relationship Id="rId3" Type="http://schemas.openxmlformats.org/officeDocument/2006/relationships/oleObject" Target="../embeddings/oleObject9.bin"/><Relationship Id="rId21" Type="http://schemas.openxmlformats.org/officeDocument/2006/relationships/oleObject" Target="../embeddings/oleObject19.bin"/><Relationship Id="rId7" Type="http://schemas.openxmlformats.org/officeDocument/2006/relationships/oleObject" Target="../embeddings/oleObject11.bin"/><Relationship Id="rId12" Type="http://schemas.openxmlformats.org/officeDocument/2006/relationships/image" Target="../media/image25.w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27.wmf"/><Relationship Id="rId20" Type="http://schemas.openxmlformats.org/officeDocument/2006/relationships/oleObject" Target="../embeddings/oleObject18.bin"/><Relationship Id="rId1" Type="http://schemas.openxmlformats.org/officeDocument/2006/relationships/vmlDrawing" Target="../drawings/vmlDrawing9.vml"/><Relationship Id="rId6" Type="http://schemas.openxmlformats.org/officeDocument/2006/relationships/image" Target="../media/image22.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4.wmf"/><Relationship Id="rId19" Type="http://schemas.openxmlformats.org/officeDocument/2006/relationships/oleObject" Target="../embeddings/oleObject17.bin"/><Relationship Id="rId4" Type="http://schemas.openxmlformats.org/officeDocument/2006/relationships/image" Target="../media/image21.wmf"/><Relationship Id="rId9" Type="http://schemas.openxmlformats.org/officeDocument/2006/relationships/oleObject" Target="../embeddings/oleObject12.bin"/><Relationship Id="rId14" Type="http://schemas.openxmlformats.org/officeDocument/2006/relationships/image" Target="../media/image26.wmf"/></Relationships>
</file>

<file path=ppt/slides/_rels/slide4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7.jpeg"/><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20.bin"/><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ChangeArrowheads="1"/>
          </p:cNvSpPr>
          <p:nvPr/>
        </p:nvSpPr>
        <p:spPr bwMode="auto">
          <a:xfrm>
            <a:off x="2627784" y="2276872"/>
            <a:ext cx="50323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kumimoji="1" lang="zh-CN" altLang="en-US" sz="3200" b="1" dirty="0">
                <a:latin typeface="楷体" pitchFamily="49" charset="-122"/>
                <a:ea typeface="楷体" pitchFamily="49" charset="-122"/>
              </a:rPr>
              <a:t>四</a:t>
            </a:r>
            <a:r>
              <a:rPr kumimoji="1" lang="zh-CN" altLang="en-US" sz="3200" b="1" dirty="0" smtClean="0">
                <a:latin typeface="楷体" pitchFamily="49" charset="-122"/>
                <a:ea typeface="楷体" pitchFamily="49" charset="-122"/>
              </a:rPr>
              <a:t>、摆动</a:t>
            </a:r>
            <a:r>
              <a:rPr kumimoji="1" lang="zh-CN" altLang="en-US" sz="3200" b="1" dirty="0">
                <a:latin typeface="楷体" pitchFamily="49" charset="-122"/>
                <a:ea typeface="楷体" pitchFamily="49" charset="-122"/>
              </a:rPr>
              <a:t>式液压缸</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5616" y="2636912"/>
            <a:ext cx="7006345" cy="2308324"/>
          </a:xfrm>
          <a:prstGeom prst="rect">
            <a:avLst/>
          </a:prstGeom>
        </p:spPr>
        <p:txBody>
          <a:bodyPr wrap="square">
            <a:spAutoFit/>
          </a:bodyPr>
          <a:lstStyle/>
          <a:p>
            <a:pPr>
              <a:lnSpc>
                <a:spcPct val="150000"/>
              </a:lnSpc>
              <a:spcAft>
                <a:spcPts val="1200"/>
              </a:spcAft>
            </a:pPr>
            <a:r>
              <a:rPr lang="zh-CN" altLang="en-US" sz="2400" b="1" dirty="0" smtClean="0">
                <a:latin typeface="楷体" pitchFamily="49" charset="-122"/>
                <a:ea typeface="楷体" pitchFamily="49" charset="-122"/>
              </a:rPr>
              <a:t>    摆动</a:t>
            </a:r>
            <a:r>
              <a:rPr lang="zh-CN" altLang="en-US" sz="2400" b="1" dirty="0">
                <a:latin typeface="楷体" pitchFamily="49" charset="-122"/>
                <a:ea typeface="楷体" pitchFamily="49" charset="-122"/>
              </a:rPr>
              <a:t>缸已广泛用于船舶舵机驱动、舰用雷达天线稳定平台的驱动、鱼雷发射架的启闭以及大型火炮的输弹机</a:t>
            </a:r>
            <a:r>
              <a:rPr lang="zh-CN" altLang="en-US" sz="2400" b="1" dirty="0" smtClean="0">
                <a:latin typeface="楷体" pitchFamily="49" charset="-122"/>
                <a:ea typeface="楷体" pitchFamily="49" charset="-122"/>
              </a:rPr>
              <a:t>。此外，摆动</a:t>
            </a:r>
            <a:r>
              <a:rPr lang="zh-CN" altLang="en-US" sz="2400" b="1" dirty="0">
                <a:latin typeface="楷体" pitchFamily="49" charset="-122"/>
                <a:ea typeface="楷体" pitchFamily="49" charset="-122"/>
              </a:rPr>
              <a:t>液压缸还用于送料夹紧、工作台回转、液压驱动机械手手腕的旋转等场合。</a:t>
            </a:r>
            <a:endParaRPr lang="zh-CN" altLang="en-US" sz="2400" dirty="0"/>
          </a:p>
        </p:txBody>
      </p:sp>
      <p:sp>
        <p:nvSpPr>
          <p:cNvPr id="2" name="矩形 1"/>
          <p:cNvSpPr/>
          <p:nvPr/>
        </p:nvSpPr>
        <p:spPr>
          <a:xfrm>
            <a:off x="3275856" y="1628800"/>
            <a:ext cx="2348720" cy="523220"/>
          </a:xfrm>
          <a:prstGeom prst="rect">
            <a:avLst/>
          </a:prstGeom>
        </p:spPr>
        <p:txBody>
          <a:bodyPr wrap="none">
            <a:spAutoFit/>
          </a:bodyPr>
          <a:lstStyle/>
          <a:p>
            <a:r>
              <a:rPr lang="zh-CN" altLang="en-US" sz="2800" b="1" dirty="0">
                <a:latin typeface="楷体" pitchFamily="49" charset="-122"/>
                <a:ea typeface="楷体" pitchFamily="49" charset="-122"/>
              </a:rPr>
              <a:t>摆动</a:t>
            </a:r>
            <a:r>
              <a:rPr lang="zh-CN" altLang="en-US" sz="2800" b="1" dirty="0" smtClean="0">
                <a:latin typeface="楷体" pitchFamily="49" charset="-122"/>
                <a:ea typeface="楷体" pitchFamily="49" charset="-122"/>
              </a:rPr>
              <a:t>缸的应用</a:t>
            </a:r>
            <a:endParaRPr lang="zh-CN" altLang="en-US" sz="2800" dirty="0"/>
          </a:p>
        </p:txBody>
      </p:sp>
    </p:spTree>
    <p:extLst>
      <p:ext uri="{BB962C8B-B14F-4D97-AF65-F5344CB8AC3E}">
        <p14:creationId xmlns:p14="http://schemas.microsoft.com/office/powerpoint/2010/main" val="182146239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1796846"/>
            <a:ext cx="4824413" cy="584775"/>
          </a:xfrm>
          <a:prstGeom prst="rect">
            <a:avLst/>
          </a:prstGeom>
        </p:spPr>
        <p:txBody>
          <a:bodyPr>
            <a:spAutoFit/>
          </a:bodyPr>
          <a:lstStyle/>
          <a:p>
            <a:pPr fontAlgn="auto">
              <a:spcBef>
                <a:spcPts val="0"/>
              </a:spcBef>
              <a:spcAft>
                <a:spcPts val="0"/>
              </a:spcAft>
              <a:defRPr/>
            </a:pPr>
            <a:r>
              <a:rPr kumimoji="1" lang="zh-CN" altLang="en-US" sz="3200" b="1" dirty="0" smtClean="0">
                <a:effectLst>
                  <a:outerShdw blurRad="38100" dist="38100" dir="2700000" algn="tl">
                    <a:srgbClr val="C0C0C0"/>
                  </a:outerShdw>
                </a:effectLst>
                <a:latin typeface="楷体" pitchFamily="49" charset="-122"/>
                <a:ea typeface="楷体" pitchFamily="49" charset="-122"/>
              </a:rPr>
              <a:t>五、其它液压缸</a:t>
            </a:r>
            <a:endParaRPr kumimoji="1" lang="en-US" altLang="zh-CN" sz="3200" b="1" dirty="0">
              <a:effectLst>
                <a:outerShdw blurRad="38100" dist="38100" dir="2700000" algn="tl">
                  <a:srgbClr val="C0C0C0"/>
                </a:outerShdw>
              </a:effectLst>
              <a:latin typeface="楷体" pitchFamily="49" charset="-122"/>
              <a:ea typeface="楷体" pitchFamily="49" charset="-122"/>
            </a:endParaRPr>
          </a:p>
        </p:txBody>
      </p:sp>
      <p:sp>
        <p:nvSpPr>
          <p:cNvPr id="3" name="矩形 2"/>
          <p:cNvSpPr/>
          <p:nvPr/>
        </p:nvSpPr>
        <p:spPr>
          <a:xfrm>
            <a:off x="2763483" y="3068960"/>
            <a:ext cx="4572000" cy="2677656"/>
          </a:xfrm>
          <a:prstGeom prst="rect">
            <a:avLst/>
          </a:prstGeom>
        </p:spPr>
        <p:txBody>
          <a:bodyPr>
            <a:spAutoFit/>
          </a:bodyPr>
          <a:lstStyle/>
          <a:p>
            <a:pPr fontAlgn="auto">
              <a:lnSpc>
                <a:spcPct val="150000"/>
              </a:lnSpc>
              <a:spcBef>
                <a:spcPts val="0"/>
              </a:spcBef>
              <a:spcAft>
                <a:spcPts val="0"/>
              </a:spcAft>
              <a:defRPr/>
            </a:pPr>
            <a:r>
              <a:rPr kumimoji="1" lang="en-US" altLang="zh-CN" sz="2800" b="1" dirty="0">
                <a:effectLst>
                  <a:outerShdw blurRad="38100" dist="38100" dir="2700000" algn="tl">
                    <a:srgbClr val="C0C0C0"/>
                  </a:outerShdw>
                </a:effectLst>
                <a:latin typeface="楷体" pitchFamily="49" charset="-122"/>
                <a:ea typeface="楷体" pitchFamily="49" charset="-122"/>
              </a:rPr>
              <a:t>1</a:t>
            </a:r>
            <a:r>
              <a:rPr kumimoji="1" lang="zh-CN" altLang="en-US" sz="2800" b="1" dirty="0">
                <a:effectLst>
                  <a:outerShdw blurRad="38100" dist="38100" dir="2700000" algn="tl">
                    <a:srgbClr val="C0C0C0"/>
                  </a:outerShdw>
                </a:effectLst>
                <a:latin typeface="楷体" pitchFamily="49" charset="-122"/>
                <a:ea typeface="楷体" pitchFamily="49" charset="-122"/>
              </a:rPr>
              <a:t>、</a:t>
            </a:r>
            <a:r>
              <a:rPr kumimoji="1" lang="zh-CN" altLang="en-US" sz="2800" b="1" dirty="0" smtClean="0">
                <a:effectLst>
                  <a:outerShdw blurRad="38100" dist="38100" dir="2700000" algn="tl">
                    <a:srgbClr val="C0C0C0"/>
                  </a:outerShdw>
                </a:effectLst>
                <a:latin typeface="楷体" pitchFamily="49" charset="-122"/>
                <a:ea typeface="楷体" pitchFamily="49" charset="-122"/>
              </a:rPr>
              <a:t>增压缸</a:t>
            </a:r>
            <a:endParaRPr kumimoji="1" lang="en-US" altLang="zh-CN" sz="2800" b="1" dirty="0">
              <a:effectLst>
                <a:outerShdw blurRad="38100" dist="38100" dir="2700000" algn="tl">
                  <a:srgbClr val="C0C0C0"/>
                </a:outerShdw>
              </a:effectLst>
              <a:latin typeface="楷体" pitchFamily="49" charset="-122"/>
              <a:ea typeface="楷体" pitchFamily="49" charset="-122"/>
            </a:endParaRPr>
          </a:p>
          <a:p>
            <a:pPr fontAlgn="auto">
              <a:lnSpc>
                <a:spcPct val="150000"/>
              </a:lnSpc>
              <a:spcBef>
                <a:spcPts val="0"/>
              </a:spcBef>
              <a:spcAft>
                <a:spcPts val="0"/>
              </a:spcAft>
              <a:defRPr/>
            </a:pPr>
            <a:r>
              <a:rPr kumimoji="1" lang="en-US" altLang="zh-CN" sz="2800" b="1" dirty="0">
                <a:effectLst>
                  <a:outerShdw blurRad="38100" dist="38100" dir="2700000" algn="tl">
                    <a:srgbClr val="C0C0C0"/>
                  </a:outerShdw>
                </a:effectLst>
                <a:latin typeface="楷体" pitchFamily="49" charset="-122"/>
                <a:ea typeface="楷体" pitchFamily="49" charset="-122"/>
              </a:rPr>
              <a:t>2</a:t>
            </a:r>
            <a:r>
              <a:rPr kumimoji="1" lang="zh-CN" altLang="en-US" sz="2800" b="1" dirty="0">
                <a:effectLst>
                  <a:outerShdw blurRad="38100" dist="38100" dir="2700000" algn="tl">
                    <a:srgbClr val="C0C0C0"/>
                  </a:outerShdw>
                </a:effectLst>
                <a:latin typeface="楷体" pitchFamily="49" charset="-122"/>
                <a:ea typeface="楷体" pitchFamily="49" charset="-122"/>
              </a:rPr>
              <a:t>、</a:t>
            </a:r>
            <a:r>
              <a:rPr kumimoji="1" lang="zh-CN" altLang="en-US" sz="2800" b="1" dirty="0" smtClean="0">
                <a:effectLst>
                  <a:outerShdw blurRad="38100" dist="38100" dir="2700000" algn="tl">
                    <a:srgbClr val="C0C0C0"/>
                  </a:outerShdw>
                </a:effectLst>
                <a:latin typeface="楷体" pitchFamily="49" charset="-122"/>
                <a:ea typeface="楷体" pitchFamily="49" charset="-122"/>
              </a:rPr>
              <a:t>增</a:t>
            </a:r>
            <a:r>
              <a:rPr kumimoji="1" lang="zh-CN" altLang="en-US" sz="2800" b="1" dirty="0">
                <a:effectLst>
                  <a:outerShdw blurRad="38100" dist="38100" dir="2700000" algn="tl">
                    <a:srgbClr val="C0C0C0"/>
                  </a:outerShdw>
                </a:effectLst>
                <a:latin typeface="楷体" pitchFamily="49" charset="-122"/>
                <a:ea typeface="楷体" pitchFamily="49" charset="-122"/>
              </a:rPr>
              <a:t>力</a:t>
            </a:r>
            <a:r>
              <a:rPr kumimoji="1" lang="zh-CN" altLang="en-US" sz="2800" b="1" dirty="0" smtClean="0">
                <a:effectLst>
                  <a:outerShdw blurRad="38100" dist="38100" dir="2700000" algn="tl">
                    <a:srgbClr val="C0C0C0"/>
                  </a:outerShdw>
                </a:effectLst>
                <a:latin typeface="楷体" pitchFamily="49" charset="-122"/>
                <a:ea typeface="楷体" pitchFamily="49" charset="-122"/>
              </a:rPr>
              <a:t>缸</a:t>
            </a:r>
            <a:endParaRPr kumimoji="1" lang="en-US" altLang="zh-CN" sz="2800" b="1" dirty="0">
              <a:effectLst>
                <a:outerShdw blurRad="38100" dist="38100" dir="2700000" algn="tl">
                  <a:srgbClr val="C0C0C0"/>
                </a:outerShdw>
              </a:effectLst>
              <a:latin typeface="楷体" pitchFamily="49" charset="-122"/>
              <a:ea typeface="楷体" pitchFamily="49" charset="-122"/>
            </a:endParaRPr>
          </a:p>
          <a:p>
            <a:pPr fontAlgn="auto">
              <a:lnSpc>
                <a:spcPct val="150000"/>
              </a:lnSpc>
              <a:spcBef>
                <a:spcPts val="0"/>
              </a:spcBef>
              <a:spcAft>
                <a:spcPts val="0"/>
              </a:spcAft>
              <a:defRPr/>
            </a:pPr>
            <a:r>
              <a:rPr kumimoji="1" lang="en-US" altLang="zh-CN" sz="2800" b="1" dirty="0">
                <a:effectLst>
                  <a:outerShdw blurRad="38100" dist="38100" dir="2700000" algn="tl">
                    <a:srgbClr val="C0C0C0"/>
                  </a:outerShdw>
                </a:effectLst>
                <a:latin typeface="楷体" pitchFamily="49" charset="-122"/>
                <a:ea typeface="楷体" pitchFamily="49" charset="-122"/>
              </a:rPr>
              <a:t>3</a:t>
            </a:r>
            <a:r>
              <a:rPr kumimoji="1" lang="zh-CN" altLang="en-US" sz="2800" b="1" dirty="0">
                <a:effectLst>
                  <a:outerShdw blurRad="38100" dist="38100" dir="2700000" algn="tl">
                    <a:srgbClr val="C0C0C0"/>
                  </a:outerShdw>
                </a:effectLst>
                <a:latin typeface="楷体" pitchFamily="49" charset="-122"/>
                <a:ea typeface="楷体" pitchFamily="49" charset="-122"/>
              </a:rPr>
              <a:t>、伸缩缸</a:t>
            </a:r>
            <a:endParaRPr kumimoji="1" lang="en-US" altLang="zh-CN" sz="2800" b="1" dirty="0">
              <a:effectLst>
                <a:outerShdw blurRad="38100" dist="38100" dir="2700000" algn="tl">
                  <a:srgbClr val="C0C0C0"/>
                </a:outerShdw>
              </a:effectLst>
              <a:latin typeface="楷体" pitchFamily="49" charset="-122"/>
              <a:ea typeface="楷体" pitchFamily="49" charset="-122"/>
            </a:endParaRPr>
          </a:p>
          <a:p>
            <a:pPr fontAlgn="auto">
              <a:lnSpc>
                <a:spcPct val="150000"/>
              </a:lnSpc>
              <a:spcBef>
                <a:spcPts val="0"/>
              </a:spcBef>
              <a:spcAft>
                <a:spcPts val="0"/>
              </a:spcAft>
              <a:defRPr/>
            </a:pPr>
            <a:r>
              <a:rPr kumimoji="1" lang="en-US" altLang="zh-CN" sz="2800" b="1" dirty="0">
                <a:effectLst>
                  <a:outerShdw blurRad="38100" dist="38100" dir="2700000" algn="tl">
                    <a:srgbClr val="C0C0C0"/>
                  </a:outerShdw>
                </a:effectLst>
                <a:latin typeface="楷体" pitchFamily="49" charset="-122"/>
                <a:ea typeface="楷体" pitchFamily="49" charset="-122"/>
              </a:rPr>
              <a:t>4</a:t>
            </a:r>
            <a:r>
              <a:rPr kumimoji="1" lang="zh-CN" altLang="en-US" sz="2800" b="1" dirty="0">
                <a:effectLst>
                  <a:outerShdw blurRad="38100" dist="38100" dir="2700000" algn="tl">
                    <a:srgbClr val="C0C0C0"/>
                  </a:outerShdw>
                </a:effectLst>
                <a:latin typeface="楷体" pitchFamily="49" charset="-122"/>
                <a:ea typeface="楷体" pitchFamily="49" charset="-122"/>
              </a:rPr>
              <a:t>、齿轮缸</a:t>
            </a:r>
          </a:p>
        </p:txBody>
      </p:sp>
    </p:spTree>
    <p:extLst>
      <p:ext uri="{BB962C8B-B14F-4D97-AF65-F5344CB8AC3E}">
        <p14:creationId xmlns:p14="http://schemas.microsoft.com/office/powerpoint/2010/main" val="75232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2952733" y="1449388"/>
            <a:ext cx="2448272" cy="539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None/>
            </a:pPr>
            <a:r>
              <a:rPr kumimoji="1" lang="en-US" altLang="zh-CN" sz="2800" b="1" dirty="0">
                <a:latin typeface="楷体" pitchFamily="49" charset="-122"/>
                <a:ea typeface="楷体" pitchFamily="49" charset="-122"/>
                <a:cs typeface="楷体_GB2312"/>
              </a:rPr>
              <a:t>1</a:t>
            </a:r>
            <a:r>
              <a:rPr kumimoji="1" lang="zh-CN" altLang="en-US" sz="2800" b="1" dirty="0">
                <a:latin typeface="楷体" pitchFamily="49" charset="-122"/>
                <a:ea typeface="楷体" pitchFamily="49" charset="-122"/>
                <a:cs typeface="楷体_GB2312"/>
              </a:rPr>
              <a:t>、</a:t>
            </a:r>
            <a:r>
              <a:rPr kumimoji="1" lang="zh-CN" altLang="en-US" sz="2800" b="1" dirty="0" smtClean="0">
                <a:latin typeface="楷体" pitchFamily="49" charset="-122"/>
                <a:ea typeface="楷体" pitchFamily="49" charset="-122"/>
                <a:cs typeface="楷体_GB2312"/>
              </a:rPr>
              <a:t>增压缸</a:t>
            </a:r>
            <a:endParaRPr kumimoji="1" lang="zh-CN" altLang="en-US" sz="2800" b="1" dirty="0">
              <a:latin typeface="楷体" pitchFamily="49" charset="-122"/>
              <a:ea typeface="楷体" pitchFamily="49" charset="-122"/>
              <a:cs typeface="楷体_GB2312"/>
            </a:endParaRPr>
          </a:p>
        </p:txBody>
      </p:sp>
      <p:sp>
        <p:nvSpPr>
          <p:cNvPr id="2" name="矩形 1"/>
          <p:cNvSpPr/>
          <p:nvPr/>
        </p:nvSpPr>
        <p:spPr>
          <a:xfrm>
            <a:off x="1145906" y="4991022"/>
            <a:ext cx="7026494" cy="155427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kumimoji="1" lang="zh-CN" altLang="en-US" sz="2800" b="1" dirty="0" smtClean="0">
                <a:latin typeface="楷体" pitchFamily="49" charset="-122"/>
                <a:ea typeface="楷体" pitchFamily="49" charset="-122"/>
                <a:cs typeface="楷体_GB2312"/>
              </a:rPr>
              <a:t>    </a:t>
            </a:r>
            <a:r>
              <a:rPr kumimoji="1" lang="zh-CN" altLang="en-US" sz="2400" b="1" dirty="0" smtClean="0">
                <a:latin typeface="楷体" pitchFamily="49" charset="-122"/>
                <a:ea typeface="楷体" pitchFamily="49" charset="-122"/>
                <a:cs typeface="楷体_GB2312"/>
              </a:rPr>
              <a:t>增压液压缸又称增压器。在某些短时或局部需要高压液体的液压系统中，常用增压缸与低压大流量泵配合作用。</a:t>
            </a:r>
            <a:endParaRPr lang="zh-CN" altLang="en-US" sz="2400" dirty="0"/>
          </a:p>
        </p:txBody>
      </p:sp>
      <p:pic>
        <p:nvPicPr>
          <p:cNvPr id="4"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2801579" y="2852936"/>
            <a:ext cx="3313388" cy="146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5081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1519878" y="2069628"/>
            <a:ext cx="6480720" cy="287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1"/>
          <p:cNvSpPr>
            <a:spLocks noChangeArrowheads="1"/>
          </p:cNvSpPr>
          <p:nvPr/>
        </p:nvSpPr>
        <p:spPr bwMode="auto">
          <a:xfrm>
            <a:off x="1331640" y="5445224"/>
            <a:ext cx="6518293" cy="978729"/>
          </a:xfrm>
          <a:prstGeom prst="rect">
            <a:avLst/>
          </a:prstGeom>
          <a:solidFill>
            <a:schemeClr val="accent3">
              <a:lumMod val="20000"/>
              <a:lumOff val="80000"/>
            </a:schemeClr>
          </a:solidFill>
          <a:ln w="38100">
            <a:solidFill>
              <a:schemeClr val="tx2"/>
            </a:solidFill>
            <a:miter lim="800000"/>
            <a:headEnd/>
            <a:tailEnd/>
          </a:ln>
          <a:extLst/>
        </p:spPr>
        <p:txBody>
          <a:bodyPr wrap="square">
            <a:spAutoFit/>
          </a:bodyPr>
          <a:lstStyle/>
          <a:p>
            <a:pPr>
              <a:lnSpc>
                <a:spcPct val="120000"/>
              </a:lnSpc>
            </a:pPr>
            <a:r>
              <a:rPr lang="zh-CN" altLang="en-US" sz="2400" b="1" dirty="0" smtClean="0">
                <a:latin typeface="楷体" pitchFamily="49" charset="-122"/>
                <a:ea typeface="楷体" pitchFamily="49" charset="-122"/>
                <a:cs typeface="仿宋_GB2312"/>
              </a:rPr>
              <a:t>    由</a:t>
            </a:r>
            <a:r>
              <a:rPr lang="zh-CN" altLang="en-US" sz="2400" b="1" dirty="0">
                <a:latin typeface="楷体" pitchFamily="49" charset="-122"/>
                <a:ea typeface="楷体" pitchFamily="49" charset="-122"/>
                <a:cs typeface="仿宋_GB2312"/>
              </a:rPr>
              <a:t>两</a:t>
            </a:r>
            <a:r>
              <a:rPr lang="zh-CN" altLang="en-US" sz="2400" b="1" dirty="0" smtClean="0">
                <a:latin typeface="楷体" pitchFamily="49" charset="-122"/>
                <a:ea typeface="楷体" pitchFamily="49" charset="-122"/>
                <a:cs typeface="仿宋_GB2312"/>
              </a:rPr>
              <a:t>个受压面积大小不同</a:t>
            </a:r>
            <a:r>
              <a:rPr lang="zh-CN" altLang="en-US" sz="2400" b="1" dirty="0">
                <a:latin typeface="楷体" pitchFamily="49" charset="-122"/>
                <a:ea typeface="楷体" pitchFamily="49" charset="-122"/>
                <a:cs typeface="仿宋_GB2312"/>
              </a:rPr>
              <a:t>连在一起</a:t>
            </a:r>
            <a:r>
              <a:rPr lang="zh-CN" altLang="en-US" sz="2400" b="1" dirty="0" smtClean="0">
                <a:latin typeface="楷体" pitchFamily="49" charset="-122"/>
                <a:ea typeface="楷体" pitchFamily="49" charset="-122"/>
                <a:cs typeface="仿宋_GB2312"/>
              </a:rPr>
              <a:t>的活塞和两个压力大小不同的压力室组成。</a:t>
            </a:r>
            <a:r>
              <a:rPr lang="en-US" altLang="zh-CN" sz="2400" b="1" dirty="0" smtClean="0">
                <a:latin typeface="楷体" pitchFamily="49" charset="-122"/>
                <a:ea typeface="楷体" pitchFamily="49" charset="-122"/>
                <a:cs typeface="仿宋_GB2312"/>
              </a:rPr>
              <a:t>    </a:t>
            </a:r>
            <a:endParaRPr lang="zh-CN" altLang="en-US" sz="2400" dirty="0"/>
          </a:p>
        </p:txBody>
      </p:sp>
      <p:sp>
        <p:nvSpPr>
          <p:cNvPr id="2" name="矩形 1"/>
          <p:cNvSpPr/>
          <p:nvPr/>
        </p:nvSpPr>
        <p:spPr>
          <a:xfrm>
            <a:off x="0" y="0"/>
            <a:ext cx="9144000" cy="980728"/>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itchFamily="49" charset="-122"/>
                <a:ea typeface="楷体" pitchFamily="49" charset="-122"/>
              </a:rPr>
              <a:t>① 增压缸的结构</a:t>
            </a:r>
            <a:endParaRPr lang="zh-CN" altLang="en-US" sz="2800" b="1" dirty="0">
              <a:latin typeface="楷体" pitchFamily="49" charset="-122"/>
              <a:ea typeface="楷体" pitchFamily="49" charset="-122"/>
            </a:endParaRPr>
          </a:p>
        </p:txBody>
      </p:sp>
      <p:sp>
        <p:nvSpPr>
          <p:cNvPr id="3" name="矩形 2"/>
          <p:cNvSpPr/>
          <p:nvPr/>
        </p:nvSpPr>
        <p:spPr>
          <a:xfrm>
            <a:off x="8000598" y="2886977"/>
            <a:ext cx="519226" cy="461665"/>
          </a:xfrm>
          <a:prstGeom prst="rect">
            <a:avLst/>
          </a:prstGeom>
        </p:spPr>
        <p:txBody>
          <a:bodyPr wrap="square">
            <a:spAutoFit/>
          </a:bodyPr>
          <a:lstStyle/>
          <a:p>
            <a:pPr algn="ct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2</a:t>
            </a:r>
            <a:endParaRPr lang="zh-CN" altLang="en-US" sz="2400" b="1" baseline="-25000" dirty="0">
              <a:solidFill>
                <a:srgbClr val="FF0000"/>
              </a:solidFill>
              <a:latin typeface="楷体" pitchFamily="49" charset="-122"/>
              <a:ea typeface="楷体" pitchFamily="49" charset="-122"/>
            </a:endParaRPr>
          </a:p>
        </p:txBody>
      </p:sp>
      <p:sp>
        <p:nvSpPr>
          <p:cNvPr id="6" name="矩形 5"/>
          <p:cNvSpPr/>
          <p:nvPr/>
        </p:nvSpPr>
        <p:spPr>
          <a:xfrm>
            <a:off x="1030665" y="2857291"/>
            <a:ext cx="444352" cy="461665"/>
          </a:xfrm>
          <a:prstGeom prst="rect">
            <a:avLst/>
          </a:prstGeom>
        </p:spPr>
        <p:txBody>
          <a:bodyPr wrap="none">
            <a:spAutoFit/>
          </a:bodyPr>
          <a:lstStyle/>
          <a:p>
            <a:pPr algn="ct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1</a:t>
            </a:r>
            <a:endParaRPr lang="zh-CN" altLang="en-US" sz="2400" b="1" baseline="-25000" dirty="0">
              <a:solidFill>
                <a:srgbClr val="FF0000"/>
              </a:solidFill>
              <a:latin typeface="楷体" pitchFamily="49" charset="-122"/>
              <a:ea typeface="楷体" pitchFamily="49" charset="-122"/>
            </a:endParaRPr>
          </a:p>
        </p:txBody>
      </p:sp>
      <p:sp>
        <p:nvSpPr>
          <p:cNvPr id="7" name="矩形 6"/>
          <p:cNvSpPr/>
          <p:nvPr/>
        </p:nvSpPr>
        <p:spPr>
          <a:xfrm>
            <a:off x="5200992" y="2081114"/>
            <a:ext cx="1112805" cy="461665"/>
          </a:xfrm>
          <a:prstGeom prst="rect">
            <a:avLst/>
          </a:prstGeom>
          <a:solidFill>
            <a:schemeClr val="accent3">
              <a:lumMod val="20000"/>
              <a:lumOff val="80000"/>
            </a:schemeClr>
          </a:solidFill>
          <a:ln>
            <a:solidFill>
              <a:schemeClr val="tx1"/>
            </a:solidFill>
          </a:ln>
        </p:spPr>
        <p:txBody>
          <a:bodyPr wrap="none">
            <a:spAutoFit/>
          </a:bodyPr>
          <a:lstStyle/>
          <a:p>
            <a:pPr algn="ctr"/>
            <a:r>
              <a:rPr lang="zh-CN" altLang="en-US" sz="2400" b="1" dirty="0" smtClean="0">
                <a:latin typeface="楷体" pitchFamily="49" charset="-122"/>
                <a:ea typeface="楷体" pitchFamily="49" charset="-122"/>
              </a:rPr>
              <a:t>小活塞</a:t>
            </a:r>
            <a:endParaRPr lang="zh-CN" altLang="en-US" sz="2400" b="1" dirty="0">
              <a:latin typeface="楷体" pitchFamily="49" charset="-122"/>
              <a:ea typeface="楷体" pitchFamily="49" charset="-122"/>
            </a:endParaRPr>
          </a:p>
        </p:txBody>
      </p:sp>
      <p:sp>
        <p:nvSpPr>
          <p:cNvPr id="4" name="矩形 3"/>
          <p:cNvSpPr/>
          <p:nvPr/>
        </p:nvSpPr>
        <p:spPr>
          <a:xfrm>
            <a:off x="2699530" y="1556264"/>
            <a:ext cx="1112805" cy="461665"/>
          </a:xfrm>
          <a:prstGeom prst="rect">
            <a:avLst/>
          </a:prstGeom>
          <a:solidFill>
            <a:schemeClr val="accent3">
              <a:lumMod val="20000"/>
              <a:lumOff val="80000"/>
            </a:schemeClr>
          </a:solidFill>
          <a:ln>
            <a:solidFill>
              <a:schemeClr val="tx1"/>
            </a:solidFill>
          </a:ln>
        </p:spPr>
        <p:txBody>
          <a:bodyPr wrap="none">
            <a:spAutoFit/>
          </a:bodyPr>
          <a:lstStyle/>
          <a:p>
            <a:pPr algn="ctr"/>
            <a:r>
              <a:rPr lang="zh-CN" altLang="en-US" sz="2400" b="1" dirty="0" smtClean="0">
                <a:latin typeface="楷体" pitchFamily="49" charset="-122"/>
                <a:ea typeface="楷体" pitchFamily="49" charset="-122"/>
              </a:rPr>
              <a:t>大活塞</a:t>
            </a:r>
            <a:endParaRPr lang="zh-CN" altLang="en-US" sz="2400" b="1" dirty="0">
              <a:latin typeface="楷体" pitchFamily="49" charset="-122"/>
              <a:ea typeface="楷体" pitchFamily="49" charset="-122"/>
            </a:endParaRPr>
          </a:p>
        </p:txBody>
      </p:sp>
      <p:cxnSp>
        <p:nvCxnSpPr>
          <p:cNvPr id="8" name="直接箭头连接符 7"/>
          <p:cNvCxnSpPr/>
          <p:nvPr/>
        </p:nvCxnSpPr>
        <p:spPr>
          <a:xfrm flipH="1">
            <a:off x="2837769" y="2069628"/>
            <a:ext cx="360040" cy="81734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431788" y="2542779"/>
            <a:ext cx="140302" cy="6883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83568" y="3508441"/>
            <a:ext cx="1031457"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784813" y="3493474"/>
            <a:ext cx="1092736"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145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1474698" y="1749903"/>
            <a:ext cx="5976664"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1"/>
          <p:cNvSpPr>
            <a:spLocks noChangeArrowheads="1"/>
          </p:cNvSpPr>
          <p:nvPr/>
        </p:nvSpPr>
        <p:spPr bwMode="auto">
          <a:xfrm>
            <a:off x="0" y="5823002"/>
            <a:ext cx="9144000" cy="1052596"/>
          </a:xfrm>
          <a:prstGeom prst="rect">
            <a:avLst/>
          </a:prstGeom>
          <a:solidFill>
            <a:schemeClr val="accent3">
              <a:lumMod val="20000"/>
              <a:lumOff val="80000"/>
            </a:schemeClr>
          </a:solidFill>
          <a:ln w="38100">
            <a:solidFill>
              <a:schemeClr val="tx2"/>
            </a:solidFill>
            <a:miter lim="800000"/>
            <a:headEnd/>
            <a:tailEnd/>
          </a:ln>
          <a:extLst/>
        </p:spPr>
        <p:txBody>
          <a:bodyPr wrap="square">
            <a:spAutoFit/>
          </a:bodyPr>
          <a:lstStyle/>
          <a:p>
            <a:pPr>
              <a:lnSpc>
                <a:spcPct val="120000"/>
              </a:lnSpc>
            </a:pPr>
            <a:r>
              <a:rPr lang="zh-CN" altLang="en-US" sz="2800"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输入压力为</a:t>
            </a:r>
            <a:r>
              <a:rPr lang="en-US" altLang="zh-CN" sz="2400" b="1" dirty="0" smtClean="0">
                <a:latin typeface="楷体" pitchFamily="49" charset="-122"/>
                <a:ea typeface="楷体" pitchFamily="49" charset="-122"/>
                <a:cs typeface="仿宋_GB2312"/>
              </a:rPr>
              <a:t>P</a:t>
            </a:r>
            <a:r>
              <a:rPr lang="en-US" altLang="zh-CN" sz="2400" b="1" baseline="-25000" dirty="0" smtClean="0">
                <a:latin typeface="楷体" pitchFamily="49" charset="-122"/>
                <a:ea typeface="楷体" pitchFamily="49" charset="-122"/>
                <a:cs typeface="仿宋_GB2312"/>
              </a:rPr>
              <a:t>1</a:t>
            </a:r>
            <a:r>
              <a:rPr lang="zh-CN" altLang="en-US" sz="2400" b="1" dirty="0" smtClean="0">
                <a:latin typeface="楷体" pitchFamily="49" charset="-122"/>
                <a:ea typeface="楷体" pitchFamily="49" charset="-122"/>
                <a:cs typeface="仿宋_GB2312"/>
              </a:rPr>
              <a:t>（低压）的油</a:t>
            </a:r>
            <a:r>
              <a:rPr lang="zh-CN" altLang="en-US" sz="2400" b="1" dirty="0">
                <a:latin typeface="楷体" pitchFamily="49" charset="-122"/>
                <a:ea typeface="楷体" pitchFamily="49" charset="-122"/>
                <a:cs typeface="仿宋_GB2312"/>
              </a:rPr>
              <a:t>液推动</a:t>
            </a:r>
            <a:r>
              <a:rPr lang="zh-CN" altLang="en-US" sz="2400" b="1" dirty="0" smtClean="0">
                <a:latin typeface="楷体" pitchFamily="49" charset="-122"/>
                <a:ea typeface="楷体" pitchFamily="49" charset="-122"/>
                <a:cs typeface="仿宋_GB2312"/>
              </a:rPr>
              <a:t>增压缸</a:t>
            </a:r>
            <a:r>
              <a:rPr lang="zh-CN" altLang="en-US" sz="2400" b="1" dirty="0">
                <a:latin typeface="楷体" pitchFamily="49" charset="-122"/>
                <a:ea typeface="楷体" pitchFamily="49" charset="-122"/>
                <a:cs typeface="仿宋_GB2312"/>
              </a:rPr>
              <a:t>的大</a:t>
            </a:r>
            <a:r>
              <a:rPr lang="zh-CN" altLang="en-US" sz="2400" b="1" dirty="0" smtClean="0">
                <a:latin typeface="楷体" pitchFamily="49" charset="-122"/>
                <a:ea typeface="楷体" pitchFamily="49" charset="-122"/>
                <a:cs typeface="仿宋_GB2312"/>
              </a:rPr>
              <a:t>活塞，</a:t>
            </a:r>
            <a:r>
              <a:rPr lang="zh-CN" altLang="en-US" sz="2400" b="1" dirty="0">
                <a:latin typeface="楷体" pitchFamily="49" charset="-122"/>
                <a:ea typeface="楷体" pitchFamily="49" charset="-122"/>
                <a:cs typeface="仿宋_GB2312"/>
              </a:rPr>
              <a:t>大</a:t>
            </a:r>
            <a:r>
              <a:rPr lang="zh-CN" altLang="en-US" sz="2400" b="1" dirty="0" smtClean="0">
                <a:latin typeface="楷体" pitchFamily="49" charset="-122"/>
                <a:ea typeface="楷体" pitchFamily="49" charset="-122"/>
                <a:cs typeface="仿宋_GB2312"/>
              </a:rPr>
              <a:t>活塞</a:t>
            </a:r>
            <a:r>
              <a:rPr lang="zh-CN" altLang="en-US" sz="2400" b="1" dirty="0">
                <a:latin typeface="楷体" pitchFamily="49" charset="-122"/>
                <a:ea typeface="楷体" pitchFamily="49" charset="-122"/>
                <a:cs typeface="仿宋_GB2312"/>
              </a:rPr>
              <a:t>带</a:t>
            </a:r>
            <a:r>
              <a:rPr lang="zh-CN" altLang="en-US" sz="2400" b="1" dirty="0" smtClean="0">
                <a:latin typeface="楷体" pitchFamily="49" charset="-122"/>
                <a:ea typeface="楷体" pitchFamily="49" charset="-122"/>
                <a:cs typeface="仿宋_GB2312"/>
              </a:rPr>
              <a:t>动</a:t>
            </a:r>
            <a:r>
              <a:rPr lang="zh-CN" altLang="en-US" sz="2400" b="1" dirty="0">
                <a:latin typeface="楷体" pitchFamily="49" charset="-122"/>
                <a:ea typeface="楷体" pitchFamily="49" charset="-122"/>
                <a:cs typeface="仿宋_GB2312"/>
              </a:rPr>
              <a:t>与其连成一体的小</a:t>
            </a:r>
            <a:r>
              <a:rPr lang="zh-CN" altLang="en-US" sz="2400" b="1" dirty="0" smtClean="0">
                <a:latin typeface="楷体" pitchFamily="49" charset="-122"/>
                <a:ea typeface="楷体" pitchFamily="49" charset="-122"/>
                <a:cs typeface="仿宋_GB2312"/>
              </a:rPr>
              <a:t>活塞，输出</a:t>
            </a:r>
            <a:r>
              <a:rPr lang="zh-CN" altLang="en-US" sz="2400" b="1" dirty="0">
                <a:latin typeface="楷体" pitchFamily="49" charset="-122"/>
                <a:ea typeface="楷体" pitchFamily="49" charset="-122"/>
                <a:cs typeface="仿宋_GB2312"/>
              </a:rPr>
              <a:t>压力为</a:t>
            </a:r>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cs typeface="仿宋_GB2312"/>
              </a:rPr>
              <a:t>2</a:t>
            </a:r>
            <a:r>
              <a:rPr lang="zh-CN" altLang="en-US" sz="2400" b="1" dirty="0">
                <a:latin typeface="楷体" pitchFamily="49" charset="-122"/>
                <a:ea typeface="楷体" pitchFamily="49" charset="-122"/>
                <a:cs typeface="仿宋_GB2312"/>
              </a:rPr>
              <a:t>的高压液体</a:t>
            </a:r>
            <a:r>
              <a:rPr lang="zh-CN" altLang="en-US" sz="2400" b="1" dirty="0" smtClean="0">
                <a:ea typeface="仿宋_GB2312"/>
                <a:cs typeface="仿宋_GB2312"/>
              </a:rPr>
              <a:t>。</a:t>
            </a:r>
            <a:endParaRPr lang="zh-CN" altLang="en-US" sz="2400" dirty="0"/>
          </a:p>
        </p:txBody>
      </p:sp>
      <p:sp>
        <p:nvSpPr>
          <p:cNvPr id="4" name="矩形 3"/>
          <p:cNvSpPr/>
          <p:nvPr/>
        </p:nvSpPr>
        <p:spPr>
          <a:xfrm>
            <a:off x="0" y="0"/>
            <a:ext cx="9144000" cy="106634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a:ea typeface="楷体"/>
              </a:rPr>
              <a:t>② </a:t>
            </a:r>
            <a:r>
              <a:rPr lang="zh-CN" altLang="en-US" sz="2800" b="1" dirty="0" smtClean="0">
                <a:latin typeface="楷体" pitchFamily="49" charset="-122"/>
                <a:ea typeface="楷体" pitchFamily="49" charset="-122"/>
              </a:rPr>
              <a:t>增压缸的工作原理</a:t>
            </a:r>
            <a:endParaRPr lang="zh-CN" altLang="en-US" sz="2800" b="1" dirty="0">
              <a:latin typeface="楷体" pitchFamily="49" charset="-122"/>
              <a:ea typeface="楷体" pitchFamily="49" charset="-122"/>
            </a:endParaRPr>
          </a:p>
        </p:txBody>
      </p:sp>
      <p:cxnSp>
        <p:nvCxnSpPr>
          <p:cNvPr id="3" name="直接箭头连接符 2"/>
          <p:cNvCxnSpPr/>
          <p:nvPr/>
        </p:nvCxnSpPr>
        <p:spPr>
          <a:xfrm>
            <a:off x="1187624" y="3018167"/>
            <a:ext cx="1079162"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338487" y="3045448"/>
            <a:ext cx="3025601" cy="6828"/>
          </a:xfrm>
          <a:prstGeom prst="straightConnector1">
            <a:avLst/>
          </a:prstGeom>
          <a:ln w="5715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508104" y="3018167"/>
            <a:ext cx="2231290" cy="27281"/>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58312" y="2798884"/>
            <a:ext cx="444352" cy="461665"/>
          </a:xfrm>
          <a:prstGeom prst="rect">
            <a:avLst/>
          </a:prstGeom>
        </p:spPr>
        <p:txBody>
          <a:bodyPr wrap="none">
            <a:spAutoFit/>
          </a:bodyPr>
          <a:lstStyle/>
          <a:p>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cs typeface="仿宋_GB2312"/>
              </a:rPr>
              <a:t>1</a:t>
            </a:r>
            <a:endParaRPr lang="zh-CN" altLang="en-US" sz="2400" dirty="0"/>
          </a:p>
        </p:txBody>
      </p:sp>
      <p:sp>
        <p:nvSpPr>
          <p:cNvPr id="14" name="矩形 13"/>
          <p:cNvSpPr/>
          <p:nvPr/>
        </p:nvSpPr>
        <p:spPr>
          <a:xfrm>
            <a:off x="7830524" y="2814615"/>
            <a:ext cx="444352" cy="461665"/>
          </a:xfrm>
          <a:prstGeom prst="rect">
            <a:avLst/>
          </a:prstGeom>
        </p:spPr>
        <p:txBody>
          <a:bodyPr wrap="none">
            <a:spAutoFit/>
          </a:bodyPr>
          <a:lstStyle/>
          <a:p>
            <a:r>
              <a:rPr lang="en-US" altLang="zh-CN" sz="2400" b="1" dirty="0" smtClean="0">
                <a:latin typeface="楷体" pitchFamily="49" charset="-122"/>
                <a:ea typeface="楷体" pitchFamily="49" charset="-122"/>
                <a:cs typeface="仿宋_GB2312"/>
              </a:rPr>
              <a:t>P</a:t>
            </a:r>
            <a:r>
              <a:rPr lang="en-US" altLang="zh-CN" sz="2400" b="1" baseline="-25000" dirty="0" smtClean="0">
                <a:latin typeface="楷体" pitchFamily="49" charset="-122"/>
                <a:ea typeface="楷体" pitchFamily="49" charset="-122"/>
                <a:cs typeface="仿宋_GB2312"/>
              </a:rPr>
              <a:t>2</a:t>
            </a:r>
            <a:endParaRPr lang="zh-CN" altLang="en-US" sz="2400" dirty="0"/>
          </a:p>
        </p:txBody>
      </p:sp>
      <p:sp>
        <p:nvSpPr>
          <p:cNvPr id="15" name="矩形 14"/>
          <p:cNvSpPr/>
          <p:nvPr/>
        </p:nvSpPr>
        <p:spPr>
          <a:xfrm>
            <a:off x="4284135" y="2675699"/>
            <a:ext cx="357790" cy="461665"/>
          </a:xfrm>
          <a:prstGeom prst="rect">
            <a:avLst/>
          </a:prstGeom>
        </p:spPr>
        <p:txBody>
          <a:bodyPr wrap="none">
            <a:spAutoFit/>
          </a:bodyPr>
          <a:lstStyle/>
          <a:p>
            <a:r>
              <a:rPr lang="en-US" altLang="zh-CN" sz="2400" b="1" dirty="0" smtClean="0">
                <a:solidFill>
                  <a:srgbClr val="FF0000"/>
                </a:solidFill>
              </a:rPr>
              <a:t>F</a:t>
            </a:r>
            <a:endParaRPr lang="zh-CN" altLang="en-US" sz="2400" b="1" dirty="0">
              <a:solidFill>
                <a:srgbClr val="FF0000"/>
              </a:solidFill>
            </a:endParaRPr>
          </a:p>
        </p:txBody>
      </p:sp>
      <p:cxnSp>
        <p:nvCxnSpPr>
          <p:cNvPr id="17" name="直接连接符 16"/>
          <p:cNvCxnSpPr/>
          <p:nvPr/>
        </p:nvCxnSpPr>
        <p:spPr>
          <a:xfrm>
            <a:off x="2267744" y="2154071"/>
            <a:ext cx="0" cy="18509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64088" y="2652676"/>
            <a:ext cx="0" cy="73098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130828" y="1412776"/>
            <a:ext cx="1326004"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n-US" altLang="zh-CN" sz="2400" b="1" dirty="0" smtClean="0">
                <a:solidFill>
                  <a:srgbClr val="FF0000"/>
                </a:solidFill>
                <a:latin typeface="楷体" pitchFamily="49" charset="-122"/>
                <a:ea typeface="楷体" pitchFamily="49" charset="-122"/>
              </a:rPr>
              <a:t>F = P</a:t>
            </a:r>
            <a:r>
              <a:rPr lang="en-US" altLang="zh-CN" sz="2400" b="1" baseline="-25000" dirty="0" smtClean="0">
                <a:solidFill>
                  <a:srgbClr val="FF0000"/>
                </a:solidFill>
                <a:latin typeface="楷体" pitchFamily="49" charset="-122"/>
                <a:ea typeface="楷体" pitchFamily="49" charset="-122"/>
              </a:rPr>
              <a:t>1</a:t>
            </a:r>
            <a:r>
              <a:rPr lang="en-US" altLang="zh-CN" sz="2400" b="1" dirty="0" smtClean="0">
                <a:solidFill>
                  <a:srgbClr val="FF0000"/>
                </a:solidFill>
                <a:latin typeface="楷体" pitchFamily="49" charset="-122"/>
                <a:ea typeface="楷体" pitchFamily="49" charset="-122"/>
              </a:rPr>
              <a:t>A</a:t>
            </a:r>
            <a:r>
              <a:rPr lang="en-US" altLang="zh-CN" sz="2400" b="1" baseline="-25000" dirty="0" smtClean="0">
                <a:solidFill>
                  <a:srgbClr val="FF0000"/>
                </a:solidFill>
                <a:latin typeface="楷体" pitchFamily="49" charset="-122"/>
                <a:ea typeface="楷体" pitchFamily="49" charset="-122"/>
              </a:rPr>
              <a:t>1</a:t>
            </a:r>
            <a:endParaRPr lang="zh-CN" altLang="en-US" sz="2400" b="1" baseline="-25000" dirty="0">
              <a:solidFill>
                <a:srgbClr val="FF0000"/>
              </a:solidFill>
              <a:latin typeface="楷体" pitchFamily="49" charset="-122"/>
              <a:ea typeface="楷体" pitchFamily="49" charset="-122"/>
            </a:endParaRPr>
          </a:p>
        </p:txBody>
      </p:sp>
      <p:sp>
        <p:nvSpPr>
          <p:cNvPr id="16" name="矩形 15"/>
          <p:cNvSpPr/>
          <p:nvPr/>
        </p:nvSpPr>
        <p:spPr>
          <a:xfrm>
            <a:off x="5087994" y="4308443"/>
            <a:ext cx="186111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 F/A</a:t>
            </a:r>
            <a:r>
              <a:rPr lang="en-US" altLang="zh-CN" sz="2400" b="1" baseline="-25000" dirty="0" smtClean="0">
                <a:latin typeface="楷体" pitchFamily="49" charset="-122"/>
                <a:ea typeface="楷体" pitchFamily="49" charset="-122"/>
              </a:rPr>
              <a:t>2</a:t>
            </a:r>
          </a:p>
          <a:p>
            <a:pPr algn="ctr"/>
            <a:r>
              <a:rPr lang="en-US" altLang="zh-CN" sz="2400" b="1" dirty="0">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1</a:t>
            </a:r>
            <a:r>
              <a:rPr lang="en-US" altLang="zh-CN" sz="2400" b="1" dirty="0" smtClean="0">
                <a:solidFill>
                  <a:srgbClr val="FF0000"/>
                </a:solidFill>
                <a:latin typeface="楷体" pitchFamily="49" charset="-122"/>
                <a:ea typeface="楷体" pitchFamily="49" charset="-122"/>
              </a:rPr>
              <a:t>A</a:t>
            </a:r>
            <a:r>
              <a:rPr lang="en-US" altLang="zh-CN" sz="2400" b="1" baseline="-25000" dirty="0" smtClean="0">
                <a:solidFill>
                  <a:srgbClr val="FF0000"/>
                </a:solidFill>
                <a:latin typeface="楷体" pitchFamily="49" charset="-122"/>
                <a:ea typeface="楷体" pitchFamily="49" charset="-122"/>
              </a:rPr>
              <a:t>1</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a:t>
            </a:r>
            <a:endParaRPr lang="zh-CN" altLang="en-US" sz="2400" b="1" baseline="-25000" dirty="0">
              <a:latin typeface="楷体" pitchFamily="49" charset="-122"/>
              <a:ea typeface="楷体" pitchFamily="49" charset="-122"/>
            </a:endParaRPr>
          </a:p>
        </p:txBody>
      </p:sp>
      <p:cxnSp>
        <p:nvCxnSpPr>
          <p:cNvPr id="6" name="直接箭头连接符 5"/>
          <p:cNvCxnSpPr>
            <a:stCxn id="2" idx="3"/>
          </p:cNvCxnSpPr>
          <p:nvPr/>
        </p:nvCxnSpPr>
        <p:spPr>
          <a:xfrm flipV="1">
            <a:off x="4456832" y="1643608"/>
            <a:ext cx="619224"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130828" y="4270686"/>
            <a:ext cx="1002587"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CN" sz="2000" b="1" dirty="0" smtClean="0">
                <a:solidFill>
                  <a:srgbClr val="FF0000"/>
                </a:solidFill>
                <a:latin typeface="楷体" pitchFamily="49" charset="-122"/>
                <a:ea typeface="楷体" pitchFamily="49" charset="-122"/>
              </a:rPr>
              <a:t>A</a:t>
            </a:r>
            <a:r>
              <a:rPr lang="en-US" altLang="zh-CN" sz="2000" b="1" baseline="-25000" dirty="0" smtClean="0">
                <a:solidFill>
                  <a:srgbClr val="FF0000"/>
                </a:solidFill>
                <a:latin typeface="楷体" pitchFamily="49" charset="-122"/>
                <a:ea typeface="楷体" pitchFamily="49" charset="-122"/>
              </a:rPr>
              <a:t>1</a:t>
            </a:r>
            <a:r>
              <a:rPr lang="en-US" altLang="zh-CN" sz="2000" b="1" dirty="0" smtClean="0">
                <a:latin typeface="楷体" pitchFamily="49" charset="-122"/>
                <a:ea typeface="楷体" pitchFamily="49" charset="-122"/>
              </a:rPr>
              <a:t>&gt;A</a:t>
            </a:r>
            <a:r>
              <a:rPr lang="en-US" altLang="zh-CN" sz="2000" b="1" baseline="-25000" dirty="0" smtClean="0">
                <a:latin typeface="楷体" pitchFamily="49" charset="-122"/>
                <a:ea typeface="楷体" pitchFamily="49" charset="-122"/>
              </a:rPr>
              <a:t>2</a:t>
            </a:r>
            <a:endParaRPr lang="zh-CN" altLang="en-US" sz="2000" b="1" baseline="-25000" dirty="0">
              <a:latin typeface="楷体" pitchFamily="49" charset="-122"/>
              <a:ea typeface="楷体" pitchFamily="49" charset="-122"/>
            </a:endParaRPr>
          </a:p>
        </p:txBody>
      </p:sp>
      <p:sp>
        <p:nvSpPr>
          <p:cNvPr id="5" name="矩形 4"/>
          <p:cNvSpPr/>
          <p:nvPr/>
        </p:nvSpPr>
        <p:spPr>
          <a:xfrm>
            <a:off x="7243091" y="4493203"/>
            <a:ext cx="1321196" cy="535531"/>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nSpc>
                <a:spcPct val="120000"/>
              </a:lnSpc>
            </a:pPr>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cs typeface="仿宋_GB2312"/>
              </a:rPr>
              <a:t>2 </a:t>
            </a:r>
            <a:r>
              <a:rPr lang="en-US" altLang="zh-CN" sz="2400" b="1" dirty="0">
                <a:ea typeface="仿宋_GB2312"/>
                <a:cs typeface="仿宋_GB2312"/>
              </a:rPr>
              <a:t>=k</a:t>
            </a:r>
            <a:r>
              <a:rPr lang="en-US" altLang="zh-CN" sz="2400" b="1" dirty="0">
                <a:latin typeface="楷体" pitchFamily="49" charset="-122"/>
                <a:ea typeface="楷体" pitchFamily="49" charset="-122"/>
                <a:cs typeface="仿宋_GB2312"/>
              </a:rPr>
              <a:t> P</a:t>
            </a:r>
            <a:r>
              <a:rPr lang="en-US" altLang="zh-CN" sz="2400" b="1" baseline="-25000" dirty="0">
                <a:latin typeface="楷体" pitchFamily="49" charset="-122"/>
                <a:ea typeface="楷体" pitchFamily="49" charset="-122"/>
                <a:cs typeface="仿宋_GB2312"/>
              </a:rPr>
              <a:t>1</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ChangeArrowheads="1"/>
          </p:cNvSpPr>
          <p:nvPr/>
        </p:nvSpPr>
        <p:spPr bwMode="auto">
          <a:xfrm>
            <a:off x="0" y="5805404"/>
            <a:ext cx="9144000" cy="1052596"/>
          </a:xfrm>
          <a:prstGeom prst="rect">
            <a:avLst/>
          </a:prstGeom>
          <a:solidFill>
            <a:schemeClr val="bg2"/>
          </a:solidFill>
          <a:ln w="57150">
            <a:solidFill>
              <a:schemeClr val="tx2"/>
            </a:solidFill>
            <a:miter lim="800000"/>
            <a:headEnd/>
            <a:tailEnd/>
          </a:ln>
          <a:effectLst/>
          <a:extLst/>
        </p:spPr>
        <p:txBody>
          <a:bodyPr wrap="square">
            <a:spAutoFit/>
          </a:bodyPr>
          <a:lstStyle/>
          <a:p>
            <a:pPr>
              <a:lnSpc>
                <a:spcPct val="120000"/>
              </a:lnSpc>
              <a:buClr>
                <a:schemeClr val="accent2"/>
              </a:buClr>
              <a:buSzPct val="80000"/>
            </a:pPr>
            <a:r>
              <a:rPr lang="zh-CN" altLang="en-US" sz="2800"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增压缸的两个压力腔的</a:t>
            </a:r>
            <a:r>
              <a:rPr lang="zh-CN" altLang="en-US" sz="2400" b="1" dirty="0" smtClean="0">
                <a:solidFill>
                  <a:srgbClr val="FF0000"/>
                </a:solidFill>
                <a:latin typeface="楷体" pitchFamily="49" charset="-122"/>
                <a:ea typeface="楷体" pitchFamily="49" charset="-122"/>
                <a:cs typeface="仿宋_GB2312"/>
              </a:rPr>
              <a:t>压力</a:t>
            </a:r>
            <a:r>
              <a:rPr lang="zh-CN" altLang="en-US" sz="2400" b="1" dirty="0" smtClean="0">
                <a:latin typeface="楷体" pitchFamily="49" charset="-122"/>
                <a:ea typeface="楷体" pitchFamily="49" charset="-122"/>
                <a:cs typeface="仿宋_GB2312"/>
              </a:rPr>
              <a:t>与它们的</a:t>
            </a:r>
            <a:r>
              <a:rPr lang="zh-CN" altLang="en-US" sz="2400" b="1" dirty="0" smtClean="0">
                <a:solidFill>
                  <a:srgbClr val="FF0000"/>
                </a:solidFill>
                <a:latin typeface="楷体" pitchFamily="49" charset="-122"/>
                <a:ea typeface="楷体" pitchFamily="49" charset="-122"/>
                <a:cs typeface="仿宋_GB2312"/>
              </a:rPr>
              <a:t>面积成反比</a:t>
            </a:r>
            <a:r>
              <a:rPr lang="zh-CN" altLang="en-US" sz="2400" b="1" dirty="0" smtClean="0">
                <a:latin typeface="楷体" pitchFamily="49" charset="-122"/>
                <a:ea typeface="楷体" pitchFamily="49" charset="-122"/>
                <a:cs typeface="仿宋_GB2312"/>
              </a:rPr>
              <a:t>，这样可以</a:t>
            </a:r>
            <a:r>
              <a:rPr lang="zh-CN" altLang="en-US" sz="2400" b="1" dirty="0">
                <a:latin typeface="楷体" pitchFamily="49" charset="-122"/>
                <a:ea typeface="楷体" pitchFamily="49" charset="-122"/>
                <a:cs typeface="仿宋_GB2312"/>
              </a:rPr>
              <a:t>使输入的低压油转换为高压油输出</a:t>
            </a:r>
            <a:r>
              <a:rPr lang="zh-CN" altLang="en-US" sz="2400" b="1" dirty="0" smtClean="0">
                <a:latin typeface="楷体" pitchFamily="49" charset="-122"/>
                <a:ea typeface="楷体" pitchFamily="49" charset="-122"/>
                <a:cs typeface="仿宋_GB2312"/>
              </a:rPr>
              <a:t>。</a:t>
            </a:r>
            <a:endParaRPr lang="en-US" altLang="zh-CN" sz="2400" b="1" dirty="0" smtClean="0">
              <a:latin typeface="楷体" pitchFamily="49" charset="-122"/>
              <a:ea typeface="楷体" pitchFamily="49" charset="-122"/>
              <a:cs typeface="仿宋_GB2312"/>
            </a:endParaRPr>
          </a:p>
        </p:txBody>
      </p:sp>
      <p:sp>
        <p:nvSpPr>
          <p:cNvPr id="2" name="矩形 1"/>
          <p:cNvSpPr/>
          <p:nvPr/>
        </p:nvSpPr>
        <p:spPr>
          <a:xfrm>
            <a:off x="4427984" y="4341582"/>
            <a:ext cx="4293165" cy="12464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a:latin typeface="楷体" pitchFamily="49" charset="-122"/>
                <a:ea typeface="楷体" pitchFamily="49" charset="-122"/>
                <a:cs typeface="仿宋_GB2312"/>
              </a:rPr>
              <a:t>输出压力</a:t>
            </a:r>
            <a:r>
              <a:rPr lang="en-US" altLang="zh-CN" sz="2400" b="1" dirty="0" smtClean="0">
                <a:latin typeface="楷体" pitchFamily="49" charset="-122"/>
                <a:ea typeface="楷体" pitchFamily="49" charset="-122"/>
                <a:cs typeface="仿宋_GB2312"/>
              </a:rPr>
              <a:t>P</a:t>
            </a:r>
            <a:r>
              <a:rPr lang="en-US" altLang="zh-CN" sz="2400" b="1" baseline="-25000" dirty="0" smtClean="0">
                <a:latin typeface="楷体" pitchFamily="49" charset="-122"/>
                <a:ea typeface="楷体" pitchFamily="49" charset="-122"/>
              </a:rPr>
              <a:t>2</a:t>
            </a:r>
            <a:r>
              <a:rPr lang="zh-CN" altLang="en-US" sz="2400" b="1" dirty="0" smtClean="0">
                <a:latin typeface="楷体" pitchFamily="49" charset="-122"/>
                <a:ea typeface="楷体" pitchFamily="49" charset="-122"/>
                <a:cs typeface="仿宋_GB2312"/>
              </a:rPr>
              <a:t>和</a:t>
            </a:r>
            <a:r>
              <a:rPr lang="zh-CN" altLang="en-US" sz="2400" b="1" dirty="0">
                <a:latin typeface="楷体" pitchFamily="49" charset="-122"/>
                <a:ea typeface="楷体" pitchFamily="49" charset="-122"/>
                <a:cs typeface="仿宋_GB2312"/>
              </a:rPr>
              <a:t>输入压力</a:t>
            </a:r>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rPr>
              <a:t>1</a:t>
            </a:r>
            <a:r>
              <a:rPr lang="zh-CN" altLang="en-US" sz="2400" b="1" dirty="0" smtClean="0">
                <a:latin typeface="楷体" pitchFamily="49" charset="-122"/>
                <a:ea typeface="楷体" pitchFamily="49" charset="-122"/>
                <a:cs typeface="仿宋_GB2312"/>
              </a:rPr>
              <a:t>之比</a:t>
            </a:r>
            <a:endParaRPr lang="en-US" altLang="zh-CN" sz="2400" b="1" dirty="0" smtClean="0">
              <a:latin typeface="楷体" pitchFamily="49" charset="-122"/>
              <a:ea typeface="楷体" pitchFamily="49" charset="-122"/>
              <a:cs typeface="仿宋_GB2312"/>
            </a:endParaRPr>
          </a:p>
          <a:p>
            <a:pPr>
              <a:lnSpc>
                <a:spcPct val="125000"/>
              </a:lnSpc>
              <a:spcBef>
                <a:spcPts val="1200"/>
              </a:spcBef>
            </a:pP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/P</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A</a:t>
            </a:r>
            <a:r>
              <a:rPr lang="en-US" altLang="zh-CN" sz="2800" b="1" baseline="-25000" dirty="0" smtClean="0">
                <a:latin typeface="楷体" pitchFamily="49" charset="-122"/>
                <a:ea typeface="楷体" pitchFamily="49" charset="-122"/>
              </a:rPr>
              <a:t>1</a:t>
            </a:r>
            <a:r>
              <a:rPr lang="en-US" altLang="zh-CN" sz="2800" b="1" dirty="0" smtClean="0">
                <a:latin typeface="楷体" pitchFamily="49" charset="-122"/>
                <a:ea typeface="楷体" pitchFamily="49" charset="-122"/>
              </a:rPr>
              <a:t>/</a:t>
            </a:r>
            <a:r>
              <a:rPr lang="en-US" altLang="zh-CN" sz="2800" b="1" dirty="0" smtClean="0">
                <a:solidFill>
                  <a:srgbClr val="FF0000"/>
                </a:solidFill>
                <a:latin typeface="楷体" pitchFamily="49" charset="-122"/>
                <a:ea typeface="楷体" pitchFamily="49" charset="-122"/>
              </a:rPr>
              <a:t>A</a:t>
            </a:r>
            <a:r>
              <a:rPr lang="en-US" altLang="zh-CN" sz="2800" b="1" baseline="-25000" dirty="0" smtClean="0">
                <a:solidFill>
                  <a:srgbClr val="FF0000"/>
                </a:solidFill>
                <a:latin typeface="楷体" pitchFamily="49" charset="-122"/>
                <a:ea typeface="楷体" pitchFamily="49" charset="-122"/>
              </a:rPr>
              <a:t>2</a:t>
            </a:r>
            <a:r>
              <a:rPr lang="en-US" altLang="zh-CN" sz="2800" b="1" baseline="-25000" dirty="0" smtClean="0">
                <a:latin typeface="楷体" pitchFamily="49" charset="-122"/>
                <a:ea typeface="楷体" pitchFamily="49" charset="-122"/>
              </a:rPr>
              <a:t> </a:t>
            </a:r>
            <a:r>
              <a:rPr lang="en-US" altLang="zh-CN" sz="2800" b="1" dirty="0" smtClean="0">
                <a:latin typeface="楷体" pitchFamily="49" charset="-122"/>
                <a:ea typeface="楷体" pitchFamily="49" charset="-122"/>
              </a:rPr>
              <a:t>= D</a:t>
            </a:r>
            <a:r>
              <a:rPr lang="en-US" altLang="zh-CN" sz="2800" b="1" baseline="30000" dirty="0" smtClean="0">
                <a:latin typeface="楷体" pitchFamily="49" charset="-122"/>
                <a:ea typeface="楷体" pitchFamily="49" charset="-122"/>
              </a:rPr>
              <a:t>2</a:t>
            </a:r>
            <a:r>
              <a:rPr lang="en-US" altLang="zh-CN" sz="2800" b="1" dirty="0" smtClean="0">
                <a:latin typeface="楷体" pitchFamily="49" charset="-122"/>
                <a:ea typeface="楷体" pitchFamily="49" charset="-122"/>
              </a:rPr>
              <a:t>/d</a:t>
            </a:r>
            <a:r>
              <a:rPr lang="en-US" altLang="zh-CN" sz="2800" b="1" baseline="30000" dirty="0" smtClean="0">
                <a:latin typeface="楷体" pitchFamily="49" charset="-122"/>
                <a:ea typeface="楷体" pitchFamily="49" charset="-122"/>
              </a:rPr>
              <a:t>2</a:t>
            </a:r>
            <a:endParaRPr lang="zh-CN" altLang="en-US" sz="2800" b="1" baseline="30000" dirty="0">
              <a:latin typeface="楷体" pitchFamily="49" charset="-122"/>
              <a:ea typeface="楷体" pitchFamily="49" charset="-122"/>
            </a:endParaRPr>
          </a:p>
        </p:txBody>
      </p:sp>
      <p:pic>
        <p:nvPicPr>
          <p:cNvPr id="5"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619740" y="1596007"/>
            <a:ext cx="5976664"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0"/>
            <a:ext cx="9144000" cy="106634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③</a:t>
            </a:r>
            <a:r>
              <a:rPr lang="zh-CN" altLang="en-US" sz="2800" b="1" dirty="0" smtClean="0">
                <a:latin typeface="楷体"/>
                <a:ea typeface="楷体"/>
              </a:rPr>
              <a:t> </a:t>
            </a:r>
            <a:r>
              <a:rPr lang="zh-CN" altLang="en-US" sz="2800" b="1" dirty="0" smtClean="0">
                <a:latin typeface="楷体" pitchFamily="49" charset="-122"/>
                <a:ea typeface="楷体" pitchFamily="49" charset="-122"/>
              </a:rPr>
              <a:t>增压</a:t>
            </a:r>
            <a:r>
              <a:rPr lang="zh-CN" altLang="en-US" sz="2800" b="1" dirty="0">
                <a:latin typeface="楷体" pitchFamily="49" charset="-122"/>
                <a:ea typeface="楷体" pitchFamily="49" charset="-122"/>
              </a:rPr>
              <a:t>缸输出</a:t>
            </a:r>
            <a:r>
              <a:rPr lang="zh-CN" altLang="en-US" sz="2800" b="1" dirty="0" smtClean="0">
                <a:latin typeface="楷体" pitchFamily="49" charset="-122"/>
                <a:ea typeface="楷体" pitchFamily="49" charset="-122"/>
              </a:rPr>
              <a:t>、输入压力比</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3492851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619740" y="1596006"/>
            <a:ext cx="5976664" cy="298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0"/>
            <a:ext cx="9144000" cy="106634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④</a:t>
            </a:r>
            <a:r>
              <a:rPr lang="zh-CN" altLang="en-US" sz="2800" b="1" dirty="0" smtClean="0">
                <a:latin typeface="楷体"/>
                <a:ea typeface="楷体"/>
              </a:rPr>
              <a:t> </a:t>
            </a:r>
            <a:r>
              <a:rPr lang="zh-CN" altLang="en-US" sz="2800" b="1" dirty="0" smtClean="0">
                <a:latin typeface="楷体" pitchFamily="49" charset="-122"/>
                <a:ea typeface="楷体" pitchFamily="49" charset="-122"/>
              </a:rPr>
              <a:t>增压</a:t>
            </a:r>
            <a:r>
              <a:rPr lang="zh-CN" altLang="en-US" sz="2800" b="1" dirty="0">
                <a:latin typeface="楷体" pitchFamily="49" charset="-122"/>
                <a:ea typeface="楷体" pitchFamily="49" charset="-122"/>
              </a:rPr>
              <a:t>缸输出</a:t>
            </a:r>
            <a:r>
              <a:rPr lang="zh-CN" altLang="en-US" sz="2800" b="1" dirty="0" smtClean="0">
                <a:latin typeface="楷体" pitchFamily="49" charset="-122"/>
                <a:ea typeface="楷体" pitchFamily="49" charset="-122"/>
              </a:rPr>
              <a:t>、输入流量比</a:t>
            </a:r>
            <a:endParaRPr lang="zh-CN" altLang="en-US" sz="2800" b="1" dirty="0">
              <a:latin typeface="楷体" pitchFamily="49" charset="-122"/>
              <a:ea typeface="楷体" pitchFamily="49" charset="-122"/>
            </a:endParaRPr>
          </a:p>
        </p:txBody>
      </p:sp>
      <p:sp>
        <p:nvSpPr>
          <p:cNvPr id="7" name="矩形 6"/>
          <p:cNvSpPr/>
          <p:nvPr/>
        </p:nvSpPr>
        <p:spPr>
          <a:xfrm>
            <a:off x="4716016" y="4428066"/>
            <a:ext cx="4265850" cy="12464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cs typeface="仿宋_GB2312"/>
              </a:rPr>
              <a:t> 输入</a:t>
            </a:r>
            <a:r>
              <a:rPr lang="zh-CN" altLang="en-US" sz="2400" b="1" dirty="0">
                <a:latin typeface="楷体" pitchFamily="49" charset="-122"/>
                <a:ea typeface="楷体" pitchFamily="49" charset="-122"/>
                <a:cs typeface="仿宋_GB2312"/>
              </a:rPr>
              <a:t>流量</a:t>
            </a:r>
            <a:r>
              <a:rPr lang="en-US" altLang="zh-CN" sz="2400" b="1" dirty="0" smtClean="0">
                <a:latin typeface="楷体" pitchFamily="49" charset="-122"/>
                <a:ea typeface="楷体" pitchFamily="49" charset="-122"/>
                <a:cs typeface="仿宋_GB2312"/>
              </a:rPr>
              <a:t>q</a:t>
            </a:r>
            <a:r>
              <a:rPr lang="en-US" altLang="zh-CN" sz="2400" b="1" baseline="-25000" dirty="0" smtClean="0">
                <a:latin typeface="楷体" pitchFamily="49" charset="-122"/>
                <a:ea typeface="楷体" pitchFamily="49" charset="-122"/>
              </a:rPr>
              <a:t>1</a:t>
            </a:r>
            <a:r>
              <a:rPr lang="zh-CN" altLang="en-US" sz="2400" b="1" dirty="0" smtClean="0">
                <a:latin typeface="楷体" pitchFamily="49" charset="-122"/>
                <a:ea typeface="楷体" pitchFamily="49" charset="-122"/>
                <a:cs typeface="仿宋_GB2312"/>
              </a:rPr>
              <a:t>和输出流量</a:t>
            </a:r>
            <a:r>
              <a:rPr lang="en-US" altLang="zh-CN" sz="2400" b="1" dirty="0" smtClean="0">
                <a:latin typeface="楷体" pitchFamily="49" charset="-122"/>
                <a:ea typeface="楷体" pitchFamily="49" charset="-122"/>
                <a:cs typeface="仿宋_GB2312"/>
              </a:rPr>
              <a:t>q</a:t>
            </a:r>
            <a:r>
              <a:rPr lang="en-US" altLang="zh-CN" sz="2400" b="1" baseline="-25000" dirty="0" smtClean="0">
                <a:latin typeface="楷体" pitchFamily="49" charset="-122"/>
                <a:ea typeface="楷体" pitchFamily="49" charset="-122"/>
              </a:rPr>
              <a:t>2</a:t>
            </a:r>
            <a:r>
              <a:rPr lang="zh-CN" altLang="en-US" sz="2400" b="1" dirty="0" smtClean="0">
                <a:latin typeface="楷体" pitchFamily="49" charset="-122"/>
                <a:ea typeface="楷体" pitchFamily="49" charset="-122"/>
                <a:cs typeface="仿宋_GB2312"/>
              </a:rPr>
              <a:t>之比</a:t>
            </a:r>
            <a:endParaRPr lang="en-US" altLang="zh-CN" sz="2400" b="1" dirty="0" smtClean="0">
              <a:latin typeface="楷体" pitchFamily="49" charset="-122"/>
              <a:ea typeface="楷体" pitchFamily="49" charset="-122"/>
              <a:cs typeface="仿宋_GB2312"/>
            </a:endParaRPr>
          </a:p>
          <a:p>
            <a:pPr>
              <a:lnSpc>
                <a:spcPct val="125000"/>
              </a:lnSpc>
              <a:spcBef>
                <a:spcPts val="1200"/>
              </a:spcBef>
            </a:pP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q</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/q</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A</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/A</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d</a:t>
            </a:r>
            <a:r>
              <a:rPr lang="en-US" altLang="zh-CN" sz="2800" b="1" baseline="30000" dirty="0" smtClean="0">
                <a:latin typeface="楷体" pitchFamily="49" charset="-122"/>
                <a:ea typeface="楷体" pitchFamily="49" charset="-122"/>
              </a:rPr>
              <a:t>2</a:t>
            </a:r>
            <a:r>
              <a:rPr lang="en-US" altLang="zh-CN" sz="2800" b="1" dirty="0" smtClean="0">
                <a:latin typeface="楷体" pitchFamily="49" charset="-122"/>
                <a:ea typeface="楷体" pitchFamily="49" charset="-122"/>
              </a:rPr>
              <a:t>/D</a:t>
            </a:r>
            <a:r>
              <a:rPr lang="en-US" altLang="zh-CN" sz="2800" b="1" baseline="30000" dirty="0" smtClean="0">
                <a:latin typeface="楷体" pitchFamily="49" charset="-122"/>
                <a:ea typeface="楷体" pitchFamily="49" charset="-122"/>
              </a:rPr>
              <a:t>2</a:t>
            </a:r>
            <a:endParaRPr lang="zh-CN" altLang="en-US" sz="2800" b="1" baseline="30000" dirty="0">
              <a:latin typeface="楷体" pitchFamily="49" charset="-122"/>
              <a:ea typeface="楷体" pitchFamily="49" charset="-122"/>
            </a:endParaRPr>
          </a:p>
        </p:txBody>
      </p:sp>
      <p:sp>
        <p:nvSpPr>
          <p:cNvPr id="8" name="矩形 7"/>
          <p:cNvSpPr/>
          <p:nvPr/>
        </p:nvSpPr>
        <p:spPr>
          <a:xfrm>
            <a:off x="2028794" y="2903900"/>
            <a:ext cx="1579278"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b="1" dirty="0" smtClean="0">
                <a:latin typeface="楷体" pitchFamily="49" charset="-122"/>
                <a:ea typeface="楷体" pitchFamily="49" charset="-122"/>
                <a:cs typeface="仿宋_GB2312"/>
              </a:rPr>
              <a:t>运动速度相同</a:t>
            </a:r>
            <a:endParaRPr lang="zh-CN" altLang="en-US" dirty="0"/>
          </a:p>
        </p:txBody>
      </p:sp>
      <p:cxnSp>
        <p:nvCxnSpPr>
          <p:cNvPr id="9" name="直接箭头连接符 8"/>
          <p:cNvCxnSpPr/>
          <p:nvPr/>
        </p:nvCxnSpPr>
        <p:spPr>
          <a:xfrm>
            <a:off x="3737840" y="3079241"/>
            <a:ext cx="115212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0" name="Rectangle 6"/>
          <p:cNvSpPr>
            <a:spLocks noChangeArrowheads="1"/>
          </p:cNvSpPr>
          <p:nvPr/>
        </p:nvSpPr>
        <p:spPr bwMode="auto">
          <a:xfrm>
            <a:off x="-17148" y="5879271"/>
            <a:ext cx="9161148" cy="978729"/>
          </a:xfrm>
          <a:prstGeom prst="rect">
            <a:avLst/>
          </a:prstGeom>
          <a:solidFill>
            <a:schemeClr val="bg2"/>
          </a:solidFill>
          <a:ln w="57150">
            <a:solidFill>
              <a:schemeClr val="tx2"/>
            </a:solidFill>
            <a:miter lim="800000"/>
            <a:headEnd/>
            <a:tailEnd/>
          </a:ln>
          <a:effectLst/>
          <a:extLst/>
        </p:spPr>
        <p:txBody>
          <a:bodyPr wrap="square">
            <a:spAutoFit/>
          </a:bodyPr>
          <a:lstStyle/>
          <a:p>
            <a:pPr>
              <a:lnSpc>
                <a:spcPct val="120000"/>
              </a:lnSpc>
              <a:buClr>
                <a:schemeClr val="accent2"/>
              </a:buClr>
              <a:buSzPct val="80000"/>
            </a:pPr>
            <a:r>
              <a:rPr lang="en-US" altLang="zh-CN" sz="2400"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增压</a:t>
            </a:r>
            <a:r>
              <a:rPr lang="zh-CN" altLang="en-US" sz="2400" b="1" dirty="0">
                <a:latin typeface="楷体" pitchFamily="49" charset="-122"/>
                <a:ea typeface="楷体" pitchFamily="49" charset="-122"/>
                <a:cs typeface="仿宋_GB2312"/>
              </a:rPr>
              <a:t>缸输入</a:t>
            </a:r>
            <a:r>
              <a:rPr lang="zh-CN" altLang="en-US" sz="2400" b="1" dirty="0">
                <a:solidFill>
                  <a:srgbClr val="FF0000"/>
                </a:solidFill>
                <a:latin typeface="楷体" pitchFamily="49" charset="-122"/>
                <a:ea typeface="楷体" pitchFamily="49" charset="-122"/>
                <a:cs typeface="仿宋_GB2312"/>
              </a:rPr>
              <a:t>流量</a:t>
            </a:r>
            <a:r>
              <a:rPr lang="zh-CN" altLang="en-US" sz="2400" b="1" dirty="0">
                <a:latin typeface="楷体" pitchFamily="49" charset="-122"/>
                <a:ea typeface="楷体" pitchFamily="49" charset="-122"/>
                <a:cs typeface="仿宋_GB2312"/>
              </a:rPr>
              <a:t>和输出流量与它们的</a:t>
            </a:r>
            <a:r>
              <a:rPr lang="zh-CN" altLang="en-US" sz="2400" b="1" dirty="0">
                <a:solidFill>
                  <a:srgbClr val="FF0000"/>
                </a:solidFill>
                <a:latin typeface="楷体" pitchFamily="49" charset="-122"/>
                <a:ea typeface="楷体" pitchFamily="49" charset="-122"/>
                <a:cs typeface="仿宋_GB2312"/>
              </a:rPr>
              <a:t>面积成正比</a:t>
            </a:r>
            <a:r>
              <a:rPr lang="zh-CN" altLang="en-US" sz="2400" b="1" dirty="0">
                <a:latin typeface="楷体" pitchFamily="49" charset="-122"/>
                <a:ea typeface="楷体" pitchFamily="49" charset="-122"/>
                <a:cs typeface="仿宋_GB2312"/>
              </a:rPr>
              <a:t>，增压缸的增压能力是在降低有效流量的基础上得到的</a:t>
            </a:r>
            <a:r>
              <a:rPr lang="zh-CN" altLang="en-US" sz="2400" b="1" dirty="0" smtClean="0">
                <a:latin typeface="楷体" pitchFamily="49" charset="-122"/>
                <a:ea typeface="楷体" pitchFamily="49" charset="-122"/>
                <a:cs typeface="仿宋_GB2312"/>
              </a:rPr>
              <a:t>。</a:t>
            </a:r>
            <a:endParaRPr lang="en-US" altLang="zh-CN" sz="2400" b="1" dirty="0" smtClean="0">
              <a:latin typeface="楷体" pitchFamily="49" charset="-122"/>
              <a:ea typeface="楷体" pitchFamily="49" charset="-122"/>
              <a:cs typeface="仿宋_GB2312"/>
            </a:endParaRPr>
          </a:p>
        </p:txBody>
      </p:sp>
    </p:spTree>
    <p:extLst>
      <p:ext uri="{BB962C8B-B14F-4D97-AF65-F5344CB8AC3E}">
        <p14:creationId xmlns:p14="http://schemas.microsoft.com/office/powerpoint/2010/main" val="313040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ChangeArrowheads="1"/>
          </p:cNvSpPr>
          <p:nvPr/>
        </p:nvSpPr>
        <p:spPr bwMode="auto">
          <a:xfrm>
            <a:off x="0" y="5879271"/>
            <a:ext cx="9144000" cy="978729"/>
          </a:xfrm>
          <a:prstGeom prst="rect">
            <a:avLst/>
          </a:prstGeom>
          <a:solidFill>
            <a:schemeClr val="bg2"/>
          </a:solidFill>
          <a:ln w="57150">
            <a:solidFill>
              <a:schemeClr val="tx2"/>
            </a:solidFill>
            <a:miter lim="800000"/>
            <a:headEnd/>
            <a:tailEnd/>
          </a:ln>
          <a:effectLst/>
          <a:extLst/>
        </p:spPr>
        <p:txBody>
          <a:bodyPr wrap="square">
            <a:spAutoFit/>
          </a:bodyPr>
          <a:lstStyle/>
          <a:p>
            <a:pPr>
              <a:lnSpc>
                <a:spcPct val="120000"/>
              </a:lnSpc>
              <a:buClr>
                <a:schemeClr val="accent2"/>
              </a:buClr>
              <a:buSzPct val="80000"/>
            </a:pPr>
            <a:r>
              <a:rPr lang="en-US" altLang="zh-CN" sz="2400"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增压</a:t>
            </a:r>
            <a:r>
              <a:rPr lang="zh-CN" altLang="en-US" sz="2400" b="1" dirty="0">
                <a:latin typeface="楷体" pitchFamily="49" charset="-122"/>
                <a:ea typeface="楷体" pitchFamily="49" charset="-122"/>
                <a:cs typeface="仿宋_GB2312"/>
              </a:rPr>
              <a:t>缸仅是增大输出的压力，但却降低了有效流量，并不能增大输出的能量</a:t>
            </a:r>
            <a:r>
              <a:rPr lang="zh-CN" altLang="en-US" sz="2400" b="1" dirty="0" smtClean="0">
                <a:latin typeface="楷体" pitchFamily="49" charset="-122"/>
                <a:ea typeface="楷体" pitchFamily="49" charset="-122"/>
                <a:cs typeface="仿宋_GB2312"/>
              </a:rPr>
              <a:t>。</a:t>
            </a:r>
            <a:r>
              <a:rPr lang="en-US" altLang="zh-CN" sz="2400" b="1" dirty="0" smtClean="0">
                <a:latin typeface="楷体" pitchFamily="49" charset="-122"/>
                <a:ea typeface="楷体" pitchFamily="49" charset="-122"/>
                <a:cs typeface="仿宋_GB2312"/>
              </a:rPr>
              <a:t>    </a:t>
            </a:r>
            <a:endParaRPr lang="zh-CN" altLang="en-US" sz="2400" b="1" dirty="0">
              <a:latin typeface="楷体" pitchFamily="49" charset="-122"/>
              <a:ea typeface="楷体" pitchFamily="49" charset="-122"/>
              <a:cs typeface="仿宋_GB2312"/>
            </a:endParaRPr>
          </a:p>
        </p:txBody>
      </p:sp>
      <p:sp>
        <p:nvSpPr>
          <p:cNvPr id="3" name="矩形 2"/>
          <p:cNvSpPr/>
          <p:nvPr/>
        </p:nvSpPr>
        <p:spPr>
          <a:xfrm>
            <a:off x="1478842" y="4365104"/>
            <a:ext cx="4258460" cy="116955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cs typeface="仿宋_GB2312"/>
              </a:rPr>
              <a:t> 输入功率</a:t>
            </a:r>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rPr>
              <a:t>1</a:t>
            </a:r>
            <a:r>
              <a:rPr lang="zh-CN" altLang="en-US" sz="2400" b="1" dirty="0">
                <a:latin typeface="楷体" pitchFamily="49" charset="-122"/>
                <a:ea typeface="楷体" pitchFamily="49" charset="-122"/>
                <a:cs typeface="仿宋_GB2312"/>
              </a:rPr>
              <a:t>和输出功率</a:t>
            </a:r>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rPr>
              <a:t>2</a:t>
            </a:r>
            <a:r>
              <a:rPr lang="zh-CN" altLang="en-US" sz="2400" b="1" dirty="0">
                <a:latin typeface="楷体" pitchFamily="49" charset="-122"/>
                <a:ea typeface="楷体" pitchFamily="49" charset="-122"/>
                <a:cs typeface="仿宋_GB2312"/>
              </a:rPr>
              <a:t>之</a:t>
            </a:r>
            <a:r>
              <a:rPr lang="zh-CN" altLang="en-US" sz="2400" b="1" dirty="0" smtClean="0">
                <a:latin typeface="楷体" pitchFamily="49" charset="-122"/>
                <a:ea typeface="楷体" pitchFamily="49" charset="-122"/>
                <a:cs typeface="仿宋_GB2312"/>
              </a:rPr>
              <a:t>比</a:t>
            </a:r>
            <a:endParaRPr lang="en-US" altLang="zh-CN" sz="2400" b="1" dirty="0">
              <a:latin typeface="楷体" pitchFamily="49" charset="-122"/>
              <a:ea typeface="楷体" pitchFamily="49" charset="-122"/>
              <a:cs typeface="仿宋_GB2312"/>
            </a:endParaRPr>
          </a:p>
          <a:p>
            <a:pPr>
              <a:lnSpc>
                <a:spcPct val="125000"/>
              </a:lnSpc>
              <a:spcBef>
                <a:spcPts val="1200"/>
              </a:spcBef>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en-US" altLang="zh-CN" sz="2400" b="1" dirty="0">
                <a:latin typeface="楷体" pitchFamily="49" charset="-122"/>
                <a:ea typeface="楷体" pitchFamily="49" charset="-122"/>
              </a:rPr>
              <a:t>P</a:t>
            </a:r>
            <a:r>
              <a:rPr lang="en-US" altLang="zh-CN" sz="2400" b="1" baseline="-25000" dirty="0">
                <a:latin typeface="楷体" pitchFamily="49" charset="-122"/>
                <a:ea typeface="楷体" pitchFamily="49" charset="-122"/>
              </a:rPr>
              <a:t>2 </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2</a:t>
            </a:r>
            <a:r>
              <a:rPr lang="en-US" altLang="zh-CN" sz="2400" b="1" dirty="0">
                <a:latin typeface="楷体" pitchFamily="49" charset="-122"/>
                <a:ea typeface="楷体" pitchFamily="49" charset="-122"/>
              </a:rPr>
              <a:t>q</a:t>
            </a:r>
            <a:r>
              <a:rPr lang="en-US" altLang="zh-CN" sz="2400" b="1" baseline="-25000" dirty="0">
                <a:latin typeface="楷体" pitchFamily="49" charset="-122"/>
                <a:ea typeface="楷体" pitchFamily="49" charset="-122"/>
              </a:rPr>
              <a:t>2 </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q</a:t>
            </a:r>
            <a:r>
              <a:rPr lang="en-US" altLang="zh-CN" sz="2400" b="1" baseline="-25000" dirty="0">
                <a:latin typeface="楷体" pitchFamily="49" charset="-122"/>
                <a:ea typeface="楷体" pitchFamily="49" charset="-122"/>
              </a:rPr>
              <a:t>1 </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1</a:t>
            </a:r>
            <a:endParaRPr lang="zh-CN" altLang="en-US" sz="2400" b="1" baseline="30000" dirty="0">
              <a:latin typeface="楷体" pitchFamily="49" charset="-122"/>
              <a:ea typeface="楷体" pitchFamily="49" charset="-122"/>
            </a:endParaRPr>
          </a:p>
        </p:txBody>
      </p:sp>
      <p:sp>
        <p:nvSpPr>
          <p:cNvPr id="5" name="矩形 4"/>
          <p:cNvSpPr/>
          <p:nvPr/>
        </p:nvSpPr>
        <p:spPr>
          <a:xfrm>
            <a:off x="0" y="0"/>
            <a:ext cx="9144000" cy="106634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⑤</a:t>
            </a:r>
            <a:r>
              <a:rPr lang="zh-CN" altLang="en-US" sz="2800" b="1" dirty="0" smtClean="0">
                <a:latin typeface="楷体"/>
                <a:ea typeface="楷体"/>
              </a:rPr>
              <a:t> </a:t>
            </a:r>
            <a:r>
              <a:rPr lang="zh-CN" altLang="en-US" sz="2800" b="1" dirty="0" smtClean="0">
                <a:latin typeface="楷体" pitchFamily="49" charset="-122"/>
                <a:ea typeface="楷体" pitchFamily="49" charset="-122"/>
              </a:rPr>
              <a:t>增压</a:t>
            </a:r>
            <a:r>
              <a:rPr lang="zh-CN" altLang="en-US" sz="2800" b="1" dirty="0">
                <a:latin typeface="楷体" pitchFamily="49" charset="-122"/>
                <a:ea typeface="楷体" pitchFamily="49" charset="-122"/>
              </a:rPr>
              <a:t>缸输出</a:t>
            </a:r>
            <a:r>
              <a:rPr lang="zh-CN" altLang="en-US" sz="2800" b="1" dirty="0" smtClean="0">
                <a:latin typeface="楷体" pitchFamily="49" charset="-122"/>
                <a:ea typeface="楷体" pitchFamily="49" charset="-122"/>
              </a:rPr>
              <a:t>、输入功率</a:t>
            </a:r>
            <a:endParaRPr lang="zh-CN" altLang="en-US" sz="2800" b="1" dirty="0">
              <a:latin typeface="楷体" pitchFamily="49" charset="-122"/>
              <a:ea typeface="楷体" pitchFamily="49" charset="-122"/>
            </a:endParaRPr>
          </a:p>
        </p:txBody>
      </p:sp>
      <p:pic>
        <p:nvPicPr>
          <p:cNvPr id="6"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619740" y="1596007"/>
            <a:ext cx="5976664"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04248" y="1896736"/>
            <a:ext cx="2088232" cy="363791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20000"/>
              </a:lnSpc>
              <a:buClr>
                <a:schemeClr val="accent2"/>
              </a:buClr>
              <a:buSzPct val="80000"/>
            </a:pPr>
            <a:r>
              <a:rPr lang="zh-CN" altLang="en-US" sz="2400" b="1" dirty="0" smtClean="0">
                <a:latin typeface="楷体" pitchFamily="49" charset="-122"/>
                <a:ea typeface="楷体" pitchFamily="49" charset="-122"/>
              </a:rPr>
              <a:t>    增压</a:t>
            </a:r>
            <a:r>
              <a:rPr lang="zh-CN" altLang="en-US" sz="2400" b="1" dirty="0">
                <a:latin typeface="楷体" pitchFamily="49" charset="-122"/>
                <a:ea typeface="楷体" pitchFamily="49" charset="-122"/>
              </a:rPr>
              <a:t>缸输入、输出的都是压力能，它只增压，没有进行能量转换，又被称为增压器，不能单独作为执行元件。</a:t>
            </a:r>
            <a:endParaRPr lang="zh-CN" altLang="en-US" sz="2400" b="1" dirty="0">
              <a:latin typeface="楷体" pitchFamily="49" charset="-122"/>
              <a:ea typeface="楷体" pitchFamily="49" charset="-122"/>
              <a:cs typeface="仿宋_GB2312"/>
            </a:endParaRPr>
          </a:p>
        </p:txBody>
      </p:sp>
    </p:spTree>
    <p:extLst>
      <p:ext uri="{BB962C8B-B14F-4D97-AF65-F5344CB8AC3E}">
        <p14:creationId xmlns:p14="http://schemas.microsoft.com/office/powerpoint/2010/main" val="309537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1619672" y="1681735"/>
            <a:ext cx="5904656"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1"/>
          <p:cNvSpPr>
            <a:spLocks noChangeArrowheads="1"/>
          </p:cNvSpPr>
          <p:nvPr/>
        </p:nvSpPr>
        <p:spPr bwMode="auto">
          <a:xfrm>
            <a:off x="5198" y="5335071"/>
            <a:ext cx="9144000" cy="1495794"/>
          </a:xfrm>
          <a:prstGeom prst="rect">
            <a:avLst/>
          </a:prstGeom>
          <a:solidFill>
            <a:schemeClr val="accent3">
              <a:lumMod val="20000"/>
              <a:lumOff val="80000"/>
            </a:schemeClr>
          </a:solidFill>
          <a:ln w="38100">
            <a:solidFill>
              <a:schemeClr val="tx2"/>
            </a:solidFill>
            <a:miter lim="800000"/>
            <a:headEnd/>
            <a:tailEnd/>
          </a:ln>
          <a:extLst/>
        </p:spPr>
        <p:txBody>
          <a:bodyPr wrap="square">
            <a:spAutoFit/>
          </a:bodyPr>
          <a:lstStyle/>
          <a:p>
            <a:pPr>
              <a:lnSpc>
                <a:spcPct val="120000"/>
              </a:lnSpc>
            </a:pPr>
            <a:r>
              <a:rPr lang="zh-CN" altLang="en-US" sz="2800"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小活塞运动到终点时，不能再输出高压液体，需要将活塞退回到左端位置，再向右行时才又输出高压液体，即只能在一次行程中输出高压液体（单作用）。</a:t>
            </a:r>
            <a:endParaRPr lang="zh-CN" altLang="en-US" sz="1200" dirty="0"/>
          </a:p>
        </p:txBody>
      </p:sp>
      <p:sp>
        <p:nvSpPr>
          <p:cNvPr id="4" name="矩形 3"/>
          <p:cNvSpPr/>
          <p:nvPr/>
        </p:nvSpPr>
        <p:spPr>
          <a:xfrm>
            <a:off x="0" y="0"/>
            <a:ext cx="9144000" cy="1052736"/>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itchFamily="49" charset="-122"/>
                <a:ea typeface="楷体" pitchFamily="49" charset="-122"/>
              </a:rPr>
              <a:t>⑥ 增压缸的工作特点</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904866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07904" y="6381328"/>
            <a:ext cx="2031325" cy="369332"/>
          </a:xfrm>
          <a:prstGeom prst="rect">
            <a:avLst/>
          </a:prstGeom>
        </p:spPr>
        <p:txBody>
          <a:bodyPr wrap="none">
            <a:spAutoFit/>
          </a:bodyPr>
          <a:lstStyle/>
          <a:p>
            <a:r>
              <a:rPr lang="zh-CN" altLang="en-US" b="1" dirty="0">
                <a:latin typeface="楷体" panose="02010609060101010101" pitchFamily="49" charset="-122"/>
                <a:ea typeface="楷体" panose="02010609060101010101" pitchFamily="49" charset="-122"/>
              </a:rPr>
              <a:t>单作用缸增压回路</a:t>
            </a:r>
          </a:p>
        </p:txBody>
      </p:sp>
    </p:spTree>
    <p:controls>
      <mc:AlternateContent xmlns:mc="http://schemas.openxmlformats.org/markup-compatibility/2006">
        <mc:Choice xmlns:v="urn:schemas-microsoft-com:vml" Requires="v">
          <p:control spid="58381" name="ShockwaveFlash1" r:id="rId2" imgW="9171000" imgH="6016680"/>
        </mc:Choice>
        <mc:Fallback>
          <p:control name="ShockwaveFlash1" r:id="rId2" imgW="9171000" imgH="6016680">
            <p:pic>
              <p:nvPicPr>
                <p:cNvPr id="3" name="ShockwaveFlash1"/>
                <p:cNvPicPr>
                  <a:picLocks/>
                </p:cNvPicPr>
                <p:nvPr/>
              </p:nvPicPr>
              <p:blipFill>
                <a:blip r:embed="rId4"/>
                <a:stretch>
                  <a:fillRect/>
                </a:stretch>
              </p:blipFill>
              <p:spPr>
                <a:xfrm>
                  <a:off x="-26384" y="4322"/>
                  <a:ext cx="9170384" cy="6016965"/>
                </a:xfrm>
                <a:prstGeom prst="rect">
                  <a:avLst/>
                </a:prstGeom>
              </p:spPr>
            </p:pic>
          </p:control>
        </mc:Fallback>
      </mc:AlternateContent>
    </p:controls>
    <p:extLst>
      <p:ext uri="{BB962C8B-B14F-4D97-AF65-F5344CB8AC3E}">
        <p14:creationId xmlns:p14="http://schemas.microsoft.com/office/powerpoint/2010/main" val="42251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ChangeArrowheads="1"/>
          </p:cNvSpPr>
          <p:nvPr/>
        </p:nvSpPr>
        <p:spPr bwMode="auto">
          <a:xfrm>
            <a:off x="1335732" y="1552927"/>
            <a:ext cx="5032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kumimoji="1" lang="en-US" altLang="zh-CN" sz="2800" b="1" dirty="0" smtClean="0">
                <a:latin typeface="楷体" pitchFamily="49" charset="-122"/>
                <a:ea typeface="楷体" pitchFamily="49" charset="-122"/>
              </a:rPr>
              <a:t>1</a:t>
            </a:r>
            <a:r>
              <a:rPr kumimoji="1" lang="zh-CN" altLang="en-US" sz="2800" b="1" dirty="0" smtClean="0">
                <a:latin typeface="楷体" pitchFamily="49" charset="-122"/>
                <a:ea typeface="楷体" pitchFamily="49" charset="-122"/>
              </a:rPr>
              <a:t>、摆动</a:t>
            </a:r>
            <a:r>
              <a:rPr kumimoji="1" lang="zh-CN" altLang="en-US" sz="2800" b="1" dirty="0">
                <a:latin typeface="楷体" pitchFamily="49" charset="-122"/>
                <a:ea typeface="楷体" pitchFamily="49" charset="-122"/>
              </a:rPr>
              <a:t>式</a:t>
            </a:r>
            <a:r>
              <a:rPr kumimoji="1" lang="zh-CN" altLang="en-US" sz="2800" b="1" dirty="0" smtClean="0">
                <a:latin typeface="楷体" pitchFamily="49" charset="-122"/>
                <a:ea typeface="楷体" pitchFamily="49" charset="-122"/>
              </a:rPr>
              <a:t>液压缸的类型</a:t>
            </a:r>
            <a:endParaRPr kumimoji="1" lang="zh-CN" altLang="en-US" sz="2800" b="1" dirty="0">
              <a:latin typeface="楷体" pitchFamily="49" charset="-122"/>
              <a:ea typeface="楷体" pitchFamily="49" charset="-122"/>
            </a:endParaRPr>
          </a:p>
        </p:txBody>
      </p:sp>
      <p:sp>
        <p:nvSpPr>
          <p:cNvPr id="2" name="矩形 1"/>
          <p:cNvSpPr/>
          <p:nvPr/>
        </p:nvSpPr>
        <p:spPr>
          <a:xfrm>
            <a:off x="1457958" y="2492896"/>
            <a:ext cx="5958408" cy="1200329"/>
          </a:xfrm>
          <a:prstGeom prst="rect">
            <a:avLst/>
          </a:prstGeom>
        </p:spPr>
        <p:txBody>
          <a:bodyPr wrap="square">
            <a:spAutoFit/>
          </a:bodyPr>
          <a:lstStyle/>
          <a:p>
            <a:pPr>
              <a:lnSpc>
                <a:spcPct val="150000"/>
              </a:lnSpc>
            </a:pPr>
            <a:r>
              <a:rPr lang="zh-CN" altLang="en-US" sz="2400" b="1" dirty="0" smtClean="0">
                <a:latin typeface="楷体" pitchFamily="49" charset="-122"/>
                <a:ea typeface="楷体" pitchFamily="49" charset="-122"/>
              </a:rPr>
              <a:t>    常用</a:t>
            </a:r>
            <a:r>
              <a:rPr lang="zh-CN" altLang="en-US" sz="2400" b="1" dirty="0">
                <a:latin typeface="楷体" pitchFamily="49" charset="-122"/>
                <a:ea typeface="楷体" pitchFamily="49" charset="-122"/>
              </a:rPr>
              <a:t>的摆动液压缸有单叶片式和双叶片式两种结构形式。 </a:t>
            </a:r>
            <a:endParaRPr lang="zh-CN" altLang="en-US" sz="2400"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545" y="4178865"/>
            <a:ext cx="2376264" cy="1861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188195"/>
            <a:ext cx="1953394" cy="2036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506321"/>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1474698" y="1749903"/>
            <a:ext cx="5976664"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p:cNvCxnSpPr/>
          <p:nvPr/>
        </p:nvCxnSpPr>
        <p:spPr>
          <a:xfrm>
            <a:off x="1187624" y="3018167"/>
            <a:ext cx="1079162"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338487" y="3045448"/>
            <a:ext cx="3025601" cy="6828"/>
          </a:xfrm>
          <a:prstGeom prst="straightConnector1">
            <a:avLst/>
          </a:prstGeom>
          <a:ln w="5715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508104" y="3018167"/>
            <a:ext cx="2231290" cy="27281"/>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58312" y="2798884"/>
            <a:ext cx="444352" cy="461665"/>
          </a:xfrm>
          <a:prstGeom prst="rect">
            <a:avLst/>
          </a:prstGeom>
        </p:spPr>
        <p:txBody>
          <a:bodyPr wrap="none">
            <a:spAutoFit/>
          </a:bodyPr>
          <a:lstStyle/>
          <a:p>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cs typeface="仿宋_GB2312"/>
              </a:rPr>
              <a:t>1</a:t>
            </a:r>
            <a:endParaRPr lang="zh-CN" altLang="en-US" sz="2400" dirty="0"/>
          </a:p>
        </p:txBody>
      </p:sp>
      <p:sp>
        <p:nvSpPr>
          <p:cNvPr id="14" name="矩形 13"/>
          <p:cNvSpPr/>
          <p:nvPr/>
        </p:nvSpPr>
        <p:spPr>
          <a:xfrm>
            <a:off x="7830524" y="2814615"/>
            <a:ext cx="444352" cy="461665"/>
          </a:xfrm>
          <a:prstGeom prst="rect">
            <a:avLst/>
          </a:prstGeom>
        </p:spPr>
        <p:txBody>
          <a:bodyPr wrap="none">
            <a:spAutoFit/>
          </a:bodyPr>
          <a:lstStyle/>
          <a:p>
            <a:r>
              <a:rPr lang="en-US" altLang="zh-CN" sz="2400" b="1" dirty="0" smtClean="0">
                <a:latin typeface="楷体" pitchFamily="49" charset="-122"/>
                <a:ea typeface="楷体" pitchFamily="49" charset="-122"/>
                <a:cs typeface="仿宋_GB2312"/>
              </a:rPr>
              <a:t>P</a:t>
            </a:r>
            <a:r>
              <a:rPr lang="en-US" altLang="zh-CN" sz="2400" b="1" baseline="-25000" dirty="0" smtClean="0">
                <a:latin typeface="楷体" pitchFamily="49" charset="-122"/>
                <a:ea typeface="楷体" pitchFamily="49" charset="-122"/>
                <a:cs typeface="仿宋_GB2312"/>
              </a:rPr>
              <a:t>2</a:t>
            </a:r>
            <a:endParaRPr lang="zh-CN" altLang="en-US" sz="2400" dirty="0"/>
          </a:p>
        </p:txBody>
      </p:sp>
      <p:sp>
        <p:nvSpPr>
          <p:cNvPr id="15" name="矩形 14"/>
          <p:cNvSpPr/>
          <p:nvPr/>
        </p:nvSpPr>
        <p:spPr>
          <a:xfrm>
            <a:off x="4284135" y="2675699"/>
            <a:ext cx="357790" cy="461665"/>
          </a:xfrm>
          <a:prstGeom prst="rect">
            <a:avLst/>
          </a:prstGeom>
        </p:spPr>
        <p:txBody>
          <a:bodyPr wrap="none">
            <a:spAutoFit/>
          </a:bodyPr>
          <a:lstStyle/>
          <a:p>
            <a:r>
              <a:rPr lang="en-US" altLang="zh-CN" sz="2400" b="1" dirty="0" smtClean="0">
                <a:solidFill>
                  <a:srgbClr val="FF0000"/>
                </a:solidFill>
              </a:rPr>
              <a:t>F</a:t>
            </a:r>
            <a:endParaRPr lang="zh-CN" altLang="en-US" sz="2400" b="1" dirty="0">
              <a:solidFill>
                <a:srgbClr val="FF0000"/>
              </a:solidFill>
            </a:endParaRPr>
          </a:p>
        </p:txBody>
      </p:sp>
      <p:cxnSp>
        <p:nvCxnSpPr>
          <p:cNvPr id="17" name="直接连接符 16"/>
          <p:cNvCxnSpPr/>
          <p:nvPr/>
        </p:nvCxnSpPr>
        <p:spPr>
          <a:xfrm>
            <a:off x="2267744" y="2154071"/>
            <a:ext cx="0" cy="18509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64088" y="2652676"/>
            <a:ext cx="0" cy="73098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130828" y="1412776"/>
            <a:ext cx="1326004"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n-US" altLang="zh-CN" sz="2400" b="1" dirty="0" smtClean="0">
                <a:solidFill>
                  <a:srgbClr val="FF0000"/>
                </a:solidFill>
                <a:latin typeface="楷体" pitchFamily="49" charset="-122"/>
                <a:ea typeface="楷体" pitchFamily="49" charset="-122"/>
              </a:rPr>
              <a:t>F = P</a:t>
            </a:r>
            <a:r>
              <a:rPr lang="en-US" altLang="zh-CN" sz="2400" b="1" baseline="-25000" dirty="0" smtClean="0">
                <a:solidFill>
                  <a:srgbClr val="FF0000"/>
                </a:solidFill>
                <a:latin typeface="楷体" pitchFamily="49" charset="-122"/>
                <a:ea typeface="楷体" pitchFamily="49" charset="-122"/>
              </a:rPr>
              <a:t>1</a:t>
            </a:r>
            <a:r>
              <a:rPr lang="en-US" altLang="zh-CN" sz="2400" b="1" dirty="0" smtClean="0">
                <a:solidFill>
                  <a:srgbClr val="FF0000"/>
                </a:solidFill>
                <a:latin typeface="楷体" pitchFamily="49" charset="-122"/>
                <a:ea typeface="楷体" pitchFamily="49" charset="-122"/>
              </a:rPr>
              <a:t>A</a:t>
            </a:r>
            <a:r>
              <a:rPr lang="en-US" altLang="zh-CN" sz="2400" b="1" baseline="-25000" dirty="0" smtClean="0">
                <a:solidFill>
                  <a:srgbClr val="FF0000"/>
                </a:solidFill>
                <a:latin typeface="楷体" pitchFamily="49" charset="-122"/>
                <a:ea typeface="楷体" pitchFamily="49" charset="-122"/>
              </a:rPr>
              <a:t>1</a:t>
            </a:r>
            <a:endParaRPr lang="zh-CN" altLang="en-US" sz="2400" b="1" baseline="-25000" dirty="0">
              <a:solidFill>
                <a:srgbClr val="FF0000"/>
              </a:solidFill>
              <a:latin typeface="楷体" pitchFamily="49" charset="-122"/>
              <a:ea typeface="楷体" pitchFamily="49" charset="-122"/>
            </a:endParaRPr>
          </a:p>
        </p:txBody>
      </p:sp>
      <p:sp>
        <p:nvSpPr>
          <p:cNvPr id="16" name="矩形 15"/>
          <p:cNvSpPr/>
          <p:nvPr/>
        </p:nvSpPr>
        <p:spPr>
          <a:xfrm>
            <a:off x="5087994" y="4308443"/>
            <a:ext cx="186111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 F/A</a:t>
            </a:r>
            <a:r>
              <a:rPr lang="en-US" altLang="zh-CN" sz="2400" b="1" baseline="-25000" dirty="0" smtClean="0">
                <a:latin typeface="楷体" pitchFamily="49" charset="-122"/>
                <a:ea typeface="楷体" pitchFamily="49" charset="-122"/>
              </a:rPr>
              <a:t>2</a:t>
            </a:r>
          </a:p>
          <a:p>
            <a:pPr algn="ctr"/>
            <a:r>
              <a:rPr lang="en-US" altLang="zh-CN" sz="2400" b="1" dirty="0">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1</a:t>
            </a:r>
            <a:r>
              <a:rPr lang="en-US" altLang="zh-CN" sz="2400" b="1" dirty="0" smtClean="0">
                <a:solidFill>
                  <a:srgbClr val="FF0000"/>
                </a:solidFill>
                <a:latin typeface="楷体" pitchFamily="49" charset="-122"/>
                <a:ea typeface="楷体" pitchFamily="49" charset="-122"/>
              </a:rPr>
              <a:t>A</a:t>
            </a:r>
            <a:r>
              <a:rPr lang="en-US" altLang="zh-CN" sz="2400" b="1" baseline="-25000" dirty="0" smtClean="0">
                <a:solidFill>
                  <a:srgbClr val="FF0000"/>
                </a:solidFill>
                <a:latin typeface="楷体" pitchFamily="49" charset="-122"/>
                <a:ea typeface="楷体" pitchFamily="49" charset="-122"/>
              </a:rPr>
              <a:t>1</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a:t>
            </a:r>
            <a:endParaRPr lang="zh-CN" altLang="en-US" sz="2400" b="1" baseline="-25000" dirty="0">
              <a:latin typeface="楷体" pitchFamily="49" charset="-122"/>
              <a:ea typeface="楷体" pitchFamily="49" charset="-122"/>
            </a:endParaRPr>
          </a:p>
        </p:txBody>
      </p:sp>
      <p:cxnSp>
        <p:nvCxnSpPr>
          <p:cNvPr id="6" name="直接箭头连接符 5"/>
          <p:cNvCxnSpPr>
            <a:stCxn id="2" idx="3"/>
          </p:cNvCxnSpPr>
          <p:nvPr/>
        </p:nvCxnSpPr>
        <p:spPr>
          <a:xfrm flipV="1">
            <a:off x="4456832" y="1643608"/>
            <a:ext cx="619224"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130828" y="4270686"/>
            <a:ext cx="1002587"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CN" sz="2000" b="1" dirty="0" smtClean="0">
                <a:solidFill>
                  <a:srgbClr val="FF0000"/>
                </a:solidFill>
                <a:latin typeface="楷体" pitchFamily="49" charset="-122"/>
                <a:ea typeface="楷体" pitchFamily="49" charset="-122"/>
              </a:rPr>
              <a:t>A</a:t>
            </a:r>
            <a:r>
              <a:rPr lang="en-US" altLang="zh-CN" sz="2000" b="1" baseline="-25000" dirty="0" smtClean="0">
                <a:solidFill>
                  <a:srgbClr val="FF0000"/>
                </a:solidFill>
                <a:latin typeface="楷体" pitchFamily="49" charset="-122"/>
                <a:ea typeface="楷体" pitchFamily="49" charset="-122"/>
              </a:rPr>
              <a:t>1</a:t>
            </a:r>
            <a:r>
              <a:rPr lang="en-US" altLang="zh-CN" sz="2000" b="1" dirty="0" smtClean="0">
                <a:latin typeface="楷体" pitchFamily="49" charset="-122"/>
                <a:ea typeface="楷体" pitchFamily="49" charset="-122"/>
              </a:rPr>
              <a:t>&gt;A</a:t>
            </a:r>
            <a:r>
              <a:rPr lang="en-US" altLang="zh-CN" sz="2000" b="1" baseline="-25000" dirty="0" smtClean="0">
                <a:latin typeface="楷体" pitchFamily="49" charset="-122"/>
                <a:ea typeface="楷体" pitchFamily="49" charset="-122"/>
              </a:rPr>
              <a:t>2</a:t>
            </a:r>
            <a:endParaRPr lang="zh-CN" altLang="en-US" sz="2000" b="1" baseline="-25000" dirty="0">
              <a:latin typeface="楷体" pitchFamily="49" charset="-122"/>
              <a:ea typeface="楷体" pitchFamily="49" charset="-122"/>
            </a:endParaRPr>
          </a:p>
        </p:txBody>
      </p:sp>
      <p:sp>
        <p:nvSpPr>
          <p:cNvPr id="5" name="矩形 4"/>
          <p:cNvSpPr/>
          <p:nvPr/>
        </p:nvSpPr>
        <p:spPr>
          <a:xfrm>
            <a:off x="7243091" y="4493203"/>
            <a:ext cx="1321196" cy="535531"/>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nSpc>
                <a:spcPct val="120000"/>
              </a:lnSpc>
            </a:pPr>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cs typeface="仿宋_GB2312"/>
              </a:rPr>
              <a:t>2 </a:t>
            </a:r>
            <a:r>
              <a:rPr lang="en-US" altLang="zh-CN" sz="2400" b="1" dirty="0">
                <a:ea typeface="仿宋_GB2312"/>
                <a:cs typeface="仿宋_GB2312"/>
              </a:rPr>
              <a:t>=k</a:t>
            </a:r>
            <a:r>
              <a:rPr lang="en-US" altLang="zh-CN" sz="2400" b="1" dirty="0">
                <a:latin typeface="楷体" pitchFamily="49" charset="-122"/>
                <a:ea typeface="楷体" pitchFamily="49" charset="-122"/>
                <a:cs typeface="仿宋_GB2312"/>
              </a:rPr>
              <a:t> P</a:t>
            </a:r>
            <a:r>
              <a:rPr lang="en-US" altLang="zh-CN" sz="2400" b="1" baseline="-25000" dirty="0">
                <a:latin typeface="楷体" pitchFamily="49" charset="-122"/>
                <a:ea typeface="楷体" pitchFamily="49" charset="-122"/>
                <a:cs typeface="仿宋_GB2312"/>
              </a:rPr>
              <a:t>1</a:t>
            </a:r>
            <a:endParaRPr lang="zh-CN" altLang="en-US" sz="2400" dirty="0"/>
          </a:p>
        </p:txBody>
      </p:sp>
      <p:sp>
        <p:nvSpPr>
          <p:cNvPr id="19" name="矩形 18"/>
          <p:cNvSpPr/>
          <p:nvPr/>
        </p:nvSpPr>
        <p:spPr>
          <a:xfrm>
            <a:off x="4816185" y="5557822"/>
            <a:ext cx="4265850" cy="12464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cs typeface="仿宋_GB2312"/>
              </a:rPr>
              <a:t> 输入</a:t>
            </a:r>
            <a:r>
              <a:rPr lang="zh-CN" altLang="en-US" sz="2400" b="1" dirty="0">
                <a:latin typeface="楷体" pitchFamily="49" charset="-122"/>
                <a:ea typeface="楷体" pitchFamily="49" charset="-122"/>
                <a:cs typeface="仿宋_GB2312"/>
              </a:rPr>
              <a:t>流量</a:t>
            </a:r>
            <a:r>
              <a:rPr lang="en-US" altLang="zh-CN" sz="2400" b="1" dirty="0" smtClean="0">
                <a:latin typeface="楷体" pitchFamily="49" charset="-122"/>
                <a:ea typeface="楷体" pitchFamily="49" charset="-122"/>
                <a:cs typeface="仿宋_GB2312"/>
              </a:rPr>
              <a:t>q</a:t>
            </a:r>
            <a:r>
              <a:rPr lang="en-US" altLang="zh-CN" sz="2400" b="1" baseline="-25000" dirty="0" smtClean="0">
                <a:latin typeface="楷体" pitchFamily="49" charset="-122"/>
                <a:ea typeface="楷体" pitchFamily="49" charset="-122"/>
              </a:rPr>
              <a:t>1</a:t>
            </a:r>
            <a:r>
              <a:rPr lang="zh-CN" altLang="en-US" sz="2400" b="1" dirty="0" smtClean="0">
                <a:latin typeface="楷体" pitchFamily="49" charset="-122"/>
                <a:ea typeface="楷体" pitchFamily="49" charset="-122"/>
                <a:cs typeface="仿宋_GB2312"/>
              </a:rPr>
              <a:t>和输出流量</a:t>
            </a:r>
            <a:r>
              <a:rPr lang="en-US" altLang="zh-CN" sz="2400" b="1" dirty="0" smtClean="0">
                <a:latin typeface="楷体" pitchFamily="49" charset="-122"/>
                <a:ea typeface="楷体" pitchFamily="49" charset="-122"/>
                <a:cs typeface="仿宋_GB2312"/>
              </a:rPr>
              <a:t>q</a:t>
            </a:r>
            <a:r>
              <a:rPr lang="en-US" altLang="zh-CN" sz="2400" b="1" baseline="-25000" dirty="0" smtClean="0">
                <a:latin typeface="楷体" pitchFamily="49" charset="-122"/>
                <a:ea typeface="楷体" pitchFamily="49" charset="-122"/>
              </a:rPr>
              <a:t>2</a:t>
            </a:r>
            <a:r>
              <a:rPr lang="zh-CN" altLang="en-US" sz="2400" b="1" dirty="0" smtClean="0">
                <a:latin typeface="楷体" pitchFamily="49" charset="-122"/>
                <a:ea typeface="楷体" pitchFamily="49" charset="-122"/>
                <a:cs typeface="仿宋_GB2312"/>
              </a:rPr>
              <a:t>之比</a:t>
            </a:r>
            <a:endParaRPr lang="en-US" altLang="zh-CN" sz="2400" b="1" dirty="0" smtClean="0">
              <a:latin typeface="楷体" pitchFamily="49" charset="-122"/>
              <a:ea typeface="楷体" pitchFamily="49" charset="-122"/>
              <a:cs typeface="仿宋_GB2312"/>
            </a:endParaRPr>
          </a:p>
          <a:p>
            <a:pPr>
              <a:lnSpc>
                <a:spcPct val="125000"/>
              </a:lnSpc>
              <a:spcBef>
                <a:spcPts val="1200"/>
              </a:spcBef>
            </a:pP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q</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/q</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A</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/A</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d</a:t>
            </a:r>
            <a:r>
              <a:rPr lang="en-US" altLang="zh-CN" sz="2800" b="1" baseline="30000" dirty="0" smtClean="0">
                <a:latin typeface="楷体" pitchFamily="49" charset="-122"/>
                <a:ea typeface="楷体" pitchFamily="49" charset="-122"/>
              </a:rPr>
              <a:t>2</a:t>
            </a:r>
            <a:r>
              <a:rPr lang="en-US" altLang="zh-CN" sz="2800" b="1" dirty="0" smtClean="0">
                <a:latin typeface="楷体" pitchFamily="49" charset="-122"/>
                <a:ea typeface="楷体" pitchFamily="49" charset="-122"/>
              </a:rPr>
              <a:t>/D</a:t>
            </a:r>
            <a:r>
              <a:rPr lang="en-US" altLang="zh-CN" sz="2800" b="1" baseline="30000" dirty="0" smtClean="0">
                <a:latin typeface="楷体" pitchFamily="49" charset="-122"/>
                <a:ea typeface="楷体" pitchFamily="49" charset="-122"/>
              </a:rPr>
              <a:t>2</a:t>
            </a:r>
            <a:endParaRPr lang="zh-CN" altLang="en-US" sz="2800" b="1" baseline="30000" dirty="0">
              <a:latin typeface="楷体" pitchFamily="49" charset="-122"/>
              <a:ea typeface="楷体" pitchFamily="49" charset="-122"/>
            </a:endParaRPr>
          </a:p>
        </p:txBody>
      </p:sp>
      <p:sp>
        <p:nvSpPr>
          <p:cNvPr id="20" name="矩形 19"/>
          <p:cNvSpPr/>
          <p:nvPr/>
        </p:nvSpPr>
        <p:spPr>
          <a:xfrm>
            <a:off x="-9030" y="5540287"/>
            <a:ext cx="4293165" cy="12464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a:latin typeface="楷体" pitchFamily="49" charset="-122"/>
                <a:ea typeface="楷体" pitchFamily="49" charset="-122"/>
                <a:cs typeface="仿宋_GB2312"/>
              </a:rPr>
              <a:t>输出压力</a:t>
            </a:r>
            <a:r>
              <a:rPr lang="en-US" altLang="zh-CN" sz="2400" b="1" dirty="0" smtClean="0">
                <a:latin typeface="楷体" pitchFamily="49" charset="-122"/>
                <a:ea typeface="楷体" pitchFamily="49" charset="-122"/>
                <a:cs typeface="仿宋_GB2312"/>
              </a:rPr>
              <a:t>P</a:t>
            </a:r>
            <a:r>
              <a:rPr lang="en-US" altLang="zh-CN" sz="2400" b="1" baseline="-25000" dirty="0" smtClean="0">
                <a:latin typeface="楷体" pitchFamily="49" charset="-122"/>
                <a:ea typeface="楷体" pitchFamily="49" charset="-122"/>
              </a:rPr>
              <a:t>2</a:t>
            </a:r>
            <a:r>
              <a:rPr lang="zh-CN" altLang="en-US" sz="2400" b="1" dirty="0" smtClean="0">
                <a:latin typeface="楷体" pitchFamily="49" charset="-122"/>
                <a:ea typeface="楷体" pitchFamily="49" charset="-122"/>
                <a:cs typeface="仿宋_GB2312"/>
              </a:rPr>
              <a:t>和</a:t>
            </a:r>
            <a:r>
              <a:rPr lang="zh-CN" altLang="en-US" sz="2400" b="1" dirty="0">
                <a:latin typeface="楷体" pitchFamily="49" charset="-122"/>
                <a:ea typeface="楷体" pitchFamily="49" charset="-122"/>
                <a:cs typeface="仿宋_GB2312"/>
              </a:rPr>
              <a:t>输入压力</a:t>
            </a:r>
            <a:r>
              <a:rPr lang="en-US" altLang="zh-CN" sz="2400" b="1" dirty="0">
                <a:latin typeface="楷体" pitchFamily="49" charset="-122"/>
                <a:ea typeface="楷体" pitchFamily="49" charset="-122"/>
                <a:cs typeface="仿宋_GB2312"/>
              </a:rPr>
              <a:t>P</a:t>
            </a:r>
            <a:r>
              <a:rPr lang="en-US" altLang="zh-CN" sz="2400" b="1" baseline="-25000" dirty="0">
                <a:latin typeface="楷体" pitchFamily="49" charset="-122"/>
                <a:ea typeface="楷体" pitchFamily="49" charset="-122"/>
              </a:rPr>
              <a:t>1</a:t>
            </a:r>
            <a:r>
              <a:rPr lang="zh-CN" altLang="en-US" sz="2400" b="1" dirty="0" smtClean="0">
                <a:latin typeface="楷体" pitchFamily="49" charset="-122"/>
                <a:ea typeface="楷体" pitchFamily="49" charset="-122"/>
                <a:cs typeface="仿宋_GB2312"/>
              </a:rPr>
              <a:t>之比</a:t>
            </a:r>
            <a:endParaRPr lang="en-US" altLang="zh-CN" sz="2400" b="1" dirty="0" smtClean="0">
              <a:latin typeface="楷体" pitchFamily="49" charset="-122"/>
              <a:ea typeface="楷体" pitchFamily="49" charset="-122"/>
              <a:cs typeface="仿宋_GB2312"/>
            </a:endParaRPr>
          </a:p>
          <a:p>
            <a:pPr>
              <a:lnSpc>
                <a:spcPct val="125000"/>
              </a:lnSpc>
              <a:spcBef>
                <a:spcPts val="1200"/>
              </a:spcBef>
            </a:pP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/P</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A</a:t>
            </a:r>
            <a:r>
              <a:rPr lang="en-US" altLang="zh-CN" sz="2800" b="1" baseline="-25000" dirty="0" smtClean="0">
                <a:latin typeface="楷体" pitchFamily="49" charset="-122"/>
                <a:ea typeface="楷体" pitchFamily="49" charset="-122"/>
              </a:rPr>
              <a:t>1</a:t>
            </a:r>
            <a:r>
              <a:rPr lang="en-US" altLang="zh-CN" sz="2800" b="1" dirty="0" smtClean="0">
                <a:latin typeface="楷体" pitchFamily="49" charset="-122"/>
                <a:ea typeface="楷体" pitchFamily="49" charset="-122"/>
              </a:rPr>
              <a:t>/</a:t>
            </a:r>
            <a:r>
              <a:rPr lang="en-US" altLang="zh-CN" sz="2800" b="1" dirty="0" smtClean="0">
                <a:solidFill>
                  <a:srgbClr val="FF0000"/>
                </a:solidFill>
                <a:latin typeface="楷体" pitchFamily="49" charset="-122"/>
                <a:ea typeface="楷体" pitchFamily="49" charset="-122"/>
              </a:rPr>
              <a:t>A</a:t>
            </a:r>
            <a:r>
              <a:rPr lang="en-US" altLang="zh-CN" sz="2800" b="1" baseline="-25000" dirty="0" smtClean="0">
                <a:solidFill>
                  <a:srgbClr val="FF0000"/>
                </a:solidFill>
                <a:latin typeface="楷体" pitchFamily="49" charset="-122"/>
                <a:ea typeface="楷体" pitchFamily="49" charset="-122"/>
              </a:rPr>
              <a:t>2</a:t>
            </a:r>
            <a:r>
              <a:rPr lang="en-US" altLang="zh-CN" sz="2800" b="1" baseline="-25000" dirty="0" smtClean="0">
                <a:latin typeface="楷体" pitchFamily="49" charset="-122"/>
                <a:ea typeface="楷体" pitchFamily="49" charset="-122"/>
              </a:rPr>
              <a:t> </a:t>
            </a:r>
            <a:r>
              <a:rPr lang="en-US" altLang="zh-CN" sz="2800" b="1" dirty="0" smtClean="0">
                <a:latin typeface="楷体" pitchFamily="49" charset="-122"/>
                <a:ea typeface="楷体" pitchFamily="49" charset="-122"/>
              </a:rPr>
              <a:t>= D</a:t>
            </a:r>
            <a:r>
              <a:rPr lang="en-US" altLang="zh-CN" sz="2800" b="1" baseline="30000" dirty="0" smtClean="0">
                <a:latin typeface="楷体" pitchFamily="49" charset="-122"/>
                <a:ea typeface="楷体" pitchFamily="49" charset="-122"/>
              </a:rPr>
              <a:t>2</a:t>
            </a:r>
            <a:r>
              <a:rPr lang="en-US" altLang="zh-CN" sz="2800" b="1" dirty="0" smtClean="0">
                <a:latin typeface="楷体" pitchFamily="49" charset="-122"/>
                <a:ea typeface="楷体" pitchFamily="49" charset="-122"/>
              </a:rPr>
              <a:t>/d</a:t>
            </a:r>
            <a:r>
              <a:rPr lang="en-US" altLang="zh-CN" sz="2800" b="1" baseline="30000" dirty="0" smtClean="0">
                <a:latin typeface="楷体" pitchFamily="49" charset="-122"/>
                <a:ea typeface="楷体" pitchFamily="49" charset="-122"/>
              </a:rPr>
              <a:t>2</a:t>
            </a:r>
            <a:endParaRPr lang="zh-CN" altLang="en-US" sz="2800" b="1" baseline="30000" dirty="0">
              <a:latin typeface="楷体" pitchFamily="49" charset="-122"/>
              <a:ea typeface="楷体" pitchFamily="49" charset="-122"/>
            </a:endParaRPr>
          </a:p>
        </p:txBody>
      </p:sp>
    </p:spTree>
    <p:extLst>
      <p:ext uri="{BB962C8B-B14F-4D97-AF65-F5344CB8AC3E}">
        <p14:creationId xmlns:p14="http://schemas.microsoft.com/office/powerpoint/2010/main" val="572417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59405" name="ShockwaveFlash1" r:id="rId2" imgW="9144000" imgH="6840360"/>
        </mc:Choice>
        <mc:Fallback>
          <p:control name="ShockwaveFlash1" r:id="rId2" imgW="9144000" imgH="6840360">
            <p:pic>
              <p:nvPicPr>
                <p:cNvPr id="3" name="ShockwaveFlash1"/>
                <p:cNvPicPr>
                  <a:picLocks/>
                </p:cNvPicPr>
                <p:nvPr/>
              </p:nvPicPr>
              <p:blipFill>
                <a:blip r:embed="rId4"/>
                <a:stretch>
                  <a:fillRect/>
                </a:stretch>
              </p:blipFill>
              <p:spPr>
                <a:xfrm>
                  <a:off x="0" y="17060"/>
                  <a:ext cx="9144000" cy="6840940"/>
                </a:xfrm>
                <a:prstGeom prst="rect">
                  <a:avLst/>
                </a:prstGeom>
              </p:spPr>
            </p:pic>
          </p:control>
        </mc:Fallback>
      </mc:AlternateContent>
    </p:controls>
    <p:extLst>
      <p:ext uri="{BB962C8B-B14F-4D97-AF65-F5344CB8AC3E}">
        <p14:creationId xmlns:p14="http://schemas.microsoft.com/office/powerpoint/2010/main" val="1364849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ang8-2"/>
          <p:cNvPicPr>
            <a:picLocks noChangeAspect="1" noChangeArrowheads="1"/>
          </p:cNvPicPr>
          <p:nvPr/>
        </p:nvPicPr>
        <p:blipFill>
          <a:blip r:embed="rId2">
            <a:lum bright="-12000" contrast="54000"/>
            <a:extLst>
              <a:ext uri="{28A0092B-C50C-407E-A947-70E740481C1C}">
                <a14:useLocalDpi xmlns:a14="http://schemas.microsoft.com/office/drawing/2010/main" val="0"/>
              </a:ext>
            </a:extLst>
          </a:blip>
          <a:srcRect b="18027"/>
          <a:stretch>
            <a:fillRect/>
          </a:stretch>
        </p:blipFill>
        <p:spPr bwMode="auto">
          <a:xfrm>
            <a:off x="2627784" y="3356992"/>
            <a:ext cx="3625791"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85981" y="1772816"/>
            <a:ext cx="2709396" cy="523220"/>
          </a:xfrm>
          <a:prstGeom prst="rect">
            <a:avLst/>
          </a:prstGeom>
        </p:spPr>
        <p:txBody>
          <a:bodyPr wrap="none">
            <a:spAutoFit/>
          </a:bodyPr>
          <a:lstStyle/>
          <a:p>
            <a:r>
              <a:rPr lang="zh-CN" altLang="en-US" sz="2800" b="1" dirty="0">
                <a:latin typeface="楷体" pitchFamily="49" charset="-122"/>
                <a:ea typeface="楷体" pitchFamily="49" charset="-122"/>
              </a:rPr>
              <a:t>增压缸职能符号</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1009200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987824" y="1628800"/>
            <a:ext cx="5016326"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None/>
            </a:pPr>
            <a:r>
              <a:rPr kumimoji="1" lang="en-US" altLang="zh-CN" sz="2800" b="1" dirty="0">
                <a:latin typeface="楷体" pitchFamily="49" charset="-122"/>
                <a:ea typeface="楷体" pitchFamily="49" charset="-122"/>
                <a:cs typeface="楷体_GB2312"/>
              </a:rPr>
              <a:t>2</a:t>
            </a:r>
            <a:r>
              <a:rPr kumimoji="1" lang="zh-CN" altLang="en-US" sz="2800" b="1" dirty="0" smtClean="0">
                <a:latin typeface="楷体" pitchFamily="49" charset="-122"/>
                <a:ea typeface="楷体" pitchFamily="49" charset="-122"/>
                <a:cs typeface="楷体_GB2312"/>
              </a:rPr>
              <a:t>、增力缸</a:t>
            </a:r>
            <a:endParaRPr kumimoji="1" lang="zh-CN" altLang="en-US" sz="2800" b="1" dirty="0">
              <a:latin typeface="楷体" pitchFamily="49" charset="-122"/>
              <a:ea typeface="楷体" pitchFamily="49" charset="-122"/>
              <a:cs typeface="楷体_GB2312"/>
            </a:endParaRPr>
          </a:p>
        </p:txBody>
      </p:sp>
      <p:pic>
        <p:nvPicPr>
          <p:cNvPr id="3" name="Picture 5" descr="gang10"/>
          <p:cNvPicPr>
            <a:picLocks noChangeAspect="1" noChangeArrowheads="1"/>
          </p:cNvPicPr>
          <p:nvPr/>
        </p:nvPicPr>
        <p:blipFill>
          <a:blip r:embed="rId2">
            <a:lum bright="-24000" contrast="48000"/>
            <a:extLst>
              <a:ext uri="{28A0092B-C50C-407E-A947-70E740481C1C}">
                <a14:useLocalDpi xmlns:a14="http://schemas.microsoft.com/office/drawing/2010/main" val="0"/>
              </a:ext>
            </a:extLst>
          </a:blip>
          <a:srcRect b="16145"/>
          <a:stretch>
            <a:fillRect/>
          </a:stretch>
        </p:blipFill>
        <p:spPr bwMode="auto">
          <a:xfrm>
            <a:off x="2699792" y="3284984"/>
            <a:ext cx="3871461"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138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5" descr="gang10"/>
          <p:cNvPicPr>
            <a:picLocks noChangeAspect="1" noChangeArrowheads="1"/>
          </p:cNvPicPr>
          <p:nvPr/>
        </p:nvPicPr>
        <p:blipFill>
          <a:blip r:embed="rId2">
            <a:lum bright="-24000" contrast="48000"/>
            <a:extLst>
              <a:ext uri="{28A0092B-C50C-407E-A947-70E740481C1C}">
                <a14:useLocalDpi xmlns:a14="http://schemas.microsoft.com/office/drawing/2010/main" val="0"/>
              </a:ext>
            </a:extLst>
          </a:blip>
          <a:srcRect b="16145"/>
          <a:stretch>
            <a:fillRect/>
          </a:stretch>
        </p:blipFill>
        <p:spPr bwMode="auto">
          <a:xfrm>
            <a:off x="916563" y="1340768"/>
            <a:ext cx="7975917"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6"/>
          <p:cNvSpPr>
            <a:spLocks noChangeArrowheads="1"/>
          </p:cNvSpPr>
          <p:nvPr/>
        </p:nvSpPr>
        <p:spPr bwMode="auto">
          <a:xfrm>
            <a:off x="0" y="5412409"/>
            <a:ext cx="9134941" cy="1440160"/>
          </a:xfrm>
          <a:prstGeom prst="rect">
            <a:avLst/>
          </a:prstGeom>
          <a:ln/>
          <a:extLst/>
        </p:spPr>
        <p:style>
          <a:lnRef idx="1">
            <a:schemeClr val="accent3"/>
          </a:lnRef>
          <a:fillRef idx="2">
            <a:schemeClr val="accent3"/>
          </a:fillRef>
          <a:effectRef idx="1">
            <a:schemeClr val="accent3"/>
          </a:effectRef>
          <a:fontRef idx="minor">
            <a:schemeClr val="dk1"/>
          </a:fontRef>
        </p:style>
        <p:txBody>
          <a:bodyPr/>
          <a:lstStyle/>
          <a:p>
            <a:pPr>
              <a:lnSpc>
                <a:spcPct val="125000"/>
              </a:lnSpc>
              <a:buClr>
                <a:schemeClr val="accent2"/>
              </a:buClr>
              <a:buSzPct val="80000"/>
            </a:pPr>
            <a:r>
              <a:rPr lang="zh-CN" altLang="en-US" sz="2400" b="1" dirty="0" smtClean="0">
                <a:latin typeface="楷体" pitchFamily="49" charset="-122"/>
                <a:ea typeface="楷体" pitchFamily="49" charset="-122"/>
                <a:cs typeface="仿宋_GB2312"/>
              </a:rPr>
              <a:t>    增力缸</a:t>
            </a:r>
            <a:r>
              <a:rPr lang="zh-CN" altLang="en-US" sz="2400" b="1" dirty="0">
                <a:latin typeface="楷体" pitchFamily="49" charset="-122"/>
                <a:ea typeface="楷体" pitchFamily="49" charset="-122"/>
                <a:cs typeface="仿宋_GB2312"/>
              </a:rPr>
              <a:t>内部有两个活塞</a:t>
            </a:r>
            <a:r>
              <a:rPr lang="zh-CN" altLang="en-US" sz="2400" b="1" dirty="0" smtClean="0">
                <a:latin typeface="楷体" pitchFamily="49" charset="-122"/>
                <a:ea typeface="楷体" pitchFamily="49" charset="-122"/>
                <a:cs typeface="仿宋_GB2312"/>
              </a:rPr>
              <a:t>和</a:t>
            </a:r>
            <a:r>
              <a:rPr lang="en-US" altLang="zh-CN" sz="2400" b="1" dirty="0" smtClean="0">
                <a:latin typeface="楷体" pitchFamily="49" charset="-122"/>
                <a:ea typeface="楷体" pitchFamily="49" charset="-122"/>
                <a:cs typeface="仿宋_GB2312"/>
              </a:rPr>
              <a:t>4</a:t>
            </a:r>
            <a:r>
              <a:rPr lang="zh-CN" altLang="en-US" sz="2400" b="1" dirty="0" smtClean="0">
                <a:latin typeface="楷体" pitchFamily="49" charset="-122"/>
                <a:ea typeface="楷体" pitchFamily="49" charset="-122"/>
                <a:cs typeface="仿宋_GB2312"/>
              </a:rPr>
              <a:t>个油腔</a:t>
            </a:r>
            <a:r>
              <a:rPr lang="zh-CN" altLang="en-US" sz="2400" b="1" dirty="0">
                <a:latin typeface="楷体" pitchFamily="49" charset="-122"/>
                <a:ea typeface="楷体" pitchFamily="49" charset="-122"/>
                <a:cs typeface="仿宋_GB2312"/>
              </a:rPr>
              <a:t>。</a:t>
            </a:r>
            <a:r>
              <a:rPr lang="zh-CN" altLang="en-US" sz="2400" b="1" dirty="0" smtClean="0">
                <a:latin typeface="楷体" pitchFamily="49" charset="-122"/>
                <a:ea typeface="楷体" pitchFamily="49" charset="-122"/>
                <a:cs typeface="仿宋_GB2312"/>
              </a:rPr>
              <a:t>输入液压缸</a:t>
            </a:r>
            <a:r>
              <a:rPr lang="zh-CN" altLang="en-US" sz="2400" b="1" dirty="0">
                <a:latin typeface="楷体" pitchFamily="49" charset="-122"/>
                <a:ea typeface="楷体" pitchFamily="49" charset="-122"/>
                <a:cs typeface="仿宋_GB2312"/>
              </a:rPr>
              <a:t>的液压油同时作用在两个活塞上，</a:t>
            </a:r>
            <a:r>
              <a:rPr lang="zh-CN" altLang="en-US" sz="2400" b="1" dirty="0">
                <a:solidFill>
                  <a:srgbClr val="FF0000"/>
                </a:solidFill>
                <a:latin typeface="楷体" pitchFamily="49" charset="-122"/>
                <a:ea typeface="楷体" pitchFamily="49" charset="-122"/>
                <a:cs typeface="仿宋_GB2312"/>
              </a:rPr>
              <a:t>相当于增大了活塞面积</a:t>
            </a:r>
            <a:r>
              <a:rPr lang="zh-CN" altLang="en-US" sz="2400" b="1" dirty="0">
                <a:latin typeface="楷体" pitchFamily="49" charset="-122"/>
                <a:ea typeface="楷体" pitchFamily="49" charset="-122"/>
                <a:cs typeface="仿宋_GB2312"/>
              </a:rPr>
              <a:t>，可以获得较大的推力，因此又称为增力缸。</a:t>
            </a:r>
          </a:p>
          <a:p>
            <a:pPr marL="342900" indent="-342900">
              <a:lnSpc>
                <a:spcPct val="130000"/>
              </a:lnSpc>
              <a:buClr>
                <a:schemeClr val="accent2"/>
              </a:buClr>
              <a:buSzPct val="80000"/>
              <a:buFont typeface="Wingdings" pitchFamily="2" charset="2"/>
              <a:buNone/>
            </a:pPr>
            <a:endParaRPr lang="zh-CN" altLang="en-US" sz="2400" b="1" dirty="0">
              <a:latin typeface="楷体" pitchFamily="49" charset="-122"/>
              <a:ea typeface="楷体" pitchFamily="49" charset="-122"/>
              <a:cs typeface="仿宋_GB2312"/>
            </a:endParaRPr>
          </a:p>
        </p:txBody>
      </p:sp>
      <p:sp>
        <p:nvSpPr>
          <p:cNvPr id="2" name="矩形 1"/>
          <p:cNvSpPr/>
          <p:nvPr/>
        </p:nvSpPr>
        <p:spPr>
          <a:xfrm>
            <a:off x="9059" y="0"/>
            <a:ext cx="9144000" cy="1052737"/>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itchFamily="49" charset="-122"/>
                <a:ea typeface="楷体" pitchFamily="49" charset="-122"/>
              </a:rPr>
              <a:t>增力缸的结构特点</a:t>
            </a:r>
            <a:endParaRPr lang="zh-CN" altLang="en-US" sz="2800" b="1" dirty="0">
              <a:latin typeface="楷体" pitchFamily="49" charset="-122"/>
              <a:ea typeface="楷体" pitchFamily="49" charset="-122"/>
            </a:endParaRPr>
          </a:p>
        </p:txBody>
      </p:sp>
      <p:sp>
        <p:nvSpPr>
          <p:cNvPr id="3" name="矩形 2"/>
          <p:cNvSpPr/>
          <p:nvPr/>
        </p:nvSpPr>
        <p:spPr>
          <a:xfrm>
            <a:off x="2303734" y="2780928"/>
            <a:ext cx="612068" cy="1152128"/>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latin typeface="楷体" pitchFamily="49" charset="-122"/>
                <a:ea typeface="楷体" pitchFamily="49" charset="-122"/>
              </a:rPr>
              <a:t>活</a:t>
            </a:r>
            <a:endParaRPr lang="en-US" altLang="zh-CN" sz="2400" b="1" dirty="0" smtClean="0">
              <a:latin typeface="楷体" pitchFamily="49" charset="-122"/>
              <a:ea typeface="楷体" pitchFamily="49" charset="-122"/>
            </a:endParaRPr>
          </a:p>
          <a:p>
            <a:pPr algn="ctr"/>
            <a:r>
              <a:rPr lang="zh-CN" altLang="en-US" sz="2400" b="1" dirty="0" smtClean="0">
                <a:latin typeface="楷体" pitchFamily="49" charset="-122"/>
                <a:ea typeface="楷体" pitchFamily="49" charset="-122"/>
              </a:rPr>
              <a:t>塞</a:t>
            </a:r>
            <a:endParaRPr lang="zh-CN" altLang="en-US" sz="2400" b="1" dirty="0">
              <a:latin typeface="楷体" pitchFamily="49" charset="-122"/>
              <a:ea typeface="楷体" pitchFamily="49" charset="-122"/>
            </a:endParaRPr>
          </a:p>
        </p:txBody>
      </p:sp>
      <p:sp>
        <p:nvSpPr>
          <p:cNvPr id="14" name="矩形 13"/>
          <p:cNvSpPr/>
          <p:nvPr/>
        </p:nvSpPr>
        <p:spPr>
          <a:xfrm>
            <a:off x="4373986" y="2780928"/>
            <a:ext cx="612068" cy="1152128"/>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latin typeface="楷体" pitchFamily="49" charset="-122"/>
                <a:ea typeface="楷体" pitchFamily="49" charset="-122"/>
              </a:rPr>
              <a:t>活</a:t>
            </a:r>
            <a:endParaRPr lang="en-US" altLang="zh-CN" sz="2400" b="1" dirty="0" smtClean="0">
              <a:latin typeface="楷体" pitchFamily="49" charset="-122"/>
              <a:ea typeface="楷体" pitchFamily="49" charset="-122"/>
            </a:endParaRPr>
          </a:p>
          <a:p>
            <a:pPr algn="ctr"/>
            <a:r>
              <a:rPr lang="zh-CN" altLang="en-US" sz="2400" b="1" dirty="0" smtClean="0">
                <a:latin typeface="楷体" pitchFamily="49" charset="-122"/>
                <a:ea typeface="楷体" pitchFamily="49" charset="-122"/>
              </a:rPr>
              <a:t>塞</a:t>
            </a:r>
            <a:endParaRPr lang="zh-CN" altLang="en-US" sz="2400" b="1" dirty="0">
              <a:latin typeface="楷体" pitchFamily="49" charset="-122"/>
              <a:ea typeface="楷体" pitchFamily="49" charset="-122"/>
            </a:endParaRPr>
          </a:p>
        </p:txBody>
      </p:sp>
      <p:cxnSp>
        <p:nvCxnSpPr>
          <p:cNvPr id="16" name="直接箭头连接符 15"/>
          <p:cNvCxnSpPr/>
          <p:nvPr/>
        </p:nvCxnSpPr>
        <p:spPr>
          <a:xfrm>
            <a:off x="1931081" y="3359195"/>
            <a:ext cx="372653"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059832" y="2564904"/>
            <a:ext cx="745306"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991463" y="3789040"/>
            <a:ext cx="372653"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991464" y="2924944"/>
            <a:ext cx="372653"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91680" y="2348880"/>
            <a:ext cx="0" cy="43204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181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3"/>
          <p:cNvGraphicFramePr>
            <a:graphicFrameLocks noChangeAspect="1"/>
          </p:cNvGraphicFramePr>
          <p:nvPr>
            <p:extLst>
              <p:ext uri="{D42A27DB-BD31-4B8C-83A1-F6EECF244321}">
                <p14:modId xmlns:p14="http://schemas.microsoft.com/office/powerpoint/2010/main" val="2262983246"/>
              </p:ext>
            </p:extLst>
          </p:nvPr>
        </p:nvGraphicFramePr>
        <p:xfrm>
          <a:off x="899592" y="4437112"/>
          <a:ext cx="5688012" cy="838200"/>
        </p:xfrm>
        <a:graphic>
          <a:graphicData uri="http://schemas.openxmlformats.org/presentationml/2006/ole">
            <mc:AlternateContent xmlns:mc="http://schemas.openxmlformats.org/markup-compatibility/2006">
              <mc:Choice xmlns:v="urn:schemas-microsoft-com:vml" Requires="v">
                <p:oleObj spid="_x0000_s23706" name="Equation" r:id="rId3" imgW="2654300" imgH="419100" progId="Equation.DSMT4">
                  <p:embed/>
                </p:oleObj>
              </mc:Choice>
              <mc:Fallback>
                <p:oleObj name="Equation" r:id="rId3" imgW="2654300" imgH="41910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437112"/>
                        <a:ext cx="5688012" cy="838200"/>
                      </a:xfrm>
                      <a:prstGeom prst="rect">
                        <a:avLst/>
                      </a:prstGeom>
                      <a:noFill/>
                      <a:ln w="38100" cmpd="dbl">
                        <a:solidFill>
                          <a:srgbClr val="D0330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5" descr="gang10"/>
          <p:cNvPicPr>
            <a:picLocks noChangeAspect="1" noChangeArrowheads="1"/>
          </p:cNvPicPr>
          <p:nvPr/>
        </p:nvPicPr>
        <p:blipFill>
          <a:blip r:embed="rId5">
            <a:lum bright="-24000" contrast="48000"/>
            <a:extLst>
              <a:ext uri="{28A0092B-C50C-407E-A947-70E740481C1C}">
                <a14:useLocalDpi xmlns:a14="http://schemas.microsoft.com/office/drawing/2010/main" val="0"/>
              </a:ext>
            </a:extLst>
          </a:blip>
          <a:srcRect b="16145"/>
          <a:stretch>
            <a:fillRect/>
          </a:stretch>
        </p:blipFill>
        <p:spPr bwMode="auto">
          <a:xfrm>
            <a:off x="0" y="0"/>
            <a:ext cx="9144000" cy="436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422106698"/>
              </p:ext>
            </p:extLst>
          </p:nvPr>
        </p:nvGraphicFramePr>
        <p:xfrm>
          <a:off x="898525" y="5642487"/>
          <a:ext cx="3673475" cy="863600"/>
        </p:xfrm>
        <a:graphic>
          <a:graphicData uri="http://schemas.openxmlformats.org/presentationml/2006/ole">
            <mc:AlternateContent xmlns:mc="http://schemas.openxmlformats.org/markup-compatibility/2006">
              <mc:Choice xmlns:v="urn:schemas-microsoft-com:vml" Requires="v">
                <p:oleObj spid="_x0000_s23707" name="Equation" r:id="rId6" imgW="1714500" imgH="431800" progId="Equation.DSMT4">
                  <p:embed/>
                </p:oleObj>
              </mc:Choice>
              <mc:Fallback>
                <p:oleObj name="Equation" r:id="rId6" imgW="1714500" imgH="431800"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525" y="5642487"/>
                        <a:ext cx="3673475" cy="863600"/>
                      </a:xfrm>
                      <a:prstGeom prst="rect">
                        <a:avLst/>
                      </a:prstGeom>
                      <a:noFill/>
                      <a:ln w="38100" cmpd="dbl">
                        <a:solidFill>
                          <a:srgbClr val="D0330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 name="直接箭头连接符 4"/>
          <p:cNvCxnSpPr/>
          <p:nvPr/>
        </p:nvCxnSpPr>
        <p:spPr>
          <a:xfrm flipV="1">
            <a:off x="7092280" y="4574051"/>
            <a:ext cx="0" cy="5040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148064" y="5642487"/>
            <a:ext cx="0" cy="57606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a:grpSpLocks/>
          </p:cNvGrpSpPr>
          <p:nvPr/>
        </p:nvGrpSpPr>
        <p:grpSpPr bwMode="auto">
          <a:xfrm>
            <a:off x="2339753" y="3488059"/>
            <a:ext cx="3393498" cy="1597125"/>
            <a:chOff x="3456" y="2928"/>
            <a:chExt cx="2016" cy="672"/>
          </a:xfrm>
        </p:grpSpPr>
        <p:sp>
          <p:nvSpPr>
            <p:cNvPr id="8" name="Rectangle 8"/>
            <p:cNvSpPr>
              <a:spLocks noChangeArrowheads="1"/>
            </p:cNvSpPr>
            <p:nvPr/>
          </p:nvSpPr>
          <p:spPr bwMode="auto">
            <a:xfrm>
              <a:off x="3696" y="3024"/>
              <a:ext cx="1488"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3888" y="302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a:off x="3888" y="3264"/>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1"/>
            <p:cNvSpPr>
              <a:spLocks noChangeShapeType="1"/>
            </p:cNvSpPr>
            <p:nvPr/>
          </p:nvSpPr>
          <p:spPr bwMode="auto">
            <a:xfrm>
              <a:off x="4752" y="302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2"/>
            <p:cNvSpPr>
              <a:spLocks noChangeShapeType="1"/>
            </p:cNvSpPr>
            <p:nvPr/>
          </p:nvSpPr>
          <p:spPr bwMode="auto">
            <a:xfrm>
              <a:off x="446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3"/>
            <p:cNvSpPr>
              <a:spLocks noChangeShapeType="1"/>
            </p:cNvSpPr>
            <p:nvPr/>
          </p:nvSpPr>
          <p:spPr bwMode="auto">
            <a:xfrm>
              <a:off x="4416" y="321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4"/>
            <p:cNvSpPr>
              <a:spLocks noChangeShapeType="1"/>
            </p:cNvSpPr>
            <p:nvPr/>
          </p:nvSpPr>
          <p:spPr bwMode="auto">
            <a:xfrm>
              <a:off x="4416" y="33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5"/>
            <p:cNvSpPr>
              <a:spLocks noChangeShapeType="1"/>
            </p:cNvSpPr>
            <p:nvPr/>
          </p:nvSpPr>
          <p:spPr bwMode="auto">
            <a:xfrm>
              <a:off x="4464" y="33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6"/>
            <p:cNvSpPr>
              <a:spLocks noChangeShapeType="1"/>
            </p:cNvSpPr>
            <p:nvPr/>
          </p:nvSpPr>
          <p:spPr bwMode="auto">
            <a:xfrm flipV="1">
              <a:off x="3744" y="29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7"/>
            <p:cNvSpPr>
              <a:spLocks noChangeShapeType="1"/>
            </p:cNvSpPr>
            <p:nvPr/>
          </p:nvSpPr>
          <p:spPr bwMode="auto">
            <a:xfrm flipV="1">
              <a:off x="5136" y="35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8"/>
            <p:cNvSpPr>
              <a:spLocks noChangeShapeType="1"/>
            </p:cNvSpPr>
            <p:nvPr/>
          </p:nvSpPr>
          <p:spPr bwMode="auto">
            <a:xfrm flipV="1">
              <a:off x="4512" y="29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9"/>
            <p:cNvSpPr>
              <a:spLocks noChangeShapeType="1"/>
            </p:cNvSpPr>
            <p:nvPr/>
          </p:nvSpPr>
          <p:spPr bwMode="auto">
            <a:xfrm flipV="1">
              <a:off x="4416" y="35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0"/>
            <p:cNvSpPr>
              <a:spLocks noChangeShapeType="1"/>
            </p:cNvSpPr>
            <p:nvPr/>
          </p:nvSpPr>
          <p:spPr bwMode="auto">
            <a:xfrm flipH="1">
              <a:off x="3456" y="292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1"/>
            <p:cNvSpPr>
              <a:spLocks noChangeShapeType="1"/>
            </p:cNvSpPr>
            <p:nvPr/>
          </p:nvSpPr>
          <p:spPr bwMode="auto">
            <a:xfrm flipH="1">
              <a:off x="4416" y="360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 name="矩形 2"/>
          <p:cNvSpPr/>
          <p:nvPr/>
        </p:nvSpPr>
        <p:spPr>
          <a:xfrm>
            <a:off x="2681803" y="1855136"/>
            <a:ext cx="2709396" cy="523220"/>
          </a:xfrm>
          <a:prstGeom prst="rect">
            <a:avLst/>
          </a:prstGeom>
        </p:spPr>
        <p:txBody>
          <a:bodyPr wrap="none">
            <a:spAutoFit/>
          </a:bodyPr>
          <a:lstStyle/>
          <a:p>
            <a:r>
              <a:rPr lang="zh-CN" altLang="en-US" sz="2800" b="1" dirty="0" smtClean="0">
                <a:latin typeface="楷体" pitchFamily="49" charset="-122"/>
                <a:ea typeface="楷体" pitchFamily="49" charset="-122"/>
              </a:rPr>
              <a:t>增力缸职能</a:t>
            </a:r>
            <a:r>
              <a:rPr lang="zh-CN" altLang="en-US" sz="2800" b="1" dirty="0">
                <a:latin typeface="楷体" pitchFamily="49" charset="-122"/>
                <a:ea typeface="楷体" pitchFamily="49" charset="-122"/>
              </a:rPr>
              <a:t>符号</a:t>
            </a:r>
            <a:endParaRPr lang="zh-CN" altLang="en-US" sz="2800" dirty="0"/>
          </a:p>
        </p:txBody>
      </p:sp>
    </p:spTree>
    <p:extLst>
      <p:ext uri="{BB962C8B-B14F-4D97-AF65-F5344CB8AC3E}">
        <p14:creationId xmlns:p14="http://schemas.microsoft.com/office/powerpoint/2010/main" val="122593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7" descr="gang8"/>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2208588" y="1860245"/>
            <a:ext cx="475252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157186" y="2780928"/>
            <a:ext cx="519226" cy="461665"/>
          </a:xfrm>
          <a:prstGeom prst="rect">
            <a:avLst/>
          </a:prstGeom>
        </p:spPr>
        <p:txBody>
          <a:bodyPr wrap="square">
            <a:spAutoFit/>
          </a:bodyPr>
          <a:lstStyle/>
          <a:p>
            <a:pPr algn="ct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2</a:t>
            </a:r>
            <a:endParaRPr lang="zh-CN" altLang="en-US" sz="2400" b="1" baseline="-25000" dirty="0">
              <a:solidFill>
                <a:srgbClr val="FF0000"/>
              </a:solidFill>
              <a:latin typeface="楷体" pitchFamily="49" charset="-122"/>
              <a:ea typeface="楷体" pitchFamily="49" charset="-122"/>
            </a:endParaRPr>
          </a:p>
        </p:txBody>
      </p:sp>
      <p:sp>
        <p:nvSpPr>
          <p:cNvPr id="6" name="矩形 5"/>
          <p:cNvSpPr/>
          <p:nvPr/>
        </p:nvSpPr>
        <p:spPr>
          <a:xfrm>
            <a:off x="1152020" y="2779060"/>
            <a:ext cx="444352" cy="461665"/>
          </a:xfrm>
          <a:prstGeom prst="rect">
            <a:avLst/>
          </a:prstGeom>
        </p:spPr>
        <p:txBody>
          <a:bodyPr wrap="none">
            <a:spAutoFit/>
          </a:bodyPr>
          <a:lstStyle/>
          <a:p>
            <a:pPr algn="ct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1</a:t>
            </a:r>
            <a:endParaRPr lang="zh-CN" altLang="en-US" sz="2400" b="1" baseline="-25000" dirty="0">
              <a:solidFill>
                <a:srgbClr val="FF0000"/>
              </a:solidFill>
              <a:latin typeface="楷体" pitchFamily="49" charset="-122"/>
              <a:ea typeface="楷体" pitchFamily="49" charset="-122"/>
            </a:endParaRPr>
          </a:p>
        </p:txBody>
      </p:sp>
      <p:cxnSp>
        <p:nvCxnSpPr>
          <p:cNvPr id="9" name="直接箭头连接符 8"/>
          <p:cNvCxnSpPr/>
          <p:nvPr/>
        </p:nvCxnSpPr>
        <p:spPr>
          <a:xfrm>
            <a:off x="1043608" y="3480425"/>
            <a:ext cx="116498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870431" y="3451521"/>
            <a:ext cx="1373977" cy="2890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602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5" descr="gang10"/>
          <p:cNvPicPr>
            <a:picLocks noChangeAspect="1" noChangeArrowheads="1"/>
          </p:cNvPicPr>
          <p:nvPr/>
        </p:nvPicPr>
        <p:blipFill>
          <a:blip r:embed="rId2">
            <a:lum bright="-24000" contrast="48000"/>
            <a:extLst>
              <a:ext uri="{28A0092B-C50C-407E-A947-70E740481C1C}">
                <a14:useLocalDpi xmlns:a14="http://schemas.microsoft.com/office/drawing/2010/main" val="0"/>
              </a:ext>
            </a:extLst>
          </a:blip>
          <a:srcRect b="16145"/>
          <a:stretch>
            <a:fillRect/>
          </a:stretch>
        </p:blipFill>
        <p:spPr bwMode="auto">
          <a:xfrm>
            <a:off x="827584" y="1412776"/>
            <a:ext cx="7848872"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596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9"/>
          <p:cNvSpPr>
            <a:spLocks noChangeArrowheads="1"/>
          </p:cNvSpPr>
          <p:nvPr/>
        </p:nvSpPr>
        <p:spPr bwMode="auto">
          <a:xfrm>
            <a:off x="2915816" y="1812770"/>
            <a:ext cx="42244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0"/>
              </a:spcBef>
              <a:spcAft>
                <a:spcPts val="0"/>
              </a:spcAft>
              <a:defRPr/>
            </a:pPr>
            <a:r>
              <a:rPr lang="zh-CN" altLang="zh-CN" sz="2800" b="1" dirty="0">
                <a:latin typeface="楷体" pitchFamily="49" charset="-122"/>
                <a:ea typeface="楷体" pitchFamily="49" charset="-122"/>
              </a:rPr>
              <a:t>3</a:t>
            </a:r>
            <a:r>
              <a:rPr lang="zh-CN" altLang="en-US" sz="2800" b="1" dirty="0">
                <a:latin typeface="楷体" pitchFamily="49" charset="-122"/>
                <a:ea typeface="楷体" pitchFamily="49" charset="-122"/>
              </a:rPr>
              <a:t>、</a:t>
            </a:r>
            <a:r>
              <a:rPr lang="zh-CN" sz="2800" b="1" dirty="0" smtClean="0">
                <a:latin typeface="楷体" pitchFamily="49" charset="-122"/>
                <a:ea typeface="楷体" pitchFamily="49" charset="-122"/>
              </a:rPr>
              <a:t>伸缩缸 </a:t>
            </a:r>
            <a:endParaRPr lang="zh-CN" sz="2800" b="1" dirty="0">
              <a:latin typeface="楷体" pitchFamily="49" charset="-122"/>
              <a:ea typeface="楷体" pitchFamily="49" charset="-122"/>
            </a:endParaRPr>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924944"/>
            <a:ext cx="547260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ChangeArrowheads="1"/>
          </p:cNvSpPr>
          <p:nvPr/>
        </p:nvSpPr>
        <p:spPr bwMode="auto">
          <a:xfrm>
            <a:off x="1335732" y="1552927"/>
            <a:ext cx="5032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kumimoji="1" lang="en-US" altLang="zh-CN" sz="2800" b="1" dirty="0" smtClean="0">
                <a:latin typeface="楷体" pitchFamily="49" charset="-122"/>
                <a:ea typeface="楷体" pitchFamily="49" charset="-122"/>
              </a:rPr>
              <a:t>2</a:t>
            </a:r>
            <a:r>
              <a:rPr kumimoji="1" lang="zh-CN" altLang="en-US" sz="2800" b="1" dirty="0" smtClean="0">
                <a:latin typeface="楷体" pitchFamily="49" charset="-122"/>
                <a:ea typeface="楷体" pitchFamily="49" charset="-122"/>
              </a:rPr>
              <a:t>、摆动</a:t>
            </a:r>
            <a:r>
              <a:rPr kumimoji="1" lang="zh-CN" altLang="en-US" sz="2800" b="1" dirty="0">
                <a:latin typeface="楷体" pitchFamily="49" charset="-122"/>
                <a:ea typeface="楷体" pitchFamily="49" charset="-122"/>
              </a:rPr>
              <a:t>式</a:t>
            </a:r>
            <a:r>
              <a:rPr kumimoji="1" lang="zh-CN" altLang="en-US" sz="2800" b="1" dirty="0" smtClean="0">
                <a:latin typeface="楷体" pitchFamily="49" charset="-122"/>
                <a:ea typeface="楷体" pitchFamily="49" charset="-122"/>
              </a:rPr>
              <a:t>液压缸的结构</a:t>
            </a:r>
            <a:endParaRPr kumimoji="1" lang="zh-CN" altLang="en-US" sz="2800" b="1" dirty="0">
              <a:latin typeface="楷体" pitchFamily="49" charset="-122"/>
              <a:ea typeface="楷体" pitchFamily="49" charset="-122"/>
            </a:endParaRP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545" y="2588701"/>
            <a:ext cx="2376264" cy="1861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525" y="2636912"/>
            <a:ext cx="1953394" cy="2036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853147" y="4727975"/>
            <a:ext cx="204414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b="1" dirty="0" smtClean="0">
                <a:latin typeface="楷体" pitchFamily="49" charset="-122"/>
                <a:ea typeface="楷体" pitchFamily="49" charset="-122"/>
              </a:rPr>
              <a:t>单片式摆动</a:t>
            </a:r>
            <a:r>
              <a:rPr lang="zh-CN" altLang="en-US" b="1" dirty="0">
                <a:latin typeface="楷体" pitchFamily="49" charset="-122"/>
                <a:ea typeface="楷体" pitchFamily="49" charset="-122"/>
              </a:rPr>
              <a:t>液压缸</a:t>
            </a:r>
            <a:endParaRPr lang="zh-CN" altLang="en-US" dirty="0"/>
          </a:p>
        </p:txBody>
      </p:sp>
      <p:sp>
        <p:nvSpPr>
          <p:cNvPr id="7" name="矩形 6"/>
          <p:cNvSpPr/>
          <p:nvPr/>
        </p:nvSpPr>
        <p:spPr>
          <a:xfrm>
            <a:off x="5035545" y="4725740"/>
            <a:ext cx="220075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dirty="0" smtClean="0">
                <a:latin typeface="楷体" pitchFamily="49" charset="-122"/>
                <a:ea typeface="楷体" pitchFamily="49" charset="-122"/>
              </a:rPr>
              <a:t>双片式摆动</a:t>
            </a:r>
            <a:r>
              <a:rPr lang="zh-CN" altLang="en-US" b="1" dirty="0">
                <a:latin typeface="楷体" pitchFamily="49" charset="-122"/>
                <a:ea typeface="楷体" pitchFamily="49" charset="-122"/>
              </a:rPr>
              <a:t>液压缸</a:t>
            </a:r>
            <a:endParaRPr lang="zh-CN" altLang="en-US" dirty="0"/>
          </a:p>
        </p:txBody>
      </p:sp>
      <p:sp>
        <p:nvSpPr>
          <p:cNvPr id="3" name="矩形 2"/>
          <p:cNvSpPr/>
          <p:nvPr/>
        </p:nvSpPr>
        <p:spPr>
          <a:xfrm>
            <a:off x="1025285" y="5661248"/>
            <a:ext cx="7332652" cy="1015663"/>
          </a:xfrm>
          <a:prstGeom prst="rect">
            <a:avLst/>
          </a:prstGeom>
        </p:spPr>
        <p:txBody>
          <a:bodyPr wrap="square">
            <a:spAutoFit/>
          </a:bodyPr>
          <a:lstStyle/>
          <a:p>
            <a:pPr>
              <a:lnSpc>
                <a:spcPct val="125000"/>
              </a:lnSpc>
            </a:pPr>
            <a:r>
              <a:rPr lang="zh-CN" altLang="en-US" b="1" dirty="0" smtClean="0">
                <a:latin typeface="楷体" pitchFamily="49" charset="-122"/>
                <a:ea typeface="楷体" pitchFamily="49" charset="-122"/>
              </a:rPr>
              <a:t>     </a:t>
            </a:r>
            <a:r>
              <a:rPr lang="zh-CN" altLang="en-US" sz="2400" b="1" dirty="0">
                <a:latin typeface="楷体" pitchFamily="49" charset="-122"/>
                <a:ea typeface="楷体" pitchFamily="49" charset="-122"/>
              </a:rPr>
              <a:t>摆动液压缸主要由：</a:t>
            </a: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定子块、</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缸体、</a:t>
            </a: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摆动轴、</a:t>
            </a:r>
            <a:r>
              <a:rPr lang="en-US" altLang="zh-CN" sz="2400" b="1" dirty="0">
                <a:latin typeface="楷体" pitchFamily="49" charset="-122"/>
                <a:ea typeface="楷体" pitchFamily="49" charset="-122"/>
              </a:rPr>
              <a:t>4.</a:t>
            </a:r>
            <a:r>
              <a:rPr lang="zh-CN" altLang="en-US" sz="2400" b="1" dirty="0" smtClean="0">
                <a:latin typeface="楷体" pitchFamily="49" charset="-122"/>
                <a:ea typeface="楷体" pitchFamily="49" charset="-122"/>
              </a:rPr>
              <a:t>叶片和左右</a:t>
            </a:r>
            <a:r>
              <a:rPr lang="zh-CN" altLang="en-US" sz="2400" b="1" dirty="0">
                <a:latin typeface="楷体" pitchFamily="49" charset="-122"/>
                <a:ea typeface="楷体" pitchFamily="49" charset="-122"/>
              </a:rPr>
              <a:t>支承盘、盖板等主要零件组成</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    </a:t>
            </a:r>
            <a:endParaRPr lang="zh-CN" altLang="en-US" sz="2400" dirty="0"/>
          </a:p>
        </p:txBody>
      </p:sp>
    </p:spTree>
    <p:extLst>
      <p:ext uri="{BB962C8B-B14F-4D97-AF65-F5344CB8AC3E}">
        <p14:creationId xmlns:p14="http://schemas.microsoft.com/office/powerpoint/2010/main" val="287569852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62206"/>
            <a:ext cx="9144000" cy="149579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20000"/>
              </a:lnSpc>
            </a:pPr>
            <a:r>
              <a:rPr lang="zh-CN" altLang="en-US" sz="2800"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伸缩缸</a:t>
            </a:r>
            <a:r>
              <a:rPr lang="zh-CN" altLang="en-US" sz="2400" b="1" dirty="0">
                <a:latin typeface="楷体" pitchFamily="49" charset="-122"/>
                <a:ea typeface="楷体" pitchFamily="49" charset="-122"/>
                <a:cs typeface="仿宋_GB2312"/>
              </a:rPr>
              <a:t>是</a:t>
            </a:r>
            <a:r>
              <a:rPr lang="zh-CN" altLang="en-US" sz="2400" b="1" dirty="0" smtClean="0">
                <a:latin typeface="楷体" pitchFamily="49" charset="-122"/>
                <a:ea typeface="楷体" pitchFamily="49" charset="-122"/>
                <a:cs typeface="仿宋_GB2312"/>
              </a:rPr>
              <a:t>由两个或多个活塞缸套</a:t>
            </a:r>
            <a:r>
              <a:rPr lang="zh-CN" altLang="en-US" sz="2400" b="1" dirty="0">
                <a:latin typeface="楷体" pitchFamily="49" charset="-122"/>
                <a:ea typeface="楷体" pitchFamily="49" charset="-122"/>
                <a:cs typeface="仿宋_GB2312"/>
              </a:rPr>
              <a:t>装而</a:t>
            </a:r>
            <a:r>
              <a:rPr lang="zh-CN" altLang="en-US" sz="2400" b="1" dirty="0" smtClean="0">
                <a:latin typeface="楷体" pitchFamily="49" charset="-122"/>
                <a:ea typeface="楷体" pitchFamily="49" charset="-122"/>
                <a:cs typeface="仿宋_GB2312"/>
              </a:rPr>
              <a:t>成的，前一级活塞缸即为后一级活塞缸的缸体，伸出时可获得很长的工作行程，缩回时可保持很小的结构尺寸。</a:t>
            </a:r>
            <a:endParaRPr lang="zh-CN" altLang="en-US" sz="1200" dirty="0">
              <a:latin typeface="楷体" pitchFamily="49" charset="-122"/>
              <a:ea typeface="楷体" pitchFamily="49" charset="-122"/>
            </a:endParaRPr>
          </a:p>
        </p:txBody>
      </p:sp>
      <p:sp>
        <p:nvSpPr>
          <p:cNvPr id="3" name="矩形 2"/>
          <p:cNvSpPr/>
          <p:nvPr/>
        </p:nvSpPr>
        <p:spPr>
          <a:xfrm>
            <a:off x="0" y="0"/>
            <a:ext cx="9144000" cy="1052736"/>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itchFamily="49" charset="-122"/>
                <a:ea typeface="楷体" pitchFamily="49" charset="-122"/>
              </a:rPr>
              <a:t>① 伸缩缸结构特点</a:t>
            </a:r>
            <a:endParaRPr lang="zh-CN" altLang="en-US" sz="2800" b="1" dirty="0">
              <a:latin typeface="楷体" pitchFamily="49" charset="-122"/>
              <a:ea typeface="楷体"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456" y="1412776"/>
            <a:ext cx="6851087" cy="3296606"/>
          </a:xfrm>
          <a:prstGeom prst="rect">
            <a:avLst/>
          </a:prstGeom>
        </p:spPr>
      </p:pic>
    </p:spTree>
    <p:extLst>
      <p:ext uri="{BB962C8B-B14F-4D97-AF65-F5344CB8AC3E}">
        <p14:creationId xmlns:p14="http://schemas.microsoft.com/office/powerpoint/2010/main" val="228477561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104553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a:ea typeface="楷体"/>
              </a:rPr>
              <a:t>② </a:t>
            </a:r>
            <a:r>
              <a:rPr lang="zh-CN" altLang="en-US" sz="2800" b="1" dirty="0" smtClean="0">
                <a:latin typeface="楷体" pitchFamily="49" charset="-122"/>
                <a:ea typeface="楷体" pitchFamily="49" charset="-122"/>
              </a:rPr>
              <a:t>伸缩缸运动特点</a:t>
            </a:r>
            <a:endParaRPr lang="zh-CN" altLang="en-US" sz="2800" b="1" dirty="0">
              <a:latin typeface="楷体" pitchFamily="49" charset="-122"/>
              <a:ea typeface="楷体" pitchFamily="49" charset="-122"/>
            </a:endParaRPr>
          </a:p>
        </p:txBody>
      </p:sp>
      <p:sp>
        <p:nvSpPr>
          <p:cNvPr id="4" name="矩形 3"/>
          <p:cNvSpPr/>
          <p:nvPr/>
        </p:nvSpPr>
        <p:spPr>
          <a:xfrm>
            <a:off x="0" y="5744234"/>
            <a:ext cx="9144000" cy="111376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150000"/>
              </a:lnSpc>
              <a:spcBef>
                <a:spcPts val="0"/>
              </a:spcBef>
              <a:buClr>
                <a:schemeClr val="accent2"/>
              </a:buClr>
              <a:buSzPct val="80000"/>
              <a:buFont typeface="Wingdings" pitchFamily="2" charset="2"/>
              <a:buNone/>
            </a:pPr>
            <a:r>
              <a:rPr lang="zh-CN" altLang="en-US" sz="2400" b="1" dirty="0" smtClean="0">
                <a:latin typeface="楷体" pitchFamily="49" charset="-122"/>
                <a:ea typeface="楷体" pitchFamily="49" charset="-122"/>
                <a:cs typeface="仿宋_GB2312"/>
              </a:rPr>
              <a:t>伸缩</a:t>
            </a:r>
            <a:r>
              <a:rPr lang="zh-CN" altLang="en-US" sz="2400" b="1" dirty="0">
                <a:latin typeface="楷体" pitchFamily="49" charset="-122"/>
                <a:ea typeface="楷体" pitchFamily="49" charset="-122"/>
                <a:cs typeface="仿宋_GB2312"/>
              </a:rPr>
              <a:t>油缸的特点是在供油压力和流量不变的情况</a:t>
            </a:r>
            <a:r>
              <a:rPr lang="zh-CN" altLang="en-US" sz="2400" b="1" dirty="0" smtClean="0">
                <a:latin typeface="楷体" pitchFamily="49" charset="-122"/>
                <a:ea typeface="楷体" pitchFamily="49" charset="-122"/>
                <a:cs typeface="仿宋_GB2312"/>
              </a:rPr>
              <a:t>下</a:t>
            </a:r>
            <a:endParaRPr lang="en-US" altLang="zh-CN" sz="2400" b="1" dirty="0" smtClean="0">
              <a:latin typeface="楷体" pitchFamily="49" charset="-122"/>
              <a:ea typeface="楷体" pitchFamily="49" charset="-122"/>
              <a:cs typeface="仿宋_GB2312"/>
            </a:endParaRPr>
          </a:p>
          <a:p>
            <a:pPr algn="ctr">
              <a:lnSpc>
                <a:spcPct val="150000"/>
              </a:lnSpc>
              <a:spcBef>
                <a:spcPts val="0"/>
              </a:spcBef>
              <a:buClr>
                <a:schemeClr val="accent2"/>
              </a:buClr>
              <a:buSzPct val="80000"/>
              <a:buFont typeface="Wingdings" pitchFamily="2" charset="2"/>
              <a:buNone/>
            </a:pPr>
            <a:r>
              <a:rPr lang="zh-CN" altLang="en-US" sz="2400" b="1" dirty="0" smtClean="0">
                <a:solidFill>
                  <a:srgbClr val="FF0000"/>
                </a:solidFill>
                <a:latin typeface="楷体" pitchFamily="49" charset="-122"/>
                <a:ea typeface="楷体" pitchFamily="49" charset="-122"/>
                <a:cs typeface="仿宋_GB2312"/>
              </a:rPr>
              <a:t>伸出</a:t>
            </a:r>
            <a:r>
              <a:rPr lang="zh-CN" altLang="en-US" sz="2400" b="1" dirty="0">
                <a:solidFill>
                  <a:srgbClr val="FF0000"/>
                </a:solidFill>
                <a:latin typeface="楷体" pitchFamily="49" charset="-122"/>
                <a:ea typeface="楷体" pitchFamily="49" charset="-122"/>
                <a:cs typeface="仿宋_GB2312"/>
              </a:rPr>
              <a:t>速度</a:t>
            </a:r>
            <a:r>
              <a:rPr lang="zh-CN" altLang="en-US" sz="2400" b="1" dirty="0">
                <a:latin typeface="楷体" pitchFamily="49" charset="-122"/>
                <a:ea typeface="楷体" pitchFamily="49" charset="-122"/>
                <a:cs typeface="仿宋_GB2312"/>
              </a:rPr>
              <a:t>一级比一级快，而</a:t>
            </a:r>
            <a:r>
              <a:rPr lang="zh-CN" altLang="en-US" sz="2400" b="1" dirty="0">
                <a:solidFill>
                  <a:srgbClr val="FF0000"/>
                </a:solidFill>
                <a:latin typeface="楷体" pitchFamily="49" charset="-122"/>
                <a:ea typeface="楷体" pitchFamily="49" charset="-122"/>
                <a:cs typeface="仿宋_GB2312"/>
              </a:rPr>
              <a:t>推力</a:t>
            </a:r>
            <a:r>
              <a:rPr lang="zh-CN" altLang="en-US" sz="2400" b="1" dirty="0">
                <a:latin typeface="楷体" pitchFamily="49" charset="-122"/>
                <a:ea typeface="楷体" pitchFamily="49" charset="-122"/>
                <a:cs typeface="仿宋_GB2312"/>
              </a:rPr>
              <a:t>一级比一级</a:t>
            </a:r>
            <a:r>
              <a:rPr lang="zh-CN" altLang="en-US" sz="2400" b="1" dirty="0" smtClean="0">
                <a:latin typeface="楷体" pitchFamily="49" charset="-122"/>
                <a:ea typeface="楷体" pitchFamily="49" charset="-122"/>
                <a:cs typeface="仿宋_GB2312"/>
              </a:rPr>
              <a:t>小</a:t>
            </a:r>
            <a:endParaRPr lang="en-US" altLang="zh-CN" sz="2400" b="1" dirty="0">
              <a:latin typeface="楷体" pitchFamily="49" charset="-122"/>
              <a:ea typeface="楷体" pitchFamily="49" charset="-122"/>
              <a:cs typeface="仿宋_GB231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700808"/>
            <a:ext cx="6001376" cy="2887742"/>
          </a:xfrm>
          <a:prstGeom prst="rect">
            <a:avLst/>
          </a:prstGeom>
        </p:spPr>
      </p:pic>
    </p:spTree>
    <p:extLst>
      <p:ext uri="{BB962C8B-B14F-4D97-AF65-F5344CB8AC3E}">
        <p14:creationId xmlns:p14="http://schemas.microsoft.com/office/powerpoint/2010/main" val="198520570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60430" name="ShockwaveFlash1" r:id="rId2" imgW="9131400" imgH="6851520"/>
        </mc:Choice>
        <mc:Fallback>
          <p:control name="ShockwaveFlash1" r:id="rId2" imgW="9131400" imgH="6851520">
            <p:pic>
              <p:nvPicPr>
                <p:cNvPr id="3" name="ShockwaveFlash1"/>
                <p:cNvPicPr>
                  <a:picLocks/>
                </p:cNvPicPr>
                <p:nvPr/>
              </p:nvPicPr>
              <p:blipFill>
                <a:blip r:embed="rId4"/>
                <a:stretch>
                  <a:fillRect/>
                </a:stretch>
              </p:blipFill>
              <p:spPr>
                <a:xfrm>
                  <a:off x="13130" y="5752"/>
                  <a:ext cx="9130870" cy="6852248"/>
                </a:xfrm>
                <a:prstGeom prst="rect">
                  <a:avLst/>
                </a:prstGeom>
              </p:spPr>
            </p:pic>
          </p:control>
        </mc:Fallback>
      </mc:AlternateContent>
    </p:controls>
    <p:extLst>
      <p:ext uri="{BB962C8B-B14F-4D97-AF65-F5344CB8AC3E}">
        <p14:creationId xmlns:p14="http://schemas.microsoft.com/office/powerpoint/2010/main" val="458170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58" y="5445224"/>
            <a:ext cx="8206751" cy="1200329"/>
          </a:xfrm>
          <a:prstGeom prst="rect">
            <a:avLst/>
          </a:prstGeom>
        </p:spPr>
        <p:txBody>
          <a:bodyPr wrap="square">
            <a:spAutoFit/>
          </a:bodyPr>
          <a:lstStyle/>
          <a:p>
            <a:pPr>
              <a:lnSpc>
                <a:spcPct val="150000"/>
              </a:lnSpc>
              <a:spcBef>
                <a:spcPts val="0"/>
              </a:spcBef>
              <a:buClr>
                <a:schemeClr val="accent2"/>
              </a:buClr>
              <a:buSzPct val="80000"/>
              <a:buFont typeface="Wingdings" pitchFamily="2" charset="2"/>
              <a:buNone/>
            </a:pPr>
            <a:r>
              <a:rPr lang="zh-CN" altLang="en-US" sz="2400" b="1" dirty="0" smtClean="0">
                <a:latin typeface="楷体" pitchFamily="49" charset="-122"/>
                <a:ea typeface="楷体" pitchFamily="49" charset="-122"/>
                <a:cs typeface="仿宋_GB2312"/>
              </a:rPr>
              <a:t>    伸缩</a:t>
            </a:r>
            <a:r>
              <a:rPr lang="zh-CN" altLang="en-US" sz="2400" b="1" dirty="0">
                <a:latin typeface="楷体" pitchFamily="49" charset="-122"/>
                <a:ea typeface="楷体" pitchFamily="49" charset="-122"/>
                <a:cs typeface="仿宋_GB2312"/>
              </a:rPr>
              <a:t>油缸结构紧凑，并可以获得较大行程。多用于汽车起重机和高层建筑的垂直升降装置等需占空间小的机械上。</a:t>
            </a: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675" y="2276872"/>
            <a:ext cx="4428519" cy="2609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131840" y="1411710"/>
            <a:ext cx="2709396" cy="523220"/>
          </a:xfrm>
          <a:prstGeom prst="rect">
            <a:avLst/>
          </a:prstGeom>
        </p:spPr>
        <p:txBody>
          <a:bodyPr wrap="none">
            <a:spAutoFit/>
          </a:bodyPr>
          <a:lstStyle/>
          <a:p>
            <a:r>
              <a:rPr lang="zh-CN" altLang="en-US" sz="2800" b="1" dirty="0">
                <a:latin typeface="楷体" pitchFamily="49" charset="-122"/>
                <a:ea typeface="楷体" pitchFamily="49" charset="-122"/>
                <a:cs typeface="仿宋_GB2312"/>
              </a:rPr>
              <a:t>伸缩油</a:t>
            </a:r>
            <a:r>
              <a:rPr lang="zh-CN" altLang="en-US" sz="2800" b="1" dirty="0" smtClean="0">
                <a:latin typeface="楷体" pitchFamily="49" charset="-122"/>
                <a:ea typeface="楷体" pitchFamily="49" charset="-122"/>
                <a:cs typeface="仿宋_GB2312"/>
              </a:rPr>
              <a:t>缸的应用</a:t>
            </a:r>
            <a:endParaRPr lang="zh-CN" altLang="en-US" sz="2800" dirty="0"/>
          </a:p>
        </p:txBody>
      </p:sp>
    </p:spTree>
    <p:extLst>
      <p:ext uri="{BB962C8B-B14F-4D97-AF65-F5344CB8AC3E}">
        <p14:creationId xmlns:p14="http://schemas.microsoft.com/office/powerpoint/2010/main" val="1809603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7"/>
          <p:cNvGrpSpPr>
            <a:grpSpLocks/>
          </p:cNvGrpSpPr>
          <p:nvPr/>
        </p:nvGrpSpPr>
        <p:grpSpPr bwMode="auto">
          <a:xfrm>
            <a:off x="3177140" y="3789040"/>
            <a:ext cx="2438400" cy="1047750"/>
            <a:chOff x="4128" y="2976"/>
            <a:chExt cx="1152" cy="576"/>
          </a:xfrm>
        </p:grpSpPr>
        <p:sp>
          <p:nvSpPr>
            <p:cNvPr id="25605" name="Line 8"/>
            <p:cNvSpPr>
              <a:spLocks noChangeShapeType="1"/>
            </p:cNvSpPr>
            <p:nvPr/>
          </p:nvSpPr>
          <p:spPr bwMode="auto">
            <a:xfrm flipH="1">
              <a:off x="4464" y="307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5606" name="Group 9"/>
            <p:cNvGrpSpPr>
              <a:grpSpLocks/>
            </p:cNvGrpSpPr>
            <p:nvPr/>
          </p:nvGrpSpPr>
          <p:grpSpPr bwMode="auto">
            <a:xfrm>
              <a:off x="4128" y="2976"/>
              <a:ext cx="1152" cy="576"/>
              <a:chOff x="4128" y="2976"/>
              <a:chExt cx="1152" cy="576"/>
            </a:xfrm>
          </p:grpSpPr>
          <p:sp>
            <p:nvSpPr>
              <p:cNvPr id="25607" name="Line 10"/>
              <p:cNvSpPr>
                <a:spLocks noChangeShapeType="1"/>
              </p:cNvSpPr>
              <p:nvPr/>
            </p:nvSpPr>
            <p:spPr bwMode="auto">
              <a:xfrm>
                <a:off x="4656" y="316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8" name="Line 11"/>
              <p:cNvSpPr>
                <a:spLocks noChangeShapeType="1"/>
              </p:cNvSpPr>
              <p:nvPr/>
            </p:nvSpPr>
            <p:spPr bwMode="auto">
              <a:xfrm>
                <a:off x="5280"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9" name="Line 12"/>
              <p:cNvSpPr>
                <a:spLocks noChangeShapeType="1"/>
              </p:cNvSpPr>
              <p:nvPr/>
            </p:nvSpPr>
            <p:spPr bwMode="auto">
              <a:xfrm flipH="1">
                <a:off x="4656" y="326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0" name="Line 13"/>
              <p:cNvSpPr>
                <a:spLocks noChangeShapeType="1"/>
              </p:cNvSpPr>
              <p:nvPr/>
            </p:nvSpPr>
            <p:spPr bwMode="auto">
              <a:xfrm flipV="1">
                <a:off x="5088" y="307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1" name="Line 14"/>
              <p:cNvSpPr>
                <a:spLocks noChangeShapeType="1"/>
              </p:cNvSpPr>
              <p:nvPr/>
            </p:nvSpPr>
            <p:spPr bwMode="auto">
              <a:xfrm flipV="1">
                <a:off x="5088" y="326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2" name="Line 15"/>
              <p:cNvSpPr>
                <a:spLocks noChangeShapeType="1"/>
              </p:cNvSpPr>
              <p:nvPr/>
            </p:nvSpPr>
            <p:spPr bwMode="auto">
              <a:xfrm flipH="1">
                <a:off x="4464" y="336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3" name="Line 16"/>
              <p:cNvSpPr>
                <a:spLocks noChangeShapeType="1"/>
              </p:cNvSpPr>
              <p:nvPr/>
            </p:nvSpPr>
            <p:spPr bwMode="auto">
              <a:xfrm flipV="1">
                <a:off x="4944" y="297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4" name="Line 17"/>
              <p:cNvSpPr>
                <a:spLocks noChangeShapeType="1"/>
              </p:cNvSpPr>
              <p:nvPr/>
            </p:nvSpPr>
            <p:spPr bwMode="auto">
              <a:xfrm flipV="1">
                <a:off x="4944" y="336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5" name="Line 18"/>
              <p:cNvSpPr>
                <a:spLocks noChangeShapeType="1"/>
              </p:cNvSpPr>
              <p:nvPr/>
            </p:nvSpPr>
            <p:spPr bwMode="auto">
              <a:xfrm flipH="1">
                <a:off x="4128" y="297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6" name="Line 19"/>
              <p:cNvSpPr>
                <a:spLocks noChangeShapeType="1"/>
              </p:cNvSpPr>
              <p:nvPr/>
            </p:nvSpPr>
            <p:spPr bwMode="auto">
              <a:xfrm flipH="1">
                <a:off x="4128" y="345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7" name="Line 20"/>
              <p:cNvSpPr>
                <a:spLocks noChangeShapeType="1"/>
              </p:cNvSpPr>
              <p:nvPr/>
            </p:nvSpPr>
            <p:spPr bwMode="auto">
              <a:xfrm>
                <a:off x="4128" y="29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8" name="Line 21"/>
              <p:cNvSpPr>
                <a:spLocks noChangeShapeType="1"/>
              </p:cNvSpPr>
              <p:nvPr/>
            </p:nvSpPr>
            <p:spPr bwMode="auto">
              <a:xfrm>
                <a:off x="4176" y="345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604" name="Rectangle 22"/>
          <p:cNvSpPr>
            <a:spLocks noChangeArrowheads="1"/>
          </p:cNvSpPr>
          <p:nvPr/>
        </p:nvSpPr>
        <p:spPr bwMode="auto">
          <a:xfrm>
            <a:off x="2861305" y="1954236"/>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2"/>
              </a:buClr>
              <a:buSzPct val="80000"/>
              <a:buFont typeface="Wingdings" pitchFamily="2" charset="2"/>
              <a:buNone/>
            </a:pPr>
            <a:r>
              <a:rPr lang="zh-CN" altLang="en-US" sz="2800" b="1" dirty="0" smtClean="0">
                <a:latin typeface="楷体" pitchFamily="49" charset="-122"/>
                <a:ea typeface="楷体" pitchFamily="49" charset="-122"/>
              </a:rPr>
              <a:t>伸缩缸职能</a:t>
            </a:r>
            <a:r>
              <a:rPr lang="zh-CN" altLang="en-US" sz="2800" b="1" dirty="0">
                <a:latin typeface="楷体" pitchFamily="49" charset="-122"/>
                <a:ea typeface="楷体" pitchFamily="49" charset="-122"/>
              </a:rPr>
              <a:t>符号：</a:t>
            </a:r>
          </a:p>
        </p:txBody>
      </p:sp>
    </p:spTree>
    <p:extLst>
      <p:ext uri="{BB962C8B-B14F-4D97-AF65-F5344CB8AC3E}">
        <p14:creationId xmlns:p14="http://schemas.microsoft.com/office/powerpoint/2010/main" val="3328593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2699792" y="1988840"/>
            <a:ext cx="396044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None/>
            </a:pPr>
            <a:r>
              <a:rPr kumimoji="1" lang="en-US" altLang="zh-CN" sz="2800" b="1" dirty="0">
                <a:latin typeface="楷体" pitchFamily="49" charset="-122"/>
                <a:ea typeface="楷体" pitchFamily="49" charset="-122"/>
                <a:cs typeface="楷体_GB2312"/>
              </a:rPr>
              <a:t>4</a:t>
            </a:r>
            <a:r>
              <a:rPr kumimoji="1" lang="zh-CN" altLang="en-US" sz="2800" b="1" dirty="0">
                <a:latin typeface="楷体" pitchFamily="49" charset="-122"/>
                <a:ea typeface="楷体" pitchFamily="49" charset="-122"/>
                <a:cs typeface="楷体_GB2312"/>
              </a:rPr>
              <a:t>、</a:t>
            </a:r>
            <a:r>
              <a:rPr kumimoji="1" lang="zh-CN" altLang="en-US" sz="2800" b="1" dirty="0" smtClean="0">
                <a:latin typeface="楷体" pitchFamily="49" charset="-122"/>
                <a:ea typeface="楷体" pitchFamily="49" charset="-122"/>
                <a:cs typeface="楷体_GB2312"/>
              </a:rPr>
              <a:t>齿轮缸</a:t>
            </a:r>
            <a:endParaRPr kumimoji="1" lang="zh-CN" altLang="en-US" sz="2800" b="1" dirty="0">
              <a:latin typeface="楷体" pitchFamily="49" charset="-122"/>
              <a:ea typeface="楷体" pitchFamily="49" charset="-122"/>
              <a:cs typeface="楷体_GB2312"/>
            </a:endParaRPr>
          </a:p>
        </p:txBody>
      </p:sp>
      <p:sp>
        <p:nvSpPr>
          <p:cNvPr id="2" name="矩形 1"/>
          <p:cNvSpPr/>
          <p:nvPr/>
        </p:nvSpPr>
        <p:spPr>
          <a:xfrm>
            <a:off x="1475656" y="3717032"/>
            <a:ext cx="6840760" cy="1200329"/>
          </a:xfrm>
          <a:prstGeom prst="rect">
            <a:avLst/>
          </a:prstGeom>
        </p:spPr>
        <p:txBody>
          <a:bodyPr wrap="square">
            <a:spAutoFit/>
          </a:bodyPr>
          <a:lstStyle/>
          <a:p>
            <a:pPr>
              <a:lnSpc>
                <a:spcPct val="150000"/>
              </a:lnSpc>
            </a:pPr>
            <a:r>
              <a:rPr lang="en-US" altLang="zh-CN" b="1" dirty="0">
                <a:latin typeface="楷体" pitchFamily="49" charset="-122"/>
                <a:ea typeface="楷体" pitchFamily="49" charset="-122"/>
                <a:cs typeface="仿宋_GB2312"/>
              </a:rPr>
              <a:t> </a:t>
            </a:r>
            <a:r>
              <a:rPr lang="en-US" altLang="zh-CN"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齿轮</a:t>
            </a:r>
            <a:r>
              <a:rPr lang="zh-CN" altLang="en-US" sz="2400" b="1" dirty="0">
                <a:latin typeface="楷体" pitchFamily="49" charset="-122"/>
                <a:ea typeface="楷体" pitchFamily="49" charset="-122"/>
                <a:cs typeface="仿宋_GB2312"/>
              </a:rPr>
              <a:t>缸是通过带齿条活塞的直线往复运动来传递力和运动，又称齿条缸、无杆式活塞缸。</a:t>
            </a:r>
            <a:r>
              <a:rPr lang="en-US" altLang="zh-CN" sz="2400" b="1" dirty="0">
                <a:latin typeface="楷体" pitchFamily="49" charset="-122"/>
                <a:ea typeface="楷体" pitchFamily="49" charset="-122"/>
                <a:cs typeface="仿宋_GB2312"/>
              </a:rPr>
              <a:t> </a:t>
            </a:r>
            <a:endParaRPr lang="zh-CN" altLang="en-US" sz="2400" dirty="0"/>
          </a:p>
        </p:txBody>
      </p:sp>
    </p:spTree>
    <p:extLst>
      <p:ext uri="{BB962C8B-B14F-4D97-AF65-F5344CB8AC3E}">
        <p14:creationId xmlns:p14="http://schemas.microsoft.com/office/powerpoint/2010/main" val="495096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ChangeArrowheads="1"/>
          </p:cNvSpPr>
          <p:nvPr/>
        </p:nvSpPr>
        <p:spPr bwMode="auto">
          <a:xfrm>
            <a:off x="107504" y="5782556"/>
            <a:ext cx="9144000" cy="1052596"/>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0000"/>
              </a:lnSpc>
              <a:buClr>
                <a:schemeClr val="accent2"/>
              </a:buClr>
              <a:buSzPct val="80000"/>
              <a:buFont typeface="Wingdings" pitchFamily="2" charset="2"/>
              <a:buNone/>
            </a:pPr>
            <a:r>
              <a:rPr lang="zh-CN" altLang="en-US" sz="2400" b="1" dirty="0" smtClean="0">
                <a:latin typeface="楷体" pitchFamily="49" charset="-122"/>
                <a:ea typeface="楷体" pitchFamily="49" charset="-122"/>
                <a:cs typeface="仿宋_GB2312"/>
              </a:rPr>
              <a:t>    齿轮缸</a:t>
            </a:r>
            <a:r>
              <a:rPr lang="zh-CN" altLang="en-US" sz="2400" b="1" dirty="0">
                <a:latin typeface="楷体" pitchFamily="49" charset="-122"/>
                <a:ea typeface="楷体" pitchFamily="49" charset="-122"/>
                <a:cs typeface="仿宋_GB2312"/>
              </a:rPr>
              <a:t>是由带齿条的活塞杆以及齿轮齿条机构组成。它将活塞的往复直线运动转化为齿轮轴的转动（周期性）</a:t>
            </a:r>
            <a:r>
              <a:rPr lang="zh-CN" altLang="en-US" sz="2800" b="1" dirty="0">
                <a:latin typeface="楷体" pitchFamily="49" charset="-122"/>
                <a:ea typeface="楷体" pitchFamily="49" charset="-122"/>
                <a:cs typeface="仿宋_GB2312"/>
              </a:rPr>
              <a:t>。</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639" y="2024699"/>
            <a:ext cx="649872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0" y="0"/>
            <a:ext cx="9144000" cy="1052736"/>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itchFamily="49" charset="-122"/>
                <a:ea typeface="楷体" pitchFamily="49" charset="-122"/>
                <a:cs typeface="仿宋_GB2312"/>
              </a:rPr>
              <a:t>① 齿轮</a:t>
            </a:r>
            <a:r>
              <a:rPr lang="zh-CN" altLang="en-US" sz="2800" b="1" dirty="0">
                <a:latin typeface="楷体" pitchFamily="49" charset="-122"/>
                <a:ea typeface="楷体" pitchFamily="49" charset="-122"/>
                <a:cs typeface="仿宋_GB2312"/>
              </a:rPr>
              <a:t>缸</a:t>
            </a:r>
            <a:r>
              <a:rPr lang="zh-CN" altLang="en-US" sz="2800" b="1" dirty="0" smtClean="0">
                <a:latin typeface="楷体" pitchFamily="49" charset="-122"/>
                <a:ea typeface="楷体" pitchFamily="49" charset="-122"/>
              </a:rPr>
              <a:t>结构特点</a:t>
            </a:r>
            <a:endParaRPr lang="zh-CN" altLang="en-US" sz="2800"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72200" y="2184740"/>
            <a:ext cx="2448272" cy="282538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0000"/>
              </a:lnSpc>
            </a:pPr>
            <a:r>
              <a:rPr lang="zh-CN" altLang="en-US" sz="2800" b="1" dirty="0" smtClean="0">
                <a:latin typeface="楷体" pitchFamily="49" charset="-122"/>
                <a:ea typeface="楷体" pitchFamily="49" charset="-122"/>
                <a:cs typeface="仿宋_GB2312"/>
              </a:rPr>
              <a:t>   </a:t>
            </a:r>
            <a:r>
              <a:rPr lang="zh-CN" altLang="en-US" sz="2400" b="1" dirty="0" smtClean="0">
                <a:latin typeface="楷体" pitchFamily="49" charset="-122"/>
                <a:ea typeface="楷体" pitchFamily="49" charset="-122"/>
                <a:cs typeface="仿宋_GB2312"/>
              </a:rPr>
              <a:t>齿轮缸输出的运动方式与活塞缸输出运动形式不同，与摆动式液压缸输出运动形式类似。    </a:t>
            </a:r>
            <a:endParaRPr lang="zh-CN" altLang="en-US" sz="2400" dirty="0"/>
          </a:p>
        </p:txBody>
      </p:sp>
      <p:pic>
        <p:nvPicPr>
          <p:cNvPr id="3" name="Picture 7"/>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l="1918" t="1849" r="38609" b="33614"/>
          <a:stretch>
            <a:fillRect/>
          </a:stretch>
        </p:blipFill>
        <p:spPr bwMode="auto">
          <a:xfrm>
            <a:off x="1043608" y="2037678"/>
            <a:ext cx="4788532" cy="311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0" y="0"/>
            <a:ext cx="9144000" cy="1052736"/>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itchFamily="49" charset="-122"/>
                <a:ea typeface="楷体" pitchFamily="49" charset="-122"/>
                <a:cs typeface="仿宋_GB2312"/>
              </a:rPr>
              <a:t>② 齿轮缸运动</a:t>
            </a:r>
            <a:r>
              <a:rPr lang="zh-CN" altLang="en-US" sz="2800" b="1" dirty="0" smtClean="0">
                <a:latin typeface="楷体" pitchFamily="49" charset="-122"/>
                <a:ea typeface="楷体" pitchFamily="49" charset="-122"/>
              </a:rPr>
              <a:t>特点</a:t>
            </a:r>
            <a:endParaRPr lang="zh-CN" altLang="en-US" sz="2800" b="1" dirty="0">
              <a:latin typeface="楷体" pitchFamily="49" charset="-122"/>
              <a:ea typeface="楷体" pitchFamily="49" charset="-122"/>
            </a:endParaRPr>
          </a:p>
        </p:txBody>
      </p:sp>
      <p:sp>
        <p:nvSpPr>
          <p:cNvPr id="6" name="矩形 5"/>
          <p:cNvSpPr/>
          <p:nvPr/>
        </p:nvSpPr>
        <p:spPr>
          <a:xfrm>
            <a:off x="0" y="5877609"/>
            <a:ext cx="9144000" cy="9787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0000"/>
              </a:lnSpc>
            </a:pPr>
            <a:r>
              <a:rPr lang="zh-CN" altLang="en-US" sz="2400" b="1" dirty="0" smtClean="0">
                <a:latin typeface="楷体" pitchFamily="49" charset="-122"/>
                <a:ea typeface="楷体" pitchFamily="49" charset="-122"/>
                <a:cs typeface="仿宋_GB2312"/>
              </a:rPr>
              <a:t>    齿轮</a:t>
            </a:r>
            <a:r>
              <a:rPr lang="zh-CN" altLang="en-US" sz="2400" b="1" dirty="0">
                <a:latin typeface="楷体" pitchFamily="49" charset="-122"/>
                <a:ea typeface="楷体" pitchFamily="49" charset="-122"/>
                <a:cs typeface="仿宋_GB2312"/>
              </a:rPr>
              <a:t>缸输出的是转矩</a:t>
            </a:r>
            <a:r>
              <a:rPr lang="en-US" altLang="zh-CN" sz="2400" b="1" dirty="0">
                <a:latin typeface="楷体" pitchFamily="49" charset="-122"/>
                <a:ea typeface="楷体" pitchFamily="49" charset="-122"/>
                <a:cs typeface="仿宋_GB2312"/>
              </a:rPr>
              <a:t>T</a:t>
            </a:r>
            <a:r>
              <a:rPr lang="zh-CN" altLang="en-US" sz="2400" b="1" dirty="0">
                <a:latin typeface="楷体" pitchFamily="49" charset="-122"/>
                <a:ea typeface="楷体" pitchFamily="49" charset="-122"/>
                <a:cs typeface="仿宋_GB2312"/>
              </a:rPr>
              <a:t>和角速度</a:t>
            </a:r>
            <a:r>
              <a:rPr lang="el-GR" altLang="zh-CN" sz="2400" b="1" dirty="0">
                <a:latin typeface="楷体" pitchFamily="49" charset="-122"/>
                <a:ea typeface="宋体"/>
                <a:cs typeface="仿宋_GB2312"/>
              </a:rPr>
              <a:t>ω</a:t>
            </a:r>
            <a:r>
              <a:rPr lang="zh-CN" altLang="en-US" sz="2400" b="1" dirty="0">
                <a:latin typeface="楷体" pitchFamily="49" charset="-122"/>
                <a:ea typeface="宋体"/>
                <a:cs typeface="仿宋_GB2312"/>
              </a:rPr>
              <a:t>，</a:t>
            </a:r>
            <a:r>
              <a:rPr lang="zh-CN" altLang="en-US" sz="2400" b="1" dirty="0">
                <a:latin typeface="楷体" pitchFamily="49" charset="-122"/>
                <a:ea typeface="楷体" pitchFamily="49" charset="-122"/>
                <a:cs typeface="仿宋_GB2312"/>
              </a:rPr>
              <a:t>与摆动式液压缸不同的是其摆动角可以超过</a:t>
            </a:r>
            <a:r>
              <a:rPr lang="en-US" altLang="zh-CN" sz="2400" b="1" dirty="0">
                <a:latin typeface="楷体" pitchFamily="49" charset="-122"/>
                <a:ea typeface="楷体" pitchFamily="49" charset="-122"/>
                <a:cs typeface="仿宋_GB2312"/>
              </a:rPr>
              <a:t>360°</a:t>
            </a:r>
            <a:r>
              <a:rPr lang="zh-CN" altLang="en-US" sz="2400" b="1" dirty="0">
                <a:latin typeface="楷体" pitchFamily="49" charset="-122"/>
                <a:ea typeface="楷体" pitchFamily="49" charset="-122"/>
                <a:cs typeface="仿宋_GB2312"/>
              </a:rPr>
              <a:t>，但还是不能象液压马达那样连续旋转。</a:t>
            </a:r>
            <a:endParaRPr lang="zh-CN" altLang="en-US" sz="2400" dirty="0"/>
          </a:p>
        </p:txBody>
      </p:sp>
    </p:spTree>
    <p:extLst>
      <p:ext uri="{BB962C8B-B14F-4D97-AF65-F5344CB8AC3E}">
        <p14:creationId xmlns:p14="http://schemas.microsoft.com/office/powerpoint/2010/main" val="1891831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132856"/>
            <a:ext cx="3744416" cy="2921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6"/>
          <p:cNvSpPr>
            <a:spLocks noChangeArrowheads="1"/>
          </p:cNvSpPr>
          <p:nvPr/>
        </p:nvSpPr>
        <p:spPr bwMode="auto">
          <a:xfrm>
            <a:off x="0" y="5380672"/>
            <a:ext cx="9144000" cy="1477328"/>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buClr>
                <a:schemeClr val="accent2"/>
              </a:buClr>
              <a:buSzPct val="80000"/>
              <a:buFont typeface="Wingdings" pitchFamily="2" charset="2"/>
              <a:buNone/>
            </a:pPr>
            <a:r>
              <a:rPr lang="zh-CN" altLang="en-US" sz="2400" b="1" dirty="0">
                <a:ea typeface="仿宋_GB2312"/>
                <a:cs typeface="仿宋_GB2312"/>
              </a:rPr>
              <a:t>     </a:t>
            </a:r>
            <a:r>
              <a:rPr lang="zh-CN" altLang="en-US" sz="2400" b="1" dirty="0" smtClean="0">
                <a:ea typeface="仿宋_GB2312"/>
                <a:cs typeface="仿宋_GB2312"/>
              </a:rPr>
              <a:t> </a:t>
            </a:r>
            <a:r>
              <a:rPr lang="zh-CN" altLang="en-US" sz="2400" b="1" dirty="0" smtClean="0">
                <a:latin typeface="楷体" pitchFamily="49" charset="-122"/>
                <a:ea typeface="楷体" pitchFamily="49" charset="-122"/>
                <a:cs typeface="仿宋_GB2312"/>
              </a:rPr>
              <a:t>  齿</a:t>
            </a:r>
            <a:r>
              <a:rPr lang="zh-CN" altLang="en-US" sz="2400" b="1" dirty="0">
                <a:latin typeface="楷体" pitchFamily="49" charset="-122"/>
                <a:ea typeface="楷体" pitchFamily="49" charset="-122"/>
                <a:cs typeface="仿宋_GB2312"/>
              </a:rPr>
              <a:t>轮</a:t>
            </a:r>
            <a:r>
              <a:rPr lang="zh-CN" altLang="en-US" sz="2400" b="1" dirty="0" smtClean="0">
                <a:latin typeface="楷体" pitchFamily="49" charset="-122"/>
                <a:ea typeface="楷体" pitchFamily="49" charset="-122"/>
                <a:cs typeface="仿宋_GB2312"/>
              </a:rPr>
              <a:t>缸结构简单，密封容易，泄漏少，位置精度容易控制和保持，但制造和安装精度要求高。多</a:t>
            </a:r>
            <a:r>
              <a:rPr lang="zh-CN" altLang="en-US" sz="2400" b="1" dirty="0">
                <a:latin typeface="楷体" pitchFamily="49" charset="-122"/>
                <a:ea typeface="楷体" pitchFamily="49" charset="-122"/>
                <a:cs typeface="仿宋_GB2312"/>
              </a:rPr>
              <a:t>用于机械手、回转</a:t>
            </a:r>
            <a:r>
              <a:rPr lang="zh-CN" altLang="en-US" sz="2400" b="1" dirty="0" smtClean="0">
                <a:latin typeface="楷体" pitchFamily="49" charset="-122"/>
                <a:ea typeface="楷体" pitchFamily="49" charset="-122"/>
                <a:cs typeface="仿宋_GB2312"/>
              </a:rPr>
              <a:t>工作台等</a:t>
            </a:r>
            <a:r>
              <a:rPr lang="zh-CN" altLang="en-US" sz="2400" b="1" dirty="0">
                <a:latin typeface="楷体" pitchFamily="49" charset="-122"/>
                <a:ea typeface="楷体" pitchFamily="49" charset="-122"/>
                <a:cs typeface="仿宋_GB2312"/>
              </a:rPr>
              <a:t>转位机构的驱动。</a:t>
            </a:r>
          </a:p>
        </p:txBody>
      </p:sp>
      <p:sp>
        <p:nvSpPr>
          <p:cNvPr id="3" name="矩形 2"/>
          <p:cNvSpPr/>
          <p:nvPr/>
        </p:nvSpPr>
        <p:spPr>
          <a:xfrm>
            <a:off x="3491880" y="1124744"/>
            <a:ext cx="2348720" cy="523220"/>
          </a:xfrm>
          <a:prstGeom prst="rect">
            <a:avLst/>
          </a:prstGeom>
        </p:spPr>
        <p:txBody>
          <a:bodyPr wrap="none">
            <a:spAutoFit/>
          </a:bodyPr>
          <a:lstStyle/>
          <a:p>
            <a:r>
              <a:rPr lang="zh-CN" altLang="en-US" sz="2800" b="1" dirty="0">
                <a:latin typeface="楷体" pitchFamily="49" charset="-122"/>
                <a:ea typeface="楷体" pitchFamily="49" charset="-122"/>
                <a:cs typeface="仿宋_GB2312"/>
              </a:rPr>
              <a:t>齿轮</a:t>
            </a:r>
            <a:r>
              <a:rPr lang="zh-CN" altLang="en-US" sz="2800" b="1" dirty="0" smtClean="0">
                <a:latin typeface="楷体" pitchFamily="49" charset="-122"/>
                <a:ea typeface="楷体" pitchFamily="49" charset="-122"/>
                <a:cs typeface="仿宋_GB2312"/>
              </a:rPr>
              <a:t>缸的应用</a:t>
            </a:r>
            <a:endParaRPr lang="zh-CN" alt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1772816"/>
            <a:ext cx="5400600" cy="4290405"/>
          </a:xfrm>
          <a:prstGeom prst="rect">
            <a:avLst/>
          </a:prstGeom>
        </p:spPr>
        <p:txBody>
          <a:bodyPr wrap="square">
            <a:spAutoFit/>
          </a:bodyPr>
          <a:lstStyle/>
          <a:p>
            <a:pPr marL="342900" indent="-342900" fontAlgn="auto">
              <a:lnSpc>
                <a:spcPct val="150000"/>
              </a:lnSpc>
              <a:spcBef>
                <a:spcPts val="0"/>
              </a:spcBef>
              <a:spcAft>
                <a:spcPts val="1200"/>
              </a:spcAft>
              <a:buClr>
                <a:schemeClr val="accent2"/>
              </a:buClr>
              <a:buSzPct val="80000"/>
              <a:defRPr/>
            </a:pPr>
            <a:r>
              <a:rPr kumimoji="1" lang="en-US" altLang="zh-CN" sz="2800" b="1" dirty="0">
                <a:effectLst>
                  <a:outerShdw blurRad="38100" dist="38100" dir="2700000" algn="tl">
                    <a:srgbClr val="C0C0C0"/>
                  </a:outerShdw>
                </a:effectLst>
                <a:latin typeface="楷体" pitchFamily="49" charset="-122"/>
                <a:ea typeface="楷体" pitchFamily="49" charset="-122"/>
              </a:rPr>
              <a:t>1</a:t>
            </a:r>
            <a:r>
              <a:rPr kumimoji="1" lang="zh-CN" altLang="en-US" sz="2800" b="1" dirty="0">
                <a:effectLst>
                  <a:outerShdw blurRad="38100" dist="38100" dir="2700000" algn="tl">
                    <a:srgbClr val="C0C0C0"/>
                  </a:outerShdw>
                </a:effectLst>
                <a:latin typeface="楷体" pitchFamily="49" charset="-122"/>
                <a:ea typeface="楷体" pitchFamily="49" charset="-122"/>
              </a:rPr>
              <a:t>、活塞式液压缸</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单杆、双杆）</a:t>
            </a:r>
            <a:endParaRPr lang="zh-CN" altLang="en-US" b="1" dirty="0">
              <a:latin typeface="楷体" pitchFamily="49" charset="-122"/>
              <a:ea typeface="楷体" pitchFamily="49" charset="-122"/>
            </a:endParaRPr>
          </a:p>
          <a:p>
            <a:pPr marL="342900" indent="-342900" fontAlgn="auto">
              <a:lnSpc>
                <a:spcPct val="150000"/>
              </a:lnSpc>
              <a:spcBef>
                <a:spcPts val="0"/>
              </a:spcBef>
              <a:spcAft>
                <a:spcPts val="1200"/>
              </a:spcAft>
              <a:buClr>
                <a:schemeClr val="accent2"/>
              </a:buClr>
              <a:buSzPct val="80000"/>
              <a:buFont typeface="Wingdings" pitchFamily="2" charset="2"/>
              <a:buNone/>
              <a:defRPr/>
            </a:pPr>
            <a:r>
              <a:rPr kumimoji="1" lang="en-US" altLang="zh-CN" sz="2800" b="1" dirty="0" smtClean="0">
                <a:effectLst>
                  <a:outerShdw blurRad="38100" dist="38100" dir="2700000" algn="tl">
                    <a:srgbClr val="C0C0C0"/>
                  </a:outerShdw>
                </a:effectLst>
                <a:latin typeface="楷体" pitchFamily="49" charset="-122"/>
                <a:ea typeface="楷体" pitchFamily="49" charset="-122"/>
              </a:rPr>
              <a:t>2</a:t>
            </a:r>
            <a:r>
              <a:rPr kumimoji="1" lang="zh-CN" altLang="en-US" sz="2800" b="1" dirty="0" smtClean="0">
                <a:effectLst>
                  <a:outerShdw blurRad="38100" dist="38100" dir="2700000" algn="tl">
                    <a:srgbClr val="C0C0C0"/>
                  </a:outerShdw>
                </a:effectLst>
                <a:latin typeface="楷体" pitchFamily="49" charset="-122"/>
                <a:ea typeface="楷体" pitchFamily="49" charset="-122"/>
              </a:rPr>
              <a:t>、柱塞</a:t>
            </a:r>
            <a:r>
              <a:rPr kumimoji="1" lang="zh-CN" altLang="en-US" sz="2800" b="1" dirty="0">
                <a:effectLst>
                  <a:outerShdw blurRad="38100" dist="38100" dir="2700000" algn="tl">
                    <a:srgbClr val="C0C0C0"/>
                  </a:outerShdw>
                </a:effectLst>
                <a:latin typeface="楷体" pitchFamily="49" charset="-122"/>
                <a:ea typeface="楷体" pitchFamily="49" charset="-122"/>
              </a:rPr>
              <a:t>式</a:t>
            </a:r>
            <a:r>
              <a:rPr kumimoji="1" lang="zh-CN" altLang="en-US" sz="2800" b="1" dirty="0" smtClean="0">
                <a:effectLst>
                  <a:outerShdw blurRad="38100" dist="38100" dir="2700000" algn="tl">
                    <a:srgbClr val="C0C0C0"/>
                  </a:outerShdw>
                </a:effectLst>
                <a:latin typeface="楷体" pitchFamily="49" charset="-122"/>
                <a:ea typeface="楷体" pitchFamily="49" charset="-122"/>
              </a:rPr>
              <a:t>液压缸</a:t>
            </a:r>
            <a:r>
              <a:rPr kumimoji="1" lang="zh-CN" altLang="en-US" b="1" dirty="0" smtClean="0">
                <a:effectLst>
                  <a:outerShdw blurRad="38100" dist="38100" dir="2700000" algn="tl">
                    <a:srgbClr val="C0C0C0"/>
                  </a:outerShdw>
                </a:effectLst>
                <a:latin typeface="楷体" pitchFamily="49" charset="-122"/>
                <a:ea typeface="楷体" pitchFamily="49" charset="-122"/>
              </a:rPr>
              <a:t>（单作用、双作用）</a:t>
            </a:r>
            <a:endParaRPr kumimoji="1" lang="en-US" altLang="zh-CN" b="1" dirty="0" smtClean="0">
              <a:effectLst>
                <a:outerShdw blurRad="38100" dist="38100" dir="2700000" algn="tl">
                  <a:srgbClr val="C0C0C0"/>
                </a:outerShdw>
              </a:effectLst>
              <a:latin typeface="楷体" pitchFamily="49" charset="-122"/>
              <a:ea typeface="楷体" pitchFamily="49" charset="-122"/>
            </a:endParaRPr>
          </a:p>
          <a:p>
            <a:pPr marL="342900" indent="-342900" fontAlgn="auto">
              <a:lnSpc>
                <a:spcPct val="150000"/>
              </a:lnSpc>
              <a:spcBef>
                <a:spcPts val="0"/>
              </a:spcBef>
              <a:spcAft>
                <a:spcPts val="1200"/>
              </a:spcAft>
              <a:buClr>
                <a:schemeClr val="accent2"/>
              </a:buClr>
              <a:buSzPct val="80000"/>
              <a:defRPr/>
            </a:pPr>
            <a:r>
              <a:rPr kumimoji="1" lang="en-US" altLang="zh-CN" sz="2800" b="1" dirty="0" smtClean="0">
                <a:effectLst>
                  <a:outerShdw blurRad="38100" dist="38100" dir="2700000" algn="tl">
                    <a:srgbClr val="C0C0C0"/>
                  </a:outerShdw>
                </a:effectLst>
                <a:latin typeface="楷体" pitchFamily="49" charset="-122"/>
                <a:ea typeface="楷体" pitchFamily="49" charset="-122"/>
              </a:rPr>
              <a:t>3</a:t>
            </a:r>
            <a:r>
              <a:rPr kumimoji="1" lang="zh-CN" altLang="en-US" sz="2800" b="1" dirty="0" smtClean="0">
                <a:effectLst>
                  <a:outerShdw blurRad="38100" dist="38100" dir="2700000" algn="tl">
                    <a:srgbClr val="C0C0C0"/>
                  </a:outerShdw>
                </a:effectLst>
                <a:latin typeface="楷体" pitchFamily="49" charset="-122"/>
                <a:ea typeface="楷体" pitchFamily="49" charset="-122"/>
              </a:rPr>
              <a:t>、摆动</a:t>
            </a:r>
            <a:r>
              <a:rPr kumimoji="1" lang="zh-CN" altLang="en-US" sz="2800" b="1" dirty="0">
                <a:effectLst>
                  <a:outerShdw blurRad="38100" dist="38100" dir="2700000" algn="tl">
                    <a:srgbClr val="C0C0C0"/>
                  </a:outerShdw>
                </a:effectLst>
                <a:latin typeface="楷体" pitchFamily="49" charset="-122"/>
                <a:ea typeface="楷体" pitchFamily="49" charset="-122"/>
              </a:rPr>
              <a:t>式</a:t>
            </a:r>
            <a:r>
              <a:rPr kumimoji="1" lang="zh-CN" altLang="en-US" sz="2800" b="1" dirty="0" smtClean="0">
                <a:effectLst>
                  <a:outerShdw blurRad="38100" dist="38100" dir="2700000" algn="tl">
                    <a:srgbClr val="C0C0C0"/>
                  </a:outerShdw>
                </a:effectLst>
                <a:latin typeface="楷体" pitchFamily="49" charset="-122"/>
                <a:ea typeface="楷体" pitchFamily="49" charset="-122"/>
              </a:rPr>
              <a:t>液压缸</a:t>
            </a:r>
            <a:r>
              <a:rPr lang="en-US" altLang="zh-CN" b="1" dirty="0">
                <a:latin typeface="楷体" pitchFamily="49" charset="-122"/>
                <a:ea typeface="楷体" pitchFamily="49" charset="-122"/>
              </a:rPr>
              <a:t>(</a:t>
            </a:r>
            <a:r>
              <a:rPr lang="zh-CN" altLang="en-US" b="1" dirty="0" smtClean="0">
                <a:latin typeface="楷体" pitchFamily="49" charset="-122"/>
                <a:ea typeface="楷体" pitchFamily="49" charset="-122"/>
              </a:rPr>
              <a:t>单片、双片）</a:t>
            </a:r>
            <a:endParaRPr kumimoji="1" lang="en-US" altLang="zh-CN" b="1" dirty="0" smtClean="0">
              <a:effectLst>
                <a:outerShdw blurRad="38100" dist="38100" dir="2700000" algn="tl">
                  <a:srgbClr val="C0C0C0"/>
                </a:outerShdw>
              </a:effectLst>
              <a:latin typeface="楷体" pitchFamily="49" charset="-122"/>
              <a:ea typeface="楷体" pitchFamily="49" charset="-122"/>
            </a:endParaRPr>
          </a:p>
          <a:p>
            <a:pPr marL="342900" indent="-342900" fontAlgn="auto">
              <a:lnSpc>
                <a:spcPct val="150000"/>
              </a:lnSpc>
              <a:spcBef>
                <a:spcPts val="0"/>
              </a:spcBef>
              <a:spcAft>
                <a:spcPts val="1200"/>
              </a:spcAft>
              <a:buClr>
                <a:schemeClr val="accent2"/>
              </a:buClr>
              <a:buSzPct val="80000"/>
              <a:defRPr/>
            </a:pPr>
            <a:r>
              <a:rPr kumimoji="1" lang="en-US" altLang="zh-CN" sz="2800" b="1" dirty="0" smtClean="0">
                <a:effectLst>
                  <a:outerShdw blurRad="38100" dist="38100" dir="2700000" algn="tl">
                    <a:srgbClr val="C0C0C0"/>
                  </a:outerShdw>
                </a:effectLst>
                <a:latin typeface="楷体" pitchFamily="49" charset="-122"/>
                <a:ea typeface="楷体" pitchFamily="49" charset="-122"/>
              </a:rPr>
              <a:t>4</a:t>
            </a:r>
            <a:r>
              <a:rPr kumimoji="1" lang="zh-CN" altLang="en-US" sz="2800" b="1" dirty="0" smtClean="0">
                <a:effectLst>
                  <a:outerShdw blurRad="38100" dist="38100" dir="2700000" algn="tl">
                    <a:srgbClr val="C0C0C0"/>
                  </a:outerShdw>
                </a:effectLst>
                <a:latin typeface="楷体" pitchFamily="49" charset="-122"/>
                <a:ea typeface="楷体" pitchFamily="49" charset="-122"/>
              </a:rPr>
              <a:t>、其它液压缸（组合）</a:t>
            </a:r>
            <a:endParaRPr kumimoji="1" lang="en-US" altLang="zh-CN" sz="2800" b="1" dirty="0" smtClean="0">
              <a:effectLst>
                <a:outerShdw blurRad="38100" dist="38100" dir="2700000" algn="tl">
                  <a:srgbClr val="C0C0C0"/>
                </a:outerShdw>
              </a:effectLst>
              <a:latin typeface="楷体" pitchFamily="49" charset="-122"/>
              <a:ea typeface="楷体" pitchFamily="49" charset="-122"/>
            </a:endParaRPr>
          </a:p>
          <a:p>
            <a:pPr marL="342900" indent="-342900" fontAlgn="auto">
              <a:lnSpc>
                <a:spcPct val="150000"/>
              </a:lnSpc>
              <a:spcBef>
                <a:spcPts val="0"/>
              </a:spcBef>
              <a:spcAft>
                <a:spcPts val="0"/>
              </a:spcAft>
              <a:buClr>
                <a:schemeClr val="accent2"/>
              </a:buClr>
              <a:buSzPct val="80000"/>
              <a:defRPr/>
            </a:pPr>
            <a:r>
              <a:rPr kumimoji="1" lang="en-US" altLang="zh-CN" sz="2400" b="1" dirty="0" smtClean="0">
                <a:effectLst>
                  <a:outerShdw blurRad="38100" dist="38100" dir="2700000" algn="tl">
                    <a:srgbClr val="C0C0C0"/>
                  </a:outerShdw>
                </a:effectLst>
                <a:latin typeface="楷体" pitchFamily="49" charset="-122"/>
                <a:ea typeface="楷体" pitchFamily="49" charset="-122"/>
              </a:rPr>
              <a:t>    </a:t>
            </a:r>
            <a:r>
              <a:rPr kumimoji="1" lang="en-US" altLang="zh-CN" sz="2400" b="1" dirty="0" smtClean="0">
                <a:effectLst>
                  <a:outerShdw blurRad="38100" dist="38100" dir="2700000" algn="tl">
                    <a:srgbClr val="C0C0C0"/>
                  </a:outerShdw>
                </a:effectLst>
                <a:latin typeface="宋体"/>
                <a:ea typeface="宋体"/>
              </a:rPr>
              <a:t>① </a:t>
            </a:r>
            <a:r>
              <a:rPr kumimoji="1" lang="zh-CN" altLang="en-US" sz="2400" b="1" dirty="0" smtClean="0">
                <a:effectLst>
                  <a:outerShdw blurRad="38100" dist="38100" dir="2700000" algn="tl">
                    <a:srgbClr val="C0C0C0"/>
                  </a:outerShdw>
                </a:effectLst>
                <a:latin typeface="楷体" pitchFamily="49" charset="-122"/>
                <a:ea typeface="楷体" pitchFamily="49" charset="-122"/>
              </a:rPr>
              <a:t>增压缸</a:t>
            </a:r>
            <a:r>
              <a:rPr kumimoji="1" lang="en-US" altLang="zh-CN" sz="2400" b="1" dirty="0" smtClean="0">
                <a:effectLst>
                  <a:outerShdw blurRad="38100" dist="38100" dir="2700000" algn="tl">
                    <a:srgbClr val="C0C0C0"/>
                  </a:outerShdw>
                </a:effectLst>
                <a:latin typeface="楷体" pitchFamily="49" charset="-122"/>
                <a:ea typeface="楷体" pitchFamily="49" charset="-122"/>
              </a:rPr>
              <a:t>  </a:t>
            </a:r>
            <a:r>
              <a:rPr kumimoji="1" lang="en-US" altLang="zh-CN" sz="2400" b="1" dirty="0" smtClean="0">
                <a:effectLst>
                  <a:outerShdw blurRad="38100" dist="38100" dir="2700000" algn="tl">
                    <a:srgbClr val="C0C0C0"/>
                  </a:outerShdw>
                </a:effectLst>
                <a:latin typeface="宋体"/>
                <a:ea typeface="宋体"/>
              </a:rPr>
              <a:t>② </a:t>
            </a:r>
            <a:r>
              <a:rPr kumimoji="1" lang="zh-CN" altLang="en-US" sz="2400" b="1" dirty="0" smtClean="0">
                <a:effectLst>
                  <a:outerShdw blurRad="38100" dist="38100" dir="2700000" algn="tl">
                    <a:srgbClr val="C0C0C0"/>
                  </a:outerShdw>
                </a:effectLst>
                <a:latin typeface="楷体" pitchFamily="49" charset="-122"/>
                <a:ea typeface="楷体" pitchFamily="49" charset="-122"/>
              </a:rPr>
              <a:t>增</a:t>
            </a:r>
            <a:r>
              <a:rPr kumimoji="1" lang="zh-CN" altLang="en-US" sz="2400" b="1" dirty="0">
                <a:effectLst>
                  <a:outerShdw blurRad="38100" dist="38100" dir="2700000" algn="tl">
                    <a:srgbClr val="C0C0C0"/>
                  </a:outerShdw>
                </a:effectLst>
                <a:latin typeface="楷体" pitchFamily="49" charset="-122"/>
                <a:ea typeface="楷体" pitchFamily="49" charset="-122"/>
              </a:rPr>
              <a:t>力</a:t>
            </a:r>
            <a:r>
              <a:rPr kumimoji="1" lang="zh-CN" altLang="en-US" sz="2400" b="1" dirty="0" smtClean="0">
                <a:effectLst>
                  <a:outerShdw blurRad="38100" dist="38100" dir="2700000" algn="tl">
                    <a:srgbClr val="C0C0C0"/>
                  </a:outerShdw>
                </a:effectLst>
                <a:latin typeface="楷体" pitchFamily="49" charset="-122"/>
                <a:ea typeface="楷体" pitchFamily="49" charset="-122"/>
              </a:rPr>
              <a:t>缸</a:t>
            </a:r>
            <a:endParaRPr kumimoji="1" lang="en-US" altLang="zh-CN" sz="2400" b="1" dirty="0">
              <a:effectLst>
                <a:outerShdw blurRad="38100" dist="38100" dir="2700000" algn="tl">
                  <a:srgbClr val="C0C0C0"/>
                </a:outerShdw>
              </a:effectLst>
              <a:latin typeface="楷体" pitchFamily="49" charset="-122"/>
              <a:ea typeface="楷体" pitchFamily="49" charset="-122"/>
            </a:endParaRPr>
          </a:p>
          <a:p>
            <a:pPr fontAlgn="auto">
              <a:lnSpc>
                <a:spcPct val="120000"/>
              </a:lnSpc>
              <a:spcBef>
                <a:spcPts val="0"/>
              </a:spcBef>
              <a:spcAft>
                <a:spcPts val="0"/>
              </a:spcAft>
              <a:defRPr/>
            </a:pPr>
            <a:r>
              <a:rPr kumimoji="1" lang="en-US" altLang="zh-CN" sz="2400" b="1" dirty="0" smtClean="0">
                <a:effectLst>
                  <a:outerShdw blurRad="38100" dist="38100" dir="2700000" algn="tl">
                    <a:srgbClr val="C0C0C0"/>
                  </a:outerShdw>
                </a:effectLst>
                <a:latin typeface="楷体" pitchFamily="49" charset="-122"/>
                <a:ea typeface="楷体" pitchFamily="49" charset="-122"/>
              </a:rPr>
              <a:t>    </a:t>
            </a:r>
            <a:r>
              <a:rPr kumimoji="1" lang="en-US" altLang="zh-CN" sz="2400" b="1" dirty="0" smtClean="0">
                <a:effectLst>
                  <a:outerShdw blurRad="38100" dist="38100" dir="2700000" algn="tl">
                    <a:srgbClr val="C0C0C0"/>
                  </a:outerShdw>
                </a:effectLst>
                <a:latin typeface="宋体"/>
                <a:ea typeface="宋体"/>
              </a:rPr>
              <a:t>③ </a:t>
            </a:r>
            <a:r>
              <a:rPr kumimoji="1" lang="zh-CN" altLang="en-US" sz="2400" b="1" dirty="0" smtClean="0">
                <a:effectLst>
                  <a:outerShdw blurRad="38100" dist="38100" dir="2700000" algn="tl">
                    <a:srgbClr val="C0C0C0"/>
                  </a:outerShdw>
                </a:effectLst>
                <a:latin typeface="楷体" pitchFamily="49" charset="-122"/>
                <a:ea typeface="楷体" pitchFamily="49" charset="-122"/>
              </a:rPr>
              <a:t>伸缩缸 </a:t>
            </a:r>
            <a:r>
              <a:rPr kumimoji="1" lang="en-US" altLang="zh-CN" sz="2400" b="1" dirty="0" smtClean="0">
                <a:effectLst>
                  <a:outerShdw blurRad="38100" dist="38100" dir="2700000" algn="tl">
                    <a:srgbClr val="C0C0C0"/>
                  </a:outerShdw>
                </a:effectLst>
                <a:latin typeface="楷体" pitchFamily="49" charset="-122"/>
                <a:ea typeface="楷体" pitchFamily="49" charset="-122"/>
              </a:rPr>
              <a:t> </a:t>
            </a:r>
            <a:r>
              <a:rPr kumimoji="1" lang="en-US" altLang="zh-CN" sz="2400" b="1" dirty="0" smtClean="0">
                <a:effectLst>
                  <a:outerShdw blurRad="38100" dist="38100" dir="2700000" algn="tl">
                    <a:srgbClr val="C0C0C0"/>
                  </a:outerShdw>
                </a:effectLst>
                <a:latin typeface="宋体"/>
                <a:ea typeface="宋体"/>
              </a:rPr>
              <a:t>④ </a:t>
            </a:r>
            <a:r>
              <a:rPr kumimoji="1" lang="zh-CN" altLang="en-US" sz="2400" b="1" dirty="0" smtClean="0">
                <a:effectLst>
                  <a:outerShdw blurRad="38100" dist="38100" dir="2700000" algn="tl">
                    <a:srgbClr val="C0C0C0"/>
                  </a:outerShdw>
                </a:effectLst>
                <a:latin typeface="楷体" pitchFamily="49" charset="-122"/>
                <a:ea typeface="楷体" pitchFamily="49" charset="-122"/>
              </a:rPr>
              <a:t>齿轮缸</a:t>
            </a:r>
            <a:endParaRPr kumimoji="1" lang="zh-CN" altLang="en-US" sz="2400" dirty="0">
              <a:latin typeface="楷体" pitchFamily="49" charset="-122"/>
              <a:ea typeface="楷体" pitchFamily="49" charset="-122"/>
            </a:endParaRPr>
          </a:p>
        </p:txBody>
      </p:sp>
    </p:spTree>
    <p:extLst>
      <p:ext uri="{BB962C8B-B14F-4D97-AF65-F5344CB8AC3E}">
        <p14:creationId xmlns:p14="http://schemas.microsoft.com/office/powerpoint/2010/main" val="29896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14"/>
          <p:cNvSpPr>
            <a:spLocks noChangeArrowheads="1"/>
          </p:cNvSpPr>
          <p:nvPr/>
        </p:nvSpPr>
        <p:spPr bwMode="auto">
          <a:xfrm>
            <a:off x="889298" y="5643479"/>
            <a:ext cx="7200800" cy="972574"/>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30000"/>
              </a:lnSpc>
            </a:pPr>
            <a:r>
              <a:rPr lang="zh-CN" altLang="en-US" sz="24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定子块</a:t>
            </a:r>
            <a:r>
              <a:rPr lang="en-US" altLang="zh-CN" sz="2000" b="1" dirty="0" smtClean="0">
                <a:latin typeface="楷体" pitchFamily="49" charset="-122"/>
                <a:ea typeface="楷体" pitchFamily="49" charset="-122"/>
              </a:rPr>
              <a:t>(1)</a:t>
            </a:r>
            <a:r>
              <a:rPr lang="zh-CN" altLang="en-US" sz="2000" b="1" dirty="0" smtClean="0">
                <a:latin typeface="楷体" pitchFamily="49" charset="-122"/>
                <a:ea typeface="楷体" pitchFamily="49" charset="-122"/>
              </a:rPr>
              <a:t>固定</a:t>
            </a:r>
            <a:r>
              <a:rPr lang="zh-CN" altLang="en-US" sz="2000" b="1" dirty="0">
                <a:latin typeface="楷体" pitchFamily="49" charset="-122"/>
                <a:ea typeface="楷体" pitchFamily="49" charset="-122"/>
              </a:rPr>
              <a:t>在缸体上，叶片和摆动轴固连在一起，当两油口相继通以压力油时，叶片即带动摆动轴作往复摆动。</a:t>
            </a:r>
          </a:p>
        </p:txBody>
      </p:sp>
      <p:sp>
        <p:nvSpPr>
          <p:cNvPr id="8" name="Rectangle 3"/>
          <p:cNvSpPr>
            <a:spLocks noChangeArrowheads="1"/>
          </p:cNvSpPr>
          <p:nvPr/>
        </p:nvSpPr>
        <p:spPr bwMode="auto">
          <a:xfrm>
            <a:off x="1335731" y="1412776"/>
            <a:ext cx="5032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kumimoji="1" lang="en-US" altLang="zh-CN" sz="2800" b="1" dirty="0" smtClean="0">
                <a:latin typeface="楷体" pitchFamily="49" charset="-122"/>
                <a:ea typeface="楷体" pitchFamily="49" charset="-122"/>
              </a:rPr>
              <a:t>3</a:t>
            </a:r>
            <a:r>
              <a:rPr kumimoji="1" lang="zh-CN" altLang="en-US" sz="2800" b="1" dirty="0" smtClean="0">
                <a:latin typeface="楷体" pitchFamily="49" charset="-122"/>
                <a:ea typeface="楷体" pitchFamily="49" charset="-122"/>
              </a:rPr>
              <a:t>、摆动</a:t>
            </a:r>
            <a:r>
              <a:rPr kumimoji="1" lang="zh-CN" altLang="en-US" sz="2800" b="1" dirty="0">
                <a:latin typeface="楷体" pitchFamily="49" charset="-122"/>
                <a:ea typeface="楷体" pitchFamily="49" charset="-122"/>
              </a:rPr>
              <a:t>式</a:t>
            </a:r>
            <a:r>
              <a:rPr kumimoji="1" lang="zh-CN" altLang="en-US" sz="2800" b="1" dirty="0" smtClean="0">
                <a:latin typeface="楷体" pitchFamily="49" charset="-122"/>
                <a:ea typeface="楷体" pitchFamily="49" charset="-122"/>
              </a:rPr>
              <a:t>液压缸的工作原理</a:t>
            </a:r>
            <a:endParaRPr kumimoji="1" lang="zh-CN" altLang="en-US" sz="2800" b="1" dirty="0">
              <a:latin typeface="楷体" pitchFamily="49" charset="-122"/>
              <a:ea typeface="楷体" pitchFamily="49"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340042"/>
            <a:ext cx="3168352" cy="33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6"/>
          <p:cNvSpPr>
            <a:spLocks noChangeShapeType="1"/>
          </p:cNvSpPr>
          <p:nvPr/>
        </p:nvSpPr>
        <p:spPr bwMode="auto">
          <a:xfrm flipV="1">
            <a:off x="2627784" y="4939793"/>
            <a:ext cx="609600" cy="30480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7"/>
          <p:cNvSpPr>
            <a:spLocks noChangeArrowheads="1"/>
          </p:cNvSpPr>
          <p:nvPr/>
        </p:nvSpPr>
        <p:spPr bwMode="auto">
          <a:xfrm flipV="1">
            <a:off x="3742184" y="3568193"/>
            <a:ext cx="1371600" cy="1371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073" y="17399"/>
                </a:moveTo>
                <a:cubicBezTo>
                  <a:pt x="18882" y="15680"/>
                  <a:pt x="19906" y="13295"/>
                  <a:pt x="19906" y="10800"/>
                </a:cubicBezTo>
                <a:cubicBezTo>
                  <a:pt x="19906" y="5770"/>
                  <a:pt x="15829" y="1694"/>
                  <a:pt x="10800" y="1694"/>
                </a:cubicBezTo>
                <a:cubicBezTo>
                  <a:pt x="9580" y="1693"/>
                  <a:pt x="8373" y="1938"/>
                  <a:pt x="7251" y="2414"/>
                </a:cubicBezTo>
                <a:lnTo>
                  <a:pt x="6590" y="854"/>
                </a:lnTo>
                <a:cubicBezTo>
                  <a:pt x="7922" y="290"/>
                  <a:pt x="9353" y="-1"/>
                  <a:pt x="10800" y="0"/>
                </a:cubicBezTo>
                <a:cubicBezTo>
                  <a:pt x="16764" y="0"/>
                  <a:pt x="21600" y="4835"/>
                  <a:pt x="21600" y="10800"/>
                </a:cubicBezTo>
                <a:cubicBezTo>
                  <a:pt x="21600" y="13759"/>
                  <a:pt x="20385" y="16588"/>
                  <a:pt x="18240" y="18627"/>
                </a:cubicBezTo>
                <a:lnTo>
                  <a:pt x="20101" y="20584"/>
                </a:lnTo>
                <a:lnTo>
                  <a:pt x="15086" y="20457"/>
                </a:lnTo>
                <a:lnTo>
                  <a:pt x="15213" y="15442"/>
                </a:lnTo>
                <a:lnTo>
                  <a:pt x="17073" y="17399"/>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334258328"/>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4" y="0"/>
            <a:ext cx="2895215" cy="3062844"/>
          </a:xfrm>
          <a:prstGeom prst="rect">
            <a:avLst/>
          </a:prstGeom>
          <a:solidFill>
            <a:schemeClr val="accent3">
              <a:lumMod val="20000"/>
              <a:lumOff val="80000"/>
            </a:schemeClr>
          </a:solidFill>
          <a:ln w="28575">
            <a:solidFill>
              <a:schemeClr val="tx1"/>
            </a:solidFill>
          </a:ln>
          <a:effectLst/>
          <a:extLst/>
        </p:spPr>
      </p:pic>
      <p:grpSp>
        <p:nvGrpSpPr>
          <p:cNvPr id="5" name="Group 44"/>
          <p:cNvGrpSpPr>
            <a:grpSpLocks/>
          </p:cNvGrpSpPr>
          <p:nvPr/>
        </p:nvGrpSpPr>
        <p:grpSpPr bwMode="auto">
          <a:xfrm>
            <a:off x="484607" y="3544682"/>
            <a:ext cx="2899797" cy="2030762"/>
            <a:chOff x="2928" y="432"/>
            <a:chExt cx="2496" cy="2400"/>
          </a:xfrm>
        </p:grpSpPr>
        <p:sp>
          <p:nvSpPr>
            <p:cNvPr id="6" name="Rectangle 12" descr="30%"/>
            <p:cNvSpPr>
              <a:spLocks noChangeArrowheads="1"/>
            </p:cNvSpPr>
            <p:nvPr/>
          </p:nvSpPr>
          <p:spPr bwMode="auto">
            <a:xfrm>
              <a:off x="3552" y="1776"/>
              <a:ext cx="1584" cy="96"/>
            </a:xfrm>
            <a:prstGeom prst="rect">
              <a:avLst/>
            </a:prstGeom>
            <a:pattFill prst="pct30">
              <a:fgClr>
                <a:schemeClr val="bg2"/>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14"/>
            <p:cNvSpPr>
              <a:spLocks noChangeArrowheads="1"/>
            </p:cNvSpPr>
            <p:nvPr/>
          </p:nvSpPr>
          <p:spPr bwMode="auto">
            <a:xfrm>
              <a:off x="3552" y="816"/>
              <a:ext cx="1056" cy="48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5"/>
            <p:cNvSpPr>
              <a:spLocks noChangeArrowheads="1"/>
            </p:cNvSpPr>
            <p:nvPr/>
          </p:nvSpPr>
          <p:spPr bwMode="auto">
            <a:xfrm>
              <a:off x="4080" y="912"/>
              <a:ext cx="1248" cy="28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9" name="Rectangle 16"/>
            <p:cNvSpPr>
              <a:spLocks noChangeArrowheads="1"/>
            </p:cNvSpPr>
            <p:nvPr/>
          </p:nvSpPr>
          <p:spPr bwMode="auto">
            <a:xfrm>
              <a:off x="5328" y="864"/>
              <a:ext cx="96" cy="91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7"/>
            <p:cNvSpPr>
              <a:spLocks noChangeArrowheads="1"/>
            </p:cNvSpPr>
            <p:nvPr/>
          </p:nvSpPr>
          <p:spPr bwMode="auto">
            <a:xfrm>
              <a:off x="3600" y="2016"/>
              <a:ext cx="1056" cy="48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8"/>
            <p:cNvSpPr>
              <a:spLocks noChangeArrowheads="1"/>
            </p:cNvSpPr>
            <p:nvPr/>
          </p:nvSpPr>
          <p:spPr bwMode="auto">
            <a:xfrm>
              <a:off x="3024" y="2112"/>
              <a:ext cx="1248" cy="28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2" name="Rectangle 19"/>
            <p:cNvSpPr>
              <a:spLocks noChangeArrowheads="1"/>
            </p:cNvSpPr>
            <p:nvPr/>
          </p:nvSpPr>
          <p:spPr bwMode="auto">
            <a:xfrm>
              <a:off x="2928" y="1488"/>
              <a:ext cx="96" cy="96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0"/>
            <p:cNvSpPr>
              <a:spLocks noChangeArrowheads="1"/>
            </p:cNvSpPr>
            <p:nvPr/>
          </p:nvSpPr>
          <p:spPr bwMode="auto">
            <a:xfrm>
              <a:off x="3024" y="1536"/>
              <a:ext cx="2304"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1"/>
            <p:cNvSpPr>
              <a:spLocks noChangeShapeType="1"/>
            </p:cNvSpPr>
            <p:nvPr/>
          </p:nvSpPr>
          <p:spPr bwMode="auto">
            <a:xfrm flipH="1">
              <a:off x="3696" y="12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2"/>
            <p:cNvSpPr>
              <a:spLocks noChangeShapeType="1"/>
            </p:cNvSpPr>
            <p:nvPr/>
          </p:nvSpPr>
          <p:spPr bwMode="auto">
            <a:xfrm flipH="1">
              <a:off x="3888" y="12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3"/>
            <p:cNvSpPr>
              <a:spLocks noChangeShapeType="1"/>
            </p:cNvSpPr>
            <p:nvPr/>
          </p:nvSpPr>
          <p:spPr bwMode="auto">
            <a:xfrm flipH="1">
              <a:off x="4080" y="12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4"/>
            <p:cNvSpPr>
              <a:spLocks noChangeShapeType="1"/>
            </p:cNvSpPr>
            <p:nvPr/>
          </p:nvSpPr>
          <p:spPr bwMode="auto">
            <a:xfrm flipH="1">
              <a:off x="4272" y="12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5"/>
            <p:cNvSpPr>
              <a:spLocks noChangeShapeType="1"/>
            </p:cNvSpPr>
            <p:nvPr/>
          </p:nvSpPr>
          <p:spPr bwMode="auto">
            <a:xfrm flipH="1">
              <a:off x="4320" y="24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6"/>
            <p:cNvSpPr>
              <a:spLocks noChangeShapeType="1"/>
            </p:cNvSpPr>
            <p:nvPr/>
          </p:nvSpPr>
          <p:spPr bwMode="auto">
            <a:xfrm flipH="1">
              <a:off x="4128" y="24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7"/>
            <p:cNvSpPr>
              <a:spLocks noChangeShapeType="1"/>
            </p:cNvSpPr>
            <p:nvPr/>
          </p:nvSpPr>
          <p:spPr bwMode="auto">
            <a:xfrm flipH="1">
              <a:off x="3936" y="24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8"/>
            <p:cNvSpPr>
              <a:spLocks noChangeShapeType="1"/>
            </p:cNvSpPr>
            <p:nvPr/>
          </p:nvSpPr>
          <p:spPr bwMode="auto">
            <a:xfrm flipH="1">
              <a:off x="3744" y="2496"/>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9"/>
            <p:cNvSpPr>
              <a:spLocks noChangeShapeType="1"/>
            </p:cNvSpPr>
            <p:nvPr/>
          </p:nvSpPr>
          <p:spPr bwMode="auto">
            <a:xfrm flipV="1">
              <a:off x="3600" y="4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30"/>
            <p:cNvSpPr>
              <a:spLocks noChangeShapeType="1"/>
            </p:cNvSpPr>
            <p:nvPr/>
          </p:nvSpPr>
          <p:spPr bwMode="auto">
            <a:xfrm>
              <a:off x="4608" y="249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31"/>
            <p:cNvSpPr>
              <a:spLocks noChangeShapeType="1"/>
            </p:cNvSpPr>
            <p:nvPr/>
          </p:nvSpPr>
          <p:spPr bwMode="auto">
            <a:xfrm>
              <a:off x="3552" y="480"/>
              <a:ext cx="0" cy="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34"/>
            <p:cNvSpPr>
              <a:spLocks noChangeShapeType="1"/>
            </p:cNvSpPr>
            <p:nvPr/>
          </p:nvSpPr>
          <p:spPr bwMode="auto">
            <a:xfrm>
              <a:off x="4656" y="2544"/>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35"/>
            <p:cNvSpPr txBox="1">
              <a:spLocks noChangeArrowheads="1"/>
            </p:cNvSpPr>
            <p:nvPr/>
          </p:nvSpPr>
          <p:spPr bwMode="auto">
            <a:xfrm>
              <a:off x="3264" y="432"/>
              <a:ext cx="255"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nstantia" pitchFamily="18" charset="0"/>
                  <a:ea typeface="宋体" pitchFamily="2" charset="-122"/>
                </a:defRPr>
              </a:lvl1pPr>
              <a:lvl2pPr marL="742950" indent="-285750" eaLnBrk="0" hangingPunct="0">
                <a:defRPr>
                  <a:solidFill>
                    <a:schemeClr val="tx1"/>
                  </a:solidFill>
                  <a:latin typeface="Constantia" pitchFamily="18" charset="0"/>
                  <a:ea typeface="宋体" pitchFamily="2" charset="-122"/>
                </a:defRPr>
              </a:lvl2pPr>
              <a:lvl3pPr marL="1143000" indent="-228600" eaLnBrk="0" hangingPunct="0">
                <a:defRPr>
                  <a:solidFill>
                    <a:schemeClr val="tx1"/>
                  </a:solidFill>
                  <a:latin typeface="Constantia" pitchFamily="18" charset="0"/>
                  <a:ea typeface="宋体" pitchFamily="2" charset="-122"/>
                </a:defRPr>
              </a:lvl3pPr>
              <a:lvl4pPr marL="1600200" indent="-228600" eaLnBrk="0" hangingPunct="0">
                <a:defRPr>
                  <a:solidFill>
                    <a:schemeClr val="tx1"/>
                  </a:solidFill>
                  <a:latin typeface="Constantia" pitchFamily="18" charset="0"/>
                  <a:ea typeface="宋体" pitchFamily="2" charset="-122"/>
                </a:defRPr>
              </a:lvl4pPr>
              <a:lvl5pPr marL="2057400" indent="-228600" eaLnBrk="0" hangingPunct="0">
                <a:defRPr>
                  <a:solidFill>
                    <a:schemeClr val="tx1"/>
                  </a:solidFill>
                  <a:latin typeface="Constantia" pitchFamily="18" charset="0"/>
                  <a:ea typeface="宋体" pitchFamily="2" charset="-122"/>
                </a:defRPr>
              </a:lvl5pPr>
              <a:lvl6pPr marL="2514600" indent="-228600" eaLnBrk="0" fontAlgn="base" hangingPunct="0">
                <a:spcBef>
                  <a:spcPct val="0"/>
                </a:spcBef>
                <a:spcAft>
                  <a:spcPct val="0"/>
                </a:spcAft>
                <a:defRPr>
                  <a:solidFill>
                    <a:schemeClr val="tx1"/>
                  </a:solidFill>
                  <a:latin typeface="Constantia" pitchFamily="18" charset="0"/>
                  <a:ea typeface="宋体" pitchFamily="2" charset="-122"/>
                </a:defRPr>
              </a:lvl6pPr>
              <a:lvl7pPr marL="2971800" indent="-228600" eaLnBrk="0" fontAlgn="base" hangingPunct="0">
                <a:spcBef>
                  <a:spcPct val="0"/>
                </a:spcBef>
                <a:spcAft>
                  <a:spcPct val="0"/>
                </a:spcAft>
                <a:defRPr>
                  <a:solidFill>
                    <a:schemeClr val="tx1"/>
                  </a:solidFill>
                  <a:latin typeface="Constantia" pitchFamily="18" charset="0"/>
                  <a:ea typeface="宋体" pitchFamily="2" charset="-122"/>
                </a:defRPr>
              </a:lvl7pPr>
              <a:lvl8pPr marL="3429000" indent="-228600" eaLnBrk="0" fontAlgn="base" hangingPunct="0">
                <a:spcBef>
                  <a:spcPct val="0"/>
                </a:spcBef>
                <a:spcAft>
                  <a:spcPct val="0"/>
                </a:spcAft>
                <a:defRPr>
                  <a:solidFill>
                    <a:schemeClr val="tx1"/>
                  </a:solidFill>
                  <a:latin typeface="Constantia" pitchFamily="18" charset="0"/>
                  <a:ea typeface="宋体" pitchFamily="2" charset="-122"/>
                </a:defRPr>
              </a:lvl8pPr>
              <a:lvl9pPr marL="3886200" indent="-228600" eaLnBrk="0" fontAlgn="base" hangingPunct="0">
                <a:spcBef>
                  <a:spcPct val="0"/>
                </a:spcBef>
                <a:spcAft>
                  <a:spcPct val="0"/>
                </a:spcAft>
                <a:defRPr>
                  <a:solidFill>
                    <a:schemeClr val="tx1"/>
                  </a:solidFill>
                  <a:latin typeface="Constantia" pitchFamily="18" charset="0"/>
                  <a:ea typeface="宋体" pitchFamily="2" charset="-122"/>
                </a:defRPr>
              </a:lvl9pPr>
            </a:lstStyle>
            <a:p>
              <a:pPr eaLnBrk="1" hangingPunct="1"/>
              <a:r>
                <a:rPr lang="en-US" altLang="zh-CN" i="1" dirty="0">
                  <a:latin typeface="Tahoma" pitchFamily="34" charset="0"/>
                  <a:ea typeface="仿宋_GB2312"/>
                  <a:cs typeface="仿宋_GB2312"/>
                </a:rPr>
                <a:t>Q</a:t>
              </a:r>
              <a:endParaRPr lang="en-US" altLang="zh-CN" dirty="0">
                <a:latin typeface="Tahoma" pitchFamily="34" charset="0"/>
                <a:ea typeface="仿宋_GB2312"/>
                <a:cs typeface="仿宋_GB2312"/>
              </a:endParaRPr>
            </a:p>
          </p:txBody>
        </p:sp>
        <p:sp>
          <p:nvSpPr>
            <p:cNvPr id="27" name="Text Box 36"/>
            <p:cNvSpPr txBox="1">
              <a:spLocks noChangeArrowheads="1"/>
            </p:cNvSpPr>
            <p:nvPr/>
          </p:nvSpPr>
          <p:spPr bwMode="auto">
            <a:xfrm>
              <a:off x="4656" y="2448"/>
              <a:ext cx="255"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nstantia" pitchFamily="18" charset="0"/>
                  <a:ea typeface="宋体" pitchFamily="2" charset="-122"/>
                </a:defRPr>
              </a:lvl1pPr>
              <a:lvl2pPr marL="742950" indent="-285750" eaLnBrk="0" hangingPunct="0">
                <a:defRPr>
                  <a:solidFill>
                    <a:schemeClr val="tx1"/>
                  </a:solidFill>
                  <a:latin typeface="Constantia" pitchFamily="18" charset="0"/>
                  <a:ea typeface="宋体" pitchFamily="2" charset="-122"/>
                </a:defRPr>
              </a:lvl2pPr>
              <a:lvl3pPr marL="1143000" indent="-228600" eaLnBrk="0" hangingPunct="0">
                <a:defRPr>
                  <a:solidFill>
                    <a:schemeClr val="tx1"/>
                  </a:solidFill>
                  <a:latin typeface="Constantia" pitchFamily="18" charset="0"/>
                  <a:ea typeface="宋体" pitchFamily="2" charset="-122"/>
                </a:defRPr>
              </a:lvl3pPr>
              <a:lvl4pPr marL="1600200" indent="-228600" eaLnBrk="0" hangingPunct="0">
                <a:defRPr>
                  <a:solidFill>
                    <a:schemeClr val="tx1"/>
                  </a:solidFill>
                  <a:latin typeface="Constantia" pitchFamily="18" charset="0"/>
                  <a:ea typeface="宋体" pitchFamily="2" charset="-122"/>
                </a:defRPr>
              </a:lvl4pPr>
              <a:lvl5pPr marL="2057400" indent="-228600" eaLnBrk="0" hangingPunct="0">
                <a:defRPr>
                  <a:solidFill>
                    <a:schemeClr val="tx1"/>
                  </a:solidFill>
                  <a:latin typeface="Constantia" pitchFamily="18" charset="0"/>
                  <a:ea typeface="宋体" pitchFamily="2" charset="-122"/>
                </a:defRPr>
              </a:lvl5pPr>
              <a:lvl6pPr marL="2514600" indent="-228600" eaLnBrk="0" fontAlgn="base" hangingPunct="0">
                <a:spcBef>
                  <a:spcPct val="0"/>
                </a:spcBef>
                <a:spcAft>
                  <a:spcPct val="0"/>
                </a:spcAft>
                <a:defRPr>
                  <a:solidFill>
                    <a:schemeClr val="tx1"/>
                  </a:solidFill>
                  <a:latin typeface="Constantia" pitchFamily="18" charset="0"/>
                  <a:ea typeface="宋体" pitchFamily="2" charset="-122"/>
                </a:defRPr>
              </a:lvl6pPr>
              <a:lvl7pPr marL="2971800" indent="-228600" eaLnBrk="0" fontAlgn="base" hangingPunct="0">
                <a:spcBef>
                  <a:spcPct val="0"/>
                </a:spcBef>
                <a:spcAft>
                  <a:spcPct val="0"/>
                </a:spcAft>
                <a:defRPr>
                  <a:solidFill>
                    <a:schemeClr val="tx1"/>
                  </a:solidFill>
                  <a:latin typeface="Constantia" pitchFamily="18" charset="0"/>
                  <a:ea typeface="宋体" pitchFamily="2" charset="-122"/>
                </a:defRPr>
              </a:lvl7pPr>
              <a:lvl8pPr marL="3429000" indent="-228600" eaLnBrk="0" fontAlgn="base" hangingPunct="0">
                <a:spcBef>
                  <a:spcPct val="0"/>
                </a:spcBef>
                <a:spcAft>
                  <a:spcPct val="0"/>
                </a:spcAft>
                <a:defRPr>
                  <a:solidFill>
                    <a:schemeClr val="tx1"/>
                  </a:solidFill>
                  <a:latin typeface="Constantia" pitchFamily="18" charset="0"/>
                  <a:ea typeface="宋体" pitchFamily="2" charset="-122"/>
                </a:defRPr>
              </a:lvl8pPr>
              <a:lvl9pPr marL="3886200" indent="-228600" eaLnBrk="0" fontAlgn="base" hangingPunct="0">
                <a:spcBef>
                  <a:spcPct val="0"/>
                </a:spcBef>
                <a:spcAft>
                  <a:spcPct val="0"/>
                </a:spcAft>
                <a:defRPr>
                  <a:solidFill>
                    <a:schemeClr val="tx1"/>
                  </a:solidFill>
                  <a:latin typeface="Constantia" pitchFamily="18" charset="0"/>
                  <a:ea typeface="宋体" pitchFamily="2" charset="-122"/>
                </a:defRPr>
              </a:lvl9pPr>
            </a:lstStyle>
            <a:p>
              <a:pPr eaLnBrk="1" hangingPunct="1"/>
              <a:r>
                <a:rPr lang="en-US" altLang="zh-CN" i="1">
                  <a:latin typeface="Tahoma" pitchFamily="34" charset="0"/>
                  <a:ea typeface="仿宋_GB2312"/>
                  <a:cs typeface="仿宋_GB2312"/>
                </a:rPr>
                <a:t>Q</a:t>
              </a:r>
              <a:endParaRPr lang="en-US" altLang="zh-CN">
                <a:latin typeface="Tahoma" pitchFamily="34" charset="0"/>
                <a:ea typeface="仿宋_GB2312"/>
                <a:cs typeface="仿宋_GB2312"/>
              </a:endParaRPr>
            </a:p>
          </p:txBody>
        </p:sp>
        <p:sp>
          <p:nvSpPr>
            <p:cNvPr id="28" name="Line 37"/>
            <p:cNvSpPr>
              <a:spLocks noChangeShapeType="1"/>
            </p:cNvSpPr>
            <p:nvPr/>
          </p:nvSpPr>
          <p:spPr bwMode="auto">
            <a:xfrm>
              <a:off x="4800" y="816"/>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38"/>
            <p:cNvSpPr txBox="1">
              <a:spLocks noChangeArrowheads="1"/>
            </p:cNvSpPr>
            <p:nvPr/>
          </p:nvSpPr>
          <p:spPr bwMode="auto">
            <a:xfrm>
              <a:off x="4944" y="480"/>
              <a:ext cx="233"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nstantia" pitchFamily="18" charset="0"/>
                  <a:ea typeface="宋体" pitchFamily="2" charset="-122"/>
                </a:defRPr>
              </a:lvl1pPr>
              <a:lvl2pPr marL="742950" indent="-285750" eaLnBrk="0" hangingPunct="0">
                <a:defRPr>
                  <a:solidFill>
                    <a:schemeClr val="tx1"/>
                  </a:solidFill>
                  <a:latin typeface="Constantia" pitchFamily="18" charset="0"/>
                  <a:ea typeface="宋体" pitchFamily="2" charset="-122"/>
                </a:defRPr>
              </a:lvl2pPr>
              <a:lvl3pPr marL="1143000" indent="-228600" eaLnBrk="0" hangingPunct="0">
                <a:defRPr>
                  <a:solidFill>
                    <a:schemeClr val="tx1"/>
                  </a:solidFill>
                  <a:latin typeface="Constantia" pitchFamily="18" charset="0"/>
                  <a:ea typeface="宋体" pitchFamily="2" charset="-122"/>
                </a:defRPr>
              </a:lvl3pPr>
              <a:lvl4pPr marL="1600200" indent="-228600" eaLnBrk="0" hangingPunct="0">
                <a:defRPr>
                  <a:solidFill>
                    <a:schemeClr val="tx1"/>
                  </a:solidFill>
                  <a:latin typeface="Constantia" pitchFamily="18" charset="0"/>
                  <a:ea typeface="宋体" pitchFamily="2" charset="-122"/>
                </a:defRPr>
              </a:lvl4pPr>
              <a:lvl5pPr marL="2057400" indent="-228600" eaLnBrk="0" hangingPunct="0">
                <a:defRPr>
                  <a:solidFill>
                    <a:schemeClr val="tx1"/>
                  </a:solidFill>
                  <a:latin typeface="Constantia" pitchFamily="18" charset="0"/>
                  <a:ea typeface="宋体" pitchFamily="2" charset="-122"/>
                </a:defRPr>
              </a:lvl5pPr>
              <a:lvl6pPr marL="2514600" indent="-228600" eaLnBrk="0" fontAlgn="base" hangingPunct="0">
                <a:spcBef>
                  <a:spcPct val="0"/>
                </a:spcBef>
                <a:spcAft>
                  <a:spcPct val="0"/>
                </a:spcAft>
                <a:defRPr>
                  <a:solidFill>
                    <a:schemeClr val="tx1"/>
                  </a:solidFill>
                  <a:latin typeface="Constantia" pitchFamily="18" charset="0"/>
                  <a:ea typeface="宋体" pitchFamily="2" charset="-122"/>
                </a:defRPr>
              </a:lvl6pPr>
              <a:lvl7pPr marL="2971800" indent="-228600" eaLnBrk="0" fontAlgn="base" hangingPunct="0">
                <a:spcBef>
                  <a:spcPct val="0"/>
                </a:spcBef>
                <a:spcAft>
                  <a:spcPct val="0"/>
                </a:spcAft>
                <a:defRPr>
                  <a:solidFill>
                    <a:schemeClr val="tx1"/>
                  </a:solidFill>
                  <a:latin typeface="Constantia" pitchFamily="18" charset="0"/>
                  <a:ea typeface="宋体" pitchFamily="2" charset="-122"/>
                </a:defRPr>
              </a:lvl7pPr>
              <a:lvl8pPr marL="3429000" indent="-228600" eaLnBrk="0" fontAlgn="base" hangingPunct="0">
                <a:spcBef>
                  <a:spcPct val="0"/>
                </a:spcBef>
                <a:spcAft>
                  <a:spcPct val="0"/>
                </a:spcAft>
                <a:defRPr>
                  <a:solidFill>
                    <a:schemeClr val="tx1"/>
                  </a:solidFill>
                  <a:latin typeface="Constantia" pitchFamily="18" charset="0"/>
                  <a:ea typeface="宋体" pitchFamily="2" charset="-122"/>
                </a:defRPr>
              </a:lvl8pPr>
              <a:lvl9pPr marL="3886200" indent="-228600" eaLnBrk="0" fontAlgn="base" hangingPunct="0">
                <a:spcBef>
                  <a:spcPct val="0"/>
                </a:spcBef>
                <a:spcAft>
                  <a:spcPct val="0"/>
                </a:spcAft>
                <a:defRPr>
                  <a:solidFill>
                    <a:schemeClr val="tx1"/>
                  </a:solidFill>
                  <a:latin typeface="Constantia" pitchFamily="18" charset="0"/>
                  <a:ea typeface="宋体" pitchFamily="2" charset="-122"/>
                </a:defRPr>
              </a:lvl9pPr>
            </a:lstStyle>
            <a:p>
              <a:pPr eaLnBrk="1" hangingPunct="1"/>
              <a:r>
                <a:rPr lang="en-US" altLang="zh-CN" i="1">
                  <a:latin typeface="Tahoma" pitchFamily="34" charset="0"/>
                  <a:ea typeface="仿宋_GB2312"/>
                  <a:cs typeface="仿宋_GB2312"/>
                </a:rPr>
                <a:t>V</a:t>
              </a:r>
              <a:endParaRPr lang="en-US" altLang="zh-CN">
                <a:latin typeface="Tahoma" pitchFamily="34" charset="0"/>
                <a:ea typeface="仿宋_GB2312"/>
                <a:cs typeface="仿宋_GB2312"/>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2525665751"/>
              </p:ext>
            </p:extLst>
          </p:nvPr>
        </p:nvGraphicFramePr>
        <p:xfrm>
          <a:off x="2916889" y="287"/>
          <a:ext cx="6216707" cy="2749550"/>
        </p:xfrm>
        <a:graphic>
          <a:graphicData uri="http://schemas.openxmlformats.org/presentationml/2006/ole">
            <mc:AlternateContent xmlns:mc="http://schemas.openxmlformats.org/markup-compatibility/2006">
              <mc:Choice xmlns:v="urn:schemas-microsoft-com:vml" Requires="v">
                <p:oleObj spid="_x0000_s51225" name="CorelDRAW" r:id="rId4" imgW="3590925" imgH="1543050" progId="CorelDRAW.Graphic.10">
                  <p:embed/>
                </p:oleObj>
              </mc:Choice>
              <mc:Fallback>
                <p:oleObj name="CorelDRAW" r:id="rId4" imgW="3590925" imgH="1543050" progId="CorelDRAW.Graphic.1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889" y="287"/>
                        <a:ext cx="6216707" cy="2749550"/>
                      </a:xfrm>
                      <a:prstGeom prst="rect">
                        <a:avLst/>
                      </a:prstGeom>
                      <a:solidFill>
                        <a:schemeClr val="bg2"/>
                      </a:solidFill>
                      <a:ln>
                        <a:noFill/>
                      </a:ln>
                    </p:spPr>
                  </p:pic>
                </p:oleObj>
              </mc:Fallback>
            </mc:AlternateContent>
          </a:graphicData>
        </a:graphic>
      </p:graphicFrame>
      <p:pic>
        <p:nvPicPr>
          <p:cNvPr id="3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3049700"/>
            <a:ext cx="4717732" cy="186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
          <p:cNvGrpSpPr>
            <a:grpSpLocks/>
          </p:cNvGrpSpPr>
          <p:nvPr/>
        </p:nvGrpSpPr>
        <p:grpSpPr bwMode="auto">
          <a:xfrm>
            <a:off x="6719037" y="5385501"/>
            <a:ext cx="1550535" cy="1094978"/>
            <a:chOff x="0" y="0"/>
            <a:chExt cx="1536" cy="1776"/>
          </a:xfrm>
        </p:grpSpPr>
        <p:grpSp>
          <p:nvGrpSpPr>
            <p:cNvPr id="35" name="Group 4"/>
            <p:cNvGrpSpPr>
              <a:grpSpLocks/>
            </p:cNvGrpSpPr>
            <p:nvPr/>
          </p:nvGrpSpPr>
          <p:grpSpPr bwMode="auto">
            <a:xfrm>
              <a:off x="0" y="0"/>
              <a:ext cx="1536" cy="1776"/>
              <a:chOff x="0" y="0"/>
              <a:chExt cx="1536" cy="1776"/>
            </a:xfrm>
          </p:grpSpPr>
          <p:sp>
            <p:nvSpPr>
              <p:cNvPr id="37" name="Rectangle 5"/>
              <p:cNvSpPr>
                <a:spLocks noChangeArrowheads="1"/>
              </p:cNvSpPr>
              <p:nvPr/>
            </p:nvSpPr>
            <p:spPr bwMode="auto">
              <a:xfrm>
                <a:off x="0" y="576"/>
                <a:ext cx="1536" cy="1200"/>
              </a:xfrm>
              <a:prstGeom prst="rect">
                <a:avLst/>
              </a:prstGeom>
              <a:solidFill>
                <a:srgbClr val="FFFF00"/>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380" y="0"/>
                <a:ext cx="96" cy="576"/>
              </a:xfrm>
              <a:prstGeom prst="rect">
                <a:avLst/>
              </a:prstGeom>
              <a:solidFill>
                <a:srgbClr val="FFFF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Line 7"/>
            <p:cNvSpPr>
              <a:spLocks noChangeShapeType="1"/>
            </p:cNvSpPr>
            <p:nvPr/>
          </p:nvSpPr>
          <p:spPr bwMode="auto">
            <a:xfrm>
              <a:off x="0" y="768"/>
              <a:ext cx="0" cy="768"/>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25"/>
          <p:cNvGrpSpPr>
            <a:grpSpLocks/>
          </p:cNvGrpSpPr>
          <p:nvPr/>
        </p:nvGrpSpPr>
        <p:grpSpPr bwMode="auto">
          <a:xfrm>
            <a:off x="5940152" y="5775202"/>
            <a:ext cx="1059684" cy="705277"/>
            <a:chOff x="0" y="0"/>
            <a:chExt cx="1788" cy="1008"/>
          </a:xfrm>
        </p:grpSpPr>
        <p:grpSp>
          <p:nvGrpSpPr>
            <p:cNvPr id="42" name="Group 26"/>
            <p:cNvGrpSpPr>
              <a:grpSpLocks/>
            </p:cNvGrpSpPr>
            <p:nvPr/>
          </p:nvGrpSpPr>
          <p:grpSpPr bwMode="auto">
            <a:xfrm>
              <a:off x="0" y="0"/>
              <a:ext cx="1788" cy="1008"/>
              <a:chOff x="0" y="0"/>
              <a:chExt cx="1788" cy="1008"/>
            </a:xfrm>
          </p:grpSpPr>
          <p:sp>
            <p:nvSpPr>
              <p:cNvPr id="44" name="Rectangle 27"/>
              <p:cNvSpPr>
                <a:spLocks noChangeArrowheads="1"/>
              </p:cNvSpPr>
              <p:nvPr/>
            </p:nvSpPr>
            <p:spPr bwMode="auto">
              <a:xfrm>
                <a:off x="0" y="144"/>
                <a:ext cx="1776" cy="720"/>
              </a:xfrm>
              <a:prstGeom prst="rect">
                <a:avLst/>
              </a:prstGeom>
              <a:solidFill>
                <a:srgbClr val="FFFF00"/>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28"/>
              <p:cNvSpPr>
                <a:spLocks noChangeArrowheads="1"/>
              </p:cNvSpPr>
              <p:nvPr/>
            </p:nvSpPr>
            <p:spPr bwMode="auto">
              <a:xfrm>
                <a:off x="1404" y="0"/>
                <a:ext cx="384" cy="144"/>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29"/>
              <p:cNvSpPr>
                <a:spLocks noChangeArrowheads="1"/>
              </p:cNvSpPr>
              <p:nvPr/>
            </p:nvSpPr>
            <p:spPr bwMode="auto">
              <a:xfrm>
                <a:off x="1404" y="864"/>
                <a:ext cx="384" cy="144"/>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 name="Line 30"/>
            <p:cNvSpPr>
              <a:spLocks noChangeShapeType="1"/>
            </p:cNvSpPr>
            <p:nvPr/>
          </p:nvSpPr>
          <p:spPr bwMode="auto">
            <a:xfrm>
              <a:off x="0" y="240"/>
              <a:ext cx="0" cy="480"/>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 name="Group 33"/>
          <p:cNvGrpSpPr>
            <a:grpSpLocks/>
          </p:cNvGrpSpPr>
          <p:nvPr/>
        </p:nvGrpSpPr>
        <p:grpSpPr bwMode="auto">
          <a:xfrm>
            <a:off x="4919670" y="5904718"/>
            <a:ext cx="1227518" cy="475007"/>
            <a:chOff x="0" y="5"/>
            <a:chExt cx="1968" cy="666"/>
          </a:xfrm>
        </p:grpSpPr>
        <p:sp>
          <p:nvSpPr>
            <p:cNvPr id="50" name="Rectangle 34"/>
            <p:cNvSpPr>
              <a:spLocks noChangeArrowheads="1"/>
            </p:cNvSpPr>
            <p:nvPr/>
          </p:nvSpPr>
          <p:spPr bwMode="auto">
            <a:xfrm>
              <a:off x="0" y="96"/>
              <a:ext cx="1680" cy="432"/>
            </a:xfrm>
            <a:prstGeom prst="rect">
              <a:avLst/>
            </a:prstGeom>
            <a:gradFill rotWithShape="0">
              <a:gsLst>
                <a:gs pos="0">
                  <a:schemeClr val="accent1">
                    <a:gamma/>
                    <a:shade val="66275"/>
                    <a:invGamma/>
                  </a:schemeClr>
                </a:gs>
                <a:gs pos="50000">
                  <a:schemeClr val="accent1"/>
                </a:gs>
                <a:gs pos="100000">
                  <a:schemeClr val="accent1">
                    <a:gamma/>
                    <a:shade val="66275"/>
                    <a:invGamma/>
                  </a:schemeClr>
                </a:gs>
              </a:gsLst>
              <a:lin ang="5400000" scaled="1"/>
            </a:gradFill>
            <a:ln w="1905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51" name="Rectangle 35"/>
            <p:cNvSpPr>
              <a:spLocks noChangeArrowheads="1"/>
            </p:cNvSpPr>
            <p:nvPr/>
          </p:nvSpPr>
          <p:spPr bwMode="auto">
            <a:xfrm>
              <a:off x="1680" y="5"/>
              <a:ext cx="288" cy="666"/>
            </a:xfrm>
            <a:prstGeom prst="rect">
              <a:avLst/>
            </a:prstGeom>
            <a:gradFill rotWithShape="0">
              <a:gsLst>
                <a:gs pos="0">
                  <a:schemeClr val="accent1">
                    <a:gamma/>
                    <a:shade val="66275"/>
                    <a:invGamma/>
                  </a:schemeClr>
                </a:gs>
                <a:gs pos="50000">
                  <a:schemeClr val="accent1"/>
                </a:gs>
                <a:gs pos="100000">
                  <a:schemeClr val="accent1">
                    <a:gamma/>
                    <a:shade val="66275"/>
                    <a:invGamma/>
                  </a:schemeClr>
                </a:gs>
              </a:gsLst>
              <a:lin ang="5400000" scaled="1"/>
            </a:gradFill>
            <a:ln w="1905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47" name="Group 1028"/>
          <p:cNvGrpSpPr>
            <a:grpSpLocks/>
          </p:cNvGrpSpPr>
          <p:nvPr/>
        </p:nvGrpSpPr>
        <p:grpSpPr bwMode="auto">
          <a:xfrm>
            <a:off x="1129772" y="5981596"/>
            <a:ext cx="2252501" cy="1020092"/>
            <a:chOff x="2928" y="801"/>
            <a:chExt cx="2443" cy="731"/>
          </a:xfrm>
        </p:grpSpPr>
        <p:sp>
          <p:nvSpPr>
            <p:cNvPr id="49" name="Rectangle 1029"/>
            <p:cNvSpPr>
              <a:spLocks noChangeArrowheads="1"/>
            </p:cNvSpPr>
            <p:nvPr/>
          </p:nvSpPr>
          <p:spPr bwMode="auto">
            <a:xfrm>
              <a:off x="3456" y="816"/>
              <a:ext cx="1056" cy="43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52" name="Line 1030"/>
            <p:cNvSpPr>
              <a:spLocks noChangeShapeType="1"/>
            </p:cNvSpPr>
            <p:nvPr/>
          </p:nvSpPr>
          <p:spPr bwMode="auto">
            <a:xfrm>
              <a:off x="3456" y="816"/>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1031"/>
            <p:cNvSpPr>
              <a:spLocks noChangeShapeType="1"/>
            </p:cNvSpPr>
            <p:nvPr/>
          </p:nvSpPr>
          <p:spPr bwMode="auto">
            <a:xfrm>
              <a:off x="3456" y="81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1032"/>
            <p:cNvSpPr>
              <a:spLocks noChangeShapeType="1"/>
            </p:cNvSpPr>
            <p:nvPr/>
          </p:nvSpPr>
          <p:spPr bwMode="auto">
            <a:xfrm>
              <a:off x="3456" y="11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1033"/>
            <p:cNvSpPr>
              <a:spLocks noChangeShapeType="1"/>
            </p:cNvSpPr>
            <p:nvPr/>
          </p:nvSpPr>
          <p:spPr bwMode="auto">
            <a:xfrm>
              <a:off x="3456" y="1248"/>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Rectangle 1034"/>
            <p:cNvSpPr>
              <a:spLocks noChangeArrowheads="1"/>
            </p:cNvSpPr>
            <p:nvPr/>
          </p:nvSpPr>
          <p:spPr bwMode="auto">
            <a:xfrm>
              <a:off x="3840" y="816"/>
              <a:ext cx="239" cy="432"/>
            </a:xfrm>
            <a:prstGeom prst="rect">
              <a:avLst/>
            </a:prstGeom>
            <a:gradFill rotWithShape="0">
              <a:gsLst>
                <a:gs pos="0">
                  <a:schemeClr val="accent1"/>
                </a:gs>
                <a:gs pos="50000">
                  <a:schemeClr val="accent1">
                    <a:gamma/>
                    <a:shade val="46275"/>
                    <a:invGamma/>
                  </a:schemeClr>
                </a:gs>
                <a:gs pos="100000">
                  <a:schemeClr val="accent1"/>
                </a:gs>
              </a:gsLst>
              <a:lin ang="5400000" scaled="1"/>
            </a:gradFill>
            <a:ln w="25400">
              <a:solidFill>
                <a:schemeClr val="tx1"/>
              </a:solidFill>
              <a:miter lim="800000"/>
              <a:headEnd/>
              <a:tailEnd/>
            </a:ln>
          </p:spPr>
          <p:txBody>
            <a:bodyPr wrap="none" anchor="ctr"/>
            <a:lstStyle/>
            <a:p>
              <a:pPr algn="ctr">
                <a:defRPr/>
              </a:pPr>
              <a:endParaRPr lang="zh-CN" altLang="zh-CN">
                <a:ea typeface="仿宋_GB2312" pitchFamily="49" charset="-122"/>
              </a:endParaRPr>
            </a:p>
          </p:txBody>
        </p:sp>
        <p:sp>
          <p:nvSpPr>
            <p:cNvPr id="57" name="Line 1035"/>
            <p:cNvSpPr>
              <a:spLocks noChangeShapeType="1"/>
            </p:cNvSpPr>
            <p:nvPr/>
          </p:nvSpPr>
          <p:spPr bwMode="auto">
            <a:xfrm>
              <a:off x="4512" y="81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1036"/>
            <p:cNvSpPr>
              <a:spLocks noChangeShapeType="1"/>
            </p:cNvSpPr>
            <p:nvPr/>
          </p:nvSpPr>
          <p:spPr bwMode="auto">
            <a:xfrm>
              <a:off x="4512" y="11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037"/>
            <p:cNvSpPr>
              <a:spLocks noChangeShapeType="1"/>
            </p:cNvSpPr>
            <p:nvPr/>
          </p:nvSpPr>
          <p:spPr bwMode="auto">
            <a:xfrm flipH="1">
              <a:off x="3408" y="960"/>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043"/>
            <p:cNvSpPr>
              <a:spLocks noChangeShapeType="1"/>
            </p:cNvSpPr>
            <p:nvPr/>
          </p:nvSpPr>
          <p:spPr bwMode="auto">
            <a:xfrm flipH="1">
              <a:off x="3648"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 name="Line 1044"/>
            <p:cNvSpPr>
              <a:spLocks noChangeShapeType="1"/>
            </p:cNvSpPr>
            <p:nvPr/>
          </p:nvSpPr>
          <p:spPr bwMode="auto">
            <a:xfrm flipH="1">
              <a:off x="3744"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Line 1045"/>
            <p:cNvSpPr>
              <a:spLocks noChangeShapeType="1"/>
            </p:cNvSpPr>
            <p:nvPr/>
          </p:nvSpPr>
          <p:spPr bwMode="auto">
            <a:xfrm flipH="1">
              <a:off x="3840"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 name="Line 1046"/>
            <p:cNvSpPr>
              <a:spLocks noChangeShapeType="1"/>
            </p:cNvSpPr>
            <p:nvPr/>
          </p:nvSpPr>
          <p:spPr bwMode="auto">
            <a:xfrm flipH="1">
              <a:off x="4032"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 name="Line 1047"/>
            <p:cNvSpPr>
              <a:spLocks noChangeShapeType="1"/>
            </p:cNvSpPr>
            <p:nvPr/>
          </p:nvSpPr>
          <p:spPr bwMode="auto">
            <a:xfrm flipH="1">
              <a:off x="4128"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 name="Line 1048"/>
            <p:cNvSpPr>
              <a:spLocks noChangeShapeType="1"/>
            </p:cNvSpPr>
            <p:nvPr/>
          </p:nvSpPr>
          <p:spPr bwMode="auto">
            <a:xfrm flipH="1">
              <a:off x="3936"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 name="Line 1049"/>
            <p:cNvSpPr>
              <a:spLocks noChangeShapeType="1"/>
            </p:cNvSpPr>
            <p:nvPr/>
          </p:nvSpPr>
          <p:spPr bwMode="auto">
            <a:xfrm flipH="1">
              <a:off x="4224"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 name="Text Box 1050"/>
            <p:cNvSpPr txBox="1">
              <a:spLocks noChangeArrowheads="1"/>
            </p:cNvSpPr>
            <p:nvPr/>
          </p:nvSpPr>
          <p:spPr bwMode="auto">
            <a:xfrm>
              <a:off x="5279" y="801"/>
              <a:ext cx="92"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endParaRPr lang="en-US" altLang="zh-CN" dirty="0">
                <a:ea typeface="仿宋_GB2312" pitchFamily="49" charset="-122"/>
              </a:endParaRPr>
            </a:p>
          </p:txBody>
        </p:sp>
        <p:sp>
          <p:nvSpPr>
            <p:cNvPr id="68" name="Text Box 1053"/>
            <p:cNvSpPr txBox="1">
              <a:spLocks noChangeArrowheads="1"/>
            </p:cNvSpPr>
            <p:nvPr/>
          </p:nvSpPr>
          <p:spPr bwMode="auto">
            <a:xfrm>
              <a:off x="4140" y="926"/>
              <a:ext cx="15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en-US" altLang="zh-CN" sz="1600">
                  <a:ea typeface="仿宋_GB2312" pitchFamily="49" charset="-122"/>
                </a:rPr>
                <a:t>d</a:t>
              </a:r>
              <a:endParaRPr lang="en-US" altLang="zh-CN">
                <a:ea typeface="仿宋_GB2312" pitchFamily="49" charset="-122"/>
              </a:endParaRPr>
            </a:p>
          </p:txBody>
        </p:sp>
        <p:sp>
          <p:nvSpPr>
            <p:cNvPr id="69" name="Line 1054"/>
            <p:cNvSpPr>
              <a:spLocks noChangeShapeType="1"/>
            </p:cNvSpPr>
            <p:nvPr/>
          </p:nvSpPr>
          <p:spPr bwMode="auto">
            <a:xfrm>
              <a:off x="3840" y="960"/>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 name="Text Box 1055"/>
            <p:cNvSpPr txBox="1">
              <a:spLocks noChangeArrowheads="1"/>
            </p:cNvSpPr>
            <p:nvPr/>
          </p:nvSpPr>
          <p:spPr bwMode="auto">
            <a:xfrm>
              <a:off x="3120" y="1386"/>
              <a:ext cx="304"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endParaRPr lang="en-US" altLang="zh-CN" i="1" dirty="0">
                <a:ea typeface="仿宋_GB2312" pitchFamily="49" charset="-122"/>
              </a:endParaRPr>
            </a:p>
          </p:txBody>
        </p:sp>
        <p:sp>
          <p:nvSpPr>
            <p:cNvPr id="71" name="Rectangle 1056"/>
            <p:cNvSpPr>
              <a:spLocks noChangeArrowheads="1"/>
            </p:cNvSpPr>
            <p:nvPr/>
          </p:nvSpPr>
          <p:spPr bwMode="auto">
            <a:xfrm>
              <a:off x="4080" y="960"/>
              <a:ext cx="960" cy="144"/>
            </a:xfrm>
            <a:prstGeom prst="rect">
              <a:avLst/>
            </a:prstGeom>
            <a:gradFill rotWithShape="0">
              <a:gsLst>
                <a:gs pos="0">
                  <a:schemeClr val="accent1"/>
                </a:gs>
                <a:gs pos="50000">
                  <a:schemeClr val="accent1">
                    <a:gamma/>
                    <a:shade val="46275"/>
                    <a:invGamma/>
                  </a:schemeClr>
                </a:gs>
                <a:gs pos="100000">
                  <a:schemeClr val="accent1"/>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defRPr/>
              </a:pPr>
              <a:endParaRPr lang="zh-CN" altLang="zh-CN">
                <a:ea typeface="仿宋_GB2312" pitchFamily="49" charset="-122"/>
              </a:endParaRPr>
            </a:p>
          </p:txBody>
        </p:sp>
        <p:sp>
          <p:nvSpPr>
            <p:cNvPr id="72" name="Rectangle 1057"/>
            <p:cNvSpPr>
              <a:spLocks noChangeArrowheads="1"/>
            </p:cNvSpPr>
            <p:nvPr/>
          </p:nvSpPr>
          <p:spPr bwMode="auto">
            <a:xfrm>
              <a:off x="2928" y="960"/>
              <a:ext cx="912" cy="144"/>
            </a:xfrm>
            <a:prstGeom prst="rect">
              <a:avLst/>
            </a:prstGeom>
            <a:gradFill rotWithShape="0">
              <a:gsLst>
                <a:gs pos="0">
                  <a:schemeClr val="accent1"/>
                </a:gs>
                <a:gs pos="50000">
                  <a:schemeClr val="accent1">
                    <a:gamma/>
                    <a:shade val="46275"/>
                    <a:invGamma/>
                  </a:schemeClr>
                </a:gs>
                <a:gs pos="100000">
                  <a:schemeClr val="accent1"/>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grpSp>
    </p:spTree>
    <p:extLst>
      <p:ext uri="{BB962C8B-B14F-4D97-AF65-F5344CB8AC3E}">
        <p14:creationId xmlns:p14="http://schemas.microsoft.com/office/powerpoint/2010/main" val="257819543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729860093"/>
              </p:ext>
            </p:extLst>
          </p:nvPr>
        </p:nvGraphicFramePr>
        <p:xfrm>
          <a:off x="7056" y="4090"/>
          <a:ext cx="9136944" cy="6737278"/>
        </p:xfrm>
        <a:graphic>
          <a:graphicData uri="http://schemas.openxmlformats.org/drawingml/2006/table">
            <a:tbl>
              <a:tblPr firstRow="1" bandRow="1">
                <a:tableStyleId>{5C22544A-7EE6-4342-B048-85BDC9FD1C3A}</a:tableStyleId>
              </a:tblPr>
              <a:tblGrid>
                <a:gridCol w="2175463"/>
                <a:gridCol w="3567759"/>
                <a:gridCol w="3393722"/>
              </a:tblGrid>
              <a:tr h="904630">
                <a:tc>
                  <a:txBody>
                    <a:bodyPr/>
                    <a:lstStyle/>
                    <a:p>
                      <a:endParaRPr lang="zh-CN" altLang="en-US" dirty="0">
                        <a:solidFill>
                          <a:schemeClr val="bg1"/>
                        </a:solidFill>
                      </a:endParaRPr>
                    </a:p>
                  </a:txBody>
                  <a:tcP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400" b="1" dirty="0" smtClean="0">
                        <a:solidFill>
                          <a:prstClr val="black"/>
                        </a:solidFill>
                        <a:latin typeface="楷体" pitchFamily="49" charset="-122"/>
                        <a:ea typeface="楷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prstClr val="black"/>
                          </a:solidFill>
                          <a:latin typeface="楷体" pitchFamily="49" charset="-122"/>
                          <a:ea typeface="楷体" pitchFamily="49" charset="-122"/>
                        </a:rPr>
                        <a:t>缸体固定</a:t>
                      </a:r>
                      <a:endParaRPr lang="zh-CN" altLang="en-US" sz="2800" dirty="0">
                        <a:solidFill>
                          <a:schemeClr val="bg1"/>
                        </a:solidFill>
                      </a:endParaRPr>
                    </a:p>
                  </a:txBody>
                  <a:tcPr>
                    <a:solidFill>
                      <a:schemeClr val="accent1">
                        <a:lumMod val="40000"/>
                        <a:lumOff val="60000"/>
                      </a:schemeClr>
                    </a:solidFill>
                  </a:tcPr>
                </a:tc>
                <a:tc>
                  <a:txBody>
                    <a:bodyPr/>
                    <a:lstStyle/>
                    <a:p>
                      <a:pPr algn="ctr"/>
                      <a:endParaRPr lang="en-US" altLang="zh-CN" sz="1400" b="1" dirty="0" smtClean="0">
                        <a:solidFill>
                          <a:prstClr val="black"/>
                        </a:solidFill>
                        <a:latin typeface="楷体" pitchFamily="49" charset="-122"/>
                        <a:ea typeface="楷体" pitchFamily="49" charset="-122"/>
                      </a:endParaRPr>
                    </a:p>
                    <a:p>
                      <a:pPr algn="ctr"/>
                      <a:r>
                        <a:rPr lang="zh-CN" altLang="en-US" sz="2800" b="1" dirty="0" smtClean="0">
                          <a:solidFill>
                            <a:prstClr val="black"/>
                          </a:solidFill>
                          <a:latin typeface="楷体" pitchFamily="49" charset="-122"/>
                          <a:ea typeface="楷体" pitchFamily="49" charset="-122"/>
                        </a:rPr>
                        <a:t>活塞杆固定</a:t>
                      </a:r>
                      <a:endParaRPr lang="zh-CN" altLang="en-US" sz="2800" dirty="0"/>
                    </a:p>
                  </a:txBody>
                  <a:tcPr>
                    <a:solidFill>
                      <a:schemeClr val="accent5">
                        <a:lumMod val="60000"/>
                        <a:lumOff val="40000"/>
                      </a:schemeClr>
                    </a:solidFill>
                  </a:tcPr>
                </a:tc>
              </a:tr>
              <a:tr h="1528834">
                <a:tc>
                  <a:txBody>
                    <a:bodyPr/>
                    <a:lstStyle/>
                    <a:p>
                      <a:pPr algn="ctr"/>
                      <a:endParaRPr lang="en-US" altLang="zh-CN" sz="28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安装方式</a:t>
                      </a:r>
                      <a:endParaRPr lang="zh-CN" altLang="en-US" sz="2400" b="1" dirty="0">
                        <a:solidFill>
                          <a:schemeClr val="tx1"/>
                        </a:solidFill>
                        <a:latin typeface="楷体" pitchFamily="49" charset="-122"/>
                        <a:ea typeface="楷体" pitchFamily="49" charset="-122"/>
                      </a:endParaRPr>
                    </a:p>
                  </a:txBody>
                  <a:tcPr>
                    <a:solidFill>
                      <a:schemeClr val="accent5"/>
                    </a:solidFill>
                  </a:tcPr>
                </a:tc>
                <a:tc>
                  <a:txBody>
                    <a:bodyPr/>
                    <a:lstStyle/>
                    <a:p>
                      <a:endParaRPr lang="zh-CN" altLang="en-US" dirty="0">
                        <a:solidFill>
                          <a:schemeClr val="bg1"/>
                        </a:solidFill>
                      </a:endParaRPr>
                    </a:p>
                  </a:txBody>
                  <a:tcPr>
                    <a:solidFill>
                      <a:schemeClr val="accent1">
                        <a:lumMod val="40000"/>
                        <a:lumOff val="60000"/>
                      </a:schemeClr>
                    </a:solidFill>
                  </a:tcPr>
                </a:tc>
                <a:tc>
                  <a:txBody>
                    <a:bodyPr/>
                    <a:lstStyle/>
                    <a:p>
                      <a:endParaRPr lang="zh-CN" altLang="en-US" dirty="0">
                        <a:solidFill>
                          <a:schemeClr val="bg1"/>
                        </a:solidFill>
                      </a:endParaRPr>
                    </a:p>
                  </a:txBody>
                  <a:tcPr>
                    <a:solidFill>
                      <a:schemeClr val="accent5">
                        <a:lumMod val="60000"/>
                        <a:lumOff val="40000"/>
                      </a:schemeClr>
                    </a:solidFill>
                  </a:tcPr>
                </a:tc>
              </a:tr>
              <a:tr h="775422">
                <a:tc>
                  <a:txBody>
                    <a:bodyPr/>
                    <a:lstStyle/>
                    <a:p>
                      <a:pPr algn="ctr"/>
                      <a:endParaRPr lang="en-US" altLang="zh-CN" sz="12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输出推力</a:t>
                      </a:r>
                      <a:endParaRPr lang="zh-CN" altLang="en-US" sz="2400" b="1" dirty="0">
                        <a:solidFill>
                          <a:schemeClr val="tx1"/>
                        </a:solidFill>
                        <a:latin typeface="楷体" pitchFamily="49" charset="-122"/>
                        <a:ea typeface="楷体" pitchFamily="49" charset="-122"/>
                      </a:endParaRPr>
                    </a:p>
                  </a:txBody>
                  <a:tcPr>
                    <a:solidFill>
                      <a:schemeClr val="accent5"/>
                    </a:solidFill>
                  </a:tcPr>
                </a:tc>
                <a:tc gridSpan="2">
                  <a:txBody>
                    <a:bodyPr/>
                    <a:lstStyle/>
                    <a:p>
                      <a:r>
                        <a:rPr lang="en-US" altLang="zh-CN" sz="1800" b="1" dirty="0" smtClean="0">
                          <a:latin typeface="楷体" pitchFamily="49" charset="-122"/>
                          <a:ea typeface="楷体" pitchFamily="49" charset="-122"/>
                        </a:rPr>
                        <a:t>           </a:t>
                      </a:r>
                    </a:p>
                    <a:p>
                      <a:r>
                        <a:rPr lang="en-US" altLang="zh-CN" sz="1800" b="1" dirty="0" smtClean="0">
                          <a:latin typeface="楷体" pitchFamily="49" charset="-122"/>
                          <a:ea typeface="楷体" pitchFamily="49" charset="-122"/>
                        </a:rPr>
                        <a:t>          </a:t>
                      </a:r>
                      <a:r>
                        <a:rPr lang="en-US" altLang="zh-CN" sz="2800" b="1" dirty="0" smtClean="0">
                          <a:latin typeface="楷体" pitchFamily="49" charset="-122"/>
                          <a:ea typeface="楷体" pitchFamily="49" charset="-122"/>
                        </a:rPr>
                        <a:t>F</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F</a:t>
                      </a:r>
                      <a:r>
                        <a:rPr lang="en-US" altLang="zh-CN" sz="2800" b="1" baseline="-25000" dirty="0" smtClean="0">
                          <a:latin typeface="楷体" pitchFamily="49" charset="-122"/>
                          <a:ea typeface="楷体" pitchFamily="49" charset="-122"/>
                        </a:rPr>
                        <a:t>2 </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P</a:t>
                      </a:r>
                      <a:r>
                        <a:rPr lang="en-US" altLang="zh-CN" sz="2800" b="1" baseline="-25000" dirty="0" smtClean="0">
                          <a:latin typeface="楷体" pitchFamily="49" charset="-122"/>
                          <a:ea typeface="楷体" pitchFamily="49" charset="-122"/>
                        </a:rPr>
                        <a:t>1</a:t>
                      </a:r>
                      <a:r>
                        <a:rPr lang="en-US" altLang="zh-CN" sz="2800" b="1" dirty="0" smtClean="0">
                          <a:latin typeface="楷体" pitchFamily="49" charset="-122"/>
                          <a:ea typeface="楷体" pitchFamily="49" charset="-122"/>
                        </a:rPr>
                        <a:t>-P</a:t>
                      </a:r>
                      <a:r>
                        <a:rPr lang="en-US" altLang="zh-CN" sz="2800" b="1" baseline="-25000" dirty="0" smtClean="0">
                          <a:latin typeface="楷体" pitchFamily="49" charset="-122"/>
                          <a:ea typeface="楷体" pitchFamily="49" charset="-122"/>
                        </a:rPr>
                        <a:t>2</a:t>
                      </a:r>
                      <a:r>
                        <a:rPr lang="zh-CN" altLang="en-US" sz="2800" b="1" dirty="0" smtClean="0">
                          <a:latin typeface="楷体" pitchFamily="49" charset="-122"/>
                          <a:ea typeface="楷体" pitchFamily="49" charset="-122"/>
                        </a:rPr>
                        <a:t>）</a:t>
                      </a:r>
                      <a:r>
                        <a:rPr lang="en-US" altLang="zh-CN" sz="2800" b="1" dirty="0" smtClean="0">
                          <a:solidFill>
                            <a:srgbClr val="FF0000"/>
                          </a:solidFill>
                          <a:latin typeface="楷体" pitchFamily="49" charset="-122"/>
                          <a:ea typeface="楷体" pitchFamily="49" charset="-122"/>
                        </a:rPr>
                        <a:t>A </a:t>
                      </a:r>
                      <a:r>
                        <a:rPr lang="en-US" altLang="zh-CN" sz="2800" b="1" dirty="0" smtClean="0">
                          <a:latin typeface="楷体" pitchFamily="49" charset="-122"/>
                          <a:ea typeface="楷体" pitchFamily="49" charset="-122"/>
                        </a:rPr>
                        <a:t>= △P</a:t>
                      </a:r>
                      <a:r>
                        <a:rPr lang="en-US" altLang="zh-CN" sz="2800" b="1" dirty="0" smtClean="0">
                          <a:solidFill>
                            <a:srgbClr val="FF0000"/>
                          </a:solidFill>
                          <a:latin typeface="楷体" pitchFamily="49" charset="-122"/>
                          <a:ea typeface="楷体" pitchFamily="49" charset="-122"/>
                        </a:rPr>
                        <a:t>A</a:t>
                      </a:r>
                      <a:endParaRPr lang="zh-CN" altLang="en-US" dirty="0">
                        <a:solidFill>
                          <a:srgbClr val="FF0000"/>
                        </a:solidFill>
                      </a:endParaRPr>
                    </a:p>
                  </a:txBody>
                  <a:tcPr>
                    <a:solidFill>
                      <a:schemeClr val="accent5"/>
                    </a:solidFill>
                  </a:tcPr>
                </a:tc>
                <a:tc hMerge="1">
                  <a:txBody>
                    <a:bodyPr/>
                    <a:lstStyle/>
                    <a:p>
                      <a:endParaRPr lang="zh-CN" altLang="en-US" dirty="0">
                        <a:solidFill>
                          <a:schemeClr val="bg1"/>
                        </a:solidFill>
                      </a:endParaRPr>
                    </a:p>
                  </a:txBody>
                  <a:tcPr>
                    <a:solidFill>
                      <a:schemeClr val="accent5">
                        <a:lumMod val="60000"/>
                        <a:lumOff val="40000"/>
                      </a:schemeClr>
                    </a:solidFill>
                  </a:tcPr>
                </a:tc>
              </a:tr>
              <a:tr h="720080">
                <a:tc>
                  <a:txBody>
                    <a:bodyPr/>
                    <a:lstStyle/>
                    <a:p>
                      <a:pPr algn="ctr"/>
                      <a:endParaRPr lang="en-US" altLang="zh-CN" sz="12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输出速度</a:t>
                      </a:r>
                      <a:endParaRPr lang="zh-CN" altLang="en-US" sz="2400" b="1" dirty="0">
                        <a:solidFill>
                          <a:schemeClr val="tx1"/>
                        </a:solidFill>
                        <a:latin typeface="楷体" pitchFamily="49" charset="-122"/>
                        <a:ea typeface="楷体" pitchFamily="49" charset="-122"/>
                      </a:endParaRPr>
                    </a:p>
                  </a:txBody>
                  <a:tcPr>
                    <a:solidFill>
                      <a:schemeClr val="accent5"/>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FF0000"/>
                          </a:solidFill>
                          <a:latin typeface="楷体" pitchFamily="49" charset="-122"/>
                          <a:ea typeface="+mn-ea"/>
                        </a:rPr>
                        <a:t>        </a:t>
                      </a:r>
                      <a:r>
                        <a:rPr lang="en-US" altLang="zh-CN" sz="2800" b="1" dirty="0" smtClean="0">
                          <a:solidFill>
                            <a:schemeClr val="tx1"/>
                          </a:solidFill>
                          <a:latin typeface="楷体" pitchFamily="49" charset="-122"/>
                          <a:ea typeface="+mn-ea"/>
                        </a:rPr>
                        <a:t>V</a:t>
                      </a:r>
                      <a:r>
                        <a:rPr lang="en-US" altLang="zh-CN" sz="2800" b="1" baseline="-25000" dirty="0" smtClean="0">
                          <a:solidFill>
                            <a:schemeClr val="tx1"/>
                          </a:solidFill>
                          <a:latin typeface="楷体" pitchFamily="49" charset="-122"/>
                          <a:ea typeface="楷体" pitchFamily="49" charset="-122"/>
                        </a:rPr>
                        <a:t>1 </a:t>
                      </a:r>
                      <a:r>
                        <a:rPr lang="en-US" altLang="zh-CN" sz="2800" b="1" dirty="0" smtClean="0">
                          <a:solidFill>
                            <a:schemeClr val="tx1"/>
                          </a:solidFill>
                          <a:latin typeface="楷体" pitchFamily="49" charset="-122"/>
                          <a:ea typeface="+mn-ea"/>
                        </a:rPr>
                        <a:t>= V</a:t>
                      </a:r>
                      <a:r>
                        <a:rPr lang="en-US" altLang="zh-CN" sz="2800" b="1" baseline="-25000" dirty="0" smtClean="0">
                          <a:solidFill>
                            <a:schemeClr val="tx1"/>
                          </a:solidFill>
                          <a:latin typeface="楷体" pitchFamily="49" charset="-122"/>
                          <a:ea typeface="楷体" pitchFamily="49" charset="-122"/>
                        </a:rPr>
                        <a:t>2 </a:t>
                      </a:r>
                      <a:r>
                        <a:rPr lang="en-US" altLang="zh-CN" sz="2800" b="1" dirty="0" smtClean="0">
                          <a:solidFill>
                            <a:schemeClr val="tx1"/>
                          </a:solidFill>
                          <a:latin typeface="楷体" pitchFamily="49" charset="-122"/>
                          <a:ea typeface="+mn-ea"/>
                        </a:rPr>
                        <a:t>= q</a:t>
                      </a:r>
                      <a:r>
                        <a:rPr lang="en-US" altLang="zh-CN" sz="2800" b="1" baseline="-25000" dirty="0" smtClean="0">
                          <a:solidFill>
                            <a:schemeClr val="tx1"/>
                          </a:solidFill>
                          <a:latin typeface="楷体" pitchFamily="49" charset="-122"/>
                          <a:ea typeface="楷体" pitchFamily="49" charset="-122"/>
                        </a:rPr>
                        <a:t> </a:t>
                      </a:r>
                      <a:r>
                        <a:rPr lang="en-US" altLang="zh-CN" sz="2800" b="1" dirty="0" smtClean="0">
                          <a:solidFill>
                            <a:schemeClr val="tx1"/>
                          </a:solidFill>
                          <a:latin typeface="楷体" pitchFamily="49" charset="-122"/>
                          <a:ea typeface="+mn-ea"/>
                        </a:rPr>
                        <a:t>/</a:t>
                      </a:r>
                      <a:r>
                        <a:rPr lang="en-US" altLang="zh-CN" sz="2800" b="1" dirty="0" smtClean="0">
                          <a:solidFill>
                            <a:srgbClr val="FF0000"/>
                          </a:solidFill>
                          <a:latin typeface="楷体" pitchFamily="49" charset="-122"/>
                          <a:ea typeface="+mn-ea"/>
                        </a:rPr>
                        <a:t>A</a:t>
                      </a:r>
                      <a:endParaRPr lang="zh-CN" altLang="en-US" sz="2800" dirty="0">
                        <a:solidFill>
                          <a:srgbClr val="FF0000"/>
                        </a:solidFill>
                      </a:endParaRPr>
                    </a:p>
                  </a:txBody>
                  <a:tcPr>
                    <a:solidFill>
                      <a:schemeClr val="accent5"/>
                    </a:solidFill>
                  </a:tcPr>
                </a:tc>
                <a:tc hMerge="1">
                  <a:txBody>
                    <a:bodyPr/>
                    <a:lstStyle/>
                    <a:p>
                      <a:endParaRPr lang="zh-CN" altLang="en-US" dirty="0">
                        <a:solidFill>
                          <a:schemeClr val="bg1"/>
                        </a:solidFill>
                      </a:endParaRPr>
                    </a:p>
                  </a:txBody>
                  <a:tcPr>
                    <a:solidFill>
                      <a:schemeClr val="accent5">
                        <a:lumMod val="60000"/>
                        <a:lumOff val="40000"/>
                      </a:schemeClr>
                    </a:solidFill>
                  </a:tcPr>
                </a:tc>
              </a:tr>
              <a:tr h="1070184">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占地面积</a:t>
                      </a:r>
                      <a:endParaRPr lang="en-US" altLang="zh-CN" sz="24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大小比较</a:t>
                      </a:r>
                      <a:endParaRPr lang="zh-CN" altLang="en-US" sz="2400" b="1" dirty="0">
                        <a:solidFill>
                          <a:schemeClr val="tx1"/>
                        </a:solidFill>
                        <a:latin typeface="楷体" pitchFamily="49" charset="-122"/>
                        <a:ea typeface="楷体" pitchFamily="49" charset="-122"/>
                      </a:endParaRPr>
                    </a:p>
                  </a:txBody>
                  <a:tcPr>
                    <a:solidFill>
                      <a:schemeClr val="accent5"/>
                    </a:solidFill>
                  </a:tcPr>
                </a:tc>
                <a:tc>
                  <a:txBody>
                    <a:bodyPr/>
                    <a:lstStyle/>
                    <a:p>
                      <a:pPr algn="ctr"/>
                      <a:r>
                        <a:rPr lang="zh-CN" altLang="en-US" sz="2800" b="1" dirty="0" smtClean="0">
                          <a:solidFill>
                            <a:schemeClr val="tx1"/>
                          </a:solidFill>
                          <a:latin typeface="楷体" pitchFamily="49" charset="-122"/>
                          <a:ea typeface="楷体" pitchFamily="49" charset="-122"/>
                        </a:rPr>
                        <a:t>大  </a:t>
                      </a:r>
                      <a:endParaRPr lang="en-US" altLang="zh-CN" sz="2800" b="1" dirty="0" smtClean="0">
                        <a:solidFill>
                          <a:schemeClr val="tx1"/>
                        </a:solidFill>
                        <a:latin typeface="楷体" pitchFamily="49" charset="-122"/>
                        <a:ea typeface="楷体" pitchFamily="49" charset="-122"/>
                      </a:endParaRPr>
                    </a:p>
                    <a:p>
                      <a:r>
                        <a:rPr lang="zh-CN" altLang="en-US" sz="2000" b="1" dirty="0" smtClean="0">
                          <a:solidFill>
                            <a:schemeClr val="tx1"/>
                          </a:solidFill>
                          <a:latin typeface="楷体" pitchFamily="49" charset="-122"/>
                          <a:ea typeface="楷体" pitchFamily="49" charset="-122"/>
                        </a:rPr>
                        <a:t>（约为</a:t>
                      </a:r>
                      <a:r>
                        <a:rPr lang="zh-CN" altLang="en-US" sz="2000" b="1" dirty="0" smtClean="0">
                          <a:latin typeface="楷体" pitchFamily="49" charset="-122"/>
                          <a:ea typeface="楷体" pitchFamily="49" charset="-122"/>
                        </a:rPr>
                        <a:t>活塞有效行程的</a:t>
                      </a:r>
                      <a:r>
                        <a:rPr lang="en-US" altLang="zh-CN" sz="2000" b="1" dirty="0" smtClean="0">
                          <a:latin typeface="楷体" pitchFamily="49" charset="-122"/>
                          <a:ea typeface="楷体" pitchFamily="49" charset="-122"/>
                        </a:rPr>
                        <a:t>3</a:t>
                      </a:r>
                      <a:r>
                        <a:rPr lang="zh-CN" altLang="en-US" sz="2000" b="1" dirty="0" smtClean="0">
                          <a:latin typeface="楷体" pitchFamily="49" charset="-122"/>
                          <a:ea typeface="楷体" pitchFamily="49" charset="-122"/>
                        </a:rPr>
                        <a:t>倍）</a:t>
                      </a:r>
                      <a:endParaRPr lang="zh-CN" altLang="en-US" sz="20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solidFill>
                          <a:latin typeface="楷体" pitchFamily="49" charset="-122"/>
                          <a:ea typeface="楷体" pitchFamily="49" charset="-122"/>
                        </a:rPr>
                        <a:t>小  </a:t>
                      </a:r>
                      <a:endParaRPr lang="en-US" altLang="zh-CN" sz="2800" b="1" dirty="0" smtClean="0">
                        <a:solidFill>
                          <a:schemeClr val="tx1"/>
                        </a:solidFill>
                        <a:latin typeface="楷体" pitchFamily="49" charset="-122"/>
                        <a:ea typeface="楷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楷体" pitchFamily="49" charset="-122"/>
                          <a:ea typeface="楷体" pitchFamily="49" charset="-122"/>
                        </a:rPr>
                        <a:t>（约为</a:t>
                      </a:r>
                      <a:r>
                        <a:rPr lang="zh-CN" altLang="en-US" sz="2000" b="1" dirty="0" smtClean="0">
                          <a:latin typeface="楷体" pitchFamily="49" charset="-122"/>
                          <a:ea typeface="楷体" pitchFamily="49" charset="-122"/>
                        </a:rPr>
                        <a:t>活塞有效行程的</a:t>
                      </a:r>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倍）</a:t>
                      </a:r>
                      <a:endParaRPr lang="zh-CN" altLang="en-US" sz="2000" b="1" dirty="0">
                        <a:solidFill>
                          <a:schemeClr val="tx1"/>
                        </a:solidFill>
                        <a:latin typeface="楷体" pitchFamily="49" charset="-122"/>
                        <a:ea typeface="楷体" pitchFamily="49" charset="-122"/>
                      </a:endParaRPr>
                    </a:p>
                  </a:txBody>
                  <a:tcPr>
                    <a:solidFill>
                      <a:schemeClr val="accent5">
                        <a:lumMod val="60000"/>
                        <a:lumOff val="40000"/>
                      </a:schemeClr>
                    </a:solidFill>
                  </a:tcPr>
                </a:tc>
              </a:tr>
              <a:tr h="790019">
                <a:tc>
                  <a:txBody>
                    <a:bodyPr/>
                    <a:lstStyle/>
                    <a:p>
                      <a:pPr algn="ctr"/>
                      <a:r>
                        <a:rPr lang="zh-CN" altLang="en-US" sz="2400" b="1" dirty="0" smtClean="0">
                          <a:solidFill>
                            <a:schemeClr val="tx1"/>
                          </a:solidFill>
                          <a:latin typeface="楷体" pitchFamily="49" charset="-122"/>
                          <a:ea typeface="楷体" pitchFamily="49" charset="-122"/>
                        </a:rPr>
                        <a:t>运动部件</a:t>
                      </a:r>
                      <a:endParaRPr lang="en-US" altLang="zh-CN" sz="24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输出力部件</a:t>
                      </a:r>
                      <a:endParaRPr lang="zh-CN" altLang="en-US" sz="2400" b="1" dirty="0">
                        <a:solidFill>
                          <a:schemeClr val="tx1"/>
                        </a:solidFill>
                        <a:latin typeface="楷体" pitchFamily="49" charset="-122"/>
                        <a:ea typeface="楷体" pitchFamily="49" charset="-122"/>
                      </a:endParaRPr>
                    </a:p>
                  </a:txBody>
                  <a:tcPr>
                    <a:solidFill>
                      <a:schemeClr val="accent5"/>
                    </a:solidFill>
                  </a:tcPr>
                </a:tc>
                <a:tc>
                  <a:txBody>
                    <a:bodyPr/>
                    <a:lstStyle/>
                    <a:p>
                      <a:pPr algn="ctr"/>
                      <a:endParaRPr lang="en-US" altLang="zh-CN" sz="12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活塞杆</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chemeClr val="tx1"/>
                        </a:solidFill>
                        <a:latin typeface="楷体" pitchFamily="49" charset="-122"/>
                        <a:ea typeface="楷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楷体" pitchFamily="49" charset="-122"/>
                          <a:ea typeface="楷体" pitchFamily="49" charset="-122"/>
                        </a:rPr>
                        <a:t>缸体</a:t>
                      </a:r>
                      <a:endParaRPr lang="zh-CN" altLang="en-US" sz="2400" b="1" dirty="0">
                        <a:solidFill>
                          <a:schemeClr val="tx1"/>
                        </a:solidFill>
                        <a:latin typeface="楷体" pitchFamily="49" charset="-122"/>
                        <a:ea typeface="楷体" pitchFamily="49" charset="-122"/>
                      </a:endParaRPr>
                    </a:p>
                  </a:txBody>
                  <a:tcPr>
                    <a:solidFill>
                      <a:schemeClr val="accent5">
                        <a:lumMod val="60000"/>
                        <a:lumOff val="40000"/>
                      </a:schemeClr>
                    </a:solidFill>
                  </a:tcPr>
                </a:tc>
              </a:tr>
              <a:tr h="898110">
                <a:tc>
                  <a:txBody>
                    <a:bodyPr/>
                    <a:lstStyle/>
                    <a:p>
                      <a:pPr algn="ctr"/>
                      <a:endParaRPr lang="en-US" altLang="zh-CN" sz="12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运动方向</a:t>
                      </a:r>
                      <a:endParaRPr lang="zh-CN" altLang="en-US" sz="2400" b="1" dirty="0">
                        <a:solidFill>
                          <a:schemeClr val="tx1"/>
                        </a:solidFill>
                        <a:latin typeface="楷体" pitchFamily="49" charset="-122"/>
                        <a:ea typeface="楷体" pitchFamily="49" charset="-122"/>
                      </a:endParaRPr>
                    </a:p>
                  </a:txBody>
                  <a:tcPr>
                    <a:solidFill>
                      <a:schemeClr val="accent5"/>
                    </a:solidFill>
                  </a:tcPr>
                </a:tc>
                <a:tc>
                  <a:txBody>
                    <a:bodyPr/>
                    <a:lstStyle/>
                    <a:p>
                      <a:r>
                        <a:rPr lang="zh-CN" altLang="en-US" sz="2400" b="1" dirty="0" smtClean="0">
                          <a:solidFill>
                            <a:schemeClr val="tx1"/>
                          </a:solidFill>
                          <a:latin typeface="楷体" pitchFamily="49" charset="-122"/>
                          <a:ea typeface="楷体" pitchFamily="49" charset="-122"/>
                        </a:rPr>
                        <a:t>左腔进油，</a:t>
                      </a:r>
                      <a:endParaRPr lang="en-US" altLang="zh-CN" sz="2400" b="1" dirty="0" smtClean="0">
                        <a:solidFill>
                          <a:schemeClr val="tx1"/>
                        </a:solidFill>
                        <a:latin typeface="楷体" pitchFamily="49" charset="-122"/>
                        <a:ea typeface="楷体" pitchFamily="49" charset="-122"/>
                      </a:endParaRPr>
                    </a:p>
                    <a:p>
                      <a:r>
                        <a:rPr lang="zh-CN" altLang="en-US" sz="2400" b="1" dirty="0" smtClean="0">
                          <a:solidFill>
                            <a:schemeClr val="tx1"/>
                          </a:solidFill>
                          <a:latin typeface="楷体" pitchFamily="49" charset="-122"/>
                          <a:ea typeface="楷体" pitchFamily="49" charset="-122"/>
                        </a:rPr>
                        <a:t>活塞杆向右运动。</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楷体" pitchFamily="49" charset="-122"/>
                          <a:ea typeface="楷体" pitchFamily="49" charset="-122"/>
                        </a:rPr>
                        <a:t>左腔进油，</a:t>
                      </a:r>
                      <a:endParaRPr lang="en-US" altLang="zh-CN" sz="2400" b="1" dirty="0" smtClean="0">
                        <a:solidFill>
                          <a:schemeClr val="tx1"/>
                        </a:solidFill>
                        <a:latin typeface="楷体" pitchFamily="49" charset="-122"/>
                        <a:ea typeface="楷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楷体" pitchFamily="49" charset="-122"/>
                          <a:ea typeface="楷体" pitchFamily="49" charset="-122"/>
                        </a:rPr>
                        <a:t>缸体向左运动。</a:t>
                      </a:r>
                      <a:endParaRPr lang="zh-CN" altLang="en-US" sz="2400" b="1" dirty="0">
                        <a:solidFill>
                          <a:schemeClr val="tx1"/>
                        </a:solidFill>
                        <a:latin typeface="楷体" pitchFamily="49" charset="-122"/>
                        <a:ea typeface="楷体" pitchFamily="49" charset="-122"/>
                      </a:endParaRPr>
                    </a:p>
                  </a:txBody>
                  <a:tcPr>
                    <a:solidFill>
                      <a:schemeClr val="accent5">
                        <a:lumMod val="60000"/>
                        <a:lumOff val="40000"/>
                      </a:schemeClr>
                    </a:solidFill>
                  </a:tcPr>
                </a:tc>
              </a:tr>
            </a:tbl>
          </a:graphicData>
        </a:graphic>
      </p:graphicFrame>
      <p:grpSp>
        <p:nvGrpSpPr>
          <p:cNvPr id="3" name="Group 1028"/>
          <p:cNvGrpSpPr>
            <a:grpSpLocks/>
          </p:cNvGrpSpPr>
          <p:nvPr/>
        </p:nvGrpSpPr>
        <p:grpSpPr bwMode="auto">
          <a:xfrm>
            <a:off x="2889426" y="1313064"/>
            <a:ext cx="2252501" cy="1020092"/>
            <a:chOff x="2928" y="801"/>
            <a:chExt cx="2443" cy="731"/>
          </a:xfrm>
        </p:grpSpPr>
        <p:sp>
          <p:nvSpPr>
            <p:cNvPr id="4" name="Rectangle 1029"/>
            <p:cNvSpPr>
              <a:spLocks noChangeArrowheads="1"/>
            </p:cNvSpPr>
            <p:nvPr/>
          </p:nvSpPr>
          <p:spPr bwMode="auto">
            <a:xfrm>
              <a:off x="3456" y="816"/>
              <a:ext cx="1056" cy="43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5" name="Line 1030"/>
            <p:cNvSpPr>
              <a:spLocks noChangeShapeType="1"/>
            </p:cNvSpPr>
            <p:nvPr/>
          </p:nvSpPr>
          <p:spPr bwMode="auto">
            <a:xfrm>
              <a:off x="3456" y="816"/>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031"/>
            <p:cNvSpPr>
              <a:spLocks noChangeShapeType="1"/>
            </p:cNvSpPr>
            <p:nvPr/>
          </p:nvSpPr>
          <p:spPr bwMode="auto">
            <a:xfrm>
              <a:off x="3456" y="81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032"/>
            <p:cNvSpPr>
              <a:spLocks noChangeShapeType="1"/>
            </p:cNvSpPr>
            <p:nvPr/>
          </p:nvSpPr>
          <p:spPr bwMode="auto">
            <a:xfrm>
              <a:off x="3456" y="11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033"/>
            <p:cNvSpPr>
              <a:spLocks noChangeShapeType="1"/>
            </p:cNvSpPr>
            <p:nvPr/>
          </p:nvSpPr>
          <p:spPr bwMode="auto">
            <a:xfrm>
              <a:off x="3456" y="1248"/>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1034"/>
            <p:cNvSpPr>
              <a:spLocks noChangeArrowheads="1"/>
            </p:cNvSpPr>
            <p:nvPr/>
          </p:nvSpPr>
          <p:spPr bwMode="auto">
            <a:xfrm>
              <a:off x="3840" y="816"/>
              <a:ext cx="239" cy="432"/>
            </a:xfrm>
            <a:prstGeom prst="rect">
              <a:avLst/>
            </a:prstGeom>
            <a:gradFill rotWithShape="0">
              <a:gsLst>
                <a:gs pos="0">
                  <a:schemeClr val="accent1"/>
                </a:gs>
                <a:gs pos="50000">
                  <a:schemeClr val="accent1">
                    <a:gamma/>
                    <a:shade val="46275"/>
                    <a:invGamma/>
                  </a:schemeClr>
                </a:gs>
                <a:gs pos="100000">
                  <a:schemeClr val="accent1"/>
                </a:gs>
              </a:gsLst>
              <a:lin ang="5400000" scaled="1"/>
            </a:gradFill>
            <a:ln w="25400">
              <a:solidFill>
                <a:schemeClr val="tx1"/>
              </a:solidFill>
              <a:miter lim="800000"/>
              <a:headEnd/>
              <a:tailEnd/>
            </a:ln>
          </p:spPr>
          <p:txBody>
            <a:bodyPr wrap="none" anchor="ctr"/>
            <a:lstStyle/>
            <a:p>
              <a:pPr algn="ctr">
                <a:defRPr/>
              </a:pPr>
              <a:endParaRPr lang="zh-CN" altLang="zh-CN">
                <a:ea typeface="仿宋_GB2312" pitchFamily="49" charset="-122"/>
              </a:endParaRPr>
            </a:p>
          </p:txBody>
        </p:sp>
        <p:sp>
          <p:nvSpPr>
            <p:cNvPr id="10" name="Line 1035"/>
            <p:cNvSpPr>
              <a:spLocks noChangeShapeType="1"/>
            </p:cNvSpPr>
            <p:nvPr/>
          </p:nvSpPr>
          <p:spPr bwMode="auto">
            <a:xfrm>
              <a:off x="4512" y="81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36"/>
            <p:cNvSpPr>
              <a:spLocks noChangeShapeType="1"/>
            </p:cNvSpPr>
            <p:nvPr/>
          </p:nvSpPr>
          <p:spPr bwMode="auto">
            <a:xfrm>
              <a:off x="4512" y="11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37"/>
            <p:cNvSpPr>
              <a:spLocks noChangeShapeType="1"/>
            </p:cNvSpPr>
            <p:nvPr/>
          </p:nvSpPr>
          <p:spPr bwMode="auto">
            <a:xfrm flipH="1">
              <a:off x="3408" y="960"/>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43"/>
            <p:cNvSpPr>
              <a:spLocks noChangeShapeType="1"/>
            </p:cNvSpPr>
            <p:nvPr/>
          </p:nvSpPr>
          <p:spPr bwMode="auto">
            <a:xfrm flipH="1">
              <a:off x="3648"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1044"/>
            <p:cNvSpPr>
              <a:spLocks noChangeShapeType="1"/>
            </p:cNvSpPr>
            <p:nvPr/>
          </p:nvSpPr>
          <p:spPr bwMode="auto">
            <a:xfrm flipH="1">
              <a:off x="3744"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045"/>
            <p:cNvSpPr>
              <a:spLocks noChangeShapeType="1"/>
            </p:cNvSpPr>
            <p:nvPr/>
          </p:nvSpPr>
          <p:spPr bwMode="auto">
            <a:xfrm flipH="1">
              <a:off x="3840"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046"/>
            <p:cNvSpPr>
              <a:spLocks noChangeShapeType="1"/>
            </p:cNvSpPr>
            <p:nvPr/>
          </p:nvSpPr>
          <p:spPr bwMode="auto">
            <a:xfrm flipH="1">
              <a:off x="4032"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1047"/>
            <p:cNvSpPr>
              <a:spLocks noChangeShapeType="1"/>
            </p:cNvSpPr>
            <p:nvPr/>
          </p:nvSpPr>
          <p:spPr bwMode="auto">
            <a:xfrm flipH="1">
              <a:off x="4128"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Line 1048"/>
            <p:cNvSpPr>
              <a:spLocks noChangeShapeType="1"/>
            </p:cNvSpPr>
            <p:nvPr/>
          </p:nvSpPr>
          <p:spPr bwMode="auto">
            <a:xfrm flipH="1">
              <a:off x="3936"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1049"/>
            <p:cNvSpPr>
              <a:spLocks noChangeShapeType="1"/>
            </p:cNvSpPr>
            <p:nvPr/>
          </p:nvSpPr>
          <p:spPr bwMode="auto">
            <a:xfrm flipH="1">
              <a:off x="4224" y="1248"/>
              <a:ext cx="48" cy="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Text Box 1050"/>
            <p:cNvSpPr txBox="1">
              <a:spLocks noChangeArrowheads="1"/>
            </p:cNvSpPr>
            <p:nvPr/>
          </p:nvSpPr>
          <p:spPr bwMode="auto">
            <a:xfrm>
              <a:off x="5279" y="801"/>
              <a:ext cx="92"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endParaRPr lang="en-US" altLang="zh-CN" dirty="0">
                <a:ea typeface="仿宋_GB2312" pitchFamily="49" charset="-122"/>
              </a:endParaRPr>
            </a:p>
          </p:txBody>
        </p:sp>
        <p:sp>
          <p:nvSpPr>
            <p:cNvPr id="21" name="Text Box 1053"/>
            <p:cNvSpPr txBox="1">
              <a:spLocks noChangeArrowheads="1"/>
            </p:cNvSpPr>
            <p:nvPr/>
          </p:nvSpPr>
          <p:spPr bwMode="auto">
            <a:xfrm>
              <a:off x="4140" y="926"/>
              <a:ext cx="15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en-US" altLang="zh-CN" sz="1600">
                  <a:ea typeface="仿宋_GB2312" pitchFamily="49" charset="-122"/>
                </a:rPr>
                <a:t>d</a:t>
              </a:r>
              <a:endParaRPr lang="en-US" altLang="zh-CN">
                <a:ea typeface="仿宋_GB2312" pitchFamily="49" charset="-122"/>
              </a:endParaRPr>
            </a:p>
          </p:txBody>
        </p:sp>
        <p:sp>
          <p:nvSpPr>
            <p:cNvPr id="22" name="Line 1054"/>
            <p:cNvSpPr>
              <a:spLocks noChangeShapeType="1"/>
            </p:cNvSpPr>
            <p:nvPr/>
          </p:nvSpPr>
          <p:spPr bwMode="auto">
            <a:xfrm>
              <a:off x="3840" y="960"/>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Text Box 1055"/>
            <p:cNvSpPr txBox="1">
              <a:spLocks noChangeArrowheads="1"/>
            </p:cNvSpPr>
            <p:nvPr/>
          </p:nvSpPr>
          <p:spPr bwMode="auto">
            <a:xfrm>
              <a:off x="3120" y="1386"/>
              <a:ext cx="304"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endParaRPr lang="en-US" altLang="zh-CN" i="1" dirty="0">
                <a:ea typeface="仿宋_GB2312" pitchFamily="49" charset="-122"/>
              </a:endParaRPr>
            </a:p>
          </p:txBody>
        </p:sp>
        <p:sp>
          <p:nvSpPr>
            <p:cNvPr id="24" name="Rectangle 1056"/>
            <p:cNvSpPr>
              <a:spLocks noChangeArrowheads="1"/>
            </p:cNvSpPr>
            <p:nvPr/>
          </p:nvSpPr>
          <p:spPr bwMode="auto">
            <a:xfrm>
              <a:off x="4080" y="960"/>
              <a:ext cx="960" cy="144"/>
            </a:xfrm>
            <a:prstGeom prst="rect">
              <a:avLst/>
            </a:prstGeom>
            <a:gradFill rotWithShape="0">
              <a:gsLst>
                <a:gs pos="0">
                  <a:schemeClr val="accent1"/>
                </a:gs>
                <a:gs pos="50000">
                  <a:schemeClr val="accent1">
                    <a:gamma/>
                    <a:shade val="46275"/>
                    <a:invGamma/>
                  </a:schemeClr>
                </a:gs>
                <a:gs pos="100000">
                  <a:schemeClr val="accent1"/>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defRPr/>
              </a:pPr>
              <a:endParaRPr lang="zh-CN" altLang="zh-CN">
                <a:ea typeface="仿宋_GB2312" pitchFamily="49" charset="-122"/>
              </a:endParaRPr>
            </a:p>
          </p:txBody>
        </p:sp>
        <p:sp>
          <p:nvSpPr>
            <p:cNvPr id="25" name="Rectangle 1057"/>
            <p:cNvSpPr>
              <a:spLocks noChangeArrowheads="1"/>
            </p:cNvSpPr>
            <p:nvPr/>
          </p:nvSpPr>
          <p:spPr bwMode="auto">
            <a:xfrm>
              <a:off x="2928" y="960"/>
              <a:ext cx="912" cy="144"/>
            </a:xfrm>
            <a:prstGeom prst="rect">
              <a:avLst/>
            </a:prstGeom>
            <a:gradFill rotWithShape="0">
              <a:gsLst>
                <a:gs pos="0">
                  <a:schemeClr val="accent1"/>
                </a:gs>
                <a:gs pos="50000">
                  <a:schemeClr val="accent1">
                    <a:gamma/>
                    <a:shade val="46275"/>
                    <a:invGamma/>
                  </a:schemeClr>
                </a:gs>
                <a:gs pos="100000">
                  <a:schemeClr val="accent1"/>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grpSp>
      <p:grpSp>
        <p:nvGrpSpPr>
          <p:cNvPr id="26" name="Group 97"/>
          <p:cNvGrpSpPr>
            <a:grpSpLocks/>
          </p:cNvGrpSpPr>
          <p:nvPr/>
        </p:nvGrpSpPr>
        <p:grpSpPr bwMode="auto">
          <a:xfrm>
            <a:off x="6392473" y="1385718"/>
            <a:ext cx="2081096" cy="2207983"/>
            <a:chOff x="3120" y="2544"/>
            <a:chExt cx="1872" cy="1256"/>
          </a:xfrm>
        </p:grpSpPr>
        <p:sp>
          <p:nvSpPr>
            <p:cNvPr id="27" name="Line 52"/>
            <p:cNvSpPr>
              <a:spLocks noChangeShapeType="1"/>
            </p:cNvSpPr>
            <p:nvPr/>
          </p:nvSpPr>
          <p:spPr bwMode="auto">
            <a:xfrm>
              <a:off x="4028" y="3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53"/>
            <p:cNvSpPr>
              <a:spLocks noChangeArrowheads="1"/>
            </p:cNvSpPr>
            <p:nvPr/>
          </p:nvSpPr>
          <p:spPr bwMode="auto">
            <a:xfrm>
              <a:off x="3594" y="2544"/>
              <a:ext cx="854" cy="308"/>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54"/>
            <p:cNvSpPr>
              <a:spLocks noChangeArrowheads="1"/>
            </p:cNvSpPr>
            <p:nvPr/>
          </p:nvSpPr>
          <p:spPr bwMode="auto">
            <a:xfrm>
              <a:off x="3216" y="2640"/>
              <a:ext cx="1680" cy="97"/>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 name="Rectangle 55"/>
            <p:cNvSpPr>
              <a:spLocks noChangeArrowheads="1"/>
            </p:cNvSpPr>
            <p:nvPr/>
          </p:nvSpPr>
          <p:spPr bwMode="auto">
            <a:xfrm>
              <a:off x="3936" y="2544"/>
              <a:ext cx="188" cy="30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nvGrpSpPr>
            <p:cNvPr id="31" name="Group 85"/>
            <p:cNvGrpSpPr>
              <a:grpSpLocks/>
            </p:cNvGrpSpPr>
            <p:nvPr/>
          </p:nvGrpSpPr>
          <p:grpSpPr bwMode="auto">
            <a:xfrm>
              <a:off x="3120" y="2544"/>
              <a:ext cx="96" cy="288"/>
              <a:chOff x="3120" y="2544"/>
              <a:chExt cx="96" cy="288"/>
            </a:xfrm>
          </p:grpSpPr>
          <p:sp>
            <p:nvSpPr>
              <p:cNvPr id="40" name="Line 74"/>
              <p:cNvSpPr>
                <a:spLocks noChangeShapeType="1"/>
              </p:cNvSpPr>
              <p:nvPr/>
            </p:nvSpPr>
            <p:spPr bwMode="auto">
              <a:xfrm>
                <a:off x="3216" y="2544"/>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79"/>
              <p:cNvSpPr>
                <a:spLocks noChangeShapeType="1"/>
              </p:cNvSpPr>
              <p:nvPr/>
            </p:nvSpPr>
            <p:spPr bwMode="auto">
              <a:xfrm flipH="1">
                <a:off x="3120" y="2544"/>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80"/>
              <p:cNvSpPr>
                <a:spLocks noChangeShapeType="1"/>
              </p:cNvSpPr>
              <p:nvPr/>
            </p:nvSpPr>
            <p:spPr bwMode="auto">
              <a:xfrm flipH="1">
                <a:off x="3120" y="2592"/>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81"/>
              <p:cNvSpPr>
                <a:spLocks noChangeShapeType="1"/>
              </p:cNvSpPr>
              <p:nvPr/>
            </p:nvSpPr>
            <p:spPr bwMode="auto">
              <a:xfrm flipH="1">
                <a:off x="3120" y="26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82"/>
              <p:cNvSpPr>
                <a:spLocks noChangeShapeType="1"/>
              </p:cNvSpPr>
              <p:nvPr/>
            </p:nvSpPr>
            <p:spPr bwMode="auto">
              <a:xfrm flipH="1">
                <a:off x="3120" y="2688"/>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83"/>
              <p:cNvSpPr>
                <a:spLocks noChangeShapeType="1"/>
              </p:cNvSpPr>
              <p:nvPr/>
            </p:nvSpPr>
            <p:spPr bwMode="auto">
              <a:xfrm flipH="1">
                <a:off x="3120" y="2784"/>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84"/>
              <p:cNvSpPr>
                <a:spLocks noChangeShapeType="1"/>
              </p:cNvSpPr>
              <p:nvPr/>
            </p:nvSpPr>
            <p:spPr bwMode="auto">
              <a:xfrm flipH="1">
                <a:off x="3120" y="2736"/>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86"/>
            <p:cNvGrpSpPr>
              <a:grpSpLocks/>
            </p:cNvGrpSpPr>
            <p:nvPr/>
          </p:nvGrpSpPr>
          <p:grpSpPr bwMode="auto">
            <a:xfrm flipH="1">
              <a:off x="4896" y="2544"/>
              <a:ext cx="96" cy="288"/>
              <a:chOff x="3120" y="2544"/>
              <a:chExt cx="96" cy="288"/>
            </a:xfrm>
          </p:grpSpPr>
          <p:sp>
            <p:nvSpPr>
              <p:cNvPr id="33" name="Line 87"/>
              <p:cNvSpPr>
                <a:spLocks noChangeShapeType="1"/>
              </p:cNvSpPr>
              <p:nvPr/>
            </p:nvSpPr>
            <p:spPr bwMode="auto">
              <a:xfrm>
                <a:off x="3216" y="2544"/>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88"/>
              <p:cNvSpPr>
                <a:spLocks noChangeShapeType="1"/>
              </p:cNvSpPr>
              <p:nvPr/>
            </p:nvSpPr>
            <p:spPr bwMode="auto">
              <a:xfrm flipH="1">
                <a:off x="3120" y="2544"/>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89"/>
              <p:cNvSpPr>
                <a:spLocks noChangeShapeType="1"/>
              </p:cNvSpPr>
              <p:nvPr/>
            </p:nvSpPr>
            <p:spPr bwMode="auto">
              <a:xfrm flipH="1">
                <a:off x="3120" y="2592"/>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90"/>
              <p:cNvSpPr>
                <a:spLocks noChangeShapeType="1"/>
              </p:cNvSpPr>
              <p:nvPr/>
            </p:nvSpPr>
            <p:spPr bwMode="auto">
              <a:xfrm flipH="1">
                <a:off x="3120" y="26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91"/>
              <p:cNvSpPr>
                <a:spLocks noChangeShapeType="1"/>
              </p:cNvSpPr>
              <p:nvPr/>
            </p:nvSpPr>
            <p:spPr bwMode="auto">
              <a:xfrm flipH="1">
                <a:off x="3120" y="2688"/>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92"/>
              <p:cNvSpPr>
                <a:spLocks noChangeShapeType="1"/>
              </p:cNvSpPr>
              <p:nvPr/>
            </p:nvSpPr>
            <p:spPr bwMode="auto">
              <a:xfrm flipH="1">
                <a:off x="3120" y="2784"/>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93"/>
              <p:cNvSpPr>
                <a:spLocks noChangeShapeType="1"/>
              </p:cNvSpPr>
              <p:nvPr/>
            </p:nvSpPr>
            <p:spPr bwMode="auto">
              <a:xfrm flipH="1">
                <a:off x="3120" y="2736"/>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478147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3099623638"/>
              </p:ext>
            </p:extLst>
          </p:nvPr>
        </p:nvGraphicFramePr>
        <p:xfrm>
          <a:off x="-72654" y="44625"/>
          <a:ext cx="9253166" cy="6595044"/>
        </p:xfrm>
        <a:graphic>
          <a:graphicData uri="http://schemas.openxmlformats.org/drawingml/2006/table">
            <a:tbl>
              <a:tblPr firstRow="1" bandRow="1">
                <a:tableStyleId>{5C22544A-7EE6-4342-B048-85BDC9FD1C3A}</a:tableStyleId>
              </a:tblPr>
              <a:tblGrid>
                <a:gridCol w="972246"/>
                <a:gridCol w="2880320"/>
                <a:gridCol w="2736304"/>
                <a:gridCol w="2664296"/>
              </a:tblGrid>
              <a:tr h="2808312">
                <a:tc>
                  <a:txBody>
                    <a:bodyPr/>
                    <a:lstStyle/>
                    <a:p>
                      <a:endParaRPr lang="zh-CN" altLang="en-US" sz="1800" dirty="0"/>
                    </a:p>
                  </a:txBody>
                  <a:tcPr marL="91449" marR="91449" marT="45722" marB="4572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i="0" dirty="0">
                        <a:latin typeface="楷体" pitchFamily="49" charset="-122"/>
                        <a:ea typeface="楷体" pitchFamily="49" charset="-122"/>
                      </a:endParaRPr>
                    </a:p>
                  </a:txBody>
                  <a:tcPr marL="91449" marR="91449" marT="45722" marB="45722"/>
                </a:tc>
                <a:tc>
                  <a:txBody>
                    <a:bodyPr/>
                    <a:lstStyle/>
                    <a:p>
                      <a:pPr algn="ctr"/>
                      <a:endParaRPr lang="zh-CN" altLang="en-US" sz="2400" i="0" dirty="0">
                        <a:latin typeface="楷体" pitchFamily="49" charset="-122"/>
                        <a:ea typeface="楷体" pitchFamily="49" charset="-122"/>
                      </a:endParaRPr>
                    </a:p>
                  </a:txBody>
                  <a:tcPr marL="91449" marR="91449"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i="0" dirty="0">
                        <a:latin typeface="楷体" pitchFamily="49" charset="-122"/>
                        <a:ea typeface="楷体" pitchFamily="49" charset="-122"/>
                      </a:endParaRPr>
                    </a:p>
                  </a:txBody>
                  <a:tcPr marL="91449" marR="91449" marT="45722" marB="45722"/>
                </a:tc>
              </a:tr>
              <a:tr h="1080120">
                <a:tc>
                  <a:txBody>
                    <a:bodyPr/>
                    <a:lstStyle/>
                    <a:p>
                      <a:pPr algn="ctr"/>
                      <a:endParaRPr lang="en-US" altLang="zh-CN" sz="1200" dirty="0" smtClean="0"/>
                    </a:p>
                    <a:p>
                      <a:pPr algn="ctr"/>
                      <a:r>
                        <a:rPr lang="en-US" altLang="zh-CN" sz="2400" dirty="0" smtClean="0"/>
                        <a:t>F</a:t>
                      </a:r>
                      <a:endParaRPr lang="zh-CN" altLang="en-US" sz="2400" dirty="0"/>
                    </a:p>
                  </a:txBody>
                  <a:tcPr marL="91449" marR="91449" marT="45722" marB="45722"/>
                </a:tc>
                <a:tc>
                  <a:txBody>
                    <a:bodyPr/>
                    <a:lstStyle/>
                    <a:p>
                      <a:endParaRPr lang="zh-CN" altLang="en-US" sz="1800" dirty="0"/>
                    </a:p>
                  </a:txBody>
                  <a:tcPr marL="91449" marR="91449" marT="45722" marB="45722"/>
                </a:tc>
                <a:tc>
                  <a:txBody>
                    <a:bodyPr/>
                    <a:lstStyle/>
                    <a:p>
                      <a:endParaRPr lang="zh-CN" altLang="en-US" sz="1800" dirty="0"/>
                    </a:p>
                  </a:txBody>
                  <a:tcPr marL="91449" marR="91449" marT="45722" marB="45722"/>
                </a:tc>
                <a:tc>
                  <a:txBody>
                    <a:bodyPr/>
                    <a:lstStyle/>
                    <a:p>
                      <a:endParaRPr lang="zh-CN" altLang="en-US" sz="1800" dirty="0"/>
                    </a:p>
                  </a:txBody>
                  <a:tcPr marL="91449" marR="91449" marT="45722" marB="45722"/>
                </a:tc>
              </a:tr>
              <a:tr h="1152128">
                <a:tc>
                  <a:txBody>
                    <a:bodyPr/>
                    <a:lstStyle/>
                    <a:p>
                      <a:pPr algn="ctr"/>
                      <a:endParaRPr lang="en-US" altLang="zh-CN" sz="1200" dirty="0" smtClean="0"/>
                    </a:p>
                    <a:p>
                      <a:pPr algn="ctr"/>
                      <a:r>
                        <a:rPr lang="en-US" altLang="zh-CN" sz="2400" dirty="0" smtClean="0"/>
                        <a:t>V</a:t>
                      </a:r>
                      <a:endParaRPr lang="zh-CN" altLang="en-US" sz="2400" dirty="0"/>
                    </a:p>
                  </a:txBody>
                  <a:tcPr marL="91449" marR="91449" marT="45722" marB="45722">
                    <a:solidFill>
                      <a:schemeClr val="accent5">
                        <a:lumMod val="75000"/>
                      </a:schemeClr>
                    </a:solidFill>
                  </a:tcPr>
                </a:tc>
                <a:tc>
                  <a:txBody>
                    <a:bodyPr/>
                    <a:lstStyle/>
                    <a:p>
                      <a:endParaRPr lang="zh-CN" altLang="en-US" sz="1800" dirty="0"/>
                    </a:p>
                  </a:txBody>
                  <a:tcPr marL="91449" marR="91449" marT="45722" marB="45722">
                    <a:solidFill>
                      <a:schemeClr val="accent5">
                        <a:lumMod val="75000"/>
                      </a:schemeClr>
                    </a:solidFill>
                  </a:tcPr>
                </a:tc>
                <a:tc>
                  <a:txBody>
                    <a:bodyPr/>
                    <a:lstStyle/>
                    <a:p>
                      <a:endParaRPr lang="zh-CN" altLang="en-US" sz="1800" dirty="0"/>
                    </a:p>
                  </a:txBody>
                  <a:tcPr marL="91449" marR="91449" marT="45722" marB="45722">
                    <a:solidFill>
                      <a:schemeClr val="accent5">
                        <a:lumMod val="75000"/>
                      </a:schemeClr>
                    </a:solidFill>
                  </a:tcPr>
                </a:tc>
                <a:tc>
                  <a:txBody>
                    <a:bodyPr/>
                    <a:lstStyle/>
                    <a:p>
                      <a:endParaRPr lang="zh-CN" altLang="en-US" sz="1800" dirty="0"/>
                    </a:p>
                  </a:txBody>
                  <a:tcPr marL="91449" marR="91449" marT="45722" marB="45722">
                    <a:solidFill>
                      <a:schemeClr val="accent5">
                        <a:lumMod val="75000"/>
                      </a:schemeClr>
                    </a:solidFill>
                  </a:tcPr>
                </a:tc>
              </a:tr>
              <a:tr h="1152128">
                <a:tc>
                  <a:txBody>
                    <a:bodyPr/>
                    <a:lstStyle/>
                    <a:p>
                      <a:pPr algn="ctr"/>
                      <a:r>
                        <a:rPr lang="zh-CN" altLang="en-US" sz="2400" b="1" dirty="0" smtClean="0">
                          <a:latin typeface="楷体" panose="02010609060101010101" pitchFamily="49" charset="-122"/>
                          <a:ea typeface="楷体" panose="02010609060101010101" pitchFamily="49" charset="-122"/>
                        </a:rPr>
                        <a:t>输入相同压力、流量</a:t>
                      </a:r>
                      <a:endParaRPr lang="zh-CN" altLang="en-US" sz="2400" b="1" dirty="0">
                        <a:latin typeface="楷体" panose="02010609060101010101" pitchFamily="49" charset="-122"/>
                        <a:ea typeface="楷体" panose="02010609060101010101" pitchFamily="49" charset="-122"/>
                      </a:endParaRPr>
                    </a:p>
                  </a:txBody>
                  <a:tcPr marL="91449" marR="91449" marT="45722" marB="45722">
                    <a:solidFill>
                      <a:schemeClr val="tx2">
                        <a:lumMod val="20000"/>
                        <a:lumOff val="80000"/>
                      </a:schemeClr>
                    </a:solidFill>
                  </a:tcPr>
                </a:tc>
                <a:tc>
                  <a:txBody>
                    <a:bodyPr/>
                    <a:lstStyle/>
                    <a:p>
                      <a:r>
                        <a:rPr lang="zh-CN" altLang="en-US" sz="2400" b="1" dirty="0" smtClean="0">
                          <a:latin typeface="楷体" panose="02010609060101010101" pitchFamily="49" charset="-122"/>
                          <a:ea typeface="楷体" panose="02010609060101010101" pitchFamily="49" charset="-122"/>
                        </a:rPr>
                        <a:t>承压面积最大，所以输出力最大，运动速度最慢。</a:t>
                      </a:r>
                      <a:endParaRPr lang="en-US" altLang="zh-CN" sz="2400" b="1" dirty="0" smtClean="0">
                        <a:latin typeface="楷体" panose="02010609060101010101" pitchFamily="49" charset="-122"/>
                        <a:ea typeface="楷体" panose="02010609060101010101" pitchFamily="49" charset="-122"/>
                      </a:endParaRPr>
                    </a:p>
                    <a:p>
                      <a:r>
                        <a:rPr lang="zh-CN" altLang="en-US" sz="2400" b="1" dirty="0" smtClean="0">
                          <a:latin typeface="楷体" panose="02010609060101010101" pitchFamily="49" charset="-122"/>
                          <a:ea typeface="楷体" panose="02010609060101010101" pitchFamily="49" charset="-122"/>
                        </a:rPr>
                        <a:t>      工进</a:t>
                      </a:r>
                      <a:endParaRPr lang="zh-CN" altLang="en-US" sz="2400" b="1" dirty="0">
                        <a:latin typeface="楷体" panose="02010609060101010101" pitchFamily="49" charset="-122"/>
                        <a:ea typeface="楷体" panose="02010609060101010101" pitchFamily="49" charset="-122"/>
                      </a:endParaRPr>
                    </a:p>
                  </a:txBody>
                  <a:tcPr marL="91449" marR="91449" marT="45722" marB="45722">
                    <a:solidFill>
                      <a:schemeClr val="tx2">
                        <a:lumMod val="20000"/>
                        <a:lumOff val="80000"/>
                      </a:schemeClr>
                    </a:solidFill>
                  </a:tcPr>
                </a:tc>
                <a:tc>
                  <a:txBody>
                    <a:bodyPr/>
                    <a:lstStyle/>
                    <a:p>
                      <a:r>
                        <a:rPr lang="zh-CN" altLang="en-US" sz="2400" b="1" dirty="0" smtClean="0">
                          <a:latin typeface="楷体" panose="02010609060101010101" pitchFamily="49" charset="-122"/>
                          <a:ea typeface="楷体" panose="02010609060101010101" pitchFamily="49" charset="-122"/>
                        </a:rPr>
                        <a:t>承压面积为活塞面积与活塞杆面积之差，运动速度快。</a:t>
                      </a:r>
                      <a:endParaRPr lang="en-US" altLang="zh-CN" sz="2400" b="1" dirty="0" smtClean="0">
                        <a:latin typeface="楷体" panose="02010609060101010101" pitchFamily="49" charset="-122"/>
                        <a:ea typeface="楷体" panose="02010609060101010101" pitchFamily="49" charset="-122"/>
                      </a:endParaRPr>
                    </a:p>
                    <a:p>
                      <a:r>
                        <a:rPr lang="en-US" altLang="zh-CN" sz="24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快退</a:t>
                      </a:r>
                      <a:endParaRPr lang="zh-CN" altLang="en-US" sz="2400" b="1" dirty="0">
                        <a:latin typeface="楷体" panose="02010609060101010101" pitchFamily="49" charset="-122"/>
                        <a:ea typeface="楷体" panose="02010609060101010101" pitchFamily="49" charset="-122"/>
                      </a:endParaRPr>
                    </a:p>
                  </a:txBody>
                  <a:tcPr marL="91449" marR="91449" marT="45722" marB="45722">
                    <a:solidFill>
                      <a:schemeClr val="tx2">
                        <a:lumMod val="20000"/>
                        <a:lumOff val="80000"/>
                      </a:schemeClr>
                    </a:solidFill>
                  </a:tcPr>
                </a:tc>
                <a:tc>
                  <a:txBody>
                    <a:bodyPr/>
                    <a:lstStyle/>
                    <a:p>
                      <a:r>
                        <a:rPr lang="zh-CN" altLang="en-US" sz="2400" b="1" dirty="0" smtClean="0">
                          <a:latin typeface="楷体" panose="02010609060101010101" pitchFamily="49" charset="-122"/>
                          <a:ea typeface="楷体" panose="02010609060101010101" pitchFamily="49" charset="-122"/>
                        </a:rPr>
                        <a:t>承压面积为活塞杆面积，输入流量大，运动速度快。</a:t>
                      </a:r>
                      <a:endParaRPr lang="en-US" altLang="zh-CN" sz="2400" b="1" dirty="0" smtClean="0">
                        <a:latin typeface="楷体" panose="02010609060101010101" pitchFamily="49" charset="-122"/>
                        <a:ea typeface="楷体" panose="02010609060101010101" pitchFamily="49" charset="-122"/>
                      </a:endParaRPr>
                    </a:p>
                    <a:p>
                      <a:r>
                        <a:rPr lang="en-US" altLang="zh-CN" sz="24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快进</a:t>
                      </a:r>
                      <a:endParaRPr lang="zh-CN" altLang="en-US" sz="2400" b="1" dirty="0">
                        <a:latin typeface="楷体" panose="02010609060101010101" pitchFamily="49" charset="-122"/>
                        <a:ea typeface="楷体" panose="02010609060101010101" pitchFamily="49" charset="-122"/>
                      </a:endParaRPr>
                    </a:p>
                  </a:txBody>
                  <a:tcPr marL="91449" marR="91449" marT="45722" marB="45722">
                    <a:solidFill>
                      <a:schemeClr val="tx2">
                        <a:lumMod val="20000"/>
                        <a:lumOff val="80000"/>
                      </a:schemeClr>
                    </a:solidFill>
                  </a:tcPr>
                </a:tc>
              </a:tr>
            </a:tbl>
          </a:graphicData>
        </a:graphic>
      </p:graphicFrame>
      <p:graphicFrame>
        <p:nvGraphicFramePr>
          <p:cNvPr id="49178" name="对象 2"/>
          <p:cNvGraphicFramePr>
            <a:graphicFrameLocks noChangeAspect="1"/>
          </p:cNvGraphicFramePr>
          <p:nvPr>
            <p:extLst>
              <p:ext uri="{D42A27DB-BD31-4B8C-83A1-F6EECF244321}">
                <p14:modId xmlns:p14="http://schemas.microsoft.com/office/powerpoint/2010/main" val="285841856"/>
              </p:ext>
            </p:extLst>
          </p:nvPr>
        </p:nvGraphicFramePr>
        <p:xfrm>
          <a:off x="1416104" y="4077072"/>
          <a:ext cx="1398588" cy="863600"/>
        </p:xfrm>
        <a:graphic>
          <a:graphicData uri="http://schemas.openxmlformats.org/presentationml/2006/ole">
            <mc:AlternateContent xmlns:mc="http://schemas.openxmlformats.org/markup-compatibility/2006">
              <mc:Choice xmlns:v="urn:schemas-microsoft-com:vml" Requires="v">
                <p:oleObj spid="_x0000_s52457" name="公式" r:id="rId3" imgW="583947" imgH="736280" progId="Equation.3">
                  <p:embed/>
                </p:oleObj>
              </mc:Choice>
              <mc:Fallback>
                <p:oleObj name="公式" r:id="rId3" imgW="583947" imgH="736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104" y="4077072"/>
                        <a:ext cx="13985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80" name="对象 4"/>
          <p:cNvGraphicFramePr>
            <a:graphicFrameLocks noChangeAspect="1"/>
          </p:cNvGraphicFramePr>
          <p:nvPr>
            <p:extLst>
              <p:ext uri="{D42A27DB-BD31-4B8C-83A1-F6EECF244321}">
                <p14:modId xmlns:p14="http://schemas.microsoft.com/office/powerpoint/2010/main" val="3337920192"/>
              </p:ext>
            </p:extLst>
          </p:nvPr>
        </p:nvGraphicFramePr>
        <p:xfrm>
          <a:off x="3976459" y="4077072"/>
          <a:ext cx="2427287" cy="792163"/>
        </p:xfrm>
        <a:graphic>
          <a:graphicData uri="http://schemas.openxmlformats.org/presentationml/2006/ole">
            <mc:AlternateContent xmlns:mc="http://schemas.openxmlformats.org/markup-compatibility/2006">
              <mc:Choice xmlns:v="urn:schemas-microsoft-com:vml" Requires="v">
                <p:oleObj spid="_x0000_s52458" name="公式" r:id="rId5" imgW="1257300" imgH="685800" progId="Equation.3">
                  <p:embed/>
                </p:oleObj>
              </mc:Choice>
              <mc:Fallback>
                <p:oleObj name="公式" r:id="rId5" imgW="125730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6459" y="4077072"/>
                        <a:ext cx="24272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81" name="对象 5"/>
          <p:cNvGraphicFramePr>
            <a:graphicFrameLocks noChangeAspect="1"/>
          </p:cNvGraphicFramePr>
          <p:nvPr>
            <p:extLst>
              <p:ext uri="{D42A27DB-BD31-4B8C-83A1-F6EECF244321}">
                <p14:modId xmlns:p14="http://schemas.microsoft.com/office/powerpoint/2010/main" val="147379055"/>
              </p:ext>
            </p:extLst>
          </p:nvPr>
        </p:nvGraphicFramePr>
        <p:xfrm>
          <a:off x="7108071" y="3068960"/>
          <a:ext cx="1349945" cy="624229"/>
        </p:xfrm>
        <a:graphic>
          <a:graphicData uri="http://schemas.openxmlformats.org/presentationml/2006/ole">
            <mc:AlternateContent xmlns:mc="http://schemas.openxmlformats.org/markup-compatibility/2006">
              <mc:Choice xmlns:v="urn:schemas-microsoft-com:vml" Requires="v">
                <p:oleObj spid="_x0000_s52459" name="公式" r:id="rId7" imgW="761669" imgH="571252" progId="Equation.3">
                  <p:embed/>
                </p:oleObj>
              </mc:Choice>
              <mc:Fallback>
                <p:oleObj name="公式" r:id="rId7" imgW="761669" imgH="57125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8071" y="3068960"/>
                        <a:ext cx="1349945" cy="624229"/>
                      </a:xfrm>
                      <a:prstGeom prst="rect">
                        <a:avLst/>
                      </a:prstGeom>
                      <a:noFill/>
                      <a:ln>
                        <a:noFill/>
                      </a:ln>
                      <a:extLst/>
                    </p:spPr>
                  </p:pic>
                </p:oleObj>
              </mc:Fallback>
            </mc:AlternateContent>
          </a:graphicData>
        </a:graphic>
      </p:graphicFrame>
      <p:graphicFrame>
        <p:nvGraphicFramePr>
          <p:cNvPr id="49182" name="对象 6"/>
          <p:cNvGraphicFramePr>
            <a:graphicFrameLocks noChangeAspect="1"/>
          </p:cNvGraphicFramePr>
          <p:nvPr>
            <p:extLst>
              <p:ext uri="{D42A27DB-BD31-4B8C-83A1-F6EECF244321}">
                <p14:modId xmlns:p14="http://schemas.microsoft.com/office/powerpoint/2010/main" val="1162079121"/>
              </p:ext>
            </p:extLst>
          </p:nvPr>
        </p:nvGraphicFramePr>
        <p:xfrm>
          <a:off x="7214695" y="4149080"/>
          <a:ext cx="1295400" cy="792162"/>
        </p:xfrm>
        <a:graphic>
          <a:graphicData uri="http://schemas.openxmlformats.org/presentationml/2006/ole">
            <mc:AlternateContent xmlns:mc="http://schemas.openxmlformats.org/markup-compatibility/2006">
              <mc:Choice xmlns:v="urn:schemas-microsoft-com:vml" Requires="v">
                <p:oleObj spid="_x0000_s52460" name="公式" r:id="rId9" imgW="482391" imgH="660113" progId="Equation.3">
                  <p:embed/>
                </p:oleObj>
              </mc:Choice>
              <mc:Fallback>
                <p:oleObj name="公式" r:id="rId9" imgW="482391" imgH="6601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14695" y="4149080"/>
                        <a:ext cx="1295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22991297"/>
              </p:ext>
            </p:extLst>
          </p:nvPr>
        </p:nvGraphicFramePr>
        <p:xfrm>
          <a:off x="1052279" y="3068960"/>
          <a:ext cx="2664296" cy="596776"/>
        </p:xfrm>
        <a:graphic>
          <a:graphicData uri="http://schemas.openxmlformats.org/presentationml/2006/ole">
            <mc:AlternateContent xmlns:mc="http://schemas.openxmlformats.org/markup-compatibility/2006">
              <mc:Choice xmlns:v="urn:schemas-microsoft-com:vml" Requires="v">
                <p:oleObj spid="_x0000_s52461" name="公式" r:id="rId11" imgW="2679480" imgH="571320" progId="Equation.3">
                  <p:embed/>
                </p:oleObj>
              </mc:Choice>
              <mc:Fallback>
                <p:oleObj name="公式" r:id="rId11" imgW="2679480" imgH="571320" progId="Equation.3">
                  <p:embed/>
                  <p:pic>
                    <p:nvPicPr>
                      <p:cNvPr id="0" name=""/>
                      <p:cNvPicPr>
                        <a:picLocks noChangeAspect="1" noChangeArrowheads="1"/>
                      </p:cNvPicPr>
                      <p:nvPr/>
                    </p:nvPicPr>
                    <p:blipFill>
                      <a:blip r:embed="rId12"/>
                      <a:srcRect/>
                      <a:stretch>
                        <a:fillRect/>
                      </a:stretch>
                    </p:blipFill>
                    <p:spPr bwMode="auto">
                      <a:xfrm>
                        <a:off x="1052279" y="3068960"/>
                        <a:ext cx="2664296" cy="596776"/>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02519856"/>
              </p:ext>
            </p:extLst>
          </p:nvPr>
        </p:nvGraphicFramePr>
        <p:xfrm>
          <a:off x="3899982" y="2996952"/>
          <a:ext cx="2510160" cy="688538"/>
        </p:xfrm>
        <a:graphic>
          <a:graphicData uri="http://schemas.openxmlformats.org/presentationml/2006/ole">
            <mc:AlternateContent xmlns:mc="http://schemas.openxmlformats.org/markup-compatibility/2006">
              <mc:Choice xmlns:v="urn:schemas-microsoft-com:vml" Requires="v">
                <p:oleObj spid="_x0000_s52462" name="公式" r:id="rId13" imgW="2552400" imgH="571320" progId="Equation.3">
                  <p:embed/>
                </p:oleObj>
              </mc:Choice>
              <mc:Fallback>
                <p:oleObj name="公式" r:id="rId13" imgW="2552400" imgH="5713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9982" y="2996952"/>
                        <a:ext cx="2510160" cy="688538"/>
                      </a:xfrm>
                      <a:prstGeom prst="rect">
                        <a:avLst/>
                      </a:prstGeom>
                      <a:noFill/>
                      <a:ln>
                        <a:noFill/>
                      </a:ln>
                    </p:spPr>
                  </p:pic>
                </p:oleObj>
              </mc:Fallback>
            </mc:AlternateContent>
          </a:graphicData>
        </a:graphic>
      </p:graphicFrame>
      <p:grpSp>
        <p:nvGrpSpPr>
          <p:cNvPr id="10" name="Group 31"/>
          <p:cNvGrpSpPr>
            <a:grpSpLocks/>
          </p:cNvGrpSpPr>
          <p:nvPr/>
        </p:nvGrpSpPr>
        <p:grpSpPr bwMode="auto">
          <a:xfrm>
            <a:off x="1052279" y="309497"/>
            <a:ext cx="2435522" cy="2399423"/>
            <a:chOff x="957" y="2335"/>
            <a:chExt cx="1693" cy="1457"/>
          </a:xfrm>
        </p:grpSpPr>
        <p:sp>
          <p:nvSpPr>
            <p:cNvPr id="11" name="Line 32"/>
            <p:cNvSpPr>
              <a:spLocks noChangeShapeType="1"/>
            </p:cNvSpPr>
            <p:nvPr/>
          </p:nvSpPr>
          <p:spPr bwMode="auto">
            <a:xfrm>
              <a:off x="1659" y="3792"/>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33"/>
            <p:cNvSpPr>
              <a:spLocks noChangeArrowheads="1"/>
            </p:cNvSpPr>
            <p:nvPr/>
          </p:nvSpPr>
          <p:spPr bwMode="auto">
            <a:xfrm>
              <a:off x="1130" y="2335"/>
              <a:ext cx="1041" cy="357"/>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34"/>
            <p:cNvSpPr>
              <a:spLocks noChangeArrowheads="1"/>
            </p:cNvSpPr>
            <p:nvPr/>
          </p:nvSpPr>
          <p:spPr bwMode="auto">
            <a:xfrm>
              <a:off x="1690" y="2448"/>
              <a:ext cx="960" cy="14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 name="Rectangle 35"/>
            <p:cNvSpPr>
              <a:spLocks noChangeArrowheads="1"/>
            </p:cNvSpPr>
            <p:nvPr/>
          </p:nvSpPr>
          <p:spPr bwMode="auto">
            <a:xfrm>
              <a:off x="1547" y="2347"/>
              <a:ext cx="229" cy="333"/>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5" name="Line 36"/>
            <p:cNvSpPr>
              <a:spLocks noChangeShapeType="1"/>
            </p:cNvSpPr>
            <p:nvPr/>
          </p:nvSpPr>
          <p:spPr bwMode="auto">
            <a:xfrm>
              <a:off x="1182" y="2668"/>
              <a:ext cx="0" cy="453"/>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37"/>
            <p:cNvSpPr>
              <a:spLocks noChangeShapeType="1"/>
            </p:cNvSpPr>
            <p:nvPr/>
          </p:nvSpPr>
          <p:spPr bwMode="auto">
            <a:xfrm>
              <a:off x="2119" y="2668"/>
              <a:ext cx="8" cy="614"/>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41"/>
            <p:cNvSpPr>
              <a:spLocks noChangeShapeType="1"/>
            </p:cNvSpPr>
            <p:nvPr/>
          </p:nvSpPr>
          <p:spPr bwMode="auto">
            <a:xfrm flipH="1" flipV="1">
              <a:off x="1121" y="2788"/>
              <a:ext cx="9" cy="513"/>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46"/>
            <p:cNvSpPr txBox="1">
              <a:spLocks noChangeArrowheads="1"/>
            </p:cNvSpPr>
            <p:nvPr/>
          </p:nvSpPr>
          <p:spPr bwMode="auto">
            <a:xfrm>
              <a:off x="957" y="3393"/>
              <a:ext cx="1463"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en-US" altLang="zh-CN" sz="2000" dirty="0">
                  <a:ea typeface="仿宋_GB2312" pitchFamily="49" charset="-122"/>
                </a:rPr>
                <a:t>(a)</a:t>
              </a:r>
              <a:r>
                <a:rPr lang="zh-CN" altLang="en-US" sz="2000" dirty="0">
                  <a:ea typeface="仿宋_GB2312" pitchFamily="49" charset="-122"/>
                </a:rPr>
                <a:t>无杆腔进油</a:t>
              </a:r>
              <a:endParaRPr lang="zh-CN" altLang="en-US" sz="2000" i="1" dirty="0">
                <a:ea typeface="仿宋_GB2312" pitchFamily="49" charset="-122"/>
              </a:endParaRPr>
            </a:p>
          </p:txBody>
        </p:sp>
        <p:graphicFrame>
          <p:nvGraphicFramePr>
            <p:cNvPr id="20" name="Object 47"/>
            <p:cNvGraphicFramePr>
              <a:graphicFrameLocks noChangeAspect="1"/>
            </p:cNvGraphicFramePr>
            <p:nvPr>
              <p:extLst>
                <p:ext uri="{D42A27DB-BD31-4B8C-83A1-F6EECF244321}">
                  <p14:modId xmlns:p14="http://schemas.microsoft.com/office/powerpoint/2010/main" val="938904467"/>
                </p:ext>
              </p:extLst>
            </p:nvPr>
          </p:nvGraphicFramePr>
          <p:xfrm>
            <a:off x="1250" y="2849"/>
            <a:ext cx="226" cy="238"/>
          </p:xfrm>
          <a:graphic>
            <a:graphicData uri="http://schemas.openxmlformats.org/presentationml/2006/ole">
              <mc:AlternateContent xmlns:mc="http://schemas.openxmlformats.org/markup-compatibility/2006">
                <mc:Choice xmlns:v="urn:schemas-microsoft-com:vml" Requires="v">
                  <p:oleObj spid="_x0000_s52463"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0" y="2849"/>
                          <a:ext cx="226" cy="238"/>
                        </a:xfrm>
                        <a:prstGeom prst="rect">
                          <a:avLst/>
                        </a:prstGeom>
                        <a:solidFill>
                          <a:srgbClr val="FFCC99"/>
                        </a:solidFill>
                        <a:ln>
                          <a:noFill/>
                        </a:ln>
                        <a:extLst/>
                      </p:spPr>
                    </p:pic>
                  </p:oleObj>
                </mc:Fallback>
              </mc:AlternateContent>
            </a:graphicData>
          </a:graphic>
        </p:graphicFrame>
        <p:graphicFrame>
          <p:nvGraphicFramePr>
            <p:cNvPr id="21" name="Object 48"/>
            <p:cNvGraphicFramePr>
              <a:graphicFrameLocks noChangeAspect="1"/>
            </p:cNvGraphicFramePr>
            <p:nvPr>
              <p:extLst>
                <p:ext uri="{D42A27DB-BD31-4B8C-83A1-F6EECF244321}">
                  <p14:modId xmlns:p14="http://schemas.microsoft.com/office/powerpoint/2010/main" val="3252796213"/>
                </p:ext>
              </p:extLst>
            </p:nvPr>
          </p:nvGraphicFramePr>
          <p:xfrm>
            <a:off x="1835" y="2894"/>
            <a:ext cx="246" cy="193"/>
          </p:xfrm>
          <a:graphic>
            <a:graphicData uri="http://schemas.openxmlformats.org/presentationml/2006/ole">
              <mc:AlternateContent xmlns:mc="http://schemas.openxmlformats.org/markup-compatibility/2006">
                <mc:Choice xmlns:v="urn:schemas-microsoft-com:vml" Requires="v">
                  <p:oleObj spid="_x0000_s52464" name="Equation" r:id="rId17" imgW="164885" imgH="215619" progId="Equation.3">
                    <p:embed/>
                  </p:oleObj>
                </mc:Choice>
                <mc:Fallback>
                  <p:oleObj name="Equation" r:id="rId17"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5" y="2894"/>
                          <a:ext cx="246" cy="193"/>
                        </a:xfrm>
                        <a:prstGeom prst="rect">
                          <a:avLst/>
                        </a:prstGeom>
                        <a:solidFill>
                          <a:srgbClr val="FFCC99"/>
                        </a:solidFill>
                        <a:ln>
                          <a:noFill/>
                        </a:ln>
                        <a:extLst/>
                      </p:spPr>
                    </p:pic>
                  </p:oleObj>
                </mc:Fallback>
              </mc:AlternateContent>
            </a:graphicData>
          </a:graphic>
        </p:graphicFrame>
      </p:grpSp>
      <p:grpSp>
        <p:nvGrpSpPr>
          <p:cNvPr id="22" name="Group 61"/>
          <p:cNvGrpSpPr>
            <a:grpSpLocks/>
          </p:cNvGrpSpPr>
          <p:nvPr/>
        </p:nvGrpSpPr>
        <p:grpSpPr bwMode="auto">
          <a:xfrm>
            <a:off x="3884885" y="346537"/>
            <a:ext cx="2471738" cy="2362383"/>
            <a:chOff x="3251" y="2335"/>
            <a:chExt cx="1693" cy="1457"/>
          </a:xfrm>
        </p:grpSpPr>
        <p:sp>
          <p:nvSpPr>
            <p:cNvPr id="23" name="Line 62"/>
            <p:cNvSpPr>
              <a:spLocks noChangeShapeType="1"/>
            </p:cNvSpPr>
            <p:nvPr/>
          </p:nvSpPr>
          <p:spPr bwMode="auto">
            <a:xfrm>
              <a:off x="4145" y="3792"/>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63"/>
            <p:cNvSpPr>
              <a:spLocks noChangeArrowheads="1"/>
            </p:cNvSpPr>
            <p:nvPr/>
          </p:nvSpPr>
          <p:spPr bwMode="auto">
            <a:xfrm>
              <a:off x="3424" y="2335"/>
              <a:ext cx="1041" cy="357"/>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64"/>
            <p:cNvSpPr>
              <a:spLocks noChangeArrowheads="1"/>
            </p:cNvSpPr>
            <p:nvPr/>
          </p:nvSpPr>
          <p:spPr bwMode="auto">
            <a:xfrm>
              <a:off x="3984" y="2448"/>
              <a:ext cx="960" cy="14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 name="Rectangle 65"/>
            <p:cNvSpPr>
              <a:spLocks noChangeArrowheads="1"/>
            </p:cNvSpPr>
            <p:nvPr/>
          </p:nvSpPr>
          <p:spPr bwMode="auto">
            <a:xfrm>
              <a:off x="3841" y="2347"/>
              <a:ext cx="229" cy="333"/>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 name="Line 66"/>
            <p:cNvSpPr>
              <a:spLocks noChangeShapeType="1"/>
            </p:cNvSpPr>
            <p:nvPr/>
          </p:nvSpPr>
          <p:spPr bwMode="auto">
            <a:xfrm>
              <a:off x="3476" y="2668"/>
              <a:ext cx="0" cy="453"/>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67"/>
            <p:cNvSpPr>
              <a:spLocks noChangeShapeType="1"/>
            </p:cNvSpPr>
            <p:nvPr/>
          </p:nvSpPr>
          <p:spPr bwMode="auto">
            <a:xfrm>
              <a:off x="4413" y="2668"/>
              <a:ext cx="8" cy="614"/>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71"/>
            <p:cNvSpPr>
              <a:spLocks noChangeShapeType="1"/>
            </p:cNvSpPr>
            <p:nvPr/>
          </p:nvSpPr>
          <p:spPr bwMode="auto">
            <a:xfrm flipH="1" flipV="1">
              <a:off x="4477" y="2834"/>
              <a:ext cx="9" cy="513"/>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74"/>
            <p:cNvSpPr txBox="1">
              <a:spLocks noChangeArrowheads="1"/>
            </p:cNvSpPr>
            <p:nvPr/>
          </p:nvSpPr>
          <p:spPr bwMode="auto">
            <a:xfrm>
              <a:off x="3251" y="3393"/>
              <a:ext cx="1463"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en-US" altLang="zh-CN" sz="2000" dirty="0">
                  <a:ea typeface="仿宋_GB2312" pitchFamily="49" charset="-122"/>
                </a:rPr>
                <a:t>(b)</a:t>
              </a:r>
              <a:r>
                <a:rPr lang="zh-CN" altLang="en-US" sz="2000" dirty="0">
                  <a:ea typeface="仿宋_GB2312" pitchFamily="49" charset="-122"/>
                </a:rPr>
                <a:t>有杆腔进油</a:t>
              </a:r>
              <a:endParaRPr lang="zh-CN" altLang="en-US" sz="2000" i="1" dirty="0">
                <a:ea typeface="仿宋_GB2312" pitchFamily="49" charset="-122"/>
              </a:endParaRPr>
            </a:p>
          </p:txBody>
        </p:sp>
        <p:graphicFrame>
          <p:nvGraphicFramePr>
            <p:cNvPr id="31" name="Object 75"/>
            <p:cNvGraphicFramePr>
              <a:graphicFrameLocks noChangeAspect="1"/>
            </p:cNvGraphicFramePr>
            <p:nvPr>
              <p:extLst>
                <p:ext uri="{D42A27DB-BD31-4B8C-83A1-F6EECF244321}">
                  <p14:modId xmlns:p14="http://schemas.microsoft.com/office/powerpoint/2010/main" val="3415320436"/>
                </p:ext>
              </p:extLst>
            </p:nvPr>
          </p:nvGraphicFramePr>
          <p:xfrm>
            <a:off x="3544" y="2880"/>
            <a:ext cx="226" cy="207"/>
          </p:xfrm>
          <a:graphic>
            <a:graphicData uri="http://schemas.openxmlformats.org/presentationml/2006/ole">
              <mc:AlternateContent xmlns:mc="http://schemas.openxmlformats.org/markup-compatibility/2006">
                <mc:Choice xmlns:v="urn:schemas-microsoft-com:vml" Requires="v">
                  <p:oleObj spid="_x0000_s52465" name="Equation" r:id="rId19" imgW="152268" imgH="215713" progId="Equation.3">
                    <p:embed/>
                  </p:oleObj>
                </mc:Choice>
                <mc:Fallback>
                  <p:oleObj name="Equation" r:id="rId19"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44" y="2880"/>
                          <a:ext cx="226" cy="207"/>
                        </a:xfrm>
                        <a:prstGeom prst="rect">
                          <a:avLst/>
                        </a:prstGeom>
                        <a:solidFill>
                          <a:srgbClr val="FFCC99"/>
                        </a:solidFill>
                        <a:ln>
                          <a:noFill/>
                        </a:ln>
                        <a:extLst/>
                      </p:spPr>
                    </p:pic>
                  </p:oleObj>
                </mc:Fallback>
              </mc:AlternateContent>
            </a:graphicData>
          </a:graphic>
        </p:graphicFrame>
        <p:graphicFrame>
          <p:nvGraphicFramePr>
            <p:cNvPr id="32" name="Object 76"/>
            <p:cNvGraphicFramePr>
              <a:graphicFrameLocks noChangeAspect="1"/>
            </p:cNvGraphicFramePr>
            <p:nvPr>
              <p:extLst>
                <p:ext uri="{D42A27DB-BD31-4B8C-83A1-F6EECF244321}">
                  <p14:modId xmlns:p14="http://schemas.microsoft.com/office/powerpoint/2010/main" val="2697589209"/>
                </p:ext>
              </p:extLst>
            </p:nvPr>
          </p:nvGraphicFramePr>
          <p:xfrm>
            <a:off x="4129" y="2834"/>
            <a:ext cx="246" cy="253"/>
          </p:xfrm>
          <a:graphic>
            <a:graphicData uri="http://schemas.openxmlformats.org/presentationml/2006/ole">
              <mc:AlternateContent xmlns:mc="http://schemas.openxmlformats.org/markup-compatibility/2006">
                <mc:Choice xmlns:v="urn:schemas-microsoft-com:vml" Requires="v">
                  <p:oleObj spid="_x0000_s52466" name="Equation" r:id="rId20" imgW="164885" imgH="215619" progId="Equation.3">
                    <p:embed/>
                  </p:oleObj>
                </mc:Choice>
                <mc:Fallback>
                  <p:oleObj name="Equation" r:id="rId20"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9" y="2834"/>
                          <a:ext cx="246" cy="253"/>
                        </a:xfrm>
                        <a:prstGeom prst="rect">
                          <a:avLst/>
                        </a:prstGeom>
                        <a:solidFill>
                          <a:srgbClr val="FFCC99"/>
                        </a:solidFill>
                        <a:ln>
                          <a:noFill/>
                        </a:ln>
                        <a:extLst/>
                      </p:spPr>
                    </p:pic>
                  </p:oleObj>
                </mc:Fallback>
              </mc:AlternateContent>
            </a:graphicData>
          </a:graphic>
        </p:graphicFrame>
        <p:sp>
          <p:nvSpPr>
            <p:cNvPr id="33" name="Text Box 82"/>
            <p:cNvSpPr txBox="1">
              <a:spLocks noChangeArrowheads="1"/>
            </p:cNvSpPr>
            <p:nvPr/>
          </p:nvSpPr>
          <p:spPr bwMode="auto">
            <a:xfrm>
              <a:off x="4692" y="2986"/>
              <a:ext cx="116"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en-US" altLang="zh-CN" sz="2800" i="1" dirty="0">
                <a:ea typeface="仿宋_GB2312" pitchFamily="49" charset="-122"/>
              </a:endParaRPr>
            </a:p>
          </p:txBody>
        </p:sp>
      </p:grpSp>
      <p:grpSp>
        <p:nvGrpSpPr>
          <p:cNvPr id="34" name="Group 4"/>
          <p:cNvGrpSpPr>
            <a:grpSpLocks/>
          </p:cNvGrpSpPr>
          <p:nvPr/>
        </p:nvGrpSpPr>
        <p:grpSpPr bwMode="auto">
          <a:xfrm>
            <a:off x="6689763" y="405967"/>
            <a:ext cx="2346733" cy="2302953"/>
            <a:chOff x="3072" y="895"/>
            <a:chExt cx="1597" cy="1515"/>
          </a:xfrm>
        </p:grpSpPr>
        <p:sp>
          <p:nvSpPr>
            <p:cNvPr id="35" name="Line 5"/>
            <p:cNvSpPr>
              <a:spLocks noChangeShapeType="1"/>
            </p:cNvSpPr>
            <p:nvPr/>
          </p:nvSpPr>
          <p:spPr bwMode="auto">
            <a:xfrm>
              <a:off x="3870" y="2352"/>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6"/>
            <p:cNvSpPr>
              <a:spLocks noChangeArrowheads="1"/>
            </p:cNvSpPr>
            <p:nvPr/>
          </p:nvSpPr>
          <p:spPr bwMode="auto">
            <a:xfrm>
              <a:off x="3149" y="895"/>
              <a:ext cx="1041" cy="357"/>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7"/>
            <p:cNvSpPr>
              <a:spLocks noChangeArrowheads="1"/>
            </p:cNvSpPr>
            <p:nvPr/>
          </p:nvSpPr>
          <p:spPr bwMode="auto">
            <a:xfrm>
              <a:off x="3709" y="1008"/>
              <a:ext cx="960" cy="14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 name="Rectangle 8"/>
            <p:cNvSpPr>
              <a:spLocks noChangeArrowheads="1"/>
            </p:cNvSpPr>
            <p:nvPr/>
          </p:nvSpPr>
          <p:spPr bwMode="auto">
            <a:xfrm>
              <a:off x="3566" y="906"/>
              <a:ext cx="226" cy="33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 name="Line 9"/>
            <p:cNvSpPr>
              <a:spLocks noChangeShapeType="1"/>
            </p:cNvSpPr>
            <p:nvPr/>
          </p:nvSpPr>
          <p:spPr bwMode="auto">
            <a:xfrm>
              <a:off x="3216" y="1248"/>
              <a:ext cx="15" cy="836"/>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0"/>
            <p:cNvSpPr>
              <a:spLocks noChangeShapeType="1"/>
            </p:cNvSpPr>
            <p:nvPr/>
          </p:nvSpPr>
          <p:spPr bwMode="auto">
            <a:xfrm flipH="1">
              <a:off x="4128" y="1228"/>
              <a:ext cx="10" cy="452"/>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4"/>
            <p:cNvSpPr>
              <a:spLocks noChangeShapeType="1"/>
            </p:cNvSpPr>
            <p:nvPr/>
          </p:nvSpPr>
          <p:spPr bwMode="auto">
            <a:xfrm flipH="1" flipV="1">
              <a:off x="3072" y="1632"/>
              <a:ext cx="9" cy="513"/>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17"/>
            <p:cNvSpPr txBox="1">
              <a:spLocks noChangeArrowheads="1"/>
            </p:cNvSpPr>
            <p:nvPr/>
          </p:nvSpPr>
          <p:spPr bwMode="auto">
            <a:xfrm>
              <a:off x="3264" y="2160"/>
              <a:ext cx="110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en-US" altLang="zh-CN" sz="2000" dirty="0">
                  <a:ea typeface="仿宋_GB2312" pitchFamily="49" charset="-122"/>
                </a:rPr>
                <a:t>(c)</a:t>
              </a:r>
              <a:r>
                <a:rPr lang="zh-CN" altLang="en-US" sz="2000" dirty="0">
                  <a:ea typeface="仿宋_GB2312" pitchFamily="49" charset="-122"/>
                </a:rPr>
                <a:t>差动联接</a:t>
              </a:r>
              <a:endParaRPr lang="zh-CN" altLang="en-US" sz="2000" i="1" dirty="0">
                <a:ea typeface="仿宋_GB2312" pitchFamily="49" charset="-122"/>
              </a:endParaRPr>
            </a:p>
          </p:txBody>
        </p:sp>
        <p:graphicFrame>
          <p:nvGraphicFramePr>
            <p:cNvPr id="43" name="Object 18"/>
            <p:cNvGraphicFramePr>
              <a:graphicFrameLocks noChangeAspect="1"/>
            </p:cNvGraphicFramePr>
            <p:nvPr>
              <p:extLst>
                <p:ext uri="{D42A27DB-BD31-4B8C-83A1-F6EECF244321}">
                  <p14:modId xmlns:p14="http://schemas.microsoft.com/office/powerpoint/2010/main" val="400076886"/>
                </p:ext>
              </p:extLst>
            </p:nvPr>
          </p:nvGraphicFramePr>
          <p:xfrm>
            <a:off x="3513" y="1388"/>
            <a:ext cx="226" cy="209"/>
          </p:xfrm>
          <a:graphic>
            <a:graphicData uri="http://schemas.openxmlformats.org/presentationml/2006/ole">
              <mc:AlternateContent xmlns:mc="http://schemas.openxmlformats.org/markup-compatibility/2006">
                <mc:Choice xmlns:v="urn:schemas-microsoft-com:vml" Requires="v">
                  <p:oleObj spid="_x0000_s52467" name="Equation" r:id="rId21" imgW="152268" imgH="215713" progId="Equation.3">
                    <p:embed/>
                  </p:oleObj>
                </mc:Choice>
                <mc:Fallback>
                  <p:oleObj name="Equation" r:id="rId21"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3" y="1388"/>
                          <a:ext cx="226" cy="209"/>
                        </a:xfrm>
                        <a:prstGeom prst="rect">
                          <a:avLst/>
                        </a:prstGeom>
                        <a:solidFill>
                          <a:srgbClr val="FFCC99"/>
                        </a:solidFill>
                        <a:ln>
                          <a:noFill/>
                        </a:ln>
                        <a:extLst/>
                      </p:spPr>
                    </p:pic>
                  </p:oleObj>
                </mc:Fallback>
              </mc:AlternateContent>
            </a:graphicData>
          </a:graphic>
        </p:graphicFrame>
        <p:sp>
          <p:nvSpPr>
            <p:cNvPr id="44" name="Line 25"/>
            <p:cNvSpPr>
              <a:spLocks noChangeShapeType="1"/>
            </p:cNvSpPr>
            <p:nvPr/>
          </p:nvSpPr>
          <p:spPr bwMode="auto">
            <a:xfrm>
              <a:off x="3216" y="1680"/>
              <a:ext cx="912" cy="0"/>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368898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gang8"/>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213861" y="1321628"/>
            <a:ext cx="4176464" cy="2699915"/>
          </a:xfrm>
          <a:prstGeom prst="rect">
            <a:avLst/>
          </a:prstGeom>
          <a:solidFill>
            <a:schemeClr val="accent3">
              <a:lumMod val="20000"/>
              <a:lumOff val="80000"/>
            </a:schemeClr>
          </a:solidFill>
          <a:ln w="38100">
            <a:solidFill>
              <a:schemeClr val="tx1"/>
            </a:solidFill>
          </a:ln>
          <a:extLst/>
        </p:spPr>
      </p:pic>
      <p:sp>
        <p:nvSpPr>
          <p:cNvPr id="2" name="矩形 1"/>
          <p:cNvSpPr/>
          <p:nvPr/>
        </p:nvSpPr>
        <p:spPr>
          <a:xfrm>
            <a:off x="4706313" y="1466650"/>
            <a:ext cx="4077141" cy="6309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spcBef>
                <a:spcPts val="1200"/>
              </a:spcBef>
            </a:pP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/P</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A</a:t>
            </a:r>
            <a:r>
              <a:rPr lang="en-US" altLang="zh-CN" sz="2800" b="1" baseline="-25000" dirty="0" smtClean="0">
                <a:latin typeface="楷体" pitchFamily="49" charset="-122"/>
                <a:ea typeface="楷体" pitchFamily="49" charset="-122"/>
              </a:rPr>
              <a:t>1</a:t>
            </a:r>
            <a:r>
              <a:rPr lang="en-US" altLang="zh-CN" sz="2800" b="1" dirty="0" smtClean="0">
                <a:latin typeface="楷体" pitchFamily="49" charset="-122"/>
                <a:ea typeface="楷体" pitchFamily="49" charset="-122"/>
              </a:rPr>
              <a:t>/</a:t>
            </a:r>
            <a:r>
              <a:rPr lang="en-US" altLang="zh-CN" sz="2800" b="1" dirty="0" smtClean="0">
                <a:solidFill>
                  <a:srgbClr val="FF0000"/>
                </a:solidFill>
                <a:latin typeface="楷体" pitchFamily="49" charset="-122"/>
                <a:ea typeface="楷体" pitchFamily="49" charset="-122"/>
              </a:rPr>
              <a:t>A</a:t>
            </a:r>
            <a:r>
              <a:rPr lang="en-US" altLang="zh-CN" sz="2800" b="1" baseline="-25000" dirty="0" smtClean="0">
                <a:solidFill>
                  <a:srgbClr val="FF0000"/>
                </a:solidFill>
                <a:latin typeface="楷体" pitchFamily="49" charset="-122"/>
                <a:ea typeface="楷体" pitchFamily="49" charset="-122"/>
              </a:rPr>
              <a:t>2</a:t>
            </a:r>
            <a:r>
              <a:rPr lang="en-US" altLang="zh-CN" sz="2800" b="1" baseline="-25000" dirty="0" smtClean="0">
                <a:latin typeface="楷体" pitchFamily="49" charset="-122"/>
                <a:ea typeface="楷体" pitchFamily="49" charset="-122"/>
              </a:rPr>
              <a:t> </a:t>
            </a:r>
            <a:r>
              <a:rPr lang="en-US" altLang="zh-CN" sz="2800" b="1" dirty="0" smtClean="0">
                <a:latin typeface="楷体" pitchFamily="49" charset="-122"/>
                <a:ea typeface="楷体" pitchFamily="49" charset="-122"/>
              </a:rPr>
              <a:t>= D</a:t>
            </a:r>
            <a:r>
              <a:rPr lang="en-US" altLang="zh-CN" sz="2800" b="1" baseline="30000" dirty="0" smtClean="0">
                <a:latin typeface="楷体" pitchFamily="49" charset="-122"/>
                <a:ea typeface="楷体" pitchFamily="49" charset="-122"/>
              </a:rPr>
              <a:t>2</a:t>
            </a:r>
            <a:r>
              <a:rPr lang="en-US" altLang="zh-CN" sz="2800" b="1" dirty="0" smtClean="0">
                <a:latin typeface="楷体" pitchFamily="49" charset="-122"/>
                <a:ea typeface="楷体" pitchFamily="49" charset="-122"/>
              </a:rPr>
              <a:t>/d</a:t>
            </a:r>
            <a:r>
              <a:rPr lang="en-US" altLang="zh-CN" sz="2800" b="1" baseline="30000" dirty="0" smtClean="0">
                <a:latin typeface="楷体" pitchFamily="49" charset="-122"/>
                <a:ea typeface="楷体" pitchFamily="49" charset="-122"/>
              </a:rPr>
              <a:t>2</a:t>
            </a:r>
            <a:endParaRPr lang="zh-CN" altLang="en-US" sz="2800" b="1" baseline="30000" dirty="0">
              <a:latin typeface="楷体" pitchFamily="49" charset="-122"/>
              <a:ea typeface="楷体" pitchFamily="49" charset="-122"/>
            </a:endParaRPr>
          </a:p>
        </p:txBody>
      </p:sp>
      <p:sp>
        <p:nvSpPr>
          <p:cNvPr id="11" name="矩形 10"/>
          <p:cNvSpPr/>
          <p:nvPr/>
        </p:nvSpPr>
        <p:spPr>
          <a:xfrm>
            <a:off x="4706313" y="2271774"/>
            <a:ext cx="4049826" cy="6309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cs typeface="仿宋_GB2312"/>
              </a:rPr>
              <a:t> </a:t>
            </a: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q</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/q</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A</a:t>
            </a:r>
            <a:r>
              <a:rPr lang="en-US" altLang="zh-CN" sz="2800" b="1" baseline="-25000" dirty="0" smtClean="0">
                <a:solidFill>
                  <a:srgbClr val="FF0000"/>
                </a:solidFill>
                <a:latin typeface="楷体" pitchFamily="49" charset="-122"/>
                <a:ea typeface="楷体" pitchFamily="49" charset="-122"/>
              </a:rPr>
              <a:t>2</a:t>
            </a:r>
            <a:r>
              <a:rPr lang="en-US" altLang="zh-CN" sz="2800" b="1" dirty="0" smtClean="0">
                <a:latin typeface="楷体" pitchFamily="49" charset="-122"/>
                <a:ea typeface="楷体" pitchFamily="49" charset="-122"/>
              </a:rPr>
              <a:t>/A</a:t>
            </a:r>
            <a:r>
              <a:rPr lang="en-US" altLang="zh-CN" sz="2800" b="1" baseline="-25000" dirty="0" smtClean="0">
                <a:latin typeface="楷体" pitchFamily="49" charset="-122"/>
                <a:ea typeface="楷体" pitchFamily="49" charset="-122"/>
              </a:rPr>
              <a:t>1 </a:t>
            </a:r>
            <a:r>
              <a:rPr lang="en-US" altLang="zh-CN" sz="2800" b="1" dirty="0" smtClean="0">
                <a:latin typeface="楷体" pitchFamily="49" charset="-122"/>
                <a:ea typeface="楷体" pitchFamily="49" charset="-122"/>
              </a:rPr>
              <a:t>= d</a:t>
            </a:r>
            <a:r>
              <a:rPr lang="en-US" altLang="zh-CN" sz="2800" b="1" baseline="30000" dirty="0" smtClean="0">
                <a:latin typeface="楷体" pitchFamily="49" charset="-122"/>
                <a:ea typeface="楷体" pitchFamily="49" charset="-122"/>
              </a:rPr>
              <a:t>2</a:t>
            </a:r>
            <a:r>
              <a:rPr lang="en-US" altLang="zh-CN" sz="2800" b="1" dirty="0" smtClean="0">
                <a:latin typeface="楷体" pitchFamily="49" charset="-122"/>
                <a:ea typeface="楷体" pitchFamily="49" charset="-122"/>
              </a:rPr>
              <a:t>/D</a:t>
            </a:r>
            <a:r>
              <a:rPr lang="en-US" altLang="zh-CN" sz="2800" b="1" baseline="30000" dirty="0" smtClean="0">
                <a:latin typeface="楷体" pitchFamily="49" charset="-122"/>
                <a:ea typeface="楷体" pitchFamily="49" charset="-122"/>
              </a:rPr>
              <a:t>2</a:t>
            </a:r>
            <a:endParaRPr lang="zh-CN" altLang="en-US" sz="2800" b="1" baseline="30000" dirty="0">
              <a:latin typeface="楷体" pitchFamily="49" charset="-122"/>
              <a:ea typeface="楷体" pitchFamily="49" charset="-122"/>
            </a:endParaRPr>
          </a:p>
        </p:txBody>
      </p:sp>
      <p:sp>
        <p:nvSpPr>
          <p:cNvPr id="3" name="矩形 2"/>
          <p:cNvSpPr/>
          <p:nvPr/>
        </p:nvSpPr>
        <p:spPr>
          <a:xfrm>
            <a:off x="4706313" y="3117421"/>
            <a:ext cx="3538380" cy="55399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cs typeface="仿宋_GB2312"/>
              </a:rPr>
              <a:t> </a:t>
            </a:r>
            <a:r>
              <a:rPr lang="en-US" altLang="zh-CN" sz="2400" b="1" dirty="0" smtClean="0">
                <a:latin typeface="楷体" pitchFamily="49" charset="-122"/>
                <a:ea typeface="楷体" pitchFamily="49" charset="-122"/>
              </a:rPr>
              <a:t> </a:t>
            </a:r>
            <a:r>
              <a:rPr lang="en-US" altLang="zh-CN" sz="2400" b="1" dirty="0">
                <a:latin typeface="楷体" pitchFamily="49" charset="-122"/>
                <a:ea typeface="楷体" pitchFamily="49" charset="-122"/>
              </a:rPr>
              <a:t>P</a:t>
            </a:r>
            <a:r>
              <a:rPr lang="en-US" altLang="zh-CN" sz="2400" b="1" baseline="-25000" dirty="0">
                <a:latin typeface="楷体" pitchFamily="49" charset="-122"/>
                <a:ea typeface="楷体" pitchFamily="49" charset="-122"/>
              </a:rPr>
              <a:t>2 </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2</a:t>
            </a:r>
            <a:r>
              <a:rPr lang="en-US" altLang="zh-CN" sz="2400" b="1" dirty="0">
                <a:latin typeface="楷体" pitchFamily="49" charset="-122"/>
                <a:ea typeface="楷体" pitchFamily="49" charset="-122"/>
              </a:rPr>
              <a:t>q</a:t>
            </a:r>
            <a:r>
              <a:rPr lang="en-US" altLang="zh-CN" sz="2400" b="1" baseline="-25000" dirty="0">
                <a:latin typeface="楷体" pitchFamily="49" charset="-122"/>
                <a:ea typeface="楷体" pitchFamily="49" charset="-122"/>
              </a:rPr>
              <a:t>2 </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q</a:t>
            </a:r>
            <a:r>
              <a:rPr lang="en-US" altLang="zh-CN" sz="2400" b="1" baseline="-25000" dirty="0">
                <a:latin typeface="楷体" pitchFamily="49" charset="-122"/>
                <a:ea typeface="楷体" pitchFamily="49" charset="-122"/>
              </a:rPr>
              <a:t>1 </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1</a:t>
            </a:r>
            <a:endParaRPr lang="zh-CN" altLang="en-US" sz="2400" b="1" baseline="30000" dirty="0">
              <a:latin typeface="楷体" pitchFamily="49" charset="-122"/>
              <a:ea typeface="楷体" pitchFamily="49" charset="-122"/>
            </a:endParaRPr>
          </a:p>
        </p:txBody>
      </p:sp>
      <p:pic>
        <p:nvPicPr>
          <p:cNvPr id="7" name="Picture 5" descr="gang10"/>
          <p:cNvPicPr>
            <a:picLocks noChangeAspect="1" noChangeArrowheads="1"/>
          </p:cNvPicPr>
          <p:nvPr/>
        </p:nvPicPr>
        <p:blipFill>
          <a:blip r:embed="rId4">
            <a:lum bright="-24000" contrast="48000"/>
            <a:extLst>
              <a:ext uri="{28A0092B-C50C-407E-A947-70E740481C1C}">
                <a14:useLocalDpi xmlns:a14="http://schemas.microsoft.com/office/drawing/2010/main" val="0"/>
              </a:ext>
            </a:extLst>
          </a:blip>
          <a:srcRect b="16145"/>
          <a:stretch>
            <a:fillRect/>
          </a:stretch>
        </p:blipFill>
        <p:spPr bwMode="auto">
          <a:xfrm>
            <a:off x="196837" y="4272775"/>
            <a:ext cx="4176464" cy="2585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extLst>
              <p:ext uri="{D42A27DB-BD31-4B8C-83A1-F6EECF244321}">
                <p14:modId xmlns:p14="http://schemas.microsoft.com/office/powerpoint/2010/main" val="1574316379"/>
              </p:ext>
            </p:extLst>
          </p:nvPr>
        </p:nvGraphicFramePr>
        <p:xfrm>
          <a:off x="4706313" y="4495799"/>
          <a:ext cx="4103539" cy="838200"/>
        </p:xfrm>
        <a:graphic>
          <a:graphicData uri="http://schemas.openxmlformats.org/presentationml/2006/ole">
            <mc:AlternateContent xmlns:mc="http://schemas.openxmlformats.org/markup-compatibility/2006">
              <mc:Choice xmlns:v="urn:schemas-microsoft-com:vml" Requires="v">
                <p:oleObj spid="_x0000_s53294" name="Equation" r:id="rId5" imgW="2654300" imgH="419100" progId="Equation.DSMT4">
                  <p:embed/>
                </p:oleObj>
              </mc:Choice>
              <mc:Fallback>
                <p:oleObj name="Equation" r:id="rId5" imgW="2654300" imgH="41910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6313" y="4495799"/>
                        <a:ext cx="4103539" cy="838200"/>
                      </a:xfrm>
                      <a:prstGeom prst="rect">
                        <a:avLst/>
                      </a:prstGeom>
                      <a:noFill/>
                      <a:ln w="38100" cmpd="dbl">
                        <a:solidFill>
                          <a:srgbClr val="D03302"/>
                        </a:solidFill>
                        <a:miter lim="800000"/>
                        <a:headEnd/>
                        <a:tailEnd/>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2433325"/>
              </p:ext>
            </p:extLst>
          </p:nvPr>
        </p:nvGraphicFramePr>
        <p:xfrm>
          <a:off x="4706313" y="5661248"/>
          <a:ext cx="3673475" cy="863600"/>
        </p:xfrm>
        <a:graphic>
          <a:graphicData uri="http://schemas.openxmlformats.org/presentationml/2006/ole">
            <mc:AlternateContent xmlns:mc="http://schemas.openxmlformats.org/markup-compatibility/2006">
              <mc:Choice xmlns:v="urn:schemas-microsoft-com:vml" Requires="v">
                <p:oleObj spid="_x0000_s53295" name="Equation" r:id="rId7" imgW="1714500" imgH="431800" progId="Equation.DSMT4">
                  <p:embed/>
                </p:oleObj>
              </mc:Choice>
              <mc:Fallback>
                <p:oleObj name="Equation" r:id="rId7" imgW="1714500" imgH="43180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6313" y="5661248"/>
                        <a:ext cx="3673475" cy="863600"/>
                      </a:xfrm>
                      <a:prstGeom prst="rect">
                        <a:avLst/>
                      </a:prstGeom>
                      <a:noFill/>
                      <a:ln w="38100" cmpd="dbl">
                        <a:solidFill>
                          <a:srgbClr val="D0330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矩形 9"/>
          <p:cNvSpPr/>
          <p:nvPr/>
        </p:nvSpPr>
        <p:spPr>
          <a:xfrm>
            <a:off x="2019534" y="5229200"/>
            <a:ext cx="2880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71600" y="5229200"/>
            <a:ext cx="2880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456807" y="4272775"/>
            <a:ext cx="1896612" cy="70788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b="1" dirty="0" smtClean="0">
                <a:solidFill>
                  <a:schemeClr val="tx1"/>
                </a:solidFill>
                <a:latin typeface="楷体" pitchFamily="49" charset="-122"/>
                <a:ea typeface="楷体" pitchFamily="49" charset="-122"/>
              </a:rPr>
              <a:t>P</a:t>
            </a:r>
            <a:r>
              <a:rPr lang="en-US" altLang="zh-CN" sz="2000" b="1" baseline="-25000" dirty="0" smtClean="0">
                <a:solidFill>
                  <a:schemeClr val="tx1"/>
                </a:solidFill>
                <a:latin typeface="楷体" pitchFamily="49" charset="-122"/>
                <a:ea typeface="楷体" pitchFamily="49" charset="-122"/>
              </a:rPr>
              <a:t>1</a:t>
            </a:r>
            <a:r>
              <a:rPr lang="en-US" altLang="zh-CN" sz="2000" b="1" dirty="0" smtClean="0">
                <a:solidFill>
                  <a:schemeClr val="tx1"/>
                </a:solidFill>
                <a:latin typeface="楷体" pitchFamily="49" charset="-122"/>
                <a:ea typeface="楷体" pitchFamily="49" charset="-122"/>
              </a:rPr>
              <a:t>= P</a:t>
            </a:r>
            <a:r>
              <a:rPr lang="en-US" altLang="zh-CN" sz="2000" b="1" baseline="-25000" dirty="0" smtClean="0">
                <a:solidFill>
                  <a:schemeClr val="tx1"/>
                </a:solidFill>
                <a:latin typeface="楷体" pitchFamily="49" charset="-122"/>
                <a:ea typeface="楷体" pitchFamily="49" charset="-122"/>
              </a:rPr>
              <a:t>2 </a:t>
            </a:r>
            <a:r>
              <a:rPr lang="en-US" altLang="zh-CN" sz="2000" b="1" dirty="0" smtClean="0">
                <a:solidFill>
                  <a:schemeClr val="tx1"/>
                </a:solidFill>
                <a:latin typeface="楷体" pitchFamily="49" charset="-122"/>
                <a:ea typeface="楷体" pitchFamily="49" charset="-122"/>
              </a:rPr>
              <a:t>= P </a:t>
            </a:r>
          </a:p>
          <a:p>
            <a:r>
              <a:rPr lang="en-US" altLang="zh-CN" sz="2000" b="1" dirty="0" smtClean="0">
                <a:solidFill>
                  <a:schemeClr val="tx1"/>
                </a:solidFill>
                <a:latin typeface="楷体" pitchFamily="49" charset="-122"/>
                <a:ea typeface="楷体" pitchFamily="49" charset="-122"/>
              </a:rPr>
              <a:t>Q = Q</a:t>
            </a:r>
            <a:r>
              <a:rPr lang="en-US" altLang="zh-CN" sz="2000" b="1" baseline="-25000" dirty="0" smtClean="0">
                <a:solidFill>
                  <a:schemeClr val="tx1"/>
                </a:solidFill>
                <a:latin typeface="楷体" pitchFamily="49" charset="-122"/>
                <a:ea typeface="楷体" pitchFamily="49" charset="-122"/>
              </a:rPr>
              <a:t>2 </a:t>
            </a:r>
            <a:r>
              <a:rPr lang="en-US" altLang="zh-CN" sz="2000" b="1" dirty="0" smtClean="0">
                <a:solidFill>
                  <a:schemeClr val="tx1"/>
                </a:solidFill>
                <a:latin typeface="楷体" pitchFamily="49" charset="-122"/>
                <a:ea typeface="楷体" pitchFamily="49" charset="-122"/>
              </a:rPr>
              <a:t>+ Q</a:t>
            </a:r>
            <a:r>
              <a:rPr lang="en-US" altLang="zh-CN" sz="2000" b="1" baseline="-25000" dirty="0" smtClean="0">
                <a:solidFill>
                  <a:schemeClr val="tx1"/>
                </a:solidFill>
                <a:latin typeface="楷体" pitchFamily="49" charset="-122"/>
                <a:ea typeface="楷体" pitchFamily="49" charset="-122"/>
              </a:rPr>
              <a:t>1 </a:t>
            </a:r>
            <a:endParaRPr lang="zh-CN" altLang="en-US" sz="2000" b="1" baseline="30000" dirty="0">
              <a:solidFill>
                <a:schemeClr val="tx1"/>
              </a:solidFill>
              <a:latin typeface="楷体" pitchFamily="49" charset="-122"/>
              <a:ea typeface="楷体" pitchFamily="49" charset="-122"/>
            </a:endParaRPr>
          </a:p>
        </p:txBody>
      </p:sp>
      <p:sp>
        <p:nvSpPr>
          <p:cNvPr id="14" name="矩形 13"/>
          <p:cNvSpPr/>
          <p:nvPr/>
        </p:nvSpPr>
        <p:spPr>
          <a:xfrm>
            <a:off x="0" y="0"/>
            <a:ext cx="9144000" cy="978068"/>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atin typeface="楷体" pitchFamily="49" charset="-122"/>
                <a:ea typeface="楷体" pitchFamily="49" charset="-122"/>
              </a:rPr>
              <a:t>增压缸和增力缸</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38124693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07" y="33593"/>
            <a:ext cx="9139950" cy="1595207"/>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nSpc>
                <a:spcPct val="125000"/>
              </a:lnSpc>
            </a:pPr>
            <a:r>
              <a:rPr lang="zh-CN" altLang="en-US" sz="2800" b="1" dirty="0" smtClean="0">
                <a:latin typeface="楷体" pitchFamily="49" charset="-122"/>
                <a:ea typeface="楷体" pitchFamily="49" charset="-122"/>
              </a:rPr>
              <a:t>    </a:t>
            </a:r>
            <a:r>
              <a:rPr lang="zh-CN" altLang="en-US" sz="2400" b="1" dirty="0" smtClean="0">
                <a:solidFill>
                  <a:srgbClr val="FF0000"/>
                </a:solidFill>
                <a:latin typeface="楷体" pitchFamily="49" charset="-122"/>
                <a:ea typeface="楷体" pitchFamily="49" charset="-122"/>
              </a:rPr>
              <a:t>例</a:t>
            </a:r>
            <a:r>
              <a:rPr lang="en-US" altLang="zh-CN" sz="2400" b="1" dirty="0" smtClean="0">
                <a:solidFill>
                  <a:srgbClr val="FF0000"/>
                </a:solidFill>
                <a:latin typeface="楷体" pitchFamily="49" charset="-122"/>
                <a:ea typeface="楷体" pitchFamily="49" charset="-122"/>
              </a:rPr>
              <a:t>4</a:t>
            </a:r>
            <a:r>
              <a:rPr lang="zh-CN" altLang="en-US" sz="2400" b="1" dirty="0" smtClean="0">
                <a:solidFill>
                  <a:srgbClr val="FF0000"/>
                </a:solidFill>
                <a:latin typeface="楷体" pitchFamily="49" charset="-122"/>
                <a:ea typeface="楷体" pitchFamily="49" charset="-122"/>
              </a:rPr>
              <a:t>、</a:t>
            </a:r>
            <a:r>
              <a:rPr lang="zh-CN" altLang="en-US" sz="2400" b="1" dirty="0" smtClean="0">
                <a:latin typeface="楷体" pitchFamily="49" charset="-122"/>
                <a:ea typeface="楷体" pitchFamily="49" charset="-122"/>
              </a:rPr>
              <a:t>如图所示三种结构形式的液压缸，活塞和活塞杆直径分别为</a:t>
            </a:r>
            <a:r>
              <a:rPr lang="en-US" altLang="zh-CN" sz="2400" b="1" dirty="0" smtClean="0">
                <a:latin typeface="楷体" pitchFamily="49" charset="-122"/>
                <a:ea typeface="楷体" pitchFamily="49" charset="-122"/>
              </a:rPr>
              <a:t>D</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d</a:t>
            </a:r>
            <a:r>
              <a:rPr lang="zh-CN" altLang="en-US" sz="2400" b="1" dirty="0" smtClean="0">
                <a:latin typeface="楷体" pitchFamily="49" charset="-122"/>
                <a:ea typeface="楷体" pitchFamily="49" charset="-122"/>
              </a:rPr>
              <a:t>，如进入液压缸的流量为</a:t>
            </a:r>
            <a:r>
              <a:rPr lang="en-US" altLang="zh-CN" sz="2400" b="1" dirty="0" smtClean="0">
                <a:latin typeface="楷体" pitchFamily="49" charset="-122"/>
                <a:ea typeface="楷体" pitchFamily="49" charset="-122"/>
              </a:rPr>
              <a:t>q</a:t>
            </a:r>
            <a:r>
              <a:rPr lang="zh-CN" altLang="en-US" sz="2400" b="1" dirty="0" smtClean="0">
                <a:latin typeface="楷体" pitchFamily="49" charset="-122"/>
                <a:ea typeface="楷体" pitchFamily="49" charset="-122"/>
              </a:rPr>
              <a:t>，压力为</a:t>
            </a:r>
            <a:r>
              <a:rPr lang="en-US" altLang="zh-CN" sz="2400" b="1" dirty="0" smtClean="0">
                <a:latin typeface="楷体" pitchFamily="49" charset="-122"/>
                <a:ea typeface="楷体" pitchFamily="49" charset="-122"/>
              </a:rPr>
              <a:t>p</a:t>
            </a:r>
            <a:r>
              <a:rPr lang="zh-CN" altLang="en-US" sz="2400" b="1" dirty="0" smtClean="0">
                <a:latin typeface="楷体" pitchFamily="49" charset="-122"/>
                <a:ea typeface="楷体" pitchFamily="49" charset="-122"/>
              </a:rPr>
              <a:t>，试分析各缸产生的推力、速度大小以及运动方向。</a:t>
            </a:r>
            <a:endParaRPr lang="zh-CN" altLang="en-US" sz="2400" b="1" dirty="0">
              <a:latin typeface="楷体" pitchFamily="49" charset="-122"/>
              <a:ea typeface="楷体" pitchFamily="49" charset="-122"/>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88" y="2877036"/>
            <a:ext cx="424847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577582" y="2276872"/>
            <a:ext cx="4104456"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单</a:t>
            </a:r>
            <a:r>
              <a:rPr lang="zh-CN" altLang="en-US" sz="2400" b="1" dirty="0">
                <a:latin typeface="楷体" pitchFamily="49" charset="-122"/>
                <a:ea typeface="楷体" pitchFamily="49" charset="-122"/>
              </a:rPr>
              <a:t>杆活塞缸</a:t>
            </a:r>
            <a:r>
              <a:rPr lang="zh-CN" altLang="en-US" sz="2400" b="1" dirty="0" smtClean="0">
                <a:latin typeface="楷体" pitchFamily="49" charset="-122"/>
                <a:ea typeface="楷体" pitchFamily="49" charset="-122"/>
              </a:rPr>
              <a:t>，</a:t>
            </a:r>
            <a:r>
              <a:rPr lang="zh-CN" altLang="en-US" sz="2400" b="1" dirty="0">
                <a:latin typeface="楷体" pitchFamily="49" charset="-122"/>
                <a:ea typeface="楷体" pitchFamily="49" charset="-122"/>
              </a:rPr>
              <a:t>活塞杆固定</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50000"/>
              </a:lnSpc>
            </a:pPr>
            <a:r>
              <a:rPr lang="zh-CN" altLang="en-US" sz="2400" b="1" dirty="0" smtClean="0">
                <a:latin typeface="楷体" pitchFamily="49" charset="-122"/>
                <a:ea typeface="楷体" pitchFamily="49" charset="-122"/>
              </a:rPr>
              <a:t>活塞缸左腔（有杆腔）进油。</a:t>
            </a:r>
            <a:endParaRPr lang="en-US" altLang="zh-CN" sz="2400" b="1" dirty="0" smtClean="0">
              <a:latin typeface="楷体" pitchFamily="49" charset="-122"/>
              <a:ea typeface="楷体" pitchFamily="49" charset="-122"/>
            </a:endParaRPr>
          </a:p>
        </p:txBody>
      </p:sp>
      <p:sp>
        <p:nvSpPr>
          <p:cNvPr id="10" name="矩形 9"/>
          <p:cNvSpPr/>
          <p:nvPr/>
        </p:nvSpPr>
        <p:spPr>
          <a:xfrm>
            <a:off x="4605665" y="4208021"/>
            <a:ext cx="410445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推力</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F = </a:t>
            </a:r>
            <a:r>
              <a:rPr lang="en-US" altLang="zh-CN" sz="2400" b="1" dirty="0" smtClean="0">
                <a:latin typeface="楷体" pitchFamily="49" charset="-122"/>
                <a:ea typeface="楷体" pitchFamily="49" charset="-122"/>
              </a:rPr>
              <a:t>p×</a:t>
            </a:r>
            <a:r>
              <a:rPr lang="el-GR" altLang="zh-CN" sz="2400" b="1" dirty="0" smtClean="0">
                <a:solidFill>
                  <a:srgbClr val="FF0000"/>
                </a:solidFill>
                <a:latin typeface="楷体" pitchFamily="49" charset="-122"/>
                <a:ea typeface="楷体" pitchFamily="49" charset="-122"/>
              </a:rPr>
              <a:t>π</a:t>
            </a:r>
            <a:r>
              <a:rPr lang="en-US" altLang="zh-CN" sz="2400" b="1" dirty="0" smtClean="0">
                <a:solidFill>
                  <a:srgbClr val="FF0000"/>
                </a:solidFill>
                <a:latin typeface="楷体" pitchFamily="49" charset="-122"/>
                <a:ea typeface="楷体" pitchFamily="49" charset="-122"/>
              </a:rPr>
              <a:t>(D</a:t>
            </a:r>
            <a:r>
              <a:rPr lang="en-US" altLang="zh-CN" sz="2400" b="1" baseline="30000" dirty="0" smtClean="0">
                <a:solidFill>
                  <a:srgbClr val="FF0000"/>
                </a:solidFill>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-d</a:t>
            </a:r>
            <a:r>
              <a:rPr lang="en-US" altLang="zh-CN" sz="2400" b="1" baseline="30000" dirty="0" smtClean="0">
                <a:solidFill>
                  <a:srgbClr val="FF0000"/>
                </a:solidFill>
                <a:latin typeface="楷体" pitchFamily="49" charset="-122"/>
                <a:ea typeface="楷体" pitchFamily="49" charset="-122"/>
              </a:rPr>
              <a:t>2</a:t>
            </a:r>
            <a:r>
              <a:rPr lang="en-US" altLang="zh-CN" sz="2400" b="1" dirty="0">
                <a:solidFill>
                  <a:srgbClr val="FF0000"/>
                </a:solidFill>
                <a:latin typeface="楷体" pitchFamily="49" charset="-122"/>
                <a:ea typeface="楷体" pitchFamily="49" charset="-122"/>
              </a:rPr>
              <a:t>)/4</a:t>
            </a:r>
          </a:p>
          <a:p>
            <a:pPr>
              <a:lnSpc>
                <a:spcPct val="150000"/>
              </a:lnSpc>
            </a:pPr>
            <a:r>
              <a:rPr lang="zh-CN" altLang="en-US" sz="2400" b="1" dirty="0">
                <a:latin typeface="楷体" pitchFamily="49" charset="-122"/>
                <a:ea typeface="楷体" pitchFamily="49" charset="-122"/>
              </a:rPr>
              <a:t>速度：</a:t>
            </a:r>
            <a:r>
              <a:rPr lang="en-US" altLang="zh-CN" sz="2400" b="1" dirty="0">
                <a:latin typeface="楷体" pitchFamily="49" charset="-122"/>
                <a:ea typeface="楷体" pitchFamily="49" charset="-122"/>
              </a:rPr>
              <a:t>V=4q</a:t>
            </a:r>
            <a:r>
              <a:rPr lang="en-US" altLang="zh-CN" sz="2400" b="1" dirty="0" smtClean="0">
                <a:solidFill>
                  <a:schemeClr val="tx1"/>
                </a:solidFill>
                <a:latin typeface="楷体" pitchFamily="49" charset="-122"/>
                <a:ea typeface="楷体" pitchFamily="49" charset="-122"/>
              </a:rPr>
              <a:t>/[</a:t>
            </a:r>
            <a:r>
              <a:rPr lang="el-GR" altLang="zh-CN" sz="2400" b="1" dirty="0">
                <a:solidFill>
                  <a:schemeClr val="tx1"/>
                </a:solidFill>
                <a:latin typeface="楷体" pitchFamily="49" charset="-122"/>
                <a:ea typeface="楷体" pitchFamily="49" charset="-122"/>
              </a:rPr>
              <a:t>π</a:t>
            </a:r>
            <a:r>
              <a:rPr lang="en-US" altLang="zh-CN" sz="2400" b="1" dirty="0" smtClean="0">
                <a:solidFill>
                  <a:schemeClr val="tx1"/>
                </a:solidFill>
                <a:latin typeface="楷体" pitchFamily="49" charset="-122"/>
                <a:ea typeface="楷体" pitchFamily="49" charset="-122"/>
              </a:rPr>
              <a:t>(D</a:t>
            </a:r>
            <a:r>
              <a:rPr lang="en-US" altLang="zh-CN" sz="2400" b="1" baseline="30000" dirty="0" smtClean="0">
                <a:solidFill>
                  <a:schemeClr val="tx1"/>
                </a:solidFill>
                <a:latin typeface="楷体" pitchFamily="49" charset="-122"/>
                <a:ea typeface="楷体" pitchFamily="49" charset="-122"/>
              </a:rPr>
              <a:t>2</a:t>
            </a:r>
            <a:r>
              <a:rPr lang="en-US" altLang="zh-CN" sz="2400" b="1" dirty="0" smtClean="0">
                <a:solidFill>
                  <a:schemeClr val="tx1"/>
                </a:solidFill>
                <a:latin typeface="楷体" pitchFamily="49" charset="-122"/>
                <a:ea typeface="楷体" pitchFamily="49" charset="-122"/>
              </a:rPr>
              <a:t>-d</a:t>
            </a:r>
            <a:r>
              <a:rPr lang="en-US" altLang="zh-CN" sz="2400" b="1" baseline="30000" dirty="0" smtClean="0">
                <a:solidFill>
                  <a:schemeClr val="tx1"/>
                </a:solidFill>
                <a:latin typeface="楷体" pitchFamily="49" charset="-122"/>
                <a:ea typeface="楷体" pitchFamily="49" charset="-122"/>
              </a:rPr>
              <a:t>2</a:t>
            </a:r>
            <a:r>
              <a:rPr lang="en-US" altLang="zh-CN" sz="2400" b="1" dirty="0">
                <a:solidFill>
                  <a:schemeClr val="tx1"/>
                </a:solidFill>
                <a:latin typeface="楷体" pitchFamily="49" charset="-122"/>
                <a:ea typeface="楷体" pitchFamily="49" charset="-122"/>
              </a:rPr>
              <a:t>)]</a:t>
            </a:r>
          </a:p>
          <a:p>
            <a:pPr>
              <a:lnSpc>
                <a:spcPct val="150000"/>
              </a:lnSpc>
            </a:pPr>
            <a:r>
              <a:rPr lang="zh-CN" altLang="en-US" sz="2400" b="1" dirty="0">
                <a:latin typeface="楷体" pitchFamily="49" charset="-122"/>
                <a:ea typeface="楷体" pitchFamily="49" charset="-122"/>
              </a:rPr>
              <a:t>运动方向：</a:t>
            </a:r>
            <a:r>
              <a:rPr lang="zh-CN" altLang="en-US" sz="2400" b="1" dirty="0">
                <a:solidFill>
                  <a:schemeClr val="tx1"/>
                </a:solidFill>
                <a:latin typeface="楷体" pitchFamily="49" charset="-122"/>
                <a:ea typeface="楷体" pitchFamily="49" charset="-122"/>
              </a:rPr>
              <a:t>缸体</a:t>
            </a:r>
            <a:r>
              <a:rPr lang="zh-CN" altLang="en-US" sz="2400" b="1" dirty="0" smtClean="0">
                <a:solidFill>
                  <a:schemeClr val="tx1"/>
                </a:solidFill>
                <a:latin typeface="楷体" pitchFamily="49" charset="-122"/>
                <a:ea typeface="楷体" pitchFamily="49" charset="-122"/>
              </a:rPr>
              <a:t>向</a:t>
            </a:r>
            <a:r>
              <a:rPr lang="zh-CN" altLang="en-US" sz="2400" b="1" dirty="0" smtClean="0">
                <a:solidFill>
                  <a:srgbClr val="FF0000"/>
                </a:solidFill>
                <a:latin typeface="楷体" pitchFamily="49" charset="-122"/>
                <a:ea typeface="楷体" pitchFamily="49" charset="-122"/>
              </a:rPr>
              <a:t>左</a:t>
            </a:r>
            <a:r>
              <a:rPr lang="zh-CN" altLang="en-US" sz="2400" b="1" dirty="0" smtClean="0">
                <a:solidFill>
                  <a:schemeClr val="tx1"/>
                </a:solidFill>
                <a:latin typeface="楷体" pitchFamily="49" charset="-122"/>
                <a:ea typeface="楷体" pitchFamily="49" charset="-122"/>
              </a:rPr>
              <a:t>运动</a:t>
            </a:r>
            <a:r>
              <a:rPr lang="zh-CN" altLang="en-US" sz="2400" b="1" dirty="0" smtClean="0">
                <a:latin typeface="楷体" pitchFamily="49" charset="-122"/>
                <a:ea typeface="楷体" pitchFamily="49" charset="-122"/>
              </a:rPr>
              <a:t>。</a:t>
            </a:r>
            <a:endParaRPr lang="zh-CN" altLang="en-US" sz="2400" dirty="0"/>
          </a:p>
        </p:txBody>
      </p:sp>
      <p:sp>
        <p:nvSpPr>
          <p:cNvPr id="11" name="右箭头 10"/>
          <p:cNvSpPr/>
          <p:nvPr/>
        </p:nvSpPr>
        <p:spPr>
          <a:xfrm flipH="1">
            <a:off x="3059832" y="5444812"/>
            <a:ext cx="108012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6395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7" y="2001037"/>
            <a:ext cx="417646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780134" y="2204864"/>
            <a:ext cx="3772309" cy="1200329"/>
          </a:xfrm>
          <a:prstGeom prst="rect">
            <a:avLst/>
          </a:prstGeom>
          <a:solidFill>
            <a:schemeClr val="bg2">
              <a:lumMod val="75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a:latin typeface="楷体" pitchFamily="49" charset="-122"/>
                <a:ea typeface="楷体" pitchFamily="49" charset="-122"/>
              </a:rPr>
              <a:t>活塞杆</a:t>
            </a:r>
            <a:r>
              <a:rPr lang="zh-CN" altLang="en-US" sz="2400" b="1" dirty="0" smtClean="0">
                <a:latin typeface="楷体" pitchFamily="49" charset="-122"/>
                <a:ea typeface="楷体" pitchFamily="49" charset="-122"/>
              </a:rPr>
              <a:t>固定，单杆活塞缸。</a:t>
            </a:r>
            <a:endParaRPr lang="en-US" altLang="zh-CN" sz="2400" b="1" dirty="0" smtClean="0">
              <a:latin typeface="楷体" pitchFamily="49" charset="-122"/>
              <a:ea typeface="楷体" pitchFamily="49" charset="-122"/>
            </a:endParaRPr>
          </a:p>
          <a:p>
            <a:pPr>
              <a:lnSpc>
                <a:spcPct val="150000"/>
              </a:lnSpc>
            </a:pPr>
            <a:r>
              <a:rPr lang="zh-CN" altLang="en-US" sz="2400" b="1" dirty="0" smtClean="0">
                <a:latin typeface="楷体" pitchFamily="49" charset="-122"/>
                <a:ea typeface="楷体" pitchFamily="49" charset="-122"/>
              </a:rPr>
              <a:t>活塞缸</a:t>
            </a:r>
            <a:r>
              <a:rPr lang="zh-CN" altLang="en-US" sz="2400" b="1" dirty="0" smtClean="0">
                <a:solidFill>
                  <a:srgbClr val="FF0000"/>
                </a:solidFill>
                <a:latin typeface="楷体" pitchFamily="49" charset="-122"/>
                <a:ea typeface="楷体" pitchFamily="49" charset="-122"/>
              </a:rPr>
              <a:t>差动连接</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p:txBody>
      </p:sp>
      <p:sp>
        <p:nvSpPr>
          <p:cNvPr id="12" name="矩形 11"/>
          <p:cNvSpPr/>
          <p:nvPr/>
        </p:nvSpPr>
        <p:spPr>
          <a:xfrm>
            <a:off x="4780134" y="4061709"/>
            <a:ext cx="3816424" cy="1754326"/>
          </a:xfrm>
          <a:prstGeom prst="rect">
            <a:avLst/>
          </a:prstGeom>
          <a:solidFill>
            <a:schemeClr val="bg2">
              <a:lumMod val="75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推力</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F = p</a:t>
            </a:r>
            <a:r>
              <a:rPr lang="en-US" altLang="zh-CN" sz="2400" b="1" dirty="0" smtClean="0">
                <a:latin typeface="楷体" pitchFamily="49" charset="-122"/>
                <a:ea typeface="楷体" pitchFamily="49" charset="-122"/>
              </a:rPr>
              <a:t>×</a:t>
            </a:r>
            <a:r>
              <a:rPr lang="el-GR" altLang="zh-CN" sz="2400" b="1" dirty="0">
                <a:latin typeface="楷体" pitchFamily="49" charset="-122"/>
                <a:ea typeface="楷体" pitchFamily="49" charset="-122"/>
              </a:rPr>
              <a:t> </a:t>
            </a:r>
            <a:r>
              <a:rPr lang="el-GR" altLang="zh-CN" sz="2400" b="1" dirty="0">
                <a:solidFill>
                  <a:srgbClr val="FF0000"/>
                </a:solidFill>
                <a:latin typeface="楷体" pitchFamily="49" charset="-122"/>
                <a:ea typeface="楷体" pitchFamily="49" charset="-122"/>
              </a:rPr>
              <a:t>π </a:t>
            </a:r>
            <a:r>
              <a:rPr lang="en-US" altLang="zh-CN" sz="2400" b="1" dirty="0" smtClean="0">
                <a:solidFill>
                  <a:srgbClr val="FF0000"/>
                </a:solidFill>
                <a:latin typeface="楷体" pitchFamily="49" charset="-122"/>
                <a:ea typeface="楷体" pitchFamily="49" charset="-122"/>
              </a:rPr>
              <a:t>d</a:t>
            </a:r>
            <a:r>
              <a:rPr lang="en-US" altLang="zh-CN" sz="2400" b="1" baseline="30000" dirty="0" smtClean="0">
                <a:solidFill>
                  <a:srgbClr val="FF0000"/>
                </a:solidFill>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/4</a:t>
            </a:r>
            <a:endParaRPr lang="en-US" altLang="zh-CN" sz="2400" b="1" dirty="0">
              <a:solidFill>
                <a:srgbClr val="FF0000"/>
              </a:solidFill>
              <a:latin typeface="楷体" pitchFamily="49" charset="-122"/>
              <a:ea typeface="楷体" pitchFamily="49" charset="-122"/>
            </a:endParaRPr>
          </a:p>
          <a:p>
            <a:pPr>
              <a:lnSpc>
                <a:spcPct val="150000"/>
              </a:lnSpc>
            </a:pPr>
            <a:r>
              <a:rPr lang="zh-CN" altLang="en-US" sz="2400" b="1" dirty="0">
                <a:latin typeface="楷体" pitchFamily="49" charset="-122"/>
                <a:ea typeface="楷体" pitchFamily="49" charset="-122"/>
              </a:rPr>
              <a:t>速度：</a:t>
            </a:r>
            <a:r>
              <a:rPr lang="en-US" altLang="zh-CN" sz="2400" b="1" dirty="0">
                <a:latin typeface="楷体" pitchFamily="49" charset="-122"/>
                <a:ea typeface="楷体" pitchFamily="49" charset="-122"/>
              </a:rPr>
              <a:t>V=4q</a:t>
            </a:r>
            <a:r>
              <a:rPr lang="en-US" altLang="zh-CN" sz="2400" b="1" dirty="0" smtClean="0">
                <a:latin typeface="楷体" pitchFamily="49" charset="-122"/>
                <a:ea typeface="楷体" pitchFamily="49" charset="-122"/>
              </a:rPr>
              <a:t>/(</a:t>
            </a:r>
            <a:r>
              <a:rPr lang="el-GR" altLang="zh-CN" sz="2400" b="1" dirty="0">
                <a:latin typeface="楷体" pitchFamily="49" charset="-122"/>
                <a:ea typeface="楷体" pitchFamily="49" charset="-122"/>
              </a:rPr>
              <a:t>π </a:t>
            </a:r>
            <a:r>
              <a:rPr lang="en-US" altLang="zh-CN" sz="2400" b="1" dirty="0" smtClean="0">
                <a:latin typeface="楷体" pitchFamily="49" charset="-122"/>
                <a:ea typeface="楷体" pitchFamily="49" charset="-122"/>
              </a:rPr>
              <a:t>d</a:t>
            </a:r>
            <a:r>
              <a:rPr lang="en-US" altLang="zh-CN" sz="2400" b="1" baseline="30000" dirty="0" smtClean="0">
                <a:latin typeface="楷体" pitchFamily="49" charset="-122"/>
                <a:ea typeface="楷体" pitchFamily="49" charset="-122"/>
              </a:rPr>
              <a:t>2</a:t>
            </a:r>
            <a:r>
              <a:rPr lang="en-US" altLang="zh-CN" sz="2400" b="1" dirty="0">
                <a:latin typeface="楷体" pitchFamily="49" charset="-122"/>
                <a:ea typeface="楷体" pitchFamily="49" charset="-122"/>
              </a:rPr>
              <a:t>)</a:t>
            </a:r>
          </a:p>
          <a:p>
            <a:pPr>
              <a:lnSpc>
                <a:spcPct val="150000"/>
              </a:lnSpc>
            </a:pPr>
            <a:r>
              <a:rPr lang="zh-CN" altLang="en-US" sz="2400" b="1" dirty="0">
                <a:latin typeface="楷体" pitchFamily="49" charset="-122"/>
                <a:ea typeface="楷体" pitchFamily="49" charset="-122"/>
              </a:rPr>
              <a:t>运动方向：</a:t>
            </a:r>
            <a:r>
              <a:rPr lang="zh-CN" altLang="en-US" sz="2400" b="1" dirty="0">
                <a:solidFill>
                  <a:schemeClr val="tx1"/>
                </a:solidFill>
                <a:latin typeface="楷体" pitchFamily="49" charset="-122"/>
                <a:ea typeface="楷体" pitchFamily="49" charset="-122"/>
              </a:rPr>
              <a:t>缸体</a:t>
            </a:r>
            <a:r>
              <a:rPr lang="zh-CN" altLang="en-US" sz="2400" b="1" dirty="0" smtClean="0">
                <a:solidFill>
                  <a:schemeClr val="tx1"/>
                </a:solidFill>
                <a:latin typeface="楷体" pitchFamily="49" charset="-122"/>
                <a:ea typeface="楷体" pitchFamily="49" charset="-122"/>
              </a:rPr>
              <a:t>向</a:t>
            </a:r>
            <a:r>
              <a:rPr lang="zh-CN" altLang="en-US" sz="2400" b="1" dirty="0" smtClean="0">
                <a:solidFill>
                  <a:srgbClr val="FF0000"/>
                </a:solidFill>
                <a:latin typeface="楷体" pitchFamily="49" charset="-122"/>
                <a:ea typeface="楷体" pitchFamily="49" charset="-122"/>
              </a:rPr>
              <a:t>右</a:t>
            </a:r>
            <a:r>
              <a:rPr lang="zh-CN" altLang="en-US" sz="2400" b="1" dirty="0" smtClean="0">
                <a:solidFill>
                  <a:schemeClr val="tx1"/>
                </a:solidFill>
                <a:latin typeface="楷体" pitchFamily="49" charset="-122"/>
                <a:ea typeface="楷体" pitchFamily="49" charset="-122"/>
              </a:rPr>
              <a:t>运动</a:t>
            </a:r>
            <a:r>
              <a:rPr lang="zh-CN" altLang="en-US" sz="2400" b="1" dirty="0" smtClean="0">
                <a:latin typeface="楷体" pitchFamily="49" charset="-122"/>
                <a:ea typeface="楷体" pitchFamily="49" charset="-122"/>
              </a:rPr>
              <a:t>。</a:t>
            </a:r>
            <a:endParaRPr lang="zh-CN" altLang="en-US" sz="2400" dirty="0"/>
          </a:p>
        </p:txBody>
      </p:sp>
      <p:sp>
        <p:nvSpPr>
          <p:cNvPr id="13" name="右箭头 12"/>
          <p:cNvSpPr/>
          <p:nvPr/>
        </p:nvSpPr>
        <p:spPr>
          <a:xfrm>
            <a:off x="2987824" y="49388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2173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45" y="2276872"/>
            <a:ext cx="4355976" cy="215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5040052" y="2133505"/>
            <a:ext cx="3312368"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a:latin typeface="楷体" pitchFamily="49" charset="-122"/>
                <a:ea typeface="楷体" pitchFamily="49" charset="-122"/>
              </a:rPr>
              <a:t>柱</a:t>
            </a:r>
            <a:r>
              <a:rPr lang="zh-CN" altLang="en-US" sz="2400" b="1" dirty="0" smtClean="0">
                <a:latin typeface="楷体" pitchFamily="49" charset="-122"/>
                <a:ea typeface="楷体" pitchFamily="49" charset="-122"/>
              </a:rPr>
              <a:t>塞</a:t>
            </a:r>
            <a:r>
              <a:rPr lang="zh-CN" altLang="en-US" sz="2400" b="1" dirty="0">
                <a:latin typeface="楷体" pitchFamily="49" charset="-122"/>
                <a:ea typeface="楷体" pitchFamily="49" charset="-122"/>
              </a:rPr>
              <a:t>杆</a:t>
            </a:r>
            <a:r>
              <a:rPr lang="zh-CN" altLang="en-US" sz="2400" b="1" dirty="0" smtClean="0">
                <a:latin typeface="楷体" pitchFamily="49" charset="-122"/>
                <a:ea typeface="楷体" pitchFamily="49" charset="-122"/>
              </a:rPr>
              <a:t>固定，柱塞缸。</a:t>
            </a:r>
            <a:endParaRPr lang="en-US" altLang="zh-CN" sz="2400" b="1" dirty="0" smtClean="0">
              <a:latin typeface="楷体" pitchFamily="49" charset="-122"/>
              <a:ea typeface="楷体" pitchFamily="49" charset="-122"/>
            </a:endParaRPr>
          </a:p>
          <a:p>
            <a:pPr>
              <a:lnSpc>
                <a:spcPct val="150000"/>
              </a:lnSpc>
            </a:pPr>
            <a:r>
              <a:rPr lang="zh-CN" altLang="en-US" sz="2400" b="1" dirty="0" smtClean="0">
                <a:latin typeface="楷体" pitchFamily="49" charset="-122"/>
                <a:ea typeface="楷体" pitchFamily="49" charset="-122"/>
              </a:rPr>
              <a:t>柱塞缸进油。</a:t>
            </a:r>
            <a:endParaRPr lang="en-US" altLang="zh-CN" sz="2400" b="1" dirty="0" smtClean="0">
              <a:latin typeface="楷体" pitchFamily="49" charset="-122"/>
              <a:ea typeface="楷体" pitchFamily="49" charset="-122"/>
            </a:endParaRPr>
          </a:p>
        </p:txBody>
      </p:sp>
      <p:sp>
        <p:nvSpPr>
          <p:cNvPr id="12" name="右箭头 11"/>
          <p:cNvSpPr/>
          <p:nvPr/>
        </p:nvSpPr>
        <p:spPr>
          <a:xfrm>
            <a:off x="1927643" y="45827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40052" y="4293096"/>
            <a:ext cx="3672408"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推力</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F = p</a:t>
            </a:r>
            <a:r>
              <a:rPr lang="en-US" altLang="zh-CN" sz="2400" b="1" dirty="0" smtClean="0">
                <a:latin typeface="楷体" pitchFamily="49" charset="-122"/>
                <a:ea typeface="楷体" pitchFamily="49" charset="-122"/>
              </a:rPr>
              <a:t>×</a:t>
            </a:r>
            <a:r>
              <a:rPr lang="el-GR" altLang="zh-CN" sz="2400" b="1" dirty="0">
                <a:latin typeface="楷体" pitchFamily="49" charset="-122"/>
                <a:ea typeface="楷体" pitchFamily="49" charset="-122"/>
              </a:rPr>
              <a:t> </a:t>
            </a:r>
            <a:r>
              <a:rPr lang="el-GR" altLang="zh-CN" sz="2400" b="1" dirty="0">
                <a:solidFill>
                  <a:srgbClr val="FF0000"/>
                </a:solidFill>
                <a:latin typeface="楷体" pitchFamily="49" charset="-122"/>
                <a:ea typeface="楷体" pitchFamily="49" charset="-122"/>
              </a:rPr>
              <a:t>π </a:t>
            </a:r>
            <a:r>
              <a:rPr lang="en-US" altLang="zh-CN" sz="2400" b="1" dirty="0" smtClean="0">
                <a:solidFill>
                  <a:srgbClr val="FF0000"/>
                </a:solidFill>
                <a:latin typeface="楷体" pitchFamily="49" charset="-122"/>
                <a:ea typeface="楷体" pitchFamily="49" charset="-122"/>
              </a:rPr>
              <a:t>d</a:t>
            </a:r>
            <a:r>
              <a:rPr lang="en-US" altLang="zh-CN" sz="2400" b="1" baseline="30000" dirty="0" smtClean="0">
                <a:solidFill>
                  <a:srgbClr val="FF0000"/>
                </a:solidFill>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/4</a:t>
            </a:r>
            <a:endParaRPr lang="en-US" altLang="zh-CN" sz="2400" b="1" dirty="0">
              <a:solidFill>
                <a:srgbClr val="FF0000"/>
              </a:solidFill>
              <a:latin typeface="楷体" pitchFamily="49" charset="-122"/>
              <a:ea typeface="楷体" pitchFamily="49" charset="-122"/>
            </a:endParaRPr>
          </a:p>
          <a:p>
            <a:pPr>
              <a:lnSpc>
                <a:spcPct val="150000"/>
              </a:lnSpc>
            </a:pPr>
            <a:r>
              <a:rPr lang="zh-CN" altLang="en-US" sz="2400" b="1" dirty="0">
                <a:latin typeface="楷体" pitchFamily="49" charset="-122"/>
                <a:ea typeface="楷体" pitchFamily="49" charset="-122"/>
              </a:rPr>
              <a:t>速度：</a:t>
            </a:r>
            <a:r>
              <a:rPr lang="en-US" altLang="zh-CN" sz="2400" b="1" dirty="0">
                <a:latin typeface="楷体" pitchFamily="49" charset="-122"/>
                <a:ea typeface="楷体" pitchFamily="49" charset="-122"/>
              </a:rPr>
              <a:t>V=4q</a:t>
            </a:r>
            <a:r>
              <a:rPr lang="en-US" altLang="zh-CN" sz="2400" b="1" dirty="0" smtClean="0">
                <a:latin typeface="楷体" pitchFamily="49" charset="-122"/>
                <a:ea typeface="楷体" pitchFamily="49" charset="-122"/>
              </a:rPr>
              <a:t>/(</a:t>
            </a:r>
            <a:r>
              <a:rPr lang="el-GR" altLang="zh-CN" sz="2400" b="1" dirty="0">
                <a:latin typeface="楷体" pitchFamily="49" charset="-122"/>
                <a:ea typeface="楷体" pitchFamily="49" charset="-122"/>
              </a:rPr>
              <a:t>π </a:t>
            </a:r>
            <a:r>
              <a:rPr lang="en-US" altLang="zh-CN" sz="2400" b="1" dirty="0" smtClean="0">
                <a:latin typeface="楷体" pitchFamily="49" charset="-122"/>
                <a:ea typeface="楷体" pitchFamily="49" charset="-122"/>
              </a:rPr>
              <a:t>d</a:t>
            </a:r>
            <a:r>
              <a:rPr lang="en-US" altLang="zh-CN" sz="2400" b="1" baseline="30000" dirty="0" smtClean="0">
                <a:latin typeface="楷体" pitchFamily="49" charset="-122"/>
                <a:ea typeface="楷体" pitchFamily="49" charset="-122"/>
              </a:rPr>
              <a:t>2</a:t>
            </a:r>
            <a:r>
              <a:rPr lang="en-US" altLang="zh-CN" sz="2400" b="1" dirty="0">
                <a:latin typeface="楷体" pitchFamily="49" charset="-122"/>
                <a:ea typeface="楷体" pitchFamily="49" charset="-122"/>
              </a:rPr>
              <a:t>)</a:t>
            </a:r>
          </a:p>
          <a:p>
            <a:pPr>
              <a:lnSpc>
                <a:spcPct val="150000"/>
              </a:lnSpc>
            </a:pPr>
            <a:r>
              <a:rPr lang="zh-CN" altLang="en-US" sz="2400" b="1" dirty="0">
                <a:latin typeface="楷体" pitchFamily="49" charset="-122"/>
                <a:ea typeface="楷体" pitchFamily="49" charset="-122"/>
              </a:rPr>
              <a:t>运动方向：</a:t>
            </a:r>
            <a:r>
              <a:rPr lang="zh-CN" altLang="en-US" sz="2400" b="1" dirty="0">
                <a:solidFill>
                  <a:schemeClr val="tx1"/>
                </a:solidFill>
                <a:latin typeface="楷体" pitchFamily="49" charset="-122"/>
                <a:ea typeface="楷体" pitchFamily="49" charset="-122"/>
              </a:rPr>
              <a:t>缸体</a:t>
            </a:r>
            <a:r>
              <a:rPr lang="zh-CN" altLang="en-US" sz="2400" b="1" dirty="0" smtClean="0">
                <a:solidFill>
                  <a:schemeClr val="tx1"/>
                </a:solidFill>
                <a:latin typeface="楷体" pitchFamily="49" charset="-122"/>
                <a:ea typeface="楷体" pitchFamily="49" charset="-122"/>
              </a:rPr>
              <a:t>向</a:t>
            </a:r>
            <a:r>
              <a:rPr lang="zh-CN" altLang="en-US" sz="2400" b="1" dirty="0" smtClean="0">
                <a:solidFill>
                  <a:srgbClr val="FF0000"/>
                </a:solidFill>
                <a:latin typeface="楷体" pitchFamily="49" charset="-122"/>
                <a:ea typeface="楷体" pitchFamily="49" charset="-122"/>
              </a:rPr>
              <a:t>右</a:t>
            </a:r>
            <a:r>
              <a:rPr lang="zh-CN" altLang="en-US" sz="2400" b="1" dirty="0" smtClean="0">
                <a:solidFill>
                  <a:schemeClr val="tx1"/>
                </a:solidFill>
                <a:latin typeface="楷体" pitchFamily="49" charset="-122"/>
                <a:ea typeface="楷体" pitchFamily="49" charset="-122"/>
              </a:rPr>
              <a:t>运动</a:t>
            </a:r>
            <a:endParaRPr lang="zh-CN" altLang="en-US" sz="2400" dirty="0"/>
          </a:p>
        </p:txBody>
      </p:sp>
    </p:spTree>
    <p:extLst>
      <p:ext uri="{BB962C8B-B14F-4D97-AF65-F5344CB8AC3E}">
        <p14:creationId xmlns:p14="http://schemas.microsoft.com/office/powerpoint/2010/main" val="32834633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76872"/>
            <a:ext cx="3491880" cy="43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0" y="21813"/>
            <a:ext cx="9143999" cy="1751003"/>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nSpc>
                <a:spcPct val="125000"/>
              </a:lnSpc>
            </a:pPr>
            <a:r>
              <a:rPr lang="zh-CN" altLang="en-US" sz="2400" b="1" dirty="0" smtClean="0">
                <a:latin typeface="楷体" pitchFamily="49" charset="-122"/>
                <a:ea typeface="楷体" pitchFamily="49" charset="-122"/>
              </a:rPr>
              <a:t>    </a:t>
            </a:r>
            <a:r>
              <a:rPr lang="zh-CN" altLang="en-US" sz="2400" b="1" dirty="0" smtClean="0">
                <a:solidFill>
                  <a:srgbClr val="FF0000"/>
                </a:solidFill>
                <a:latin typeface="楷体" pitchFamily="49" charset="-122"/>
                <a:ea typeface="楷体" pitchFamily="49" charset="-122"/>
              </a:rPr>
              <a:t>例</a:t>
            </a:r>
            <a:r>
              <a:rPr lang="en-US" altLang="zh-CN" sz="2400" b="1" dirty="0" smtClean="0">
                <a:solidFill>
                  <a:srgbClr val="FF0000"/>
                </a:solidFill>
                <a:latin typeface="楷体" pitchFamily="49" charset="-122"/>
                <a:ea typeface="楷体" pitchFamily="49" charset="-122"/>
              </a:rPr>
              <a:t>5</a:t>
            </a:r>
            <a:r>
              <a:rPr lang="zh-CN" altLang="en-US" sz="2400" b="1" dirty="0" smtClean="0">
                <a:solidFill>
                  <a:srgbClr val="FF0000"/>
                </a:solidFill>
                <a:latin typeface="楷体" pitchFamily="49" charset="-122"/>
                <a:ea typeface="楷体" pitchFamily="49" charset="-122"/>
              </a:rPr>
              <a:t>、</a:t>
            </a:r>
            <a:r>
              <a:rPr lang="zh-CN" altLang="en-US" sz="2400" b="1" dirty="0" smtClean="0">
                <a:latin typeface="楷体" pitchFamily="49" charset="-122"/>
                <a:ea typeface="楷体" pitchFamily="49" charset="-122"/>
              </a:rPr>
              <a:t>液压缸活塞的面积</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3</a:t>
            </a:r>
            <a:r>
              <a:rPr lang="en-US" altLang="zh-CN" sz="2400" b="1" dirty="0" smtClean="0">
                <a:latin typeface="楷体" pitchFamily="49" charset="-122"/>
                <a:ea typeface="楷体" pitchFamily="49" charset="-122"/>
              </a:rPr>
              <a:t> = 20×10</a:t>
            </a:r>
            <a:r>
              <a:rPr lang="en-US" altLang="zh-CN" sz="2400" b="1" baseline="30000" dirty="0" smtClean="0">
                <a:latin typeface="楷体" pitchFamily="49" charset="-122"/>
                <a:ea typeface="楷体" pitchFamily="49" charset="-122"/>
              </a:rPr>
              <a:t>-4</a:t>
            </a:r>
            <a:r>
              <a:rPr lang="en-US" altLang="zh-CN" sz="2400" b="1" dirty="0" smtClean="0">
                <a:latin typeface="楷体" pitchFamily="49" charset="-122"/>
                <a:ea typeface="楷体" pitchFamily="49" charset="-122"/>
              </a:rPr>
              <a:t>m</a:t>
            </a:r>
            <a:r>
              <a:rPr lang="en-US" altLang="zh-CN" sz="2400" b="1" baseline="30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所受的负载</a:t>
            </a:r>
            <a:r>
              <a:rPr lang="en-US" altLang="zh-CN" sz="2400" b="1" dirty="0" smtClean="0">
                <a:latin typeface="楷体" pitchFamily="49" charset="-122"/>
                <a:ea typeface="楷体" pitchFamily="49" charset="-122"/>
              </a:rPr>
              <a:t>F</a:t>
            </a:r>
            <a:r>
              <a:rPr lang="en-US" altLang="zh-CN" sz="2400" b="1" baseline="-25000" dirty="0">
                <a:latin typeface="楷体" pitchFamily="49" charset="-122"/>
                <a:ea typeface="楷体" pitchFamily="49" charset="-122"/>
              </a:rPr>
              <a:t>1</a:t>
            </a:r>
            <a:r>
              <a:rPr lang="en-US" altLang="zh-CN" sz="2400" b="1" dirty="0" smtClean="0">
                <a:latin typeface="楷体" pitchFamily="49" charset="-122"/>
                <a:ea typeface="楷体" pitchFamily="49" charset="-122"/>
              </a:rPr>
              <a:t>=4000 N</a:t>
            </a:r>
            <a:r>
              <a:rPr lang="zh-CN" altLang="en-US" sz="2400" b="1" dirty="0" smtClean="0">
                <a:latin typeface="楷体" pitchFamily="49" charset="-122"/>
                <a:ea typeface="楷体" pitchFamily="49" charset="-122"/>
              </a:rPr>
              <a:t>，</a:t>
            </a:r>
            <a:r>
              <a:rPr lang="en-US" altLang="zh-CN" sz="2400" b="1" dirty="0">
                <a:latin typeface="楷体" pitchFamily="49" charset="-122"/>
                <a:ea typeface="楷体" pitchFamily="49" charset="-122"/>
              </a:rPr>
              <a:t>F</a:t>
            </a:r>
            <a:r>
              <a:rPr lang="en-US" altLang="zh-CN" sz="2400" b="1" baseline="-25000" dirty="0">
                <a:latin typeface="楷体" pitchFamily="49" charset="-122"/>
                <a:ea typeface="楷体" pitchFamily="49" charset="-122"/>
              </a:rPr>
              <a:t>2</a:t>
            </a:r>
            <a:r>
              <a:rPr lang="en-US" altLang="zh-CN" sz="2400" b="1" dirty="0" smtClean="0">
                <a:latin typeface="楷体" pitchFamily="49" charset="-122"/>
                <a:ea typeface="楷体" pitchFamily="49" charset="-122"/>
              </a:rPr>
              <a:t>=6000N</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F</a:t>
            </a:r>
            <a:r>
              <a:rPr lang="en-US" altLang="zh-CN" sz="2400" b="1" baseline="-25000" dirty="0">
                <a:latin typeface="楷体" pitchFamily="49" charset="-122"/>
                <a:ea typeface="楷体" pitchFamily="49" charset="-122"/>
              </a:rPr>
              <a:t>3</a:t>
            </a:r>
            <a:r>
              <a:rPr lang="en-US" altLang="zh-CN" sz="2400" b="1" dirty="0" smtClean="0">
                <a:latin typeface="楷体" pitchFamily="49" charset="-122"/>
                <a:ea typeface="楷体" pitchFamily="49" charset="-122"/>
              </a:rPr>
              <a:t>=8000N</a:t>
            </a:r>
            <a:r>
              <a:rPr lang="zh-CN" altLang="en-US" sz="2400" b="1" dirty="0" smtClean="0">
                <a:latin typeface="楷体" pitchFamily="49" charset="-122"/>
                <a:ea typeface="楷体" pitchFamily="49" charset="-122"/>
              </a:rPr>
              <a:t>，液压泵的流量为</a:t>
            </a:r>
            <a:r>
              <a:rPr lang="en-US" altLang="zh-CN" sz="2400" b="1" dirty="0" smtClean="0">
                <a:latin typeface="楷体" pitchFamily="49" charset="-122"/>
                <a:ea typeface="楷体" pitchFamily="49" charset="-122"/>
              </a:rPr>
              <a:t>q</a:t>
            </a:r>
            <a:r>
              <a:rPr lang="zh-CN" altLang="en-US" sz="2400" b="1" dirty="0" smtClean="0">
                <a:latin typeface="楷体" pitchFamily="49" charset="-122"/>
                <a:ea typeface="楷体" pitchFamily="49" charset="-122"/>
              </a:rPr>
              <a:t>，试分析：</a:t>
            </a:r>
            <a:endParaRPr lang="en-US" altLang="zh-CN" sz="2400" b="1" dirty="0" smtClean="0">
              <a:latin typeface="楷体" pitchFamily="49" charset="-122"/>
              <a:ea typeface="楷体" pitchFamily="49" charset="-122"/>
            </a:endParaRPr>
          </a:p>
          <a:p>
            <a:pPr>
              <a:lnSpc>
                <a:spcPct val="125000"/>
              </a:lnSpc>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）三个缸是怎样动作的？     </a:t>
            </a: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）液压泵的工作压力有何变化？</a:t>
            </a:r>
            <a:endParaRPr lang="en-US" altLang="zh-CN" sz="2400" b="1" dirty="0" smtClean="0">
              <a:latin typeface="楷体" pitchFamily="49" charset="-122"/>
              <a:ea typeface="楷体" pitchFamily="49" charset="-122"/>
            </a:endParaRPr>
          </a:p>
          <a:p>
            <a:pPr>
              <a:lnSpc>
                <a:spcPct val="125000"/>
              </a:lnSpc>
            </a:pPr>
            <a:r>
              <a:rPr lang="en-US" altLang="zh-CN" sz="2400" b="1" dirty="0" smtClean="0">
                <a:latin typeface="楷体" pitchFamily="49" charset="-122"/>
                <a:ea typeface="楷体" pitchFamily="49" charset="-122"/>
              </a:rPr>
              <a:t>3</a:t>
            </a:r>
            <a:r>
              <a:rPr lang="zh-CN" altLang="en-US" sz="2400" b="1" dirty="0" smtClean="0">
                <a:latin typeface="楷体" pitchFamily="49" charset="-122"/>
                <a:ea typeface="楷体" pitchFamily="49" charset="-122"/>
              </a:rPr>
              <a:t>）各液压缸的运动速度？</a:t>
            </a:r>
            <a:endParaRPr lang="en-US" altLang="zh-CN" sz="2400" b="1" dirty="0" smtClean="0">
              <a:latin typeface="楷体" pitchFamily="49" charset="-122"/>
              <a:ea typeface="楷体" pitchFamily="49" charset="-122"/>
            </a:endParaRPr>
          </a:p>
        </p:txBody>
      </p:sp>
      <p:sp>
        <p:nvSpPr>
          <p:cNvPr id="3" name="矩形 2"/>
          <p:cNvSpPr/>
          <p:nvPr/>
        </p:nvSpPr>
        <p:spPr>
          <a:xfrm>
            <a:off x="5206693" y="2420888"/>
            <a:ext cx="1080745" cy="2122376"/>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1</a:t>
            </a:r>
            <a:r>
              <a:rPr lang="en-US" altLang="zh-CN" b="1" dirty="0" smtClean="0">
                <a:latin typeface="楷体" pitchFamily="49" charset="-122"/>
                <a:ea typeface="楷体" pitchFamily="49" charset="-122"/>
              </a:rPr>
              <a:t>=4000N</a:t>
            </a:r>
          </a:p>
          <a:p>
            <a:pPr>
              <a:lnSpc>
                <a:spcPct val="150000"/>
              </a:lnSpc>
            </a:pPr>
            <a:endParaRPr lang="en-US" altLang="zh-CN" b="1" dirty="0" smtClean="0">
              <a:latin typeface="楷体" pitchFamily="49" charset="-122"/>
              <a:ea typeface="楷体" pitchFamily="49" charset="-122"/>
            </a:endParaRPr>
          </a:p>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2</a:t>
            </a:r>
            <a:r>
              <a:rPr lang="en-US" altLang="zh-CN" b="1" dirty="0" smtClean="0">
                <a:latin typeface="楷体" pitchFamily="49" charset="-122"/>
                <a:ea typeface="楷体" pitchFamily="49" charset="-122"/>
              </a:rPr>
              <a:t>=6000N</a:t>
            </a:r>
          </a:p>
          <a:p>
            <a:pPr>
              <a:lnSpc>
                <a:spcPct val="150000"/>
              </a:lnSpc>
            </a:pPr>
            <a:endParaRPr lang="en-US" altLang="zh-CN" b="1" dirty="0" smtClean="0">
              <a:latin typeface="楷体" pitchFamily="49" charset="-122"/>
              <a:ea typeface="楷体" pitchFamily="49" charset="-122"/>
            </a:endParaRPr>
          </a:p>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3</a:t>
            </a:r>
            <a:r>
              <a:rPr lang="en-US" altLang="zh-CN" b="1" dirty="0" smtClean="0">
                <a:latin typeface="楷体" pitchFamily="49" charset="-122"/>
                <a:ea typeface="楷体" pitchFamily="49" charset="-122"/>
              </a:rPr>
              <a:t>=8000N</a:t>
            </a:r>
            <a:endParaRPr lang="zh-CN" altLang="en-US" dirty="0"/>
          </a:p>
        </p:txBody>
      </p:sp>
    </p:spTree>
    <p:extLst>
      <p:ext uri="{BB962C8B-B14F-4D97-AF65-F5344CB8AC3E}">
        <p14:creationId xmlns:p14="http://schemas.microsoft.com/office/powerpoint/2010/main" val="713482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
            <a:ext cx="5292080" cy="685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264607" y="534"/>
            <a:ext cx="3851920" cy="6857466"/>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nSpc>
                <a:spcPct val="125000"/>
              </a:lnSpc>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）三个缸是怎样动作的？</a:t>
            </a:r>
            <a:endParaRPr lang="en-US" altLang="zh-CN" sz="2400" b="1" dirty="0" smtClean="0">
              <a:latin typeface="楷体" pitchFamily="49" charset="-122"/>
              <a:ea typeface="楷体" pitchFamily="49" charset="-122"/>
            </a:endParaRPr>
          </a:p>
          <a:p>
            <a:pPr>
              <a:lnSpc>
                <a:spcPct val="125000"/>
              </a:lnSpc>
              <a:spcAft>
                <a:spcPts val="1200"/>
              </a:spcAft>
            </a:pPr>
            <a:r>
              <a:rPr lang="en-US" altLang="zh-CN" sz="2400" b="1" dirty="0" smtClean="0">
                <a:latin typeface="楷体" pitchFamily="49" charset="-122"/>
                <a:ea typeface="楷体" pitchFamily="49" charset="-122"/>
              </a:rPr>
              <a:t>2</a:t>
            </a:r>
            <a:r>
              <a:rPr lang="zh-CN" altLang="en-US" sz="2400" b="1" dirty="0">
                <a:latin typeface="楷体" pitchFamily="49" charset="-122"/>
                <a:ea typeface="楷体" pitchFamily="49" charset="-122"/>
              </a:rPr>
              <a:t>）液压泵的工作压力有何变化？</a:t>
            </a:r>
            <a:endParaRPr lang="en-US" altLang="zh-CN" sz="2400" b="1" dirty="0">
              <a:latin typeface="楷体" pitchFamily="49" charset="-122"/>
              <a:ea typeface="楷体" pitchFamily="49" charset="-122"/>
            </a:endParaRPr>
          </a:p>
          <a:p>
            <a:pPr>
              <a:lnSpc>
                <a:spcPct val="125000"/>
              </a:lnSpc>
            </a:pPr>
            <a:r>
              <a:rPr lang="zh-CN" altLang="en-US" sz="2400" b="1" dirty="0" smtClean="0">
                <a:latin typeface="楷体" pitchFamily="49" charset="-122"/>
                <a:ea typeface="楷体" pitchFamily="49" charset="-122"/>
              </a:rPr>
              <a:t>解：</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1 </a:t>
            </a:r>
            <a:r>
              <a:rPr lang="en-US" altLang="zh-CN" sz="2400" b="1" dirty="0">
                <a:latin typeface="楷体" pitchFamily="49" charset="-122"/>
                <a:ea typeface="楷体" pitchFamily="49" charset="-122"/>
              </a:rPr>
              <a:t>= F</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/A</a:t>
            </a:r>
            <a:r>
              <a:rPr lang="en-US" altLang="zh-CN" sz="2400" b="1" baseline="-25000" dirty="0">
                <a:latin typeface="楷体" pitchFamily="49" charset="-122"/>
                <a:ea typeface="楷体" pitchFamily="49" charset="-122"/>
              </a:rPr>
              <a:t>1 </a:t>
            </a:r>
            <a:r>
              <a:rPr lang="en-US" altLang="zh-CN" sz="2400" b="1" dirty="0">
                <a:latin typeface="楷体" pitchFamily="49" charset="-122"/>
                <a:ea typeface="楷体" pitchFamily="49" charset="-122"/>
              </a:rPr>
              <a:t>=2 </a:t>
            </a:r>
            <a:r>
              <a:rPr lang="en-US" altLang="zh-CN" sz="2400" b="1" dirty="0" err="1">
                <a:latin typeface="楷体" pitchFamily="49" charset="-122"/>
                <a:ea typeface="楷体" pitchFamily="49" charset="-122"/>
              </a:rPr>
              <a:t>MPa</a:t>
            </a:r>
            <a:endParaRPr lang="en-US" altLang="zh-CN" sz="2400" b="1" dirty="0">
              <a:latin typeface="楷体" pitchFamily="49" charset="-122"/>
              <a:ea typeface="楷体" pitchFamily="49" charset="-122"/>
            </a:endParaRPr>
          </a:p>
          <a:p>
            <a:pPr>
              <a:lnSpc>
                <a:spcPct val="125000"/>
              </a:lnSpc>
            </a:pP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2 </a:t>
            </a:r>
            <a:r>
              <a:rPr lang="en-US" altLang="zh-CN" sz="2400" b="1" dirty="0">
                <a:latin typeface="楷体" pitchFamily="49" charset="-122"/>
                <a:ea typeface="楷体" pitchFamily="49" charset="-122"/>
              </a:rPr>
              <a:t>= 3 </a:t>
            </a:r>
            <a:r>
              <a:rPr lang="en-US" altLang="zh-CN" sz="2400" b="1" dirty="0" err="1">
                <a:latin typeface="楷体" pitchFamily="49" charset="-122"/>
                <a:ea typeface="楷体" pitchFamily="49" charset="-122"/>
              </a:rPr>
              <a:t>MPa</a:t>
            </a:r>
            <a:endParaRPr lang="en-US" altLang="zh-CN" sz="2400" b="1" dirty="0">
              <a:latin typeface="楷体" pitchFamily="49" charset="-122"/>
              <a:ea typeface="楷体" pitchFamily="49" charset="-122"/>
            </a:endParaRPr>
          </a:p>
          <a:p>
            <a:pPr>
              <a:lnSpc>
                <a:spcPct val="125000"/>
              </a:lnSpc>
            </a:pP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3 </a:t>
            </a:r>
            <a:r>
              <a:rPr lang="en-US" altLang="zh-CN" sz="2400" b="1" dirty="0">
                <a:latin typeface="楷体" pitchFamily="49" charset="-122"/>
                <a:ea typeface="楷体" pitchFamily="49" charset="-122"/>
              </a:rPr>
              <a:t>= 4 </a:t>
            </a:r>
            <a:r>
              <a:rPr lang="en-US" altLang="zh-CN" sz="2400" b="1" dirty="0" err="1">
                <a:latin typeface="楷体" pitchFamily="49" charset="-122"/>
                <a:ea typeface="楷体" pitchFamily="49" charset="-122"/>
              </a:rPr>
              <a:t>Mpa</a:t>
            </a:r>
            <a:endParaRPr lang="en-US" altLang="zh-CN" sz="2400" b="1" dirty="0">
              <a:latin typeface="楷体" pitchFamily="49" charset="-122"/>
              <a:ea typeface="楷体" pitchFamily="49" charset="-122"/>
            </a:endParaRPr>
          </a:p>
          <a:p>
            <a:pPr>
              <a:lnSpc>
                <a:spcPct val="125000"/>
              </a:lnSpc>
            </a:pPr>
            <a:r>
              <a:rPr lang="zh-CN" altLang="en-US" sz="2400" b="1" dirty="0" smtClean="0">
                <a:latin typeface="楷体" pitchFamily="49" charset="-122"/>
                <a:ea typeface="楷体" pitchFamily="49" charset="-122"/>
              </a:rPr>
              <a:t>    液压缸</a:t>
            </a: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依次动作，液压泵的工作压力分别对应为</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4MPa</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25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三</a:t>
            </a:r>
            <a:r>
              <a:rPr lang="zh-CN" altLang="en-US" sz="2400" b="1" dirty="0">
                <a:latin typeface="楷体" pitchFamily="49" charset="-122"/>
                <a:ea typeface="楷体" pitchFamily="49" charset="-122"/>
              </a:rPr>
              <a:t>缸停止</a:t>
            </a:r>
            <a:r>
              <a:rPr lang="zh-CN" altLang="en-US" sz="2400" b="1" dirty="0" smtClean="0">
                <a:latin typeface="楷体" pitchFamily="49" charset="-122"/>
                <a:ea typeface="楷体" pitchFamily="49" charset="-122"/>
              </a:rPr>
              <a:t>动作，安全阀打开，</a:t>
            </a:r>
            <a:r>
              <a:rPr lang="zh-CN" altLang="en-US" sz="2400" b="1" dirty="0">
                <a:latin typeface="楷体" pitchFamily="49" charset="-122"/>
                <a:ea typeface="楷体" pitchFamily="49" charset="-122"/>
              </a:rPr>
              <a:t>液压泵的</a:t>
            </a:r>
            <a:r>
              <a:rPr lang="zh-CN" altLang="en-US" sz="2400" b="1" dirty="0" smtClean="0">
                <a:latin typeface="楷体" pitchFamily="49" charset="-122"/>
                <a:ea typeface="楷体" pitchFamily="49" charset="-122"/>
              </a:rPr>
              <a:t>工作压力</a:t>
            </a:r>
            <a:r>
              <a:rPr lang="en-US" altLang="zh-CN" sz="2400" b="1" dirty="0" smtClean="0">
                <a:latin typeface="楷体" pitchFamily="49" charset="-122"/>
                <a:ea typeface="楷体" pitchFamily="49" charset="-122"/>
              </a:rPr>
              <a:t>5MPa</a:t>
            </a:r>
            <a:r>
              <a:rPr lang="zh-CN" altLang="en-US" sz="2400" b="1" dirty="0" smtClean="0">
                <a:latin typeface="楷体" pitchFamily="49" charset="-122"/>
                <a:ea typeface="楷体" pitchFamily="49" charset="-122"/>
              </a:rPr>
              <a:t>。    </a:t>
            </a:r>
            <a:endParaRPr lang="en-US" altLang="zh-CN" sz="2400" b="1" dirty="0" smtClean="0">
              <a:latin typeface="楷体" pitchFamily="49" charset="-122"/>
              <a:ea typeface="楷体" pitchFamily="49" charset="-122"/>
            </a:endParaRPr>
          </a:p>
          <a:p>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solidFill>
                  <a:srgbClr val="FF0000"/>
                </a:solidFill>
                <a:latin typeface="楷体" pitchFamily="49" charset="-122"/>
                <a:ea typeface="楷体" pitchFamily="49" charset="-122"/>
              </a:rPr>
              <a:t>液压泵</a:t>
            </a:r>
            <a:r>
              <a:rPr lang="zh-CN" altLang="en-US" sz="2400" b="1" dirty="0">
                <a:solidFill>
                  <a:srgbClr val="FF0000"/>
                </a:solidFill>
                <a:latin typeface="楷体" pitchFamily="49" charset="-122"/>
                <a:ea typeface="楷体" pitchFamily="49" charset="-122"/>
              </a:rPr>
              <a:t>的</a:t>
            </a:r>
            <a:r>
              <a:rPr lang="zh-CN" altLang="en-US" sz="2400" b="1" dirty="0" smtClean="0">
                <a:solidFill>
                  <a:srgbClr val="FF0000"/>
                </a:solidFill>
                <a:latin typeface="楷体" pitchFamily="49" charset="-122"/>
                <a:ea typeface="楷体" pitchFamily="49" charset="-122"/>
              </a:rPr>
              <a:t>工作压力大小是有负载决定的。</a:t>
            </a:r>
            <a:endParaRPr lang="en-US" altLang="zh-CN" sz="2400" b="1" dirty="0" smtClean="0">
              <a:solidFill>
                <a:srgbClr val="FF0000"/>
              </a:solidFill>
              <a:latin typeface="楷体" pitchFamily="49" charset="-122"/>
              <a:ea typeface="楷体" pitchFamily="49" charset="-122"/>
            </a:endParaRPr>
          </a:p>
          <a:p>
            <a:endParaRPr lang="en-US" altLang="zh-CN" sz="2400" b="1" dirty="0" smtClean="0">
              <a:solidFill>
                <a:srgbClr val="FF0000"/>
              </a:solidFill>
              <a:latin typeface="楷体" pitchFamily="49" charset="-122"/>
              <a:ea typeface="楷体" pitchFamily="49" charset="-122"/>
            </a:endParaRPr>
          </a:p>
        </p:txBody>
      </p:sp>
      <p:sp>
        <p:nvSpPr>
          <p:cNvPr id="3" name="矩形 2"/>
          <p:cNvSpPr/>
          <p:nvPr/>
        </p:nvSpPr>
        <p:spPr>
          <a:xfrm>
            <a:off x="239117" y="802567"/>
            <a:ext cx="1080745" cy="129137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1</a:t>
            </a:r>
            <a:r>
              <a:rPr lang="en-US" altLang="zh-CN" b="1" dirty="0" smtClean="0">
                <a:latin typeface="楷体" pitchFamily="49" charset="-122"/>
                <a:ea typeface="楷体" pitchFamily="49" charset="-122"/>
              </a:rPr>
              <a:t>=4000N</a:t>
            </a:r>
          </a:p>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2</a:t>
            </a:r>
            <a:r>
              <a:rPr lang="en-US" altLang="zh-CN" b="1" dirty="0" smtClean="0">
                <a:latin typeface="楷体" pitchFamily="49" charset="-122"/>
                <a:ea typeface="楷体" pitchFamily="49" charset="-122"/>
              </a:rPr>
              <a:t>=6000N</a:t>
            </a:r>
          </a:p>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3</a:t>
            </a:r>
            <a:r>
              <a:rPr lang="en-US" altLang="zh-CN" b="1" dirty="0" smtClean="0">
                <a:latin typeface="楷体" pitchFamily="49" charset="-122"/>
                <a:ea typeface="楷体" pitchFamily="49" charset="-122"/>
              </a:rPr>
              <a:t>=8000N</a:t>
            </a:r>
            <a:endParaRPr lang="zh-CN" altLang="en-US" dirty="0"/>
          </a:p>
        </p:txBody>
      </p:sp>
      <p:sp>
        <p:nvSpPr>
          <p:cNvPr id="4" name="矩形 3"/>
          <p:cNvSpPr/>
          <p:nvPr/>
        </p:nvSpPr>
        <p:spPr>
          <a:xfrm>
            <a:off x="107504" y="534"/>
            <a:ext cx="1584088" cy="64633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zh-CN" b="1" dirty="0" smtClean="0">
                <a:latin typeface="楷体" pitchFamily="49" charset="-122"/>
                <a:ea typeface="楷体" pitchFamily="49" charset="-122"/>
              </a:rPr>
              <a:t>A</a:t>
            </a:r>
            <a:r>
              <a:rPr lang="en-US" altLang="zh-CN" b="1" baseline="-25000" dirty="0" smtClean="0">
                <a:latin typeface="楷体" pitchFamily="49" charset="-122"/>
                <a:ea typeface="楷体" pitchFamily="49" charset="-122"/>
              </a:rPr>
              <a:t>1</a:t>
            </a:r>
            <a:r>
              <a:rPr lang="en-US" altLang="zh-CN" b="1" dirty="0" smtClean="0">
                <a:latin typeface="楷体" pitchFamily="49" charset="-122"/>
                <a:ea typeface="楷体" pitchFamily="49" charset="-122"/>
              </a:rPr>
              <a:t>=A</a:t>
            </a:r>
            <a:r>
              <a:rPr lang="en-US" altLang="zh-CN" b="1" baseline="-25000" dirty="0" smtClean="0">
                <a:latin typeface="楷体" pitchFamily="49" charset="-122"/>
                <a:ea typeface="楷体" pitchFamily="49" charset="-122"/>
              </a:rPr>
              <a:t>2 </a:t>
            </a:r>
            <a:r>
              <a:rPr lang="en-US" altLang="zh-CN" b="1" dirty="0">
                <a:latin typeface="楷体" pitchFamily="49" charset="-122"/>
                <a:ea typeface="楷体" pitchFamily="49" charset="-122"/>
              </a:rPr>
              <a:t>=</a:t>
            </a:r>
            <a:r>
              <a:rPr lang="en-US" altLang="zh-CN" b="1" dirty="0" smtClean="0">
                <a:latin typeface="楷体" pitchFamily="49" charset="-122"/>
                <a:ea typeface="楷体" pitchFamily="49" charset="-122"/>
              </a:rPr>
              <a:t>A</a:t>
            </a:r>
            <a:r>
              <a:rPr lang="en-US" altLang="zh-CN" b="1" baseline="-25000" dirty="0" smtClean="0">
                <a:latin typeface="楷体" pitchFamily="49" charset="-122"/>
                <a:ea typeface="楷体" pitchFamily="49" charset="-122"/>
              </a:rPr>
              <a:t>3</a:t>
            </a:r>
          </a:p>
          <a:p>
            <a:r>
              <a:rPr lang="en-US" altLang="zh-CN" b="1" dirty="0" smtClean="0">
                <a:latin typeface="楷体" pitchFamily="49" charset="-122"/>
                <a:ea typeface="楷体" pitchFamily="49" charset="-122"/>
              </a:rPr>
              <a:t> </a:t>
            </a:r>
            <a:r>
              <a:rPr lang="en-US" altLang="zh-CN" b="1" dirty="0">
                <a:latin typeface="楷体" pitchFamily="49" charset="-122"/>
                <a:ea typeface="楷体" pitchFamily="49" charset="-122"/>
              </a:rPr>
              <a:t>= 20×10</a:t>
            </a:r>
            <a:r>
              <a:rPr lang="en-US" altLang="zh-CN" b="1" baseline="30000" dirty="0">
                <a:latin typeface="楷体" pitchFamily="49" charset="-122"/>
                <a:ea typeface="楷体" pitchFamily="49" charset="-122"/>
              </a:rPr>
              <a:t>-4</a:t>
            </a:r>
            <a:r>
              <a:rPr lang="en-US" altLang="zh-CN" b="1" dirty="0">
                <a:latin typeface="楷体" pitchFamily="49" charset="-122"/>
                <a:ea typeface="楷体" pitchFamily="49" charset="-122"/>
              </a:rPr>
              <a:t>m</a:t>
            </a:r>
            <a:r>
              <a:rPr lang="en-US" altLang="zh-CN" b="1" baseline="30000" dirty="0">
                <a:latin typeface="楷体" pitchFamily="49" charset="-122"/>
                <a:ea typeface="楷体" pitchFamily="49" charset="-122"/>
              </a:rPr>
              <a:t>2</a:t>
            </a:r>
            <a:endParaRPr lang="zh-CN" altLang="en-US" dirty="0"/>
          </a:p>
        </p:txBody>
      </p:sp>
      <p:sp>
        <p:nvSpPr>
          <p:cNvPr id="6" name="矩形 5"/>
          <p:cNvSpPr/>
          <p:nvPr/>
        </p:nvSpPr>
        <p:spPr>
          <a:xfrm>
            <a:off x="1835696" y="3613666"/>
            <a:ext cx="301686" cy="369332"/>
          </a:xfrm>
          <a:prstGeom prst="rect">
            <a:avLst/>
          </a:prstGeom>
        </p:spPr>
        <p:txBody>
          <a:bodyPr wrap="none">
            <a:spAutoFit/>
          </a:bodyPr>
          <a:lstStyle/>
          <a:p>
            <a:r>
              <a:rPr lang="en-US" altLang="zh-CN" b="1" dirty="0">
                <a:latin typeface="楷体" pitchFamily="49" charset="-122"/>
                <a:ea typeface="楷体" pitchFamily="49" charset="-122"/>
              </a:rPr>
              <a:t>q</a:t>
            </a:r>
            <a:endParaRPr lang="zh-CN" altLang="en-US" dirty="0"/>
          </a:p>
        </p:txBody>
      </p:sp>
    </p:spTree>
    <p:extLst>
      <p:ext uri="{BB962C8B-B14F-4D97-AF65-F5344CB8AC3E}">
        <p14:creationId xmlns:p14="http://schemas.microsoft.com/office/powerpoint/2010/main" val="711084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4"/>
            <a:ext cx="5508103" cy="674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51671" y="1124744"/>
            <a:ext cx="1080745" cy="129137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1</a:t>
            </a:r>
            <a:r>
              <a:rPr lang="en-US" altLang="zh-CN" b="1" dirty="0" smtClean="0">
                <a:latin typeface="楷体" pitchFamily="49" charset="-122"/>
                <a:ea typeface="楷体" pitchFamily="49" charset="-122"/>
              </a:rPr>
              <a:t>=4000N</a:t>
            </a:r>
          </a:p>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2</a:t>
            </a:r>
            <a:r>
              <a:rPr lang="en-US" altLang="zh-CN" b="1" dirty="0" smtClean="0">
                <a:latin typeface="楷体" pitchFamily="49" charset="-122"/>
                <a:ea typeface="楷体" pitchFamily="49" charset="-122"/>
              </a:rPr>
              <a:t>=6000N</a:t>
            </a:r>
          </a:p>
          <a:p>
            <a:pPr>
              <a:lnSpc>
                <a:spcPct val="150000"/>
              </a:lnSpc>
            </a:pPr>
            <a:r>
              <a:rPr lang="en-US" altLang="zh-CN" b="1" dirty="0" smtClean="0">
                <a:latin typeface="楷体" pitchFamily="49" charset="-122"/>
                <a:ea typeface="楷体" pitchFamily="49" charset="-122"/>
              </a:rPr>
              <a:t>F</a:t>
            </a:r>
            <a:r>
              <a:rPr lang="en-US" altLang="zh-CN" b="1" baseline="-25000" dirty="0" smtClean="0">
                <a:latin typeface="楷体" pitchFamily="49" charset="-122"/>
                <a:ea typeface="楷体" pitchFamily="49" charset="-122"/>
              </a:rPr>
              <a:t>3</a:t>
            </a:r>
            <a:r>
              <a:rPr lang="en-US" altLang="zh-CN" b="1" dirty="0" smtClean="0">
                <a:latin typeface="楷体" pitchFamily="49" charset="-122"/>
                <a:ea typeface="楷体" pitchFamily="49" charset="-122"/>
              </a:rPr>
              <a:t>=8000N</a:t>
            </a:r>
            <a:endParaRPr lang="zh-CN" altLang="en-US" dirty="0"/>
          </a:p>
        </p:txBody>
      </p:sp>
      <p:sp>
        <p:nvSpPr>
          <p:cNvPr id="4" name="矩形 3"/>
          <p:cNvSpPr/>
          <p:nvPr/>
        </p:nvSpPr>
        <p:spPr>
          <a:xfrm>
            <a:off x="1960" y="188640"/>
            <a:ext cx="1584088" cy="64633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zh-CN" b="1" dirty="0" smtClean="0">
                <a:latin typeface="楷体" pitchFamily="49" charset="-122"/>
                <a:ea typeface="楷体" pitchFamily="49" charset="-122"/>
              </a:rPr>
              <a:t>A</a:t>
            </a:r>
            <a:r>
              <a:rPr lang="en-US" altLang="zh-CN" b="1" baseline="-25000" dirty="0" smtClean="0">
                <a:latin typeface="楷体" pitchFamily="49" charset="-122"/>
                <a:ea typeface="楷体" pitchFamily="49" charset="-122"/>
              </a:rPr>
              <a:t>1</a:t>
            </a:r>
            <a:r>
              <a:rPr lang="en-US" altLang="zh-CN" b="1" dirty="0" smtClean="0">
                <a:latin typeface="楷体" pitchFamily="49" charset="-122"/>
                <a:ea typeface="楷体" pitchFamily="49" charset="-122"/>
              </a:rPr>
              <a:t>=A</a:t>
            </a:r>
            <a:r>
              <a:rPr lang="en-US" altLang="zh-CN" b="1" baseline="-25000" dirty="0" smtClean="0">
                <a:latin typeface="楷体" pitchFamily="49" charset="-122"/>
                <a:ea typeface="楷体" pitchFamily="49" charset="-122"/>
              </a:rPr>
              <a:t>2 </a:t>
            </a:r>
            <a:r>
              <a:rPr lang="en-US" altLang="zh-CN" b="1" dirty="0">
                <a:latin typeface="楷体" pitchFamily="49" charset="-122"/>
                <a:ea typeface="楷体" pitchFamily="49" charset="-122"/>
              </a:rPr>
              <a:t>=</a:t>
            </a:r>
            <a:r>
              <a:rPr lang="en-US" altLang="zh-CN" b="1" dirty="0" smtClean="0">
                <a:latin typeface="楷体" pitchFamily="49" charset="-122"/>
                <a:ea typeface="楷体" pitchFamily="49" charset="-122"/>
              </a:rPr>
              <a:t>A</a:t>
            </a:r>
            <a:r>
              <a:rPr lang="en-US" altLang="zh-CN" b="1" baseline="-25000" dirty="0" smtClean="0">
                <a:latin typeface="楷体" pitchFamily="49" charset="-122"/>
                <a:ea typeface="楷体" pitchFamily="49" charset="-122"/>
              </a:rPr>
              <a:t>3</a:t>
            </a:r>
          </a:p>
          <a:p>
            <a:r>
              <a:rPr lang="en-US" altLang="zh-CN" b="1" dirty="0" smtClean="0">
                <a:latin typeface="楷体" pitchFamily="49" charset="-122"/>
                <a:ea typeface="楷体" pitchFamily="49" charset="-122"/>
              </a:rPr>
              <a:t> </a:t>
            </a:r>
            <a:r>
              <a:rPr lang="en-US" altLang="zh-CN" b="1" dirty="0">
                <a:latin typeface="楷体" pitchFamily="49" charset="-122"/>
                <a:ea typeface="楷体" pitchFamily="49" charset="-122"/>
              </a:rPr>
              <a:t>= 20×10</a:t>
            </a:r>
            <a:r>
              <a:rPr lang="en-US" altLang="zh-CN" b="1" baseline="30000" dirty="0">
                <a:latin typeface="楷体" pitchFamily="49" charset="-122"/>
                <a:ea typeface="楷体" pitchFamily="49" charset="-122"/>
              </a:rPr>
              <a:t>-4</a:t>
            </a:r>
            <a:r>
              <a:rPr lang="en-US" altLang="zh-CN" b="1" dirty="0">
                <a:latin typeface="楷体" pitchFamily="49" charset="-122"/>
                <a:ea typeface="楷体" pitchFamily="49" charset="-122"/>
              </a:rPr>
              <a:t>m</a:t>
            </a:r>
            <a:r>
              <a:rPr lang="en-US" altLang="zh-CN" b="1" baseline="30000" dirty="0">
                <a:latin typeface="楷体" pitchFamily="49" charset="-122"/>
                <a:ea typeface="楷体" pitchFamily="49" charset="-122"/>
              </a:rPr>
              <a:t>2</a:t>
            </a:r>
            <a:endParaRPr lang="zh-CN" altLang="en-US" dirty="0"/>
          </a:p>
        </p:txBody>
      </p:sp>
      <p:sp>
        <p:nvSpPr>
          <p:cNvPr id="5" name="矩形 4"/>
          <p:cNvSpPr/>
          <p:nvPr/>
        </p:nvSpPr>
        <p:spPr>
          <a:xfrm>
            <a:off x="5508103" y="-45633"/>
            <a:ext cx="3528393"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）各液压缸的运动速度？</a:t>
            </a:r>
            <a:endParaRPr lang="en-US" altLang="zh-CN" sz="2400" b="1" dirty="0">
              <a:latin typeface="楷体" pitchFamily="49" charset="-122"/>
              <a:ea typeface="楷体" pitchFamily="49" charset="-122"/>
            </a:endParaRPr>
          </a:p>
          <a:p>
            <a:pPr>
              <a:lnSpc>
                <a:spcPct val="150000"/>
              </a:lnSpc>
            </a:pPr>
            <a:r>
              <a:rPr lang="zh-CN" altLang="en-US" sz="2400" b="1" dirty="0" smtClean="0">
                <a:latin typeface="楷体" pitchFamily="49" charset="-122"/>
                <a:ea typeface="楷体" pitchFamily="49" charset="-122"/>
              </a:rPr>
              <a:t>解：各</a:t>
            </a:r>
            <a:r>
              <a:rPr lang="zh-CN" altLang="en-US" sz="2400" b="1" dirty="0">
                <a:latin typeface="楷体" pitchFamily="49" charset="-122"/>
                <a:ea typeface="楷体" pitchFamily="49" charset="-122"/>
              </a:rPr>
              <a:t>液压缸运动速度均为</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  </a:t>
            </a:r>
          </a:p>
          <a:p>
            <a:pPr>
              <a:lnSpc>
                <a:spcPct val="150000"/>
              </a:lnSpc>
            </a:pPr>
            <a:r>
              <a:rPr lang="en-US" altLang="zh-CN" sz="2400" b="1" dirty="0" smtClean="0">
                <a:latin typeface="楷体" pitchFamily="49" charset="-122"/>
                <a:ea typeface="楷体" pitchFamily="49" charset="-122"/>
              </a:rPr>
              <a:t> V = q/A </a:t>
            </a:r>
          </a:p>
          <a:p>
            <a:pPr>
              <a:lnSpc>
                <a:spcPct val="15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 q /(</a:t>
            </a:r>
            <a:r>
              <a:rPr lang="en-US" altLang="zh-CN" sz="2400" b="1" dirty="0">
                <a:latin typeface="楷体" pitchFamily="49" charset="-122"/>
                <a:ea typeface="楷体" pitchFamily="49" charset="-122"/>
              </a:rPr>
              <a:t>20×10</a:t>
            </a:r>
            <a:r>
              <a:rPr lang="en-US" altLang="zh-CN" sz="2400" b="1" baseline="30000" dirty="0">
                <a:latin typeface="楷体" pitchFamily="49" charset="-122"/>
                <a:ea typeface="楷体" pitchFamily="49" charset="-122"/>
              </a:rPr>
              <a:t>-4</a:t>
            </a:r>
            <a:r>
              <a:rPr lang="en-US" altLang="zh-CN" sz="2400" b="1" dirty="0">
                <a:latin typeface="楷体" pitchFamily="49" charset="-122"/>
                <a:ea typeface="楷体" pitchFamily="49" charset="-122"/>
              </a:rPr>
              <a:t>)</a:t>
            </a:r>
          </a:p>
        </p:txBody>
      </p:sp>
      <p:sp>
        <p:nvSpPr>
          <p:cNvPr id="6" name="矩形 5"/>
          <p:cNvSpPr/>
          <p:nvPr/>
        </p:nvSpPr>
        <p:spPr>
          <a:xfrm>
            <a:off x="1835696" y="3613666"/>
            <a:ext cx="301686" cy="369332"/>
          </a:xfrm>
          <a:prstGeom prst="rect">
            <a:avLst/>
          </a:prstGeom>
        </p:spPr>
        <p:txBody>
          <a:bodyPr wrap="none">
            <a:spAutoFit/>
          </a:bodyPr>
          <a:lstStyle/>
          <a:p>
            <a:r>
              <a:rPr lang="en-US" altLang="zh-CN" b="1" dirty="0">
                <a:latin typeface="楷体" pitchFamily="49" charset="-122"/>
                <a:ea typeface="楷体" pitchFamily="49" charset="-122"/>
              </a:rPr>
              <a:t>q</a:t>
            </a:r>
            <a:endParaRPr lang="zh-CN" altLang="en-US" dirty="0"/>
          </a:p>
        </p:txBody>
      </p:sp>
    </p:spTree>
    <p:extLst>
      <p:ext uri="{BB962C8B-B14F-4D97-AF65-F5344CB8AC3E}">
        <p14:creationId xmlns:p14="http://schemas.microsoft.com/office/powerpoint/2010/main" val="3889317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7525" y="4941168"/>
            <a:ext cx="7756550" cy="187551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rPr>
              <a:t>    摆动</a:t>
            </a:r>
            <a:r>
              <a:rPr lang="zh-CN" altLang="en-US" sz="2400" b="1" dirty="0">
                <a:latin typeface="楷体" pitchFamily="49" charset="-122"/>
                <a:ea typeface="楷体" pitchFamily="49" charset="-122"/>
              </a:rPr>
              <a:t>式液压缸将油液的压力能转变为摆动</a:t>
            </a:r>
            <a:r>
              <a:rPr lang="zh-CN" altLang="en-US" sz="2400" b="1" dirty="0" smtClean="0">
                <a:latin typeface="楷体" pitchFamily="49" charset="-122"/>
                <a:ea typeface="楷体" pitchFamily="49" charset="-122"/>
              </a:rPr>
              <a:t>运动（来回旋转）的</a:t>
            </a:r>
            <a:r>
              <a:rPr lang="zh-CN" altLang="en-US" sz="2400" b="1" dirty="0">
                <a:latin typeface="楷体" pitchFamily="49" charset="-122"/>
                <a:ea typeface="楷体" pitchFamily="49" charset="-122"/>
              </a:rPr>
              <a:t>机械能</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25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摆动</a:t>
            </a:r>
            <a:r>
              <a:rPr lang="zh-CN" altLang="en-US" sz="2400" b="1" dirty="0">
                <a:latin typeface="楷体" pitchFamily="49" charset="-122"/>
                <a:ea typeface="楷体" pitchFamily="49" charset="-122"/>
              </a:rPr>
              <a:t>式液压缸</a:t>
            </a:r>
            <a:r>
              <a:rPr lang="zh-CN" altLang="en-US" sz="2400" b="1" dirty="0">
                <a:solidFill>
                  <a:srgbClr val="FF0000"/>
                </a:solidFill>
                <a:latin typeface="楷体" pitchFamily="49" charset="-122"/>
                <a:ea typeface="楷体" pitchFamily="49" charset="-122"/>
              </a:rPr>
              <a:t>输出的是转矩和角速度</a:t>
            </a:r>
            <a:r>
              <a:rPr lang="zh-CN" altLang="en-US" sz="2400" b="1" dirty="0">
                <a:latin typeface="楷体" pitchFamily="49" charset="-122"/>
                <a:ea typeface="楷体" pitchFamily="49" charset="-122"/>
              </a:rPr>
              <a:t>，又被称摆动式液压马达、回转液压缸。</a:t>
            </a:r>
            <a:endParaRPr lang="zh-CN" altLang="en-US" sz="2400" dirty="0">
              <a:latin typeface="楷体" pitchFamily="49" charset="-122"/>
              <a:ea typeface="楷体" pitchFamily="49"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527" y="980728"/>
            <a:ext cx="4896545" cy="359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795820"/>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771800" y="1500217"/>
            <a:ext cx="33123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800" b="1" dirty="0" smtClean="0">
                <a:latin typeface="楷体" pitchFamily="49" charset="-122"/>
                <a:ea typeface="楷体" pitchFamily="49" charset="-122"/>
              </a:rPr>
              <a:t>课后练习</a:t>
            </a:r>
            <a:endParaRPr lang="zh-CN" altLang="en-US" sz="4800" b="1" dirty="0">
              <a:latin typeface="楷体" pitchFamily="49" charset="-122"/>
              <a:ea typeface="楷体" pitchFamily="49" charset="-122"/>
            </a:endParaRPr>
          </a:p>
        </p:txBody>
      </p:sp>
      <p:sp>
        <p:nvSpPr>
          <p:cNvPr id="101379" name="Text Box 3"/>
          <p:cNvSpPr txBox="1">
            <a:spLocks noChangeArrowheads="1"/>
          </p:cNvSpPr>
          <p:nvPr/>
        </p:nvSpPr>
        <p:spPr bwMode="auto">
          <a:xfrm>
            <a:off x="3275856" y="2060848"/>
            <a:ext cx="16722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600" b="1" dirty="0" smtClean="0">
              <a:latin typeface="Arial" charset="0"/>
              <a:ea typeface="华文行楷" pitchFamily="2" charset="-122"/>
            </a:endParaRPr>
          </a:p>
          <a:p>
            <a:r>
              <a:rPr lang="en-US" altLang="zh-CN" sz="3600" b="1" dirty="0" smtClean="0">
                <a:latin typeface="Arial" charset="0"/>
                <a:ea typeface="华文行楷" pitchFamily="2" charset="-122"/>
              </a:rPr>
              <a:t>P89-90</a:t>
            </a:r>
            <a:endParaRPr lang="en-US" altLang="zh-CN" sz="3600" b="1" dirty="0">
              <a:latin typeface="Arial" charset="0"/>
              <a:ea typeface="华文行楷" pitchFamily="2" charset="-122"/>
            </a:endParaRPr>
          </a:p>
        </p:txBody>
      </p:sp>
      <p:sp>
        <p:nvSpPr>
          <p:cNvPr id="101380" name="Text Box 4"/>
          <p:cNvSpPr txBox="1">
            <a:spLocks noChangeArrowheads="1"/>
          </p:cNvSpPr>
          <p:nvPr/>
        </p:nvSpPr>
        <p:spPr bwMode="auto">
          <a:xfrm>
            <a:off x="1475656" y="4149080"/>
            <a:ext cx="640913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4000" b="1" dirty="0" smtClean="0">
                <a:latin typeface="Arial" charset="0"/>
                <a:ea typeface="华文行楷" pitchFamily="2" charset="-122"/>
              </a:rPr>
              <a:t>3-1</a:t>
            </a:r>
            <a:r>
              <a:rPr lang="zh-CN" altLang="en-US" sz="4000" b="1" dirty="0" smtClean="0">
                <a:latin typeface="Arial" charset="0"/>
                <a:ea typeface="华文行楷" pitchFamily="2" charset="-122"/>
              </a:rPr>
              <a:t>、</a:t>
            </a:r>
            <a:r>
              <a:rPr lang="en-US" altLang="zh-CN" sz="4000" b="1" dirty="0" smtClean="0">
                <a:latin typeface="Arial" charset="0"/>
                <a:ea typeface="华文行楷" pitchFamily="2" charset="-122"/>
              </a:rPr>
              <a:t>3-2</a:t>
            </a:r>
            <a:r>
              <a:rPr lang="zh-CN" altLang="en-US" sz="4000" b="1" dirty="0" smtClean="0">
                <a:latin typeface="Arial" charset="0"/>
                <a:ea typeface="华文行楷" pitchFamily="2" charset="-122"/>
              </a:rPr>
              <a:t>、 </a:t>
            </a:r>
            <a:r>
              <a:rPr lang="en-US" altLang="zh-CN" sz="4000" b="1" dirty="0">
                <a:latin typeface="Arial" charset="0"/>
                <a:ea typeface="华文行楷" pitchFamily="2" charset="-122"/>
              </a:rPr>
              <a:t>3-3</a:t>
            </a:r>
            <a:r>
              <a:rPr lang="zh-CN" altLang="en-US" sz="4000" b="1" dirty="0">
                <a:latin typeface="Arial" charset="0"/>
                <a:ea typeface="华文行楷" pitchFamily="2" charset="-122"/>
              </a:rPr>
              <a:t>、</a:t>
            </a:r>
            <a:r>
              <a:rPr lang="en-US" altLang="zh-CN" sz="4000" b="1" dirty="0" smtClean="0">
                <a:latin typeface="Arial" charset="0"/>
                <a:ea typeface="华文行楷" pitchFamily="2" charset="-122"/>
              </a:rPr>
              <a:t>3-4</a:t>
            </a:r>
            <a:r>
              <a:rPr lang="zh-CN" altLang="en-US" sz="4000" b="1" dirty="0" smtClean="0">
                <a:latin typeface="Arial" charset="0"/>
                <a:ea typeface="华文行楷" pitchFamily="2" charset="-122"/>
              </a:rPr>
              <a:t>、</a:t>
            </a:r>
            <a:r>
              <a:rPr lang="en-US" altLang="zh-CN" sz="4000" b="1" dirty="0" smtClean="0">
                <a:latin typeface="Arial" charset="0"/>
                <a:ea typeface="华文行楷" pitchFamily="2" charset="-122"/>
              </a:rPr>
              <a:t>3-5</a:t>
            </a:r>
            <a:endParaRPr lang="en-US" altLang="zh-CN" sz="4000" b="1" dirty="0">
              <a:latin typeface="Arial" charset="0"/>
              <a:ea typeface="华文行楷" pitchFamily="2" charset="-122"/>
            </a:endParaRPr>
          </a:p>
          <a:p>
            <a:endParaRPr lang="en-US" altLang="zh-CN" sz="4000" b="1" dirty="0">
              <a:solidFill>
                <a:srgbClr val="FF0000"/>
              </a:solidFill>
              <a:effectLst>
                <a:outerShdw blurRad="38100" dist="38100" dir="2700000" algn="tl">
                  <a:srgbClr val="000000"/>
                </a:outerShdw>
              </a:effectLst>
              <a:latin typeface="Arial" charset="0"/>
              <a:ea typeface="华文行楷" pitchFamily="2" charset="-122"/>
            </a:endParaRPr>
          </a:p>
        </p:txBody>
      </p:sp>
    </p:spTree>
    <p:extLst>
      <p:ext uri="{BB962C8B-B14F-4D97-AF65-F5344CB8AC3E}">
        <p14:creationId xmlns:p14="http://schemas.microsoft.com/office/powerpoint/2010/main" val="1350751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7"/>
          <p:cNvGraphicFramePr>
            <a:graphicFrameLocks noChangeAspect="1"/>
          </p:cNvGraphicFramePr>
          <p:nvPr>
            <p:extLst>
              <p:ext uri="{D42A27DB-BD31-4B8C-83A1-F6EECF244321}">
                <p14:modId xmlns:p14="http://schemas.microsoft.com/office/powerpoint/2010/main" val="2554995352"/>
              </p:ext>
            </p:extLst>
          </p:nvPr>
        </p:nvGraphicFramePr>
        <p:xfrm>
          <a:off x="15490" y="998"/>
          <a:ext cx="6140686" cy="2750524"/>
        </p:xfrm>
        <a:graphic>
          <a:graphicData uri="http://schemas.openxmlformats.org/presentationml/2006/ole">
            <mc:AlternateContent xmlns:mc="http://schemas.openxmlformats.org/markup-compatibility/2006">
              <mc:Choice xmlns:v="urn:schemas-microsoft-com:vml" Requires="v">
                <p:oleObj spid="_x0000_s13463" name="CorelDRAW" r:id="rId3" imgW="3590925" imgH="1543050" progId="CorelDRAW.Graphic.10">
                  <p:embed/>
                </p:oleObj>
              </mc:Choice>
              <mc:Fallback>
                <p:oleObj name="CorelDRAW" r:id="rId3" imgW="3590925" imgH="154305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0" y="998"/>
                        <a:ext cx="6140686" cy="2750524"/>
                      </a:xfrm>
                      <a:prstGeom prst="rect">
                        <a:avLst/>
                      </a:prstGeom>
                      <a:solidFill>
                        <a:schemeClr val="bg2"/>
                      </a:solidFill>
                      <a:ln>
                        <a:noFill/>
                      </a:ln>
                      <a:effectLst/>
                      <a:extLst/>
                    </p:spPr>
                  </p:pic>
                </p:oleObj>
              </mc:Fallback>
            </mc:AlternateContent>
          </a:graphicData>
        </a:graphic>
      </p:graphicFrame>
      <p:sp>
        <p:nvSpPr>
          <p:cNvPr id="2" name="矩形 1"/>
          <p:cNvSpPr/>
          <p:nvPr/>
        </p:nvSpPr>
        <p:spPr>
          <a:xfrm>
            <a:off x="6156176" y="0"/>
            <a:ext cx="2987824" cy="27515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20000"/>
              </a:lnSpc>
            </a:pPr>
            <a:r>
              <a:rPr lang="zh-CN" altLang="en-US" sz="2400" b="1" dirty="0" smtClean="0">
                <a:latin typeface="楷体" pitchFamily="49" charset="-122"/>
                <a:ea typeface="楷体" pitchFamily="49" charset="-122"/>
              </a:rPr>
              <a:t>    </a:t>
            </a:r>
            <a:endParaRPr lang="en-US" altLang="zh-CN" sz="2400" b="1" dirty="0" smtClean="0">
              <a:latin typeface="楷体" pitchFamily="49" charset="-122"/>
              <a:ea typeface="楷体" pitchFamily="49" charset="-122"/>
            </a:endParaRPr>
          </a:p>
          <a:p>
            <a:pPr>
              <a:lnSpc>
                <a:spcPct val="120000"/>
              </a:lnSpc>
            </a:pPr>
            <a:r>
              <a:rPr lang="zh-CN" altLang="en-US" sz="2400" b="1" dirty="0" smtClean="0">
                <a:latin typeface="楷体" pitchFamily="49" charset="-122"/>
                <a:ea typeface="楷体" pitchFamily="49" charset="-122"/>
              </a:rPr>
              <a:t>    </a:t>
            </a:r>
            <a:r>
              <a:rPr lang="zh-CN" altLang="en-US" sz="2400" b="1" dirty="0" smtClean="0">
                <a:solidFill>
                  <a:srgbClr val="FF0000"/>
                </a:solidFill>
                <a:latin typeface="楷体" pitchFamily="49" charset="-122"/>
                <a:ea typeface="楷体" pitchFamily="49" charset="-122"/>
              </a:rPr>
              <a:t>摆动</a:t>
            </a:r>
            <a:r>
              <a:rPr lang="zh-CN" altLang="en-US" sz="2400" b="1" dirty="0">
                <a:solidFill>
                  <a:srgbClr val="FF0000"/>
                </a:solidFill>
                <a:latin typeface="楷体" pitchFamily="49" charset="-122"/>
                <a:ea typeface="楷体" pitchFamily="49" charset="-122"/>
              </a:rPr>
              <a:t>式</a:t>
            </a:r>
            <a:r>
              <a:rPr lang="zh-CN" altLang="en-US" sz="2400" b="1" dirty="0" smtClean="0">
                <a:solidFill>
                  <a:srgbClr val="FF0000"/>
                </a:solidFill>
                <a:latin typeface="楷体" pitchFamily="49" charset="-122"/>
                <a:ea typeface="楷体" pitchFamily="49" charset="-122"/>
              </a:rPr>
              <a:t>液压缸</a:t>
            </a:r>
            <a:r>
              <a:rPr lang="zh-CN" altLang="en-US" sz="2400" b="1" dirty="0" smtClean="0">
                <a:latin typeface="楷体" pitchFamily="49" charset="-122"/>
                <a:ea typeface="楷体" pitchFamily="49" charset="-122"/>
              </a:rPr>
              <a:t>靠其转子的回转来输出</a:t>
            </a:r>
            <a:r>
              <a:rPr lang="zh-CN" altLang="en-US" sz="2400" b="1" dirty="0" smtClean="0">
                <a:solidFill>
                  <a:srgbClr val="FF0000"/>
                </a:solidFill>
                <a:latin typeface="楷体" pitchFamily="49" charset="-122"/>
                <a:ea typeface="楷体" pitchFamily="49" charset="-122"/>
              </a:rPr>
              <a:t>力矩</a:t>
            </a:r>
            <a:r>
              <a:rPr lang="zh-CN" altLang="en-US" sz="2400" b="1" dirty="0" smtClean="0">
                <a:latin typeface="楷体" pitchFamily="49" charset="-122"/>
                <a:ea typeface="楷体" pitchFamily="49" charset="-122"/>
              </a:rPr>
              <a:t>和</a:t>
            </a:r>
            <a:r>
              <a:rPr lang="zh-CN" altLang="en-US" sz="2400" b="1" dirty="0" smtClean="0">
                <a:solidFill>
                  <a:srgbClr val="FF0000"/>
                </a:solidFill>
                <a:latin typeface="楷体" pitchFamily="49" charset="-122"/>
                <a:ea typeface="楷体" pitchFamily="49" charset="-122"/>
              </a:rPr>
              <a:t>转速</a:t>
            </a:r>
            <a:r>
              <a:rPr lang="zh-CN" altLang="en-US" sz="2400" b="1" dirty="0" smtClean="0">
                <a:latin typeface="楷体" pitchFamily="49" charset="-122"/>
                <a:ea typeface="楷体" pitchFamily="49" charset="-122"/>
              </a:rPr>
              <a:t>，输出为</a:t>
            </a:r>
            <a:r>
              <a:rPr lang="zh-CN" altLang="en-US" sz="2400" b="1" dirty="0" smtClean="0">
                <a:solidFill>
                  <a:srgbClr val="FF0000"/>
                </a:solidFill>
                <a:latin typeface="楷体" pitchFamily="49" charset="-122"/>
                <a:ea typeface="楷体" pitchFamily="49" charset="-122"/>
              </a:rPr>
              <a:t>周期性</a:t>
            </a:r>
            <a:r>
              <a:rPr lang="zh-CN" altLang="en-US" sz="2400" b="1" dirty="0" smtClean="0">
                <a:latin typeface="楷体" pitchFamily="49" charset="-122"/>
                <a:ea typeface="楷体" pitchFamily="49" charset="-122"/>
              </a:rPr>
              <a:t>的回转运动。</a:t>
            </a:r>
            <a:endParaRPr lang="en-US" altLang="zh-CN" sz="2400" b="1" dirty="0" smtClean="0">
              <a:latin typeface="楷体" pitchFamily="49" charset="-122"/>
              <a:ea typeface="楷体" pitchFamily="49" charset="-122"/>
            </a:endParaRPr>
          </a:p>
          <a:p>
            <a:pPr>
              <a:lnSpc>
                <a:spcPct val="120000"/>
              </a:lnSpc>
            </a:pPr>
            <a:r>
              <a:rPr lang="en-US" altLang="zh-CN" sz="2400" b="1" dirty="0" smtClean="0">
                <a:latin typeface="楷体" pitchFamily="49" charset="-122"/>
                <a:ea typeface="楷体" pitchFamily="49" charset="-122"/>
              </a:rPr>
              <a:t>   </a:t>
            </a:r>
            <a:endParaRPr lang="zh-CN" altLang="en-US" sz="2400" dirty="0">
              <a:latin typeface="楷体" pitchFamily="49" charset="-122"/>
              <a:ea typeface="楷体" pitchFamily="49" charset="-122"/>
            </a:endParaRPr>
          </a:p>
        </p:txBody>
      </p:sp>
      <p:sp>
        <p:nvSpPr>
          <p:cNvPr id="5" name="Rectangle 9"/>
          <p:cNvSpPr>
            <a:spLocks noChangeArrowheads="1"/>
          </p:cNvSpPr>
          <p:nvPr/>
        </p:nvSpPr>
        <p:spPr bwMode="auto">
          <a:xfrm>
            <a:off x="1187623" y="3635016"/>
            <a:ext cx="2160291" cy="432048"/>
          </a:xfrm>
          <a:prstGeom prst="rect">
            <a:avLst/>
          </a:prstGeom>
          <a:ln/>
          <a:extLst/>
        </p:spPr>
        <p:style>
          <a:lnRef idx="1">
            <a:schemeClr val="accent5"/>
          </a:lnRef>
          <a:fillRef idx="2">
            <a:schemeClr val="accent5"/>
          </a:fillRef>
          <a:effectRef idx="1">
            <a:schemeClr val="accent5"/>
          </a:effectRef>
          <a:fontRef idx="minor">
            <a:schemeClr val="dk1"/>
          </a:fontRef>
        </p:style>
        <p:txBody>
          <a:bodyPr/>
          <a:lstStyle/>
          <a:p>
            <a:pPr marL="342900" indent="-342900">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cs typeface="楷体_GB2312"/>
              </a:rPr>
              <a:t>转矩（</a:t>
            </a:r>
            <a:r>
              <a:rPr lang="zh-CN" altLang="en-US" sz="2400" b="1" dirty="0" smtClean="0">
                <a:latin typeface="楷体" pitchFamily="49" charset="-122"/>
                <a:ea typeface="楷体" pitchFamily="49" charset="-122"/>
                <a:cs typeface="楷体_GB2312"/>
              </a:rPr>
              <a:t>单片</a:t>
            </a:r>
            <a:r>
              <a:rPr lang="zh-CN" altLang="en-US" sz="2400" b="1" dirty="0">
                <a:latin typeface="楷体" pitchFamily="49" charset="-122"/>
                <a:ea typeface="楷体" pitchFamily="49" charset="-122"/>
                <a:cs typeface="楷体_GB2312"/>
              </a:rPr>
              <a:t>缸）</a:t>
            </a:r>
          </a:p>
        </p:txBody>
      </p:sp>
      <p:graphicFrame>
        <p:nvGraphicFramePr>
          <p:cNvPr id="3" name="对象 2"/>
          <p:cNvGraphicFramePr>
            <a:graphicFrameLocks noChangeAspect="1"/>
          </p:cNvGraphicFramePr>
          <p:nvPr>
            <p:extLst>
              <p:ext uri="{D42A27DB-BD31-4B8C-83A1-F6EECF244321}">
                <p14:modId xmlns:p14="http://schemas.microsoft.com/office/powerpoint/2010/main" val="2165384315"/>
              </p:ext>
            </p:extLst>
          </p:nvPr>
        </p:nvGraphicFramePr>
        <p:xfrm>
          <a:off x="526280" y="4437112"/>
          <a:ext cx="3482975" cy="1008062"/>
        </p:xfrm>
        <a:graphic>
          <a:graphicData uri="http://schemas.openxmlformats.org/presentationml/2006/ole">
            <mc:AlternateContent xmlns:mc="http://schemas.openxmlformats.org/markup-compatibility/2006">
              <mc:Choice xmlns:v="urn:schemas-microsoft-com:vml" Requires="v">
                <p:oleObj spid="_x0000_s13464" name="Equation" r:id="rId5" imgW="1625600" imgH="393700" progId="Equation.DSMT4">
                  <p:embed/>
                </p:oleObj>
              </mc:Choice>
              <mc:Fallback>
                <p:oleObj name="Equation" r:id="rId5" imgW="1625600" imgH="3937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280" y="4437112"/>
                        <a:ext cx="3482975" cy="1008062"/>
                      </a:xfrm>
                      <a:prstGeom prst="rect">
                        <a:avLst/>
                      </a:prstGeom>
                      <a:solidFill>
                        <a:schemeClr val="accent3">
                          <a:lumMod val="20000"/>
                          <a:lumOff val="80000"/>
                        </a:schemeClr>
                      </a:solidFill>
                      <a:ln w="38100" cmpd="dbl">
                        <a:solidFill>
                          <a:srgbClr val="D03302"/>
                        </a:solidFill>
                        <a:miter lim="800000"/>
                        <a:headEnd/>
                        <a:tailEnd/>
                      </a:ln>
                    </p:spPr>
                  </p:pic>
                </p:oleObj>
              </mc:Fallback>
            </mc:AlternateContent>
          </a:graphicData>
        </a:graphic>
      </p:graphicFrame>
      <p:sp>
        <p:nvSpPr>
          <p:cNvPr id="7" name="Rectangle 11"/>
          <p:cNvSpPr>
            <a:spLocks noChangeArrowheads="1"/>
          </p:cNvSpPr>
          <p:nvPr/>
        </p:nvSpPr>
        <p:spPr bwMode="auto">
          <a:xfrm>
            <a:off x="5303055" y="3605399"/>
            <a:ext cx="2491880" cy="46166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cs typeface="楷体_GB2312"/>
              </a:rPr>
              <a:t>角速度（</a:t>
            </a:r>
            <a:r>
              <a:rPr lang="zh-CN" altLang="en-US" sz="2400" b="1" dirty="0" smtClean="0">
                <a:latin typeface="楷体" pitchFamily="49" charset="-122"/>
                <a:ea typeface="楷体" pitchFamily="49" charset="-122"/>
                <a:cs typeface="楷体_GB2312"/>
              </a:rPr>
              <a:t>单片</a:t>
            </a:r>
            <a:r>
              <a:rPr lang="zh-CN" altLang="en-US" sz="2400" b="1" dirty="0">
                <a:latin typeface="楷体" pitchFamily="49" charset="-122"/>
                <a:ea typeface="楷体" pitchFamily="49" charset="-122"/>
                <a:cs typeface="楷体_GB2312"/>
              </a:rPr>
              <a:t>缸）</a:t>
            </a:r>
          </a:p>
        </p:txBody>
      </p:sp>
      <p:graphicFrame>
        <p:nvGraphicFramePr>
          <p:cNvPr id="6" name="对象 5"/>
          <p:cNvGraphicFramePr>
            <a:graphicFrameLocks noChangeAspect="1"/>
          </p:cNvGraphicFramePr>
          <p:nvPr>
            <p:extLst>
              <p:ext uri="{D42A27DB-BD31-4B8C-83A1-F6EECF244321}">
                <p14:modId xmlns:p14="http://schemas.microsoft.com/office/powerpoint/2010/main" val="1997890849"/>
              </p:ext>
            </p:extLst>
          </p:nvPr>
        </p:nvGraphicFramePr>
        <p:xfrm>
          <a:off x="5103501" y="4437112"/>
          <a:ext cx="3184525" cy="1008062"/>
        </p:xfrm>
        <a:graphic>
          <a:graphicData uri="http://schemas.openxmlformats.org/presentationml/2006/ole">
            <mc:AlternateContent xmlns:mc="http://schemas.openxmlformats.org/markup-compatibility/2006">
              <mc:Choice xmlns:v="urn:schemas-microsoft-com:vml" Requires="v">
                <p:oleObj spid="_x0000_s13465" name="Equation" r:id="rId7" imgW="1485900" imgH="431800" progId="Equation.DSMT4">
                  <p:embed/>
                </p:oleObj>
              </mc:Choice>
              <mc:Fallback>
                <p:oleObj name="Equation" r:id="rId7" imgW="1485900" imgH="431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3501" y="4437112"/>
                        <a:ext cx="3184525" cy="1008062"/>
                      </a:xfrm>
                      <a:prstGeom prst="rect">
                        <a:avLst/>
                      </a:prstGeom>
                      <a:solidFill>
                        <a:schemeClr val="accent3">
                          <a:lumMod val="20000"/>
                          <a:lumOff val="80000"/>
                        </a:schemeClr>
                      </a:solidFill>
                      <a:ln w="38100" cmpd="dbl">
                        <a:solidFill>
                          <a:srgbClr val="D03302"/>
                        </a:solidFill>
                        <a:miter lim="800000"/>
                        <a:headEnd/>
                        <a:tailEnd/>
                      </a:ln>
                    </p:spPr>
                  </p:pic>
                </p:oleObj>
              </mc:Fallback>
            </mc:AlternateContent>
          </a:graphicData>
        </a:graphic>
      </p:graphicFrame>
      <p:sp>
        <p:nvSpPr>
          <p:cNvPr id="9" name="矩形 2"/>
          <p:cNvSpPr>
            <a:spLocks noChangeArrowheads="1"/>
          </p:cNvSpPr>
          <p:nvPr/>
        </p:nvSpPr>
        <p:spPr bwMode="auto">
          <a:xfrm>
            <a:off x="3059832" y="5877272"/>
            <a:ext cx="3635932" cy="634020"/>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p>
            <a:pPr marL="342900" indent="-342900">
              <a:spcBef>
                <a:spcPct val="20000"/>
              </a:spcBef>
              <a:buClr>
                <a:schemeClr val="accent2"/>
              </a:buClr>
              <a:buSzPct val="80000"/>
              <a:buFont typeface="Wingdings" pitchFamily="2" charset="2"/>
              <a:buNone/>
            </a:pPr>
            <a:r>
              <a:rPr lang="en-US" altLang="zh-CN" sz="1600" b="1" dirty="0">
                <a:latin typeface="楷体" pitchFamily="49" charset="-122"/>
                <a:ea typeface="楷体" pitchFamily="49" charset="-122"/>
                <a:cs typeface="楷体_GB2312"/>
              </a:rPr>
              <a:t>R</a:t>
            </a:r>
            <a:r>
              <a:rPr lang="en-US" altLang="zh-CN" sz="1600" b="1" baseline="-25000" dirty="0">
                <a:latin typeface="楷体" pitchFamily="49" charset="-122"/>
                <a:ea typeface="楷体" pitchFamily="49" charset="-122"/>
                <a:cs typeface="楷体_GB2312"/>
              </a:rPr>
              <a:t>1</a:t>
            </a:r>
            <a:r>
              <a:rPr lang="zh-CN" altLang="en-US" sz="1600" b="1" dirty="0">
                <a:latin typeface="楷体" pitchFamily="49" charset="-122"/>
                <a:ea typeface="楷体" pitchFamily="49" charset="-122"/>
                <a:cs typeface="楷体_GB2312"/>
              </a:rPr>
              <a:t>、</a:t>
            </a:r>
            <a:r>
              <a:rPr lang="en-US" altLang="zh-CN" sz="1600" b="1" dirty="0">
                <a:latin typeface="楷体" pitchFamily="49" charset="-122"/>
                <a:ea typeface="楷体" pitchFamily="49" charset="-122"/>
                <a:cs typeface="楷体_GB2312"/>
              </a:rPr>
              <a:t>R</a:t>
            </a:r>
            <a:r>
              <a:rPr lang="en-US" altLang="zh-CN" sz="1600" b="1" baseline="-25000" dirty="0">
                <a:latin typeface="楷体" pitchFamily="49" charset="-122"/>
                <a:ea typeface="楷体" pitchFamily="49" charset="-122"/>
                <a:cs typeface="楷体_GB2312"/>
              </a:rPr>
              <a:t>2</a:t>
            </a:r>
            <a:r>
              <a:rPr lang="en-US" altLang="zh-CN" sz="1600" b="1" dirty="0">
                <a:latin typeface="楷体" pitchFamily="49" charset="-122"/>
                <a:ea typeface="楷体" pitchFamily="49" charset="-122"/>
                <a:cs typeface="楷体_GB2312"/>
              </a:rPr>
              <a:t>--- </a:t>
            </a:r>
            <a:r>
              <a:rPr lang="zh-CN" altLang="en-US" sz="1600" b="1" dirty="0">
                <a:latin typeface="楷体" pitchFamily="49" charset="-122"/>
                <a:ea typeface="楷体" pitchFamily="49" charset="-122"/>
                <a:cs typeface="楷体_GB2312"/>
              </a:rPr>
              <a:t>叶片底部、顶部的回转半径</a:t>
            </a:r>
            <a:endParaRPr lang="en-US" altLang="zh-CN" sz="1600" b="1" dirty="0">
              <a:latin typeface="楷体" pitchFamily="49" charset="-122"/>
              <a:ea typeface="楷体" pitchFamily="49" charset="-122"/>
              <a:cs typeface="楷体_GB2312"/>
            </a:endParaRPr>
          </a:p>
          <a:p>
            <a:pPr marL="342900" indent="-342900">
              <a:spcBef>
                <a:spcPct val="20000"/>
              </a:spcBef>
              <a:buClr>
                <a:schemeClr val="accent2"/>
              </a:buClr>
              <a:buSzPct val="80000"/>
              <a:buFont typeface="Wingdings" pitchFamily="2" charset="2"/>
              <a:buNone/>
            </a:pPr>
            <a:r>
              <a:rPr lang="en-US" altLang="zh-CN" sz="1600" b="1" dirty="0">
                <a:latin typeface="楷体" pitchFamily="49" charset="-122"/>
                <a:ea typeface="楷体" pitchFamily="49" charset="-122"/>
                <a:cs typeface="楷体_GB2312"/>
              </a:rPr>
              <a:t>    b--- </a:t>
            </a:r>
            <a:r>
              <a:rPr lang="zh-CN" altLang="en-US" sz="1600" b="1" dirty="0">
                <a:latin typeface="楷体" pitchFamily="49" charset="-122"/>
                <a:ea typeface="楷体" pitchFamily="49" charset="-122"/>
                <a:cs typeface="楷体_GB2312"/>
              </a:rPr>
              <a:t>叶片的宽度</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325304"/>
              </p:ext>
            </p:extLst>
          </p:nvPr>
        </p:nvGraphicFramePr>
        <p:xfrm>
          <a:off x="1799692" y="3789040"/>
          <a:ext cx="5544616" cy="2582500"/>
        </p:xfrm>
        <a:graphic>
          <a:graphicData uri="http://schemas.openxmlformats.org/drawingml/2006/table">
            <a:tbl>
              <a:tblPr firstRow="1" bandRow="1">
                <a:tableStyleId>{5C22544A-7EE6-4342-B048-85BDC9FD1C3A}</a:tableStyleId>
              </a:tblPr>
              <a:tblGrid>
                <a:gridCol w="1944216"/>
                <a:gridCol w="1584176"/>
                <a:gridCol w="2016224"/>
              </a:tblGrid>
              <a:tr h="360040">
                <a:tc>
                  <a:txBody>
                    <a:bodyPr/>
                    <a:lstStyle/>
                    <a:p>
                      <a:pPr algn="ctr"/>
                      <a:endParaRPr lang="zh-CN" altLang="en-US" sz="28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algn="ctr"/>
                      <a:r>
                        <a:rPr lang="zh-CN" altLang="en-US" sz="2400" b="1" dirty="0" smtClean="0">
                          <a:solidFill>
                            <a:schemeClr val="tx1"/>
                          </a:solidFill>
                          <a:latin typeface="楷体" pitchFamily="49" charset="-122"/>
                          <a:ea typeface="楷体" pitchFamily="49" charset="-122"/>
                        </a:rPr>
                        <a:t>单片</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algn="ctr"/>
                      <a:r>
                        <a:rPr lang="zh-CN" altLang="en-US" sz="2400" b="1" dirty="0" smtClean="0">
                          <a:solidFill>
                            <a:schemeClr val="tx1"/>
                          </a:solidFill>
                          <a:latin typeface="楷体" pitchFamily="49" charset="-122"/>
                          <a:ea typeface="楷体" pitchFamily="49" charset="-122"/>
                        </a:rPr>
                        <a:t>双片</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r>
              <a:tr h="561960">
                <a:tc>
                  <a:txBody>
                    <a:bodyPr/>
                    <a:lstStyle/>
                    <a:p>
                      <a:pPr algn="ctr"/>
                      <a:r>
                        <a:rPr lang="zh-CN" altLang="en-US" sz="2400" b="1" dirty="0" smtClean="0">
                          <a:solidFill>
                            <a:schemeClr val="tx1"/>
                          </a:solidFill>
                          <a:latin typeface="楷体" pitchFamily="49" charset="-122"/>
                          <a:ea typeface="楷体" pitchFamily="49" charset="-122"/>
                        </a:rPr>
                        <a:t>旋转角度</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algn="ctr"/>
                      <a:r>
                        <a:rPr lang="zh-CN" altLang="en-US" sz="2400" b="1" dirty="0" smtClean="0">
                          <a:solidFill>
                            <a:schemeClr val="tx1"/>
                          </a:solidFill>
                          <a:latin typeface="宋体"/>
                          <a:ea typeface="宋体"/>
                        </a:rPr>
                        <a:t>≤</a:t>
                      </a:r>
                      <a:r>
                        <a:rPr lang="en-US" altLang="zh-CN" sz="2400" b="1" dirty="0" smtClean="0">
                          <a:solidFill>
                            <a:schemeClr val="tx1"/>
                          </a:solidFill>
                          <a:latin typeface="宋体"/>
                          <a:ea typeface="宋体"/>
                        </a:rPr>
                        <a:t>300°</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algn="ctr"/>
                      <a:r>
                        <a:rPr lang="zh-CN" altLang="en-US" sz="2400" b="1" dirty="0" smtClean="0">
                          <a:solidFill>
                            <a:schemeClr val="tx1"/>
                          </a:solidFill>
                          <a:latin typeface="宋体"/>
                          <a:ea typeface="宋体"/>
                        </a:rPr>
                        <a:t>≤</a:t>
                      </a:r>
                      <a:r>
                        <a:rPr lang="en-US" altLang="zh-CN" sz="2400" b="1" dirty="0" smtClean="0">
                          <a:solidFill>
                            <a:schemeClr val="tx1"/>
                          </a:solidFill>
                          <a:latin typeface="宋体"/>
                          <a:ea typeface="宋体"/>
                        </a:rPr>
                        <a:t>100°</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r>
              <a:tr h="504056">
                <a:tc>
                  <a:txBody>
                    <a:bodyPr/>
                    <a:lstStyle/>
                    <a:p>
                      <a:pPr algn="ctr"/>
                      <a:r>
                        <a:rPr lang="zh-CN" altLang="en-US" sz="2400" b="1" dirty="0" smtClean="0">
                          <a:solidFill>
                            <a:schemeClr val="tx1"/>
                          </a:solidFill>
                          <a:latin typeface="楷体" pitchFamily="49" charset="-122"/>
                          <a:ea typeface="楷体" pitchFamily="49" charset="-122"/>
                        </a:rPr>
                        <a:t>输出转矩</a:t>
                      </a:r>
                      <a:r>
                        <a:rPr lang="zh-CN" altLang="en-US" sz="2400" b="1" baseline="30000" dirty="0" smtClean="0">
                          <a:solidFill>
                            <a:schemeClr val="tx1"/>
                          </a:solidFill>
                          <a:latin typeface="楷体" pitchFamily="49" charset="-122"/>
                          <a:ea typeface="楷体" pitchFamily="49" charset="-122"/>
                        </a:rPr>
                        <a:t>*</a:t>
                      </a:r>
                      <a:endParaRPr lang="zh-CN" altLang="en-US" sz="2400" b="1" baseline="30000"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algn="ctr"/>
                      <a:r>
                        <a:rPr lang="en-US" altLang="zh-CN" sz="2400" b="1" dirty="0" smtClean="0">
                          <a:solidFill>
                            <a:schemeClr val="tx1"/>
                          </a:solidFill>
                          <a:latin typeface="楷体" pitchFamily="49" charset="-122"/>
                          <a:ea typeface="楷体" pitchFamily="49" charset="-122"/>
                        </a:rPr>
                        <a:t>T</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algn="ctr"/>
                      <a:r>
                        <a:rPr lang="en-US" altLang="zh-CN" sz="2400" b="1" dirty="0" smtClean="0">
                          <a:solidFill>
                            <a:schemeClr val="tx1"/>
                          </a:solidFill>
                          <a:latin typeface="楷体" pitchFamily="49" charset="-122"/>
                          <a:ea typeface="楷体" pitchFamily="49" charset="-122"/>
                        </a:rPr>
                        <a:t>2T</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楷体" pitchFamily="49" charset="-122"/>
                          <a:ea typeface="楷体" pitchFamily="49" charset="-122"/>
                        </a:rPr>
                        <a:t>输出角速度</a:t>
                      </a:r>
                      <a:r>
                        <a:rPr lang="zh-CN" altLang="en-US" sz="2400" b="1" baseline="30000" dirty="0" smtClean="0">
                          <a:solidFill>
                            <a:schemeClr val="tx1"/>
                          </a:solidFill>
                          <a:latin typeface="楷体" pitchFamily="49" charset="-122"/>
                          <a:ea typeface="楷体" pitchFamily="49" charset="-122"/>
                        </a:rPr>
                        <a:t>*</a:t>
                      </a:r>
                      <a:endParaRPr lang="zh-CN" altLang="en-US" sz="28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algn="ctr"/>
                      <a:r>
                        <a:rPr lang="el-GR" altLang="zh-CN" sz="2400" b="1" dirty="0" smtClean="0">
                          <a:solidFill>
                            <a:schemeClr val="tx1"/>
                          </a:solidFill>
                          <a:latin typeface="楷体" pitchFamily="49" charset="-122"/>
                          <a:ea typeface="宋体"/>
                        </a:rPr>
                        <a:t>ω</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altLang="zh-CN" sz="2400" b="1" dirty="0" smtClean="0">
                          <a:solidFill>
                            <a:schemeClr val="tx1"/>
                          </a:solidFill>
                          <a:latin typeface="楷体" pitchFamily="49" charset="-122"/>
                          <a:ea typeface="+mn-ea"/>
                        </a:rPr>
                        <a:t>ω</a:t>
                      </a:r>
                      <a:r>
                        <a:rPr lang="en-US" altLang="zh-CN" sz="2400" b="1" dirty="0" smtClean="0">
                          <a:solidFill>
                            <a:schemeClr val="tx1"/>
                          </a:solidFill>
                          <a:latin typeface="楷体" pitchFamily="49" charset="-122"/>
                          <a:ea typeface="+mn-ea"/>
                        </a:rPr>
                        <a:t>/2</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r>
              <a:tr h="494268">
                <a:tc gridSpan="3">
                  <a:txBody>
                    <a:bodyPr/>
                    <a:lstStyle/>
                    <a:p>
                      <a:pPr algn="l"/>
                      <a:r>
                        <a:rPr lang="zh-CN" altLang="en-US" sz="2400" b="1" dirty="0" smtClean="0">
                          <a:solidFill>
                            <a:schemeClr val="tx1"/>
                          </a:solidFill>
                          <a:latin typeface="楷体" pitchFamily="49" charset="-122"/>
                          <a:ea typeface="楷体" pitchFamily="49" charset="-122"/>
                        </a:rPr>
                        <a:t>*当输入压力和流量不变、相同参数时</a:t>
                      </a:r>
                      <a:endParaRPr lang="zh-CN" altLang="en-US" sz="2400" b="1" dirty="0">
                        <a:solidFill>
                          <a:schemeClr val="tx1"/>
                        </a:solidFill>
                        <a:latin typeface="楷体" pitchFamily="49" charset="-122"/>
                        <a:ea typeface="楷体" pitchFamily="49" charset="-122"/>
                      </a:endParaRPr>
                    </a:p>
                  </a:txBody>
                  <a:tcPr>
                    <a:solidFill>
                      <a:schemeClr val="accent1">
                        <a:lumMod val="40000"/>
                        <a:lumOff val="60000"/>
                      </a:schemeClr>
                    </a:solidFill>
                  </a:tcPr>
                </a:tc>
                <a:tc hMerge="1">
                  <a:txBody>
                    <a:bodyPr/>
                    <a:lstStyle/>
                    <a:p>
                      <a:pPr algn="ctr"/>
                      <a:endParaRPr lang="zh-CN" altLang="en-US" sz="2800" b="1" dirty="0">
                        <a:solidFill>
                          <a:schemeClr val="tx1"/>
                        </a:solidFill>
                        <a:latin typeface="楷体" pitchFamily="49" charset="-122"/>
                        <a:ea typeface="楷体" pitchFamily="49" charset="-122"/>
                      </a:endParaRPr>
                    </a:p>
                  </a:txBody>
                  <a:tcPr>
                    <a:solidFill>
                      <a:schemeClr val="accent1">
                        <a:lumMod val="40000"/>
                        <a:lumOff val="60000"/>
                      </a:schemeClr>
                    </a:solidFill>
                  </a:tcPr>
                </a:tc>
                <a:tc hMerge="1">
                  <a:txBody>
                    <a:bodyPr/>
                    <a:lstStyle/>
                    <a:p>
                      <a:pPr algn="ctr"/>
                      <a:endParaRPr lang="zh-CN" altLang="en-US" sz="2800" b="1" dirty="0">
                        <a:solidFill>
                          <a:schemeClr val="tx1"/>
                        </a:solidFill>
                        <a:latin typeface="楷体" pitchFamily="49" charset="-122"/>
                        <a:ea typeface="楷体" pitchFamily="49" charset="-122"/>
                      </a:endParaRPr>
                    </a:p>
                  </a:txBody>
                  <a:tcPr>
                    <a:solidFill>
                      <a:schemeClr val="accent1">
                        <a:lumMod val="40000"/>
                        <a:lumOff val="60000"/>
                      </a:schemeClr>
                    </a:solidFill>
                  </a:tcPr>
                </a:tc>
              </a:tr>
            </a:tbl>
          </a:graphicData>
        </a:graphic>
      </p:graphicFrame>
      <p:sp>
        <p:nvSpPr>
          <p:cNvPr id="3" name="矩形 2"/>
          <p:cNvSpPr/>
          <p:nvPr/>
        </p:nvSpPr>
        <p:spPr>
          <a:xfrm>
            <a:off x="0" y="0"/>
            <a:ext cx="9144000" cy="1022946"/>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smtClean="0">
                <a:latin typeface="楷体" pitchFamily="49" charset="-122"/>
                <a:ea typeface="楷体" pitchFamily="49" charset="-122"/>
              </a:rPr>
              <a:t>单片、双片式摆动缸旋转角度、速度以及输出力矩的比较</a:t>
            </a:r>
            <a:endParaRPr lang="zh-CN" altLang="en-US" sz="2400" b="1" dirty="0">
              <a:latin typeface="楷体" pitchFamily="49" charset="-122"/>
              <a:ea typeface="楷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22259669"/>
              </p:ext>
            </p:extLst>
          </p:nvPr>
        </p:nvGraphicFramePr>
        <p:xfrm>
          <a:off x="2483768" y="1556792"/>
          <a:ext cx="3908053" cy="1698402"/>
        </p:xfrm>
        <a:graphic>
          <a:graphicData uri="http://schemas.openxmlformats.org/presentationml/2006/ole">
            <mc:AlternateContent xmlns:mc="http://schemas.openxmlformats.org/markup-compatibility/2006">
              <mc:Choice xmlns:v="urn:schemas-microsoft-com:vml" Requires="v">
                <p:oleObj spid="_x0000_s50207" name="CorelDRAW" r:id="rId3" imgW="3590925" imgH="1543050" progId="CorelDRAW.Graphic.10">
                  <p:embed/>
                </p:oleObj>
              </mc:Choice>
              <mc:Fallback>
                <p:oleObj name="CorelDRAW" r:id="rId3" imgW="3590925" imgH="154305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556792"/>
                        <a:ext cx="3908053" cy="1698402"/>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19752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18066007"/>
              </p:ext>
            </p:extLst>
          </p:nvPr>
        </p:nvGraphicFramePr>
        <p:xfrm>
          <a:off x="827584" y="1988840"/>
          <a:ext cx="7416824" cy="3456384"/>
        </p:xfrm>
        <a:graphic>
          <a:graphicData uri="http://schemas.openxmlformats.org/drawingml/2006/table">
            <a:tbl>
              <a:tblPr firstRow="1" bandRow="1">
                <a:tableStyleId>{5C22544A-7EE6-4342-B048-85BDC9FD1C3A}</a:tableStyleId>
              </a:tblPr>
              <a:tblGrid>
                <a:gridCol w="1494021"/>
                <a:gridCol w="2106379"/>
                <a:gridCol w="3816424"/>
              </a:tblGrid>
              <a:tr h="604664">
                <a:tc>
                  <a:txBody>
                    <a:bodyPr/>
                    <a:lstStyle/>
                    <a:p>
                      <a:pPr algn="ctr"/>
                      <a:endParaRPr lang="zh-CN" altLang="en-US" sz="2800" b="1" dirty="0">
                        <a:solidFill>
                          <a:schemeClr val="tx1"/>
                        </a:solidFill>
                        <a:latin typeface="楷体" pitchFamily="49" charset="-122"/>
                        <a:ea typeface="楷体" pitchFamily="49" charset="-122"/>
                      </a:endParaRPr>
                    </a:p>
                  </a:txBody>
                  <a:tcPr>
                    <a:solidFill>
                      <a:schemeClr val="bg2"/>
                    </a:solidFill>
                  </a:tcPr>
                </a:tc>
                <a:tc>
                  <a:txBody>
                    <a:bodyPr/>
                    <a:lstStyle/>
                    <a:p>
                      <a:pPr algn="ctr"/>
                      <a:r>
                        <a:rPr lang="zh-CN" altLang="en-US" sz="2400" b="1" dirty="0" smtClean="0">
                          <a:solidFill>
                            <a:schemeClr val="tx1"/>
                          </a:solidFill>
                          <a:latin typeface="楷体" pitchFamily="49" charset="-122"/>
                          <a:ea typeface="楷体" pitchFamily="49" charset="-122"/>
                        </a:rPr>
                        <a:t>液压马达</a:t>
                      </a:r>
                      <a:endParaRPr lang="zh-CN" altLang="en-US" sz="2400" b="1" dirty="0">
                        <a:solidFill>
                          <a:schemeClr val="tx1"/>
                        </a:solidFill>
                        <a:latin typeface="楷体" pitchFamily="49" charset="-122"/>
                        <a:ea typeface="楷体" pitchFamily="49" charset="-122"/>
                      </a:endParaRPr>
                    </a:p>
                  </a:txBody>
                  <a:tcPr>
                    <a:solidFill>
                      <a:schemeClr val="bg2">
                        <a:lumMod val="75000"/>
                      </a:schemeClr>
                    </a:solidFill>
                  </a:tcPr>
                </a:tc>
                <a:tc>
                  <a:txBody>
                    <a:bodyPr/>
                    <a:lstStyle/>
                    <a:p>
                      <a:pPr algn="ctr"/>
                      <a:r>
                        <a:rPr lang="zh-CN" altLang="en-US" sz="2400" dirty="0" smtClean="0">
                          <a:solidFill>
                            <a:schemeClr val="tx1"/>
                          </a:solidFill>
                          <a:latin typeface="楷体" pitchFamily="49" charset="-122"/>
                          <a:ea typeface="楷体" pitchFamily="49" charset="-122"/>
                        </a:rPr>
                        <a:t>摆动式液压缸</a:t>
                      </a:r>
                      <a:endParaRPr lang="zh-CN" altLang="en-US" sz="2400" dirty="0">
                        <a:solidFill>
                          <a:schemeClr val="tx1"/>
                        </a:solidFill>
                        <a:latin typeface="楷体" pitchFamily="49" charset="-122"/>
                        <a:ea typeface="楷体" pitchFamily="49" charset="-122"/>
                      </a:endParaRPr>
                    </a:p>
                  </a:txBody>
                  <a:tcPr>
                    <a:solidFill>
                      <a:schemeClr val="accent5">
                        <a:lumMod val="75000"/>
                      </a:schemeClr>
                    </a:solidFill>
                  </a:tcPr>
                </a:tc>
              </a:tr>
              <a:tr h="648072">
                <a:tc>
                  <a:txBody>
                    <a:bodyPr/>
                    <a:lstStyle/>
                    <a:p>
                      <a:pPr algn="ctr"/>
                      <a:r>
                        <a:rPr lang="zh-CN" altLang="en-US" sz="2400" b="1" dirty="0" smtClean="0">
                          <a:solidFill>
                            <a:schemeClr val="tx1"/>
                          </a:solidFill>
                          <a:latin typeface="楷体" pitchFamily="49" charset="-122"/>
                          <a:ea typeface="楷体" pitchFamily="49" charset="-122"/>
                        </a:rPr>
                        <a:t>功能</a:t>
                      </a:r>
                      <a:endParaRPr lang="zh-CN" altLang="en-US" sz="2400" b="1" dirty="0">
                        <a:solidFill>
                          <a:schemeClr val="tx1"/>
                        </a:solidFill>
                        <a:latin typeface="楷体" pitchFamily="49" charset="-122"/>
                        <a:ea typeface="楷体" pitchFamily="49" charset="-122"/>
                      </a:endParaRPr>
                    </a:p>
                  </a:txBody>
                  <a:tcPr>
                    <a:solidFill>
                      <a:schemeClr val="bg2"/>
                    </a:solidFill>
                  </a:tcPr>
                </a:tc>
                <a:tc>
                  <a:txBody>
                    <a:bodyPr/>
                    <a:lstStyle/>
                    <a:p>
                      <a:pPr algn="ctr"/>
                      <a:r>
                        <a:rPr lang="zh-CN" altLang="en-US" sz="2400" b="1" dirty="0" smtClean="0">
                          <a:solidFill>
                            <a:schemeClr val="tx1"/>
                          </a:solidFill>
                          <a:latin typeface="楷体" pitchFamily="49" charset="-122"/>
                          <a:ea typeface="楷体" pitchFamily="49" charset="-122"/>
                        </a:rPr>
                        <a:t>执行元件</a:t>
                      </a:r>
                      <a:endParaRPr lang="zh-CN" altLang="en-US" sz="2400" b="1" dirty="0">
                        <a:solidFill>
                          <a:schemeClr val="tx1"/>
                        </a:solidFill>
                        <a:latin typeface="楷体" pitchFamily="49" charset="-122"/>
                        <a:ea typeface="楷体" pitchFamily="49" charset="-122"/>
                      </a:endParaRPr>
                    </a:p>
                  </a:txBody>
                  <a:tcPr>
                    <a:solidFill>
                      <a:schemeClr val="bg2">
                        <a:lumMod val="75000"/>
                      </a:schemeClr>
                    </a:solidFill>
                  </a:tcPr>
                </a:tc>
                <a:tc>
                  <a:txBody>
                    <a:bodyPr/>
                    <a:lstStyle/>
                    <a:p>
                      <a:pPr algn="ctr"/>
                      <a:r>
                        <a:rPr lang="zh-CN" altLang="en-US" sz="2400" b="1" dirty="0" smtClean="0">
                          <a:solidFill>
                            <a:schemeClr val="tx1"/>
                          </a:solidFill>
                          <a:latin typeface="楷体" pitchFamily="49" charset="-122"/>
                          <a:ea typeface="楷体" pitchFamily="49" charset="-122"/>
                        </a:rPr>
                        <a:t>执行元件</a:t>
                      </a:r>
                      <a:endParaRPr lang="zh-CN" altLang="en-US" sz="2400" b="1" dirty="0">
                        <a:solidFill>
                          <a:schemeClr val="tx1"/>
                        </a:solidFill>
                        <a:latin typeface="楷体" pitchFamily="49" charset="-122"/>
                        <a:ea typeface="楷体" pitchFamily="49" charset="-122"/>
                      </a:endParaRPr>
                    </a:p>
                  </a:txBody>
                  <a:tcPr>
                    <a:solidFill>
                      <a:schemeClr val="accent5">
                        <a:lumMod val="75000"/>
                      </a:schemeClr>
                    </a:solidFill>
                  </a:tcPr>
                </a:tc>
              </a:tr>
              <a:tr h="648072">
                <a:tc>
                  <a:txBody>
                    <a:bodyPr/>
                    <a:lstStyle/>
                    <a:p>
                      <a:pPr algn="ctr"/>
                      <a:r>
                        <a:rPr lang="zh-CN" altLang="en-US" sz="2400" b="1" dirty="0" smtClean="0">
                          <a:solidFill>
                            <a:schemeClr val="tx1"/>
                          </a:solidFill>
                          <a:latin typeface="楷体" pitchFamily="49" charset="-122"/>
                          <a:ea typeface="楷体" pitchFamily="49" charset="-122"/>
                        </a:rPr>
                        <a:t>输入</a:t>
                      </a:r>
                      <a:endParaRPr lang="zh-CN" altLang="en-US" sz="2400" b="1" dirty="0">
                        <a:solidFill>
                          <a:schemeClr val="tx1"/>
                        </a:solidFill>
                        <a:latin typeface="楷体" pitchFamily="49" charset="-122"/>
                        <a:ea typeface="楷体" pitchFamily="49" charset="-122"/>
                      </a:endParaRPr>
                    </a:p>
                  </a:txBody>
                  <a:tcPr>
                    <a:solidFill>
                      <a:schemeClr val="bg2"/>
                    </a:solidFill>
                  </a:tcPr>
                </a:tc>
                <a:tc>
                  <a:txBody>
                    <a:bodyPr/>
                    <a:lstStyle/>
                    <a:p>
                      <a:pPr algn="ctr"/>
                      <a:r>
                        <a:rPr lang="zh-CN" altLang="en-US" sz="2400" b="1" dirty="0" smtClean="0">
                          <a:solidFill>
                            <a:schemeClr val="tx1"/>
                          </a:solidFill>
                          <a:latin typeface="楷体" pitchFamily="49" charset="-122"/>
                          <a:ea typeface="楷体" pitchFamily="49" charset="-122"/>
                        </a:rPr>
                        <a:t>压力能</a:t>
                      </a:r>
                      <a:endParaRPr lang="zh-CN" altLang="en-US" sz="2400" b="1" dirty="0">
                        <a:solidFill>
                          <a:schemeClr val="tx1"/>
                        </a:solidFill>
                        <a:latin typeface="楷体" pitchFamily="49" charset="-122"/>
                        <a:ea typeface="楷体" pitchFamily="49" charset="-122"/>
                      </a:endParaRPr>
                    </a:p>
                  </a:txBody>
                  <a:tcPr>
                    <a:solidFill>
                      <a:schemeClr val="bg2">
                        <a:lumMod val="75000"/>
                      </a:schemeClr>
                    </a:solidFill>
                  </a:tcPr>
                </a:tc>
                <a:tc>
                  <a:txBody>
                    <a:bodyPr/>
                    <a:lstStyle/>
                    <a:p>
                      <a:pPr algn="ctr"/>
                      <a:r>
                        <a:rPr lang="zh-CN" altLang="en-US" sz="2400" b="1" dirty="0" smtClean="0">
                          <a:solidFill>
                            <a:schemeClr val="tx1"/>
                          </a:solidFill>
                          <a:latin typeface="楷体" pitchFamily="49" charset="-122"/>
                          <a:ea typeface="楷体" pitchFamily="49" charset="-122"/>
                        </a:rPr>
                        <a:t>压力能</a:t>
                      </a:r>
                      <a:endParaRPr lang="zh-CN" altLang="en-US" sz="2400" b="1" dirty="0">
                        <a:solidFill>
                          <a:schemeClr val="tx1"/>
                        </a:solidFill>
                        <a:latin typeface="楷体" pitchFamily="49" charset="-122"/>
                        <a:ea typeface="楷体" pitchFamily="49" charset="-122"/>
                      </a:endParaRPr>
                    </a:p>
                  </a:txBody>
                  <a:tcPr>
                    <a:solidFill>
                      <a:schemeClr val="accent5">
                        <a:lumMod val="75000"/>
                      </a:schemeClr>
                    </a:solidFill>
                  </a:tcPr>
                </a:tc>
              </a:tr>
              <a:tr h="720080">
                <a:tc>
                  <a:txBody>
                    <a:bodyPr/>
                    <a:lstStyle/>
                    <a:p>
                      <a:pPr algn="ctr"/>
                      <a:r>
                        <a:rPr lang="zh-CN" altLang="en-US" sz="2400" b="1" dirty="0" smtClean="0">
                          <a:solidFill>
                            <a:schemeClr val="tx1"/>
                          </a:solidFill>
                          <a:latin typeface="楷体" pitchFamily="49" charset="-122"/>
                          <a:ea typeface="楷体" pitchFamily="49" charset="-122"/>
                        </a:rPr>
                        <a:t>输出</a:t>
                      </a:r>
                      <a:endParaRPr lang="zh-CN" altLang="en-US" sz="2400" b="1" dirty="0">
                        <a:solidFill>
                          <a:schemeClr val="tx1"/>
                        </a:solidFill>
                        <a:latin typeface="楷体" pitchFamily="49" charset="-122"/>
                        <a:ea typeface="楷体" pitchFamily="49" charset="-122"/>
                      </a:endParaRPr>
                    </a:p>
                  </a:txBody>
                  <a:tcPr>
                    <a:solidFill>
                      <a:schemeClr val="bg2"/>
                    </a:solidFill>
                  </a:tcPr>
                </a:tc>
                <a:tc>
                  <a:txBody>
                    <a:bodyPr/>
                    <a:lstStyle/>
                    <a:p>
                      <a:pPr algn="ctr"/>
                      <a:r>
                        <a:rPr lang="zh-CN" altLang="en-US" sz="2400" b="1" dirty="0" smtClean="0">
                          <a:solidFill>
                            <a:schemeClr val="tx1"/>
                          </a:solidFill>
                          <a:latin typeface="楷体" pitchFamily="49" charset="-122"/>
                          <a:ea typeface="楷体" pitchFamily="49" charset="-122"/>
                        </a:rPr>
                        <a:t>转矩、角速度</a:t>
                      </a:r>
                      <a:endParaRPr lang="zh-CN" altLang="en-US" sz="2400" b="1" dirty="0">
                        <a:solidFill>
                          <a:schemeClr val="tx1"/>
                        </a:solidFill>
                        <a:latin typeface="楷体" pitchFamily="49" charset="-122"/>
                        <a:ea typeface="楷体" pitchFamily="49" charset="-122"/>
                      </a:endParaRPr>
                    </a:p>
                  </a:txBody>
                  <a:tcPr>
                    <a:solidFill>
                      <a:schemeClr val="bg2">
                        <a:lumMod val="75000"/>
                      </a:schemeClr>
                    </a:solidFill>
                  </a:tcPr>
                </a:tc>
                <a:tc>
                  <a:txBody>
                    <a:bodyPr/>
                    <a:lstStyle/>
                    <a:p>
                      <a:pPr algn="ctr"/>
                      <a:r>
                        <a:rPr lang="zh-CN" altLang="en-US" sz="2400" b="1" dirty="0" smtClean="0">
                          <a:solidFill>
                            <a:schemeClr val="tx1"/>
                          </a:solidFill>
                          <a:latin typeface="楷体" pitchFamily="49" charset="-122"/>
                          <a:ea typeface="楷体" pitchFamily="49" charset="-122"/>
                        </a:rPr>
                        <a:t>转矩、角速度</a:t>
                      </a:r>
                      <a:endParaRPr lang="zh-CN" altLang="en-US" sz="2400" b="1" dirty="0">
                        <a:solidFill>
                          <a:schemeClr val="tx1"/>
                        </a:solidFill>
                        <a:latin typeface="楷体" pitchFamily="49" charset="-122"/>
                        <a:ea typeface="楷体" pitchFamily="49" charset="-122"/>
                      </a:endParaRPr>
                    </a:p>
                  </a:txBody>
                  <a:tcPr>
                    <a:solidFill>
                      <a:schemeClr val="accent5">
                        <a:lumMod val="75000"/>
                      </a:schemeClr>
                    </a:solidFill>
                  </a:tcPr>
                </a:tc>
              </a:tr>
              <a:tr h="835496">
                <a:tc>
                  <a:txBody>
                    <a:bodyPr/>
                    <a:lstStyle/>
                    <a:p>
                      <a:pPr algn="ctr"/>
                      <a:r>
                        <a:rPr lang="zh-CN" altLang="en-US" sz="2400" b="1" dirty="0" smtClean="0">
                          <a:solidFill>
                            <a:schemeClr val="tx1"/>
                          </a:solidFill>
                          <a:latin typeface="楷体" pitchFamily="49" charset="-122"/>
                          <a:ea typeface="楷体" pitchFamily="49" charset="-122"/>
                        </a:rPr>
                        <a:t>输出运动形式</a:t>
                      </a:r>
                      <a:endParaRPr lang="zh-CN" altLang="en-US" sz="2400" b="1" dirty="0">
                        <a:solidFill>
                          <a:schemeClr val="tx1"/>
                        </a:solidFill>
                        <a:latin typeface="楷体" pitchFamily="49" charset="-122"/>
                        <a:ea typeface="楷体" pitchFamily="49" charset="-122"/>
                      </a:endParaRPr>
                    </a:p>
                  </a:txBody>
                  <a:tcPr>
                    <a:solidFill>
                      <a:schemeClr val="bg2"/>
                    </a:solidFill>
                  </a:tcPr>
                </a:tc>
                <a:tc>
                  <a:txBody>
                    <a:bodyPr/>
                    <a:lstStyle/>
                    <a:p>
                      <a:pPr algn="ctr"/>
                      <a:r>
                        <a:rPr lang="zh-CN" altLang="en-US" sz="2400" b="1" dirty="0" smtClean="0">
                          <a:solidFill>
                            <a:schemeClr val="tx1"/>
                          </a:solidFill>
                          <a:latin typeface="楷体" pitchFamily="49" charset="-122"/>
                          <a:ea typeface="楷体" pitchFamily="49" charset="-122"/>
                        </a:rPr>
                        <a:t>连续旋转</a:t>
                      </a:r>
                      <a:endParaRPr lang="zh-CN" altLang="en-US" sz="2400" b="1" dirty="0">
                        <a:solidFill>
                          <a:schemeClr val="tx1"/>
                        </a:solidFill>
                        <a:latin typeface="楷体" pitchFamily="49" charset="-122"/>
                        <a:ea typeface="楷体" pitchFamily="49" charset="-122"/>
                      </a:endParaRPr>
                    </a:p>
                  </a:txBody>
                  <a:tcPr>
                    <a:solidFill>
                      <a:schemeClr val="bg2">
                        <a:lumMod val="75000"/>
                      </a:schemeClr>
                    </a:solidFill>
                  </a:tcPr>
                </a:tc>
                <a:tc>
                  <a:txBody>
                    <a:bodyPr/>
                    <a:lstStyle/>
                    <a:p>
                      <a:pPr algn="ctr"/>
                      <a:r>
                        <a:rPr lang="zh-CN" altLang="en-US" sz="2400" b="1" dirty="0" smtClean="0">
                          <a:solidFill>
                            <a:schemeClr val="tx1"/>
                          </a:solidFill>
                          <a:latin typeface="楷体" pitchFamily="49" charset="-122"/>
                          <a:ea typeface="楷体" pitchFamily="49" charset="-122"/>
                        </a:rPr>
                        <a:t>往复摆动</a:t>
                      </a:r>
                      <a:endParaRPr lang="en-US" altLang="zh-CN" sz="2400" b="1" dirty="0" smtClean="0">
                        <a:solidFill>
                          <a:schemeClr val="tx1"/>
                        </a:solidFill>
                        <a:latin typeface="楷体" pitchFamily="49" charset="-122"/>
                        <a:ea typeface="楷体" pitchFamily="49" charset="-122"/>
                      </a:endParaRPr>
                    </a:p>
                    <a:p>
                      <a:pPr algn="ctr"/>
                      <a:r>
                        <a:rPr lang="zh-CN" altLang="en-US" sz="2000" b="1" dirty="0" smtClean="0">
                          <a:solidFill>
                            <a:schemeClr val="tx1"/>
                          </a:solidFill>
                          <a:latin typeface="楷体" pitchFamily="49" charset="-122"/>
                          <a:ea typeface="楷体" pitchFamily="49" charset="-122"/>
                        </a:rPr>
                        <a:t>回转角度小于</a:t>
                      </a:r>
                      <a:r>
                        <a:rPr lang="en-US" altLang="zh-CN" sz="2000" b="1" dirty="0" smtClean="0">
                          <a:solidFill>
                            <a:schemeClr val="tx1"/>
                          </a:solidFill>
                          <a:latin typeface="楷体" pitchFamily="49" charset="-122"/>
                          <a:ea typeface="楷体" pitchFamily="49" charset="-122"/>
                        </a:rPr>
                        <a:t>300°</a:t>
                      </a:r>
                      <a:r>
                        <a:rPr lang="zh-CN" altLang="en-US" sz="2000" b="1" dirty="0" smtClean="0">
                          <a:solidFill>
                            <a:schemeClr val="tx1"/>
                          </a:solidFill>
                          <a:latin typeface="楷体" pitchFamily="49" charset="-122"/>
                          <a:ea typeface="楷体" pitchFamily="49" charset="-122"/>
                        </a:rPr>
                        <a:t>（单片式）</a:t>
                      </a:r>
                      <a:endParaRPr lang="zh-CN" altLang="en-US" sz="2000" b="1" dirty="0">
                        <a:solidFill>
                          <a:schemeClr val="tx1"/>
                        </a:solidFill>
                        <a:latin typeface="楷体" pitchFamily="49" charset="-122"/>
                        <a:ea typeface="楷体" pitchFamily="49" charset="-122"/>
                      </a:endParaRPr>
                    </a:p>
                  </a:txBody>
                  <a:tcPr>
                    <a:solidFill>
                      <a:schemeClr val="accent5">
                        <a:lumMod val="75000"/>
                      </a:schemeClr>
                    </a:solidFill>
                  </a:tcPr>
                </a:tc>
              </a:tr>
            </a:tbl>
          </a:graphicData>
        </a:graphic>
      </p:graphicFrame>
    </p:spTree>
    <p:extLst>
      <p:ext uri="{BB962C8B-B14F-4D97-AF65-F5344CB8AC3E}">
        <p14:creationId xmlns:p14="http://schemas.microsoft.com/office/powerpoint/2010/main" val="2392063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49155" y="4581128"/>
            <a:ext cx="6753342" cy="1200329"/>
          </a:xfrm>
          <a:prstGeom prst="rect">
            <a:avLst/>
          </a:prstGeom>
        </p:spPr>
        <p:txBody>
          <a:bodyPr wrap="square">
            <a:spAutoFit/>
          </a:bodyPr>
          <a:lstStyle/>
          <a:p>
            <a:pPr>
              <a:lnSpc>
                <a:spcPct val="150000"/>
              </a:lnSpc>
              <a:spcAft>
                <a:spcPts val="1200"/>
              </a:spcAft>
            </a:pPr>
            <a:r>
              <a:rPr lang="en-US" altLang="zh-CN" dirty="0"/>
              <a:t> </a:t>
            </a:r>
            <a:r>
              <a:rPr lang="en-US" altLang="zh-CN" dirty="0" smtClean="0"/>
              <a:t>        </a:t>
            </a:r>
            <a:r>
              <a:rPr lang="zh-CN" altLang="en-US" sz="2400" b="1" dirty="0" smtClean="0">
                <a:latin typeface="楷体" pitchFamily="49" charset="-122"/>
                <a:ea typeface="楷体" pitchFamily="49" charset="-122"/>
              </a:rPr>
              <a:t>摆动</a:t>
            </a:r>
            <a:r>
              <a:rPr lang="zh-CN" altLang="en-US" sz="2400" b="1" dirty="0">
                <a:latin typeface="楷体" pitchFamily="49" charset="-122"/>
                <a:ea typeface="楷体" pitchFamily="49" charset="-122"/>
              </a:rPr>
              <a:t>缸结构紧凑，输出转矩大，无需任何变速机构就可使负载直接获得往复摆动运动。</a:t>
            </a:r>
            <a:r>
              <a:rPr lang="en-US" altLang="zh-CN" sz="2400" dirty="0">
                <a:latin typeface="楷体" panose="02010609060101010101" pitchFamily="49" charset="-122"/>
                <a:ea typeface="楷体" panose="02010609060101010101" pitchFamily="49" charset="-122"/>
              </a:rPr>
              <a:t> </a:t>
            </a:r>
          </a:p>
        </p:txBody>
      </p:sp>
      <p:graphicFrame>
        <p:nvGraphicFramePr>
          <p:cNvPr id="4" name="对象 3"/>
          <p:cNvGraphicFramePr>
            <a:graphicFrameLocks noChangeAspect="1"/>
          </p:cNvGraphicFramePr>
          <p:nvPr>
            <p:extLst>
              <p:ext uri="{D42A27DB-BD31-4B8C-83A1-F6EECF244321}">
                <p14:modId xmlns:p14="http://schemas.microsoft.com/office/powerpoint/2010/main" val="3017443543"/>
              </p:ext>
            </p:extLst>
          </p:nvPr>
        </p:nvGraphicFramePr>
        <p:xfrm>
          <a:off x="2411760" y="2420888"/>
          <a:ext cx="3908053" cy="1698402"/>
        </p:xfrm>
        <a:graphic>
          <a:graphicData uri="http://schemas.openxmlformats.org/presentationml/2006/ole">
            <mc:AlternateContent xmlns:mc="http://schemas.openxmlformats.org/markup-compatibility/2006">
              <mc:Choice xmlns:v="urn:schemas-microsoft-com:vml" Requires="v">
                <p:oleObj spid="_x0000_s57357" name="CorelDRAW" r:id="rId3" imgW="3590925" imgH="1543050" progId="CorelDRAW.Graphic.10">
                  <p:embed/>
                </p:oleObj>
              </mc:Choice>
              <mc:Fallback>
                <p:oleObj name="CorelDRAW" r:id="rId3" imgW="3590925" imgH="154305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20888"/>
                        <a:ext cx="3908053" cy="1698402"/>
                      </a:xfrm>
                      <a:prstGeom prst="rect">
                        <a:avLst/>
                      </a:prstGeom>
                      <a:solidFill>
                        <a:schemeClr val="bg2"/>
                      </a:solidFill>
                      <a:ln>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1716</TotalTime>
  <Words>1851</Words>
  <Application>Microsoft Office PowerPoint</Application>
  <PresentationFormat>全屏显示(4:3)</PresentationFormat>
  <Paragraphs>245</Paragraphs>
  <Slides>50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66" baseType="lpstr">
      <vt:lpstr>仿宋_GB2312</vt:lpstr>
      <vt:lpstr>华文行楷</vt:lpstr>
      <vt:lpstr>楷体</vt:lpstr>
      <vt:lpstr>楷体_GB2312</vt:lpstr>
      <vt:lpstr>隶书</vt:lpstr>
      <vt:lpstr>宋体</vt:lpstr>
      <vt:lpstr>Arial</vt:lpstr>
      <vt:lpstr>Calibri</vt:lpstr>
      <vt:lpstr>Constantia</vt:lpstr>
      <vt:lpstr>Tahoma</vt:lpstr>
      <vt:lpstr>Wingdings</vt:lpstr>
      <vt:lpstr>Wingdings 2</vt:lpstr>
      <vt:lpstr>流畅</vt:lpstr>
      <vt:lpstr>CorelDRAW</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液压执行元件</dc:title>
  <dc:creator>wq</dc:creator>
  <cp:lastModifiedBy>wangqiang</cp:lastModifiedBy>
  <cp:revision>168</cp:revision>
  <dcterms:created xsi:type="dcterms:W3CDTF">2011-09-12T14:18:17Z</dcterms:created>
  <dcterms:modified xsi:type="dcterms:W3CDTF">2016-10-07T07:47:27Z</dcterms:modified>
</cp:coreProperties>
</file>