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4" r:id="rId2"/>
    <p:sldId id="351" r:id="rId3"/>
    <p:sldId id="289" r:id="rId4"/>
    <p:sldId id="335" r:id="rId5"/>
    <p:sldId id="268" r:id="rId6"/>
    <p:sldId id="344" r:id="rId7"/>
    <p:sldId id="321" r:id="rId8"/>
    <p:sldId id="305" r:id="rId9"/>
    <p:sldId id="330" r:id="rId10"/>
    <p:sldId id="307" r:id="rId11"/>
    <p:sldId id="331" r:id="rId12"/>
    <p:sldId id="323" r:id="rId13"/>
    <p:sldId id="337" r:id="rId14"/>
    <p:sldId id="347" r:id="rId15"/>
    <p:sldId id="324" r:id="rId16"/>
    <p:sldId id="308" r:id="rId17"/>
    <p:sldId id="309" r:id="rId18"/>
    <p:sldId id="338" r:id="rId19"/>
    <p:sldId id="339" r:id="rId20"/>
    <p:sldId id="340" r:id="rId21"/>
    <p:sldId id="341" r:id="rId22"/>
    <p:sldId id="325" r:id="rId23"/>
    <p:sldId id="326" r:id="rId24"/>
    <p:sldId id="350" r:id="rId25"/>
    <p:sldId id="327" r:id="rId26"/>
    <p:sldId id="349" r:id="rId27"/>
    <p:sldId id="348" r:id="rId28"/>
    <p:sldId id="31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1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85FB-0E6F-4A23-B95D-1055C387E43C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81DD5-1818-4E5C-835B-1FB8FBD13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6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1DD5-1818-4E5C-835B-1FB8FBD132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1DD5-1818-4E5C-835B-1FB8FBD132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263-7620-4CE8-A8B6-7218CCF6DA3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9-CAD1-4B8E-9380-3AD6AB5ABE21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08D-E98A-4A7A-A08E-0D52E3CFAF4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5165-8940-4261-A676-20A007E0584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07B-7078-46B5-AFF0-782A7FE372C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D60-DFC1-4A88-A553-E1C3D9D00F22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088-FA82-400A-A94C-B3951BF8AE2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5470-07E8-449A-922C-6E9757C0FB5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53C5-87C8-4F0D-B15D-A18E7DCEA97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D3F-65E8-447B-8FCB-4BA68E84F3A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8B1-A140-4483-BFC6-60B504A64308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B36EC-965B-4057-B35E-3CCC99B4D9F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576" y="1124744"/>
            <a:ext cx="4573588" cy="131948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第三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章 液压执行元件</a:t>
            </a:r>
          </a:p>
        </p:txBody>
      </p:sp>
      <p:sp>
        <p:nvSpPr>
          <p:cNvPr id="2" name="矩形 1"/>
          <p:cNvSpPr/>
          <p:nvPr/>
        </p:nvSpPr>
        <p:spPr>
          <a:xfrm>
            <a:off x="2555776" y="3068960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、液压马达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、活塞、柱塞、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伸缩液压缸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、摆动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液压缸</a:t>
            </a:r>
            <a:endParaRPr kumimoji="1"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组合液压缸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活塞缸的结构和设计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81837"/>
              </p:ext>
            </p:extLst>
          </p:nvPr>
        </p:nvGraphicFramePr>
        <p:xfrm>
          <a:off x="982664" y="4437112"/>
          <a:ext cx="33734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5" name="Equation" r:id="rId3" imgW="1574640" imgH="419040" progId="Equation.DSMT4">
                  <p:embed/>
                </p:oleObj>
              </mc:Choice>
              <mc:Fallback>
                <p:oleObj name="Equation" r:id="rId3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4" y="4437112"/>
                        <a:ext cx="3373437" cy="838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D0330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38303"/>
              </p:ext>
            </p:extLst>
          </p:nvPr>
        </p:nvGraphicFramePr>
        <p:xfrm>
          <a:off x="5504475" y="4365104"/>
          <a:ext cx="2667000" cy="84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475" y="4365104"/>
                        <a:ext cx="2667000" cy="84239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052"/>
          <p:cNvGrpSpPr>
            <a:grpSpLocks/>
          </p:cNvGrpSpPr>
          <p:nvPr/>
        </p:nvGrpSpPr>
        <p:grpSpPr bwMode="auto">
          <a:xfrm>
            <a:off x="968376" y="1813402"/>
            <a:ext cx="3092450" cy="2310000"/>
            <a:chOff x="3072" y="528"/>
            <a:chExt cx="2048" cy="1824"/>
          </a:xfrm>
        </p:grpSpPr>
        <p:sp>
          <p:nvSpPr>
            <p:cNvPr id="12" name="Line 2053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054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055"/>
            <p:cNvSpPr>
              <a:spLocks noChangeArrowheads="1"/>
            </p:cNvSpPr>
            <p:nvPr/>
          </p:nvSpPr>
          <p:spPr bwMode="auto">
            <a:xfrm>
              <a:off x="3709" y="1009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Rectangle 2056"/>
            <p:cNvSpPr>
              <a:spLocks noChangeArrowheads="1"/>
            </p:cNvSpPr>
            <p:nvPr/>
          </p:nvSpPr>
          <p:spPr bwMode="auto">
            <a:xfrm>
              <a:off x="3566" y="90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2057"/>
            <p:cNvSpPr>
              <a:spLocks noChangeShapeType="1"/>
            </p:cNvSpPr>
            <p:nvPr/>
          </p:nvSpPr>
          <p:spPr bwMode="auto">
            <a:xfrm>
              <a:off x="3216" y="1248"/>
              <a:ext cx="15" cy="83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58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059"/>
            <p:cNvGraphicFramePr>
              <a:graphicFrameLocks noChangeAspect="1"/>
            </p:cNvGraphicFramePr>
            <p:nvPr/>
          </p:nvGraphicFramePr>
          <p:xfrm>
            <a:off x="3973" y="593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7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593"/>
                          <a:ext cx="246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060"/>
            <p:cNvGraphicFramePr>
              <a:graphicFrameLocks noChangeAspect="1"/>
            </p:cNvGraphicFramePr>
            <p:nvPr/>
          </p:nvGraphicFramePr>
          <p:xfrm>
            <a:off x="4752" y="761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8" name="Equation" r:id="rId9" imgW="177646" imgH="228402" progId="Equation.3">
                    <p:embed/>
                  </p:oleObj>
                </mc:Choice>
                <mc:Fallback>
                  <p:oleObj name="Equation" r:id="rId9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1"/>
                          <a:ext cx="224" cy="27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061"/>
            <p:cNvSpPr>
              <a:spLocks noChangeShapeType="1"/>
            </p:cNvSpPr>
            <p:nvPr/>
          </p:nvSpPr>
          <p:spPr bwMode="auto">
            <a:xfrm flipH="1">
              <a:off x="3805" y="816"/>
              <a:ext cx="28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62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63"/>
            <p:cNvSpPr>
              <a:spLocks noChangeShapeType="1"/>
            </p:cNvSpPr>
            <p:nvPr/>
          </p:nvSpPr>
          <p:spPr bwMode="auto">
            <a:xfrm>
              <a:off x="4704" y="1248"/>
              <a:ext cx="4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64"/>
            <p:cNvSpPr>
              <a:spLocks noChangeShapeType="1"/>
            </p:cNvSpPr>
            <p:nvPr/>
          </p:nvSpPr>
          <p:spPr bwMode="auto">
            <a:xfrm>
              <a:off x="4669" y="1054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068"/>
            <p:cNvGraphicFramePr>
              <a:graphicFrameLocks noChangeAspect="1"/>
            </p:cNvGraphicFramePr>
            <p:nvPr/>
          </p:nvGraphicFramePr>
          <p:xfrm>
            <a:off x="3229" y="52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9" name="Equation" r:id="rId11" imgW="177569" imgH="215619" progId="Equation.3">
                    <p:embed/>
                  </p:oleObj>
                </mc:Choice>
                <mc:Fallback>
                  <p:oleObj name="Equation" r:id="rId11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528"/>
                          <a:ext cx="230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069"/>
            <p:cNvSpPr>
              <a:spLocks noChangeShapeType="1"/>
            </p:cNvSpPr>
            <p:nvPr/>
          </p:nvSpPr>
          <p:spPr bwMode="auto">
            <a:xfrm>
              <a:off x="3325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2070"/>
            <p:cNvGraphicFramePr>
              <a:graphicFrameLocks noChangeAspect="1"/>
            </p:cNvGraphicFramePr>
            <p:nvPr/>
          </p:nvGraphicFramePr>
          <p:xfrm>
            <a:off x="4706" y="1286"/>
            <a:ext cx="2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0" name="Equation" r:id="rId13" imgW="152334" imgH="228501" progId="Equation.3">
                    <p:embed/>
                  </p:oleObj>
                </mc:Choice>
                <mc:Fallback>
                  <p:oleObj name="Equation" r:id="rId13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" y="1286"/>
                          <a:ext cx="252" cy="35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071"/>
            <p:cNvSpPr>
              <a:spLocks noChangeShapeType="1"/>
            </p:cNvSpPr>
            <p:nvPr/>
          </p:nvSpPr>
          <p:spPr bwMode="auto">
            <a:xfrm flipH="1" flipV="1">
              <a:off x="4656" y="1056"/>
              <a:ext cx="3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072"/>
            <p:cNvSpPr txBox="1">
              <a:spLocks noChangeArrowheads="1"/>
            </p:cNvSpPr>
            <p:nvPr/>
          </p:nvSpPr>
          <p:spPr bwMode="auto">
            <a:xfrm>
              <a:off x="3360" y="17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仿宋_GB2312" pitchFamily="49" charset="-122"/>
                </a:rPr>
                <a:t>q</a:t>
              </a:r>
            </a:p>
          </p:txBody>
        </p:sp>
        <p:sp>
          <p:nvSpPr>
            <p:cNvPr id="32" name="Line 2073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2084"/>
          <p:cNvGrpSpPr>
            <a:grpSpLocks/>
          </p:cNvGrpSpPr>
          <p:nvPr/>
        </p:nvGrpSpPr>
        <p:grpSpPr bwMode="auto">
          <a:xfrm>
            <a:off x="5191706" y="1907187"/>
            <a:ext cx="2957513" cy="2036301"/>
            <a:chOff x="3241" y="432"/>
            <a:chExt cx="2071" cy="1617"/>
          </a:xfrm>
        </p:grpSpPr>
        <p:sp>
          <p:nvSpPr>
            <p:cNvPr id="36" name="Rectangle 2085"/>
            <p:cNvSpPr>
              <a:spLocks noChangeArrowheads="1"/>
            </p:cNvSpPr>
            <p:nvPr/>
          </p:nvSpPr>
          <p:spPr bwMode="auto">
            <a:xfrm>
              <a:off x="3341" y="799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2086"/>
            <p:cNvSpPr>
              <a:spLocks noChangeArrowheads="1"/>
            </p:cNvSpPr>
            <p:nvPr/>
          </p:nvSpPr>
          <p:spPr bwMode="auto">
            <a:xfrm>
              <a:off x="3744" y="912"/>
              <a:ext cx="1117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2087"/>
            <p:cNvSpPr>
              <a:spLocks noChangeShapeType="1"/>
            </p:cNvSpPr>
            <p:nvPr/>
          </p:nvSpPr>
          <p:spPr bwMode="auto">
            <a:xfrm>
              <a:off x="3408" y="1152"/>
              <a:ext cx="15" cy="83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" name="Object 2088"/>
            <p:cNvGraphicFramePr>
              <a:graphicFrameLocks noChangeAspect="1"/>
            </p:cNvGraphicFramePr>
            <p:nvPr/>
          </p:nvGraphicFramePr>
          <p:xfrm>
            <a:off x="4944" y="665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1" name="Equation" r:id="rId15" imgW="177646" imgH="228402" progId="Equation.3">
                    <p:embed/>
                  </p:oleObj>
                </mc:Choice>
                <mc:Fallback>
                  <p:oleObj name="Equation" r:id="rId15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65"/>
                          <a:ext cx="224" cy="27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2089"/>
            <p:cNvSpPr>
              <a:spLocks noChangeShapeType="1"/>
            </p:cNvSpPr>
            <p:nvPr/>
          </p:nvSpPr>
          <p:spPr bwMode="auto">
            <a:xfrm flipH="1" flipV="1">
              <a:off x="3264" y="1536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090"/>
            <p:cNvSpPr>
              <a:spLocks noChangeShapeType="1"/>
            </p:cNvSpPr>
            <p:nvPr/>
          </p:nvSpPr>
          <p:spPr bwMode="auto">
            <a:xfrm>
              <a:off x="4896" y="1152"/>
              <a:ext cx="4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2091"/>
            <p:cNvSpPr>
              <a:spLocks noChangeShapeType="1"/>
            </p:cNvSpPr>
            <p:nvPr/>
          </p:nvSpPr>
          <p:spPr bwMode="auto">
            <a:xfrm>
              <a:off x="4861" y="95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" name="Object 2093"/>
            <p:cNvGraphicFramePr>
              <a:graphicFrameLocks noChangeAspect="1"/>
            </p:cNvGraphicFramePr>
            <p:nvPr/>
          </p:nvGraphicFramePr>
          <p:xfrm>
            <a:off x="3241" y="432"/>
            <a:ext cx="59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2" name="Equation" r:id="rId16" imgW="457002" imgH="215806" progId="Equation.3">
                    <p:embed/>
                  </p:oleObj>
                </mc:Choice>
                <mc:Fallback>
                  <p:oleObj name="Equation" r:id="rId16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" y="432"/>
                          <a:ext cx="591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2094"/>
            <p:cNvSpPr>
              <a:spLocks noChangeShapeType="1"/>
            </p:cNvSpPr>
            <p:nvPr/>
          </p:nvSpPr>
          <p:spPr bwMode="auto">
            <a:xfrm>
              <a:off x="3517" y="672"/>
              <a:ext cx="227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" name="Object 2095"/>
            <p:cNvGraphicFramePr>
              <a:graphicFrameLocks noChangeAspect="1"/>
            </p:cNvGraphicFramePr>
            <p:nvPr/>
          </p:nvGraphicFramePr>
          <p:xfrm>
            <a:off x="4898" y="1190"/>
            <a:ext cx="2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3" name="Equation" r:id="rId18" imgW="152334" imgH="228501" progId="Equation.3">
                    <p:embed/>
                  </p:oleObj>
                </mc:Choice>
                <mc:Fallback>
                  <p:oleObj name="Equation" r:id="rId18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1190"/>
                          <a:ext cx="252" cy="35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2096"/>
            <p:cNvSpPr>
              <a:spLocks noChangeShapeType="1"/>
            </p:cNvSpPr>
            <p:nvPr/>
          </p:nvSpPr>
          <p:spPr bwMode="auto">
            <a:xfrm flipH="1" flipV="1">
              <a:off x="4848" y="960"/>
              <a:ext cx="3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097"/>
            <p:cNvSpPr txBox="1">
              <a:spLocks noChangeArrowheads="1"/>
            </p:cNvSpPr>
            <p:nvPr/>
          </p:nvSpPr>
          <p:spPr bwMode="auto">
            <a:xfrm>
              <a:off x="3552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仿宋_GB2312" pitchFamily="49" charset="-122"/>
                </a:rPr>
                <a:t>q</a:t>
              </a:r>
            </a:p>
          </p:txBody>
        </p:sp>
      </p:grpSp>
      <p:sp>
        <p:nvSpPr>
          <p:cNvPr id="49" name="AutoShape 2098"/>
          <p:cNvSpPr>
            <a:spLocks noChangeArrowheads="1"/>
          </p:cNvSpPr>
          <p:nvPr/>
        </p:nvSpPr>
        <p:spPr bwMode="auto">
          <a:xfrm>
            <a:off x="4104325" y="2318980"/>
            <a:ext cx="1016939" cy="550318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仿宋_GB2312" pitchFamily="49" charset="-122"/>
              </a:rPr>
              <a:t>等效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差动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连接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161432" y="5657671"/>
            <a:ext cx="716974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差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动连接在不增加油液流量的情况下，可提高运动部件的速度；但输出力会减小。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52230"/>
              </p:ext>
            </p:extLst>
          </p:nvPr>
        </p:nvGraphicFramePr>
        <p:xfrm>
          <a:off x="2846" y="24836"/>
          <a:ext cx="9144000" cy="678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312368"/>
                <a:gridCol w="3707904"/>
              </a:tblGrid>
              <a:tr h="1026639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差动连接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有杆腔进油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9454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进油方式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速度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= 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800" b="1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D = </a:t>
                      </a:r>
                      <a:r>
                        <a:rPr lang="en-US" altLang="zh-CN" sz="2800" b="1" dirty="0" smtClean="0">
                          <a:latin typeface="宋体"/>
                          <a:ea typeface="宋体"/>
                        </a:rPr>
                        <a:t>√2 d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&gt; 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800" b="1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D &gt;</a:t>
                      </a:r>
                      <a:r>
                        <a:rPr lang="en-US" altLang="zh-CN" sz="2800" b="1" dirty="0" smtClean="0">
                          <a:latin typeface="宋体"/>
                          <a:ea typeface="宋体"/>
                        </a:rPr>
                        <a:t>√2 d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&lt; 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800" b="1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d &lt; D &lt; </a:t>
                      </a:r>
                      <a:r>
                        <a:rPr lang="en-US" altLang="zh-CN" sz="2800" b="1" dirty="0" smtClean="0">
                          <a:latin typeface="宋体"/>
                          <a:ea typeface="宋体"/>
                        </a:rPr>
                        <a:t>√2 d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428481" y="1367883"/>
            <a:ext cx="2466987" cy="1989109"/>
            <a:chOff x="3149" y="895"/>
            <a:chExt cx="1520" cy="1457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3709" y="1008"/>
              <a:ext cx="960" cy="14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566" y="907"/>
              <a:ext cx="229" cy="33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216" y="1248"/>
              <a:ext cx="15" cy="67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3150" y="1409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5796136" y="1522152"/>
            <a:ext cx="2919427" cy="1978856"/>
            <a:chOff x="3424" y="2335"/>
            <a:chExt cx="1520" cy="1457"/>
          </a:xfrm>
        </p:grpSpPr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145" y="37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3424" y="233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3984" y="2448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3841" y="234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66"/>
            <p:cNvSpPr>
              <a:spLocks noChangeShapeType="1"/>
            </p:cNvSpPr>
            <p:nvPr/>
          </p:nvSpPr>
          <p:spPr bwMode="auto">
            <a:xfrm flipH="1" flipV="1">
              <a:off x="4355" y="2679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374041"/>
              </p:ext>
            </p:extLst>
          </p:nvPr>
        </p:nvGraphicFramePr>
        <p:xfrm>
          <a:off x="2268019" y="3284984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3" imgW="1244600" imgH="431800" progId="Equation.DSMT4">
                  <p:embed/>
                </p:oleObj>
              </mc:Choice>
              <mc:Fallback>
                <p:oleObj name="Equation" r:id="rId3" imgW="1244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019" y="3284984"/>
                        <a:ext cx="2667000" cy="914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25749"/>
              </p:ext>
            </p:extLst>
          </p:nvPr>
        </p:nvGraphicFramePr>
        <p:xfrm>
          <a:off x="5976156" y="3212976"/>
          <a:ext cx="2293442" cy="96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5" imgW="2374560" imgH="825480" progId="Equation.3">
                  <p:embed/>
                </p:oleObj>
              </mc:Choice>
              <mc:Fallback>
                <p:oleObj name="公式" r:id="rId5" imgW="2374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3212976"/>
                        <a:ext cx="2293442" cy="96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5796136" y="4797152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96136" y="5661248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156176" y="6309320"/>
            <a:ext cx="4408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已知泵的流量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q=10L/min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，工进速度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=0.5m/min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，快进和快退的速比为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/V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=3/2,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试求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1)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缸两腔的有效面积及快进和快退的速度。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）进入液压缸的最大流量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14324"/>
            <a:ext cx="91440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分析：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快进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为差动连接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工进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为无杆腔进油；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快退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为有杆腔进油。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已知泵的流量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q=10L/min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工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进速度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=0.5m/min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，可求出活塞面积；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快进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和快退的速比为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/V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=3/2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2052"/>
          <p:cNvGrpSpPr>
            <a:grpSpLocks/>
          </p:cNvGrpSpPr>
          <p:nvPr/>
        </p:nvGrpSpPr>
        <p:grpSpPr bwMode="auto">
          <a:xfrm>
            <a:off x="899592" y="4652418"/>
            <a:ext cx="1974625" cy="1681076"/>
            <a:chOff x="3072" y="528"/>
            <a:chExt cx="1597" cy="1824"/>
          </a:xfrm>
        </p:grpSpPr>
        <p:sp>
          <p:nvSpPr>
            <p:cNvPr id="6" name="Line 2053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054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55"/>
            <p:cNvSpPr>
              <a:spLocks noChangeArrowheads="1"/>
            </p:cNvSpPr>
            <p:nvPr/>
          </p:nvSpPr>
          <p:spPr bwMode="auto">
            <a:xfrm>
              <a:off x="3709" y="1009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2056"/>
            <p:cNvSpPr>
              <a:spLocks noChangeArrowheads="1"/>
            </p:cNvSpPr>
            <p:nvPr/>
          </p:nvSpPr>
          <p:spPr bwMode="auto">
            <a:xfrm>
              <a:off x="3566" y="90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2057"/>
            <p:cNvSpPr>
              <a:spLocks noChangeShapeType="1"/>
            </p:cNvSpPr>
            <p:nvPr/>
          </p:nvSpPr>
          <p:spPr bwMode="auto">
            <a:xfrm>
              <a:off x="3216" y="1248"/>
              <a:ext cx="15" cy="83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058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2059"/>
            <p:cNvGraphicFramePr>
              <a:graphicFrameLocks noChangeAspect="1"/>
            </p:cNvGraphicFramePr>
            <p:nvPr/>
          </p:nvGraphicFramePr>
          <p:xfrm>
            <a:off x="3973" y="593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593"/>
                          <a:ext cx="246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061"/>
            <p:cNvSpPr>
              <a:spLocks noChangeShapeType="1"/>
            </p:cNvSpPr>
            <p:nvPr/>
          </p:nvSpPr>
          <p:spPr bwMode="auto">
            <a:xfrm flipH="1">
              <a:off x="3805" y="816"/>
              <a:ext cx="28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62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068"/>
            <p:cNvGraphicFramePr>
              <a:graphicFrameLocks noChangeAspect="1"/>
            </p:cNvGraphicFramePr>
            <p:nvPr/>
          </p:nvGraphicFramePr>
          <p:xfrm>
            <a:off x="3229" y="52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528"/>
                          <a:ext cx="230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69"/>
            <p:cNvSpPr>
              <a:spLocks noChangeShapeType="1"/>
            </p:cNvSpPr>
            <p:nvPr/>
          </p:nvSpPr>
          <p:spPr bwMode="auto">
            <a:xfrm>
              <a:off x="3325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072"/>
            <p:cNvSpPr txBox="1">
              <a:spLocks noChangeArrowheads="1"/>
            </p:cNvSpPr>
            <p:nvPr/>
          </p:nvSpPr>
          <p:spPr bwMode="auto">
            <a:xfrm>
              <a:off x="3360" y="1776"/>
              <a:ext cx="149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i="1" dirty="0">
                <a:ea typeface="仿宋_GB2312" pitchFamily="49" charset="-122"/>
              </a:endParaRPr>
            </a:p>
          </p:txBody>
        </p:sp>
        <p:sp>
          <p:nvSpPr>
            <p:cNvPr id="23" name="Line 2073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3816497" y="4936678"/>
            <a:ext cx="1979640" cy="1376305"/>
            <a:chOff x="1121" y="2335"/>
            <a:chExt cx="1529" cy="1457"/>
          </a:xfrm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1659" y="37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1130" y="233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1690" y="2448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547" y="234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1182" y="2668"/>
              <a:ext cx="0" cy="45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2119" y="2668"/>
              <a:ext cx="8" cy="61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 flipV="1">
              <a:off x="1121" y="2788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47"/>
            <p:cNvGraphicFramePr>
              <a:graphicFrameLocks noChangeAspect="1"/>
            </p:cNvGraphicFramePr>
            <p:nvPr/>
          </p:nvGraphicFramePr>
          <p:xfrm>
            <a:off x="1250" y="2780"/>
            <a:ext cx="22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4" name="Equation" r:id="rId7" imgW="152268" imgH="215713" progId="Equation.3">
                    <p:embed/>
                  </p:oleObj>
                </mc:Choice>
                <mc:Fallback>
                  <p:oleObj name="Equation" r:id="rId7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2780"/>
                          <a:ext cx="22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8"/>
            <p:cNvGraphicFramePr>
              <a:graphicFrameLocks noChangeAspect="1"/>
            </p:cNvGraphicFramePr>
            <p:nvPr/>
          </p:nvGraphicFramePr>
          <p:xfrm>
            <a:off x="1835" y="2780"/>
            <a:ext cx="24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5" name="Equation" r:id="rId9" imgW="164885" imgH="215619" progId="Equation.3">
                    <p:embed/>
                  </p:oleObj>
                </mc:Choice>
                <mc:Fallback>
                  <p:oleObj name="Equation" r:id="rId9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2780"/>
                          <a:ext cx="24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61"/>
          <p:cNvGrpSpPr>
            <a:grpSpLocks/>
          </p:cNvGrpSpPr>
          <p:nvPr/>
        </p:nvGrpSpPr>
        <p:grpSpPr bwMode="auto">
          <a:xfrm>
            <a:off x="6669958" y="4863209"/>
            <a:ext cx="2070362" cy="1409433"/>
            <a:chOff x="3424" y="2335"/>
            <a:chExt cx="1520" cy="1457"/>
          </a:xfrm>
        </p:grpSpPr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4145" y="37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63"/>
            <p:cNvSpPr>
              <a:spLocks noChangeArrowheads="1"/>
            </p:cNvSpPr>
            <p:nvPr/>
          </p:nvSpPr>
          <p:spPr bwMode="auto">
            <a:xfrm>
              <a:off x="3424" y="233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64"/>
            <p:cNvSpPr>
              <a:spLocks noChangeArrowheads="1"/>
            </p:cNvSpPr>
            <p:nvPr/>
          </p:nvSpPr>
          <p:spPr bwMode="auto">
            <a:xfrm>
              <a:off x="3984" y="2448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Rectangle 65"/>
            <p:cNvSpPr>
              <a:spLocks noChangeArrowheads="1"/>
            </p:cNvSpPr>
            <p:nvPr/>
          </p:nvSpPr>
          <p:spPr bwMode="auto">
            <a:xfrm>
              <a:off x="3841" y="234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>
              <a:off x="3476" y="2668"/>
              <a:ext cx="0" cy="45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4413" y="2668"/>
              <a:ext cx="8" cy="61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71"/>
            <p:cNvSpPr>
              <a:spLocks noChangeShapeType="1"/>
            </p:cNvSpPr>
            <p:nvPr/>
          </p:nvSpPr>
          <p:spPr bwMode="auto">
            <a:xfrm flipH="1" flipV="1">
              <a:off x="4477" y="2834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75"/>
            <p:cNvGraphicFramePr>
              <a:graphicFrameLocks noChangeAspect="1"/>
            </p:cNvGraphicFramePr>
            <p:nvPr/>
          </p:nvGraphicFramePr>
          <p:xfrm>
            <a:off x="3544" y="2780"/>
            <a:ext cx="22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6" name="Equation" r:id="rId11" imgW="152268" imgH="215713" progId="Equation.3">
                    <p:embed/>
                  </p:oleObj>
                </mc:Choice>
                <mc:Fallback>
                  <p:oleObj name="Equation" r:id="rId11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780"/>
                          <a:ext cx="22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76"/>
            <p:cNvGraphicFramePr>
              <a:graphicFrameLocks noChangeAspect="1"/>
            </p:cNvGraphicFramePr>
            <p:nvPr/>
          </p:nvGraphicFramePr>
          <p:xfrm>
            <a:off x="4129" y="2780"/>
            <a:ext cx="24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7" name="Equation" r:id="rId12" imgW="164885" imgH="215619" progId="Equation.3">
                    <p:embed/>
                  </p:oleObj>
                </mc:Choice>
                <mc:Fallback>
                  <p:oleObj name="Equation" r:id="rId12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" y="2780"/>
                          <a:ext cx="24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4692" y="2986"/>
              <a:ext cx="11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i="1" dirty="0">
                <a:ea typeface="仿宋_GB2312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48585" y="6333494"/>
            <a:ext cx="18117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快进：差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动连接</a:t>
            </a:r>
            <a:endParaRPr lang="zh-CN" altLang="en-US" dirty="0"/>
          </a:p>
        </p:txBody>
      </p:sp>
      <p:graphicFrame>
        <p:nvGraphicFramePr>
          <p:cNvPr id="4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05264"/>
              </p:ext>
            </p:extLst>
          </p:nvPr>
        </p:nvGraphicFramePr>
        <p:xfrm>
          <a:off x="1408137" y="5404442"/>
          <a:ext cx="292609" cy="28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37" y="5404442"/>
                        <a:ext cx="292609" cy="28999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531123" y="6307312"/>
            <a:ext cx="20441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进：无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杆腔进油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410648" y="6200257"/>
            <a:ext cx="20441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快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退：有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杆腔进油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泵的流量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q=10L/min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是活塞面积，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是环形面积。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工进速度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=0.5m/min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快进和快退的速比为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=3/2,     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720" y="1760109"/>
            <a:ext cx="8267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）缸两腔的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有效面积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及快进和快退的速度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工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进为无杆腔进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油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已知工进速度和泵的流量。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无杆腔活塞面积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为：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A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q/V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10×10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-3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/0.5 = 0.02m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1" baseline="30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快进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差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动连接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速度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q/(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活塞杆面积）        </a:t>
            </a:r>
            <a:r>
              <a:rPr lang="zh-CN" altLang="en-US" b="1" dirty="0" smtClean="0">
                <a:latin typeface="楷体"/>
                <a:ea typeface="楷体"/>
              </a:rPr>
              <a:t>①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快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退（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杆腔进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油）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速度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q/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                               </a:t>
            </a:r>
            <a:r>
              <a:rPr lang="en-US" altLang="zh-CN" b="1" dirty="0" smtClean="0">
                <a:latin typeface="楷体"/>
                <a:ea typeface="楷体"/>
              </a:rPr>
              <a:t>②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</a:t>
            </a:r>
          </a:p>
        </p:txBody>
      </p:sp>
      <p:grpSp>
        <p:nvGrpSpPr>
          <p:cNvPr id="4" name="Group 2052"/>
          <p:cNvGrpSpPr>
            <a:grpSpLocks/>
          </p:cNvGrpSpPr>
          <p:nvPr/>
        </p:nvGrpSpPr>
        <p:grpSpPr bwMode="auto">
          <a:xfrm>
            <a:off x="7510119" y="5213709"/>
            <a:ext cx="1382361" cy="1459882"/>
            <a:chOff x="3072" y="528"/>
            <a:chExt cx="1597" cy="1824"/>
          </a:xfrm>
        </p:grpSpPr>
        <p:sp>
          <p:nvSpPr>
            <p:cNvPr id="5" name="Line 2053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054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055"/>
            <p:cNvSpPr>
              <a:spLocks noChangeArrowheads="1"/>
            </p:cNvSpPr>
            <p:nvPr/>
          </p:nvSpPr>
          <p:spPr bwMode="auto">
            <a:xfrm>
              <a:off x="3709" y="1009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2056"/>
            <p:cNvSpPr>
              <a:spLocks noChangeArrowheads="1"/>
            </p:cNvSpPr>
            <p:nvPr/>
          </p:nvSpPr>
          <p:spPr bwMode="auto">
            <a:xfrm>
              <a:off x="3566" y="90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2057"/>
            <p:cNvSpPr>
              <a:spLocks noChangeShapeType="1"/>
            </p:cNvSpPr>
            <p:nvPr/>
          </p:nvSpPr>
          <p:spPr bwMode="auto">
            <a:xfrm>
              <a:off x="3216" y="1248"/>
              <a:ext cx="15" cy="83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058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2059"/>
            <p:cNvGraphicFramePr>
              <a:graphicFrameLocks noChangeAspect="1"/>
            </p:cNvGraphicFramePr>
            <p:nvPr/>
          </p:nvGraphicFramePr>
          <p:xfrm>
            <a:off x="3973" y="593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593"/>
                          <a:ext cx="246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2061"/>
            <p:cNvSpPr>
              <a:spLocks noChangeShapeType="1"/>
            </p:cNvSpPr>
            <p:nvPr/>
          </p:nvSpPr>
          <p:spPr bwMode="auto">
            <a:xfrm flipH="1">
              <a:off x="3805" y="816"/>
              <a:ext cx="28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62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068"/>
            <p:cNvGraphicFramePr>
              <a:graphicFrameLocks noChangeAspect="1"/>
            </p:cNvGraphicFramePr>
            <p:nvPr/>
          </p:nvGraphicFramePr>
          <p:xfrm>
            <a:off x="3229" y="52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528"/>
                          <a:ext cx="230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069"/>
            <p:cNvSpPr>
              <a:spLocks noChangeShapeType="1"/>
            </p:cNvSpPr>
            <p:nvPr/>
          </p:nvSpPr>
          <p:spPr bwMode="auto">
            <a:xfrm>
              <a:off x="3325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072"/>
            <p:cNvSpPr txBox="1">
              <a:spLocks noChangeArrowheads="1"/>
            </p:cNvSpPr>
            <p:nvPr/>
          </p:nvSpPr>
          <p:spPr bwMode="auto">
            <a:xfrm>
              <a:off x="3360" y="1776"/>
              <a:ext cx="149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i="1" dirty="0">
                <a:ea typeface="仿宋_GB2312" pitchFamily="49" charset="-122"/>
              </a:endParaRPr>
            </a:p>
          </p:txBody>
        </p:sp>
        <p:sp>
          <p:nvSpPr>
            <p:cNvPr id="17" name="Line 2073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220072" y="4869160"/>
            <a:ext cx="6480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745632" y="6030435"/>
            <a:ext cx="2160240" cy="129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52647"/>
            <a:ext cx="9144000" cy="1428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泵的流量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q=10L/min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是活塞面积，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是环形面积。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工进速度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=0.5m/min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，快进和快退的速比为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/V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=3/2,   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609" y="2191367"/>
            <a:ext cx="7616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3/2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q / (A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-A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q / 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A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0.02m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 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0.02m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；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0.6A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0.012m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1.25m/min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；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0.838m/min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2052"/>
          <p:cNvGrpSpPr>
            <a:grpSpLocks/>
          </p:cNvGrpSpPr>
          <p:nvPr/>
        </p:nvGrpSpPr>
        <p:grpSpPr bwMode="auto">
          <a:xfrm>
            <a:off x="6694587" y="2124359"/>
            <a:ext cx="1974625" cy="1681076"/>
            <a:chOff x="3072" y="528"/>
            <a:chExt cx="1597" cy="1824"/>
          </a:xfrm>
        </p:grpSpPr>
        <p:sp>
          <p:nvSpPr>
            <p:cNvPr id="5" name="Line 2053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054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055"/>
            <p:cNvSpPr>
              <a:spLocks noChangeArrowheads="1"/>
            </p:cNvSpPr>
            <p:nvPr/>
          </p:nvSpPr>
          <p:spPr bwMode="auto">
            <a:xfrm>
              <a:off x="3709" y="1009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2056"/>
            <p:cNvSpPr>
              <a:spLocks noChangeArrowheads="1"/>
            </p:cNvSpPr>
            <p:nvPr/>
          </p:nvSpPr>
          <p:spPr bwMode="auto">
            <a:xfrm>
              <a:off x="3566" y="90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2057"/>
            <p:cNvSpPr>
              <a:spLocks noChangeShapeType="1"/>
            </p:cNvSpPr>
            <p:nvPr/>
          </p:nvSpPr>
          <p:spPr bwMode="auto">
            <a:xfrm>
              <a:off x="3216" y="1248"/>
              <a:ext cx="15" cy="83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058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2059"/>
            <p:cNvGraphicFramePr>
              <a:graphicFrameLocks noChangeAspect="1"/>
            </p:cNvGraphicFramePr>
            <p:nvPr/>
          </p:nvGraphicFramePr>
          <p:xfrm>
            <a:off x="3973" y="593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593"/>
                          <a:ext cx="246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2061"/>
            <p:cNvSpPr>
              <a:spLocks noChangeShapeType="1"/>
            </p:cNvSpPr>
            <p:nvPr/>
          </p:nvSpPr>
          <p:spPr bwMode="auto">
            <a:xfrm flipH="1">
              <a:off x="3805" y="816"/>
              <a:ext cx="28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62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068"/>
            <p:cNvGraphicFramePr>
              <a:graphicFrameLocks noChangeAspect="1"/>
            </p:cNvGraphicFramePr>
            <p:nvPr/>
          </p:nvGraphicFramePr>
          <p:xfrm>
            <a:off x="3229" y="52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528"/>
                          <a:ext cx="230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069"/>
            <p:cNvSpPr>
              <a:spLocks noChangeShapeType="1"/>
            </p:cNvSpPr>
            <p:nvPr/>
          </p:nvSpPr>
          <p:spPr bwMode="auto">
            <a:xfrm>
              <a:off x="3325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072"/>
            <p:cNvSpPr txBox="1">
              <a:spLocks noChangeArrowheads="1"/>
            </p:cNvSpPr>
            <p:nvPr/>
          </p:nvSpPr>
          <p:spPr bwMode="auto">
            <a:xfrm>
              <a:off x="3360" y="1776"/>
              <a:ext cx="149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i="1" dirty="0">
                <a:ea typeface="仿宋_GB2312" pitchFamily="49" charset="-122"/>
              </a:endParaRPr>
            </a:p>
          </p:txBody>
        </p:sp>
        <p:sp>
          <p:nvSpPr>
            <p:cNvPr id="17" name="Line 2073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1403648" y="2455828"/>
            <a:ext cx="443480" cy="176525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5614" y="1484784"/>
            <a:ext cx="7128792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）进入液压缸的最大流量</a:t>
            </a:r>
            <a:endParaRPr lang="en-US" altLang="zh-CN" sz="2800" b="1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差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动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连接时，进入液压缸的油液流量最大。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q 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max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 q +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      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10 + 1.25×0.012×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1000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 =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25 L/min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或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 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max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endParaRPr lang="en-US" altLang="zh-CN" sz="2400" b="1" baseline="-250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1.25×0.02×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1000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= 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25 L/min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2052"/>
          <p:cNvGrpSpPr>
            <a:grpSpLocks/>
          </p:cNvGrpSpPr>
          <p:nvPr/>
        </p:nvGrpSpPr>
        <p:grpSpPr bwMode="auto">
          <a:xfrm>
            <a:off x="6981157" y="4856801"/>
            <a:ext cx="2162843" cy="1864674"/>
            <a:chOff x="3072" y="528"/>
            <a:chExt cx="1597" cy="1824"/>
          </a:xfrm>
        </p:grpSpPr>
        <p:sp>
          <p:nvSpPr>
            <p:cNvPr id="6" name="Line 2053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054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55"/>
            <p:cNvSpPr>
              <a:spLocks noChangeArrowheads="1"/>
            </p:cNvSpPr>
            <p:nvPr/>
          </p:nvSpPr>
          <p:spPr bwMode="auto">
            <a:xfrm>
              <a:off x="3709" y="1009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2056"/>
            <p:cNvSpPr>
              <a:spLocks noChangeArrowheads="1"/>
            </p:cNvSpPr>
            <p:nvPr/>
          </p:nvSpPr>
          <p:spPr bwMode="auto">
            <a:xfrm>
              <a:off x="3566" y="90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2057"/>
            <p:cNvSpPr>
              <a:spLocks noChangeShapeType="1"/>
            </p:cNvSpPr>
            <p:nvPr/>
          </p:nvSpPr>
          <p:spPr bwMode="auto">
            <a:xfrm>
              <a:off x="3216" y="1248"/>
              <a:ext cx="15" cy="83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058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2059"/>
            <p:cNvGraphicFramePr>
              <a:graphicFrameLocks noChangeAspect="1"/>
            </p:cNvGraphicFramePr>
            <p:nvPr/>
          </p:nvGraphicFramePr>
          <p:xfrm>
            <a:off x="3973" y="593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593"/>
                          <a:ext cx="246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2061"/>
            <p:cNvSpPr>
              <a:spLocks noChangeShapeType="1"/>
            </p:cNvSpPr>
            <p:nvPr/>
          </p:nvSpPr>
          <p:spPr bwMode="auto">
            <a:xfrm flipH="1">
              <a:off x="3805" y="816"/>
              <a:ext cx="28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062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2068"/>
            <p:cNvGraphicFramePr>
              <a:graphicFrameLocks noChangeAspect="1"/>
            </p:cNvGraphicFramePr>
            <p:nvPr/>
          </p:nvGraphicFramePr>
          <p:xfrm>
            <a:off x="3229" y="52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528"/>
                          <a:ext cx="230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069"/>
            <p:cNvSpPr>
              <a:spLocks noChangeShapeType="1"/>
            </p:cNvSpPr>
            <p:nvPr/>
          </p:nvSpPr>
          <p:spPr bwMode="auto">
            <a:xfrm>
              <a:off x="3325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072"/>
            <p:cNvSpPr txBox="1">
              <a:spLocks noChangeArrowheads="1"/>
            </p:cNvSpPr>
            <p:nvPr/>
          </p:nvSpPr>
          <p:spPr bwMode="auto">
            <a:xfrm>
              <a:off x="3360" y="17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仿宋_GB2312" pitchFamily="49" charset="-122"/>
                </a:rPr>
                <a:t>q</a:t>
              </a:r>
            </a:p>
          </p:txBody>
        </p:sp>
        <p:sp>
          <p:nvSpPr>
            <p:cNvPr id="18" name="Line 2073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77659"/>
              </p:ext>
            </p:extLst>
          </p:nvPr>
        </p:nvGraphicFramePr>
        <p:xfrm>
          <a:off x="2425943" y="2924944"/>
          <a:ext cx="433502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r:id="rId3" imgW="914400" imgH="914400" progId="CorelDRAW.Graphic.10">
                  <p:embed/>
                </p:oleObj>
              </mc:Choice>
              <mc:Fallback>
                <p:oleObj r:id="rId3" imgW="914400" imgH="914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943" y="2924944"/>
                        <a:ext cx="4335027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61741"/>
              </p:ext>
            </p:extLst>
          </p:nvPr>
        </p:nvGraphicFramePr>
        <p:xfrm>
          <a:off x="3178635" y="5085184"/>
          <a:ext cx="282964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公式" r:id="rId5" imgW="1358640" imgH="1091880" progId="Equation.3">
                  <p:embed/>
                </p:oleObj>
              </mc:Choice>
              <mc:Fallback>
                <p:oleObj name="公式" r:id="rId5" imgW="13586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635" y="5085184"/>
                        <a:ext cx="2829644" cy="129614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457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柱塞式液压缸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7039"/>
              </p:ext>
            </p:extLst>
          </p:nvPr>
        </p:nvGraphicFramePr>
        <p:xfrm>
          <a:off x="1273815" y="1412776"/>
          <a:ext cx="6639283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179"/>
                <a:gridCol w="2411601"/>
                <a:gridCol w="2166503"/>
              </a:tblGrid>
              <a:tr h="3289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活塞液压缸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柱塞液压缸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550912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液压力作用面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活塞有效面积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柱塞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42506"/>
              </p:ext>
            </p:extLst>
          </p:nvPr>
        </p:nvGraphicFramePr>
        <p:xfrm>
          <a:off x="1331640" y="1916832"/>
          <a:ext cx="632730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CorelDRAW" r:id="rId3" imgW="3590925" imgH="1543050" progId="CorelDRAW.Graphic.10">
                  <p:embed/>
                </p:oleObj>
              </mc:Choice>
              <mc:Fallback>
                <p:oleObj name="CorelDRAW" r:id="rId3" imgW="3590925" imgH="154305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327302" cy="266429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457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摆动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式液压缸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02159"/>
              </p:ext>
            </p:extLst>
          </p:nvPr>
        </p:nvGraphicFramePr>
        <p:xfrm>
          <a:off x="1749141" y="5085184"/>
          <a:ext cx="5688632" cy="102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56184"/>
                <a:gridCol w="2304256"/>
              </a:tblGrid>
              <a:tr h="51859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液压马达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摆动式液压缸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运动形式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连续旋转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摆动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60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ang8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36" y="1916830"/>
            <a:ext cx="4907745" cy="1934733"/>
          </a:xfrm>
          <a:prstGeom prst="rect">
            <a:avLst/>
          </a:prstGeom>
          <a:noFill/>
          <a:ln>
            <a:noFill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771744" y="4293096"/>
            <a:ext cx="4293165" cy="1113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 输入压力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和输出压力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之比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  <a:cs typeface="仿宋_GB231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b="1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784" y="5546366"/>
            <a:ext cx="4265850" cy="1113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 输入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流量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q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和输出流量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q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之比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  <a:cs typeface="仿宋_GB231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/q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b="1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35364" y="3501008"/>
            <a:ext cx="1897076" cy="12464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/>
              </a:rPr>
              <a:t>增压缸相当于一个液压推动的柱塞泵。</a:t>
            </a:r>
            <a:endParaRPr lang="zh-CN" altLang="en-US" sz="2000" b="1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57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增  压  缸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35364" y="2060848"/>
            <a:ext cx="148694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楷体" pitchFamily="49" charset="-122"/>
                <a:ea typeface="楷体" pitchFamily="49" charset="-122"/>
                <a:cs typeface="仿宋_GB2312"/>
              </a:rPr>
              <a:t>输出高压油（流量变小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仿宋_GB2312"/>
              </a:rPr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 flipV="1">
            <a:off x="6337581" y="2884196"/>
            <a:ext cx="2338875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 descr="gang10"/>
          <p:cNvPicPr>
            <a:picLocks noChangeAspect="1" noChangeArrowheads="1"/>
          </p:cNvPicPr>
          <p:nvPr/>
        </p:nvPicPr>
        <p:blipFill>
          <a:blip r:embed="rId2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5"/>
          <a:stretch>
            <a:fillRect/>
          </a:stretch>
        </p:blipFill>
        <p:spPr bwMode="auto">
          <a:xfrm>
            <a:off x="591268" y="1628800"/>
            <a:ext cx="831641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595852" y="5333496"/>
            <a:ext cx="7970414" cy="126385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    输入液压缸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的液压油同时作用在两个活塞上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，增大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了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活塞作用面积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可获得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较大的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推力，活塞运动速度减慢。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仿宋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增  力  缸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2388" y="3068960"/>
            <a:ext cx="612068" cy="1152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活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塞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59468" y="3068960"/>
            <a:ext cx="612068" cy="1152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活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塞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3645024"/>
            <a:ext cx="37265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05216" y="2871232"/>
            <a:ext cx="74530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886814" y="4077072"/>
            <a:ext cx="37265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86815" y="3294896"/>
            <a:ext cx="37265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44256" y="2655208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8635" y="2165031"/>
            <a:ext cx="1445763" cy="10506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</a:t>
            </a:r>
            <a:endParaRPr kumimoji="1"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执行元件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9038" y="1473679"/>
            <a:ext cx="3024336" cy="86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连续旋转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运动的</a:t>
            </a:r>
            <a:endParaRPr kumimoji="1" lang="en-US" altLang="zh-CN" sz="24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液压执行元件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6572" y="3109762"/>
            <a:ext cx="3312368" cy="8316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输出直线、摆动运动的液压执行元件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1422549"/>
            <a:ext cx="1336577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</a:t>
            </a:r>
            <a:endParaRPr kumimoji="1" lang="en-US" altLang="zh-CN" sz="24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马达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832" y="3012423"/>
            <a:ext cx="137366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液压缸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563834" y="1879749"/>
            <a:ext cx="436562" cy="1621259"/>
          </a:xfrm>
          <a:prstGeom prst="leftBrace">
            <a:avLst>
              <a:gd name="adj1" fmla="val 19932"/>
              <a:gd name="adj2" fmla="val 4809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4396409" y="1879749"/>
            <a:ext cx="1063746" cy="15957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33492" y="3512574"/>
            <a:ext cx="963080" cy="434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48" y="4329635"/>
            <a:ext cx="1838097" cy="13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50" y="5656545"/>
            <a:ext cx="2001088" cy="11278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36545" y="5251008"/>
            <a:ext cx="1740994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p×q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07846" y="5221465"/>
            <a:ext cx="1903784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×T</a:t>
            </a:r>
          </a:p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= F×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817531" y="5436349"/>
            <a:ext cx="6352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564179" y="5414229"/>
            <a:ext cx="6352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5763674" y="1736021"/>
            <a:ext cx="2438400" cy="2362200"/>
            <a:chOff x="0" y="0"/>
            <a:chExt cx="1536" cy="1776"/>
          </a:xfrm>
        </p:grpSpPr>
        <p:grpSp>
          <p:nvGrpSpPr>
            <p:cNvPr id="24604" name="Group 3"/>
            <p:cNvGrpSpPr>
              <a:grpSpLocks/>
            </p:cNvGrpSpPr>
            <p:nvPr/>
          </p:nvGrpSpPr>
          <p:grpSpPr bwMode="auto">
            <a:xfrm>
              <a:off x="0" y="0"/>
              <a:ext cx="1536" cy="1776"/>
              <a:chOff x="0" y="0"/>
              <a:chExt cx="1536" cy="1776"/>
            </a:xfrm>
          </p:grpSpPr>
          <p:grpSp>
            <p:nvGrpSpPr>
              <p:cNvPr id="24606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536" cy="1776"/>
                <a:chOff x="0" y="0"/>
                <a:chExt cx="1536" cy="1776"/>
              </a:xfrm>
            </p:grpSpPr>
            <p:sp>
              <p:nvSpPr>
                <p:cNvPr id="24608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1536" cy="1200"/>
                </a:xfrm>
                <a:prstGeom prst="rect">
                  <a:avLst/>
                </a:prstGeom>
                <a:solidFill>
                  <a:srgbClr val="FFFF00"/>
                </a:solidFill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9" name="Rectangle 6"/>
                <p:cNvSpPr>
                  <a:spLocks noChangeArrowheads="1"/>
                </p:cNvSpPr>
                <p:nvPr/>
              </p:nvSpPr>
              <p:spPr bwMode="auto">
                <a:xfrm>
                  <a:off x="1380" y="0"/>
                  <a:ext cx="96" cy="576"/>
                </a:xfrm>
                <a:prstGeom prst="rect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7" name="Line 7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0" cy="76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5" name="Rectangle 8"/>
            <p:cNvSpPr>
              <a:spLocks noChangeArrowheads="1"/>
            </p:cNvSpPr>
            <p:nvPr/>
          </p:nvSpPr>
          <p:spPr bwMode="auto">
            <a:xfrm>
              <a:off x="403" y="123"/>
              <a:ext cx="50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400" b="1" dirty="0">
                  <a:latin typeface="楷体" pitchFamily="49" charset="-122"/>
                  <a:ea typeface="楷体" pitchFamily="49" charset="-122"/>
                </a:rPr>
                <a:t>缸体</a:t>
              </a:r>
            </a:p>
          </p:txBody>
        </p:sp>
      </p:grpSp>
      <p:grpSp>
        <p:nvGrpSpPr>
          <p:cNvPr id="24585" name="Group 24"/>
          <p:cNvGrpSpPr>
            <a:grpSpLocks/>
          </p:cNvGrpSpPr>
          <p:nvPr/>
        </p:nvGrpSpPr>
        <p:grpSpPr bwMode="auto">
          <a:xfrm>
            <a:off x="3584526" y="1990347"/>
            <a:ext cx="2913063" cy="2071688"/>
            <a:chOff x="0" y="-105"/>
            <a:chExt cx="1835" cy="1305"/>
          </a:xfrm>
        </p:grpSpPr>
        <p:grpSp>
          <p:nvGrpSpPr>
            <p:cNvPr id="24592" name="Group 25"/>
            <p:cNvGrpSpPr>
              <a:grpSpLocks/>
            </p:cNvGrpSpPr>
            <p:nvPr/>
          </p:nvGrpSpPr>
          <p:grpSpPr bwMode="auto">
            <a:xfrm>
              <a:off x="0" y="192"/>
              <a:ext cx="1835" cy="1008"/>
              <a:chOff x="0" y="0"/>
              <a:chExt cx="1835" cy="1008"/>
            </a:xfrm>
          </p:grpSpPr>
          <p:grpSp>
            <p:nvGrpSpPr>
              <p:cNvPr id="24594" name="Group 26"/>
              <p:cNvGrpSpPr>
                <a:grpSpLocks/>
              </p:cNvGrpSpPr>
              <p:nvPr/>
            </p:nvGrpSpPr>
            <p:grpSpPr bwMode="auto">
              <a:xfrm>
                <a:off x="59" y="0"/>
                <a:ext cx="1776" cy="1008"/>
                <a:chOff x="59" y="0"/>
                <a:chExt cx="1776" cy="1008"/>
              </a:xfrm>
            </p:grpSpPr>
            <p:sp>
              <p:nvSpPr>
                <p:cNvPr id="24596" name="Rectangle 27"/>
                <p:cNvSpPr>
                  <a:spLocks noChangeArrowheads="1"/>
                </p:cNvSpPr>
                <p:nvPr/>
              </p:nvSpPr>
              <p:spPr bwMode="auto">
                <a:xfrm>
                  <a:off x="59" y="174"/>
                  <a:ext cx="1776" cy="720"/>
                </a:xfrm>
                <a:prstGeom prst="rect">
                  <a:avLst/>
                </a:prstGeom>
                <a:solidFill>
                  <a:srgbClr val="FFFF00"/>
                </a:solidFill>
                <a:ln w="762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7" name="Rectangle 28"/>
                <p:cNvSpPr>
                  <a:spLocks noChangeArrowheads="1"/>
                </p:cNvSpPr>
                <p:nvPr/>
              </p:nvSpPr>
              <p:spPr bwMode="auto">
                <a:xfrm>
                  <a:off x="1404" y="0"/>
                  <a:ext cx="384" cy="14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8" name="Rectangle 29"/>
                <p:cNvSpPr>
                  <a:spLocks noChangeArrowheads="1"/>
                </p:cNvSpPr>
                <p:nvPr/>
              </p:nvSpPr>
              <p:spPr bwMode="auto">
                <a:xfrm>
                  <a:off x="1404" y="864"/>
                  <a:ext cx="384" cy="14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595" name="Line 30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0" cy="48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3" name="Rectangle 31"/>
            <p:cNvSpPr>
              <a:spLocks noChangeArrowheads="1"/>
            </p:cNvSpPr>
            <p:nvPr/>
          </p:nvSpPr>
          <p:spPr bwMode="auto">
            <a:xfrm>
              <a:off x="94" y="-105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400" b="1" dirty="0">
                  <a:latin typeface="楷体" pitchFamily="49" charset="-122"/>
                  <a:ea typeface="楷体" pitchFamily="49" charset="-122"/>
                </a:rPr>
                <a:t>套筒活塞</a:t>
              </a:r>
            </a:p>
          </p:txBody>
        </p: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1042591" y="2314196"/>
            <a:ext cx="3124200" cy="1519239"/>
            <a:chOff x="0" y="-107"/>
            <a:chExt cx="1968" cy="957"/>
          </a:xfrm>
        </p:grpSpPr>
        <p:grpSp>
          <p:nvGrpSpPr>
            <p:cNvPr id="24588" name="Group 33"/>
            <p:cNvGrpSpPr>
              <a:grpSpLocks/>
            </p:cNvGrpSpPr>
            <p:nvPr/>
          </p:nvGrpSpPr>
          <p:grpSpPr bwMode="auto">
            <a:xfrm>
              <a:off x="0" y="184"/>
              <a:ext cx="1968" cy="666"/>
              <a:chOff x="0" y="-8"/>
              <a:chExt cx="1968" cy="666"/>
            </a:xfrm>
          </p:grpSpPr>
          <p:sp>
            <p:nvSpPr>
              <p:cNvPr id="7202" name="Rectangle 34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1680" cy="43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03" name="Rectangle 35"/>
              <p:cNvSpPr>
                <a:spLocks noChangeArrowheads="1"/>
              </p:cNvSpPr>
              <p:nvPr/>
            </p:nvSpPr>
            <p:spPr bwMode="auto">
              <a:xfrm>
                <a:off x="1680" y="-8"/>
                <a:ext cx="288" cy="66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4589" name="Rectangle 36"/>
            <p:cNvSpPr>
              <a:spLocks noChangeArrowheads="1"/>
            </p:cNvSpPr>
            <p:nvPr/>
          </p:nvSpPr>
          <p:spPr bwMode="auto">
            <a:xfrm>
              <a:off x="432" y="-107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400" b="1" dirty="0">
                  <a:latin typeface="楷体" pitchFamily="49" charset="-122"/>
                  <a:ea typeface="楷体" pitchFamily="49" charset="-122"/>
                </a:rPr>
                <a:t>活塞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伸  缩  缸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88926" y="5085184"/>
            <a:ext cx="7571506" cy="1296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仿宋_GB2312"/>
              </a:rPr>
              <a:t>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伸缩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油缸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的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仿宋_GB2312"/>
              </a:rPr>
              <a:t>特点是在供油压力和流量不变的情况下，伸出速度一级比一级快，而推力一级比一级小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仿宋_GB2312"/>
              </a:rPr>
              <a:t>。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仿宋_GB231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65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849" r="38609" b="33614"/>
          <a:stretch>
            <a:fillRect/>
          </a:stretch>
        </p:blipFill>
        <p:spPr bwMode="auto">
          <a:xfrm>
            <a:off x="2177734" y="1916832"/>
            <a:ext cx="478853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仿宋_GB2312"/>
              </a:rPr>
              <a:t>齿 轮 缸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5013176"/>
            <a:ext cx="8064896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/>
              </a:rPr>
              <a:t>    齿轮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/>
              </a:rPr>
              <a:t>缸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/>
              </a:rPr>
              <a:t>输出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  <a:cs typeface="仿宋_GB2312"/>
              </a:rPr>
              <a:t>T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/>
              </a:rPr>
              <a:t>、</a:t>
            </a:r>
            <a:r>
              <a:rPr lang="el-GR" altLang="zh-CN" sz="2000" b="1" dirty="0" smtClean="0">
                <a:latin typeface="楷体" pitchFamily="49" charset="-122"/>
                <a:ea typeface="宋体"/>
                <a:cs typeface="仿宋_GB2312"/>
              </a:rPr>
              <a:t>ω</a:t>
            </a:r>
            <a:r>
              <a:rPr lang="zh-CN" altLang="en-US" sz="2000" b="1" dirty="0" smtClean="0">
                <a:latin typeface="楷体" pitchFamily="49" charset="-122"/>
                <a:ea typeface="宋体"/>
                <a:cs typeface="仿宋_GB2312"/>
              </a:rPr>
              <a:t>，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/>
              </a:rPr>
              <a:t>齿轮缸输出的运动方式与活塞缸输出运动形式不同，与摆动式液压缸输出运动形式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/>
              </a:rPr>
              <a:t>类似，与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/>
              </a:rPr>
              <a:t>摆动式液压缸不同的是其摆动角可以超过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cs typeface="仿宋_GB2312"/>
              </a:rPr>
              <a:t>360°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/>
              </a:rPr>
              <a:t>，但还是不能象液压马达那样连续旋转。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8297" cy="411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-1" y="0"/>
            <a:ext cx="9148297" cy="1484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两液压缸如图所示，缸内径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、活塞直径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均相同，若输入缸中的流量都是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，压力为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，出口处的油箱都直接接通油箱，且不计一切摩擦损失，试比较它们的推力、运动速度和运动方向。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" y="5795571"/>
            <a:ext cx="9138601" cy="97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上图所示为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增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力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缸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。双杆活塞缸，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活塞杆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固定，缸筒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运动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两活塞缸的左腔体相连为进油腔，右腔体相连接油箱。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04" cy="426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467544" y="3789040"/>
            <a:ext cx="9677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27424" y="4234299"/>
            <a:ext cx="9144000" cy="26161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、两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活塞缸的左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腔体（有杆）相连同时进油。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 F = F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+F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2PA = 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-d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)p/2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增力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、输入两缸总流量为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输入每个缸的流量为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q/2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相同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,q=VA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V= (q/2 )/A = 2q/</a:t>
            </a:r>
            <a:r>
              <a:rPr lang="az-Cyrl-AZ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-d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)]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减速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、杆固定，缸体运动，缸运动方向向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左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6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6506"/>
            <a:ext cx="9148296" cy="36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-1" y="0"/>
            <a:ext cx="9148297" cy="18448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两液压缸如图所示，缸内径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、活塞直径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均相同，若输入缸中的流量都是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，压力为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，出口处的油箱都直接接通油箱，且不计一切摩擦损失，试比较它们的推力、运动速度和运动方向。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" y="5781262"/>
            <a:ext cx="9144001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上图所示为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组合缸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。它由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增压缸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单杆活塞缸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所组成，增压缸把输入的压力增大，作用在单杆活塞缸活塞上。缸体固定。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36"/>
            <a:ext cx="9144000" cy="36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59528" y="4500810"/>
            <a:ext cx="9143999" cy="2400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作用在右边单杆缸的活塞（无杆腔）上，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F = 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/4 = P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/(4d</a:t>
            </a:r>
            <a:r>
              <a:rPr lang="en-US" altLang="zh-CN" sz="2400" b="1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、活塞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运动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速度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q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qd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V = q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/(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 = 4qd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/(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活塞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运动方向向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右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956824" y="547351"/>
            <a:ext cx="4679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12472" y="316519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573871" y="1417081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407430" y="303246"/>
            <a:ext cx="8390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塞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435464"/>
            <a:ext cx="792088" cy="148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塞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924800" y="2060848"/>
            <a:ext cx="6298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45167" y="778184"/>
            <a:ext cx="2473056" cy="63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3387873"/>
            <a:ext cx="908447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单杆缸和柱塞缸组成的增压缸，输出的压力、流量为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P(D/d)</a:t>
            </a:r>
            <a:r>
              <a:rPr lang="en-US" altLang="zh-CN" sz="2400" b="1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          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q(d/D)</a:t>
            </a:r>
            <a:r>
              <a:rPr lang="en-US" altLang="zh-CN" sz="2400" b="1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41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19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59632" y="260648"/>
            <a:ext cx="648072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活塞缸的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组成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缸体组件、活塞组件、密封装置、缓冲装置、排气装置</a:t>
            </a:r>
          </a:p>
        </p:txBody>
      </p:sp>
    </p:spTree>
    <p:extLst>
      <p:ext uri="{BB962C8B-B14F-4D97-AF65-F5344CB8AC3E}">
        <p14:creationId xmlns:p14="http://schemas.microsoft.com/office/powerpoint/2010/main" val="1338797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1372" y="2319224"/>
            <a:ext cx="2560307" cy="729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）选择液压缸的类型和安装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方式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091372" y="3640753"/>
            <a:ext cx="2560307" cy="5232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）确定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驱动力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1190" y="4756069"/>
            <a:ext cx="2561343" cy="6769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）确定液压缸的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主要尺寸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578948" y="1155926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、液压缸设计流程</a:t>
            </a:r>
          </a:p>
        </p:txBody>
      </p:sp>
      <p:sp>
        <p:nvSpPr>
          <p:cNvPr id="5" name="下箭头 4"/>
          <p:cNvSpPr/>
          <p:nvPr/>
        </p:nvSpPr>
        <p:spPr>
          <a:xfrm>
            <a:off x="2039521" y="3071563"/>
            <a:ext cx="484632" cy="546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59089" y="5433046"/>
            <a:ext cx="484632" cy="546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059089" y="4186879"/>
            <a:ext cx="484632" cy="546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1372" y="5957623"/>
            <a:ext cx="2592288" cy="6038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）确定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缸的长度 </a:t>
            </a:r>
            <a:endParaRPr lang="zh-CN" altLang="en-US" sz="2400" dirty="0"/>
          </a:p>
        </p:txBody>
      </p:sp>
      <p:sp>
        <p:nvSpPr>
          <p:cNvPr id="13" name="下箭头 12"/>
          <p:cNvSpPr/>
          <p:nvPr/>
        </p:nvSpPr>
        <p:spPr>
          <a:xfrm>
            <a:off x="5940152" y="3019666"/>
            <a:ext cx="484632" cy="51519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86324" y="2366864"/>
            <a:ext cx="2592288" cy="6528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）缸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的结构设计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886324" y="3566026"/>
            <a:ext cx="2592288" cy="60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）密封结构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设计</a:t>
            </a:r>
            <a:endParaRPr lang="zh-CN" altLang="en-US" sz="2400" dirty="0"/>
          </a:p>
        </p:txBody>
      </p:sp>
      <p:sp>
        <p:nvSpPr>
          <p:cNvPr id="16" name="下箭头 15"/>
          <p:cNvSpPr/>
          <p:nvPr/>
        </p:nvSpPr>
        <p:spPr>
          <a:xfrm>
            <a:off x="5940152" y="4172854"/>
            <a:ext cx="484632" cy="546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55717" y="4756069"/>
            <a:ext cx="2592288" cy="639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）缓冲装置设计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940152" y="5429830"/>
            <a:ext cx="484632" cy="546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86324" y="5976190"/>
            <a:ext cx="2520281" cy="566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）排气装置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739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613992" y="1725935"/>
            <a:ext cx="72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液压缸主要参数和结构尺寸的确定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555776" y="2636912"/>
            <a:ext cx="4392612" cy="332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、工作负载与液压缸推力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、缸筒的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内径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、活塞杆直径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、缸筒长度</a:t>
            </a:r>
            <a:endParaRPr lang="en-US" altLang="zh-CN" sz="2400" b="1" i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、强度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校核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、稳定性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校核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79278" cy="1412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液压马达</a:t>
            </a:r>
            <a:endParaRPr lang="zh-CN" altLang="en-US" sz="2800" b="1" dirty="0">
              <a:ea typeface="楷体_GB2312" pitchFamily="49" charset="-122"/>
            </a:endParaRPr>
          </a:p>
          <a:p>
            <a:pPr algn="ctr"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作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连续转动并输出转矩的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液压执行元件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96540"/>
            <a:ext cx="3313873" cy="32228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89639" y="1971369"/>
            <a:ext cx="3888432" cy="447323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、内部结构对称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CC3300"/>
                </a:solidFill>
              </a:rPr>
              <a:t>     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由于液压马达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要求能正反转，所以叶片径向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布置没有倾角。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2500"/>
              </a:spcBef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、有初始密封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液压马达带载起动，所以叶片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的根部始终通压力油，并在叶片根部设置预紧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弹簧，建立初始密封。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025503" y="2774014"/>
            <a:ext cx="2380676" cy="2011793"/>
            <a:chOff x="1203" y="1728"/>
            <a:chExt cx="1754" cy="1810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117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 flipV="1">
              <a:off x="1639" y="1728"/>
              <a:ext cx="196" cy="27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2" y="2906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50293" y="2276871"/>
            <a:ext cx="0" cy="438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28611"/>
              </p:ext>
            </p:extLst>
          </p:nvPr>
        </p:nvGraphicFramePr>
        <p:xfrm>
          <a:off x="7035408" y="2201071"/>
          <a:ext cx="1814512" cy="883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3" imgW="799753" imgH="406224" progId="Equation.DSMT4">
                  <p:embed/>
                </p:oleObj>
              </mc:Choice>
              <mc:Fallback>
                <p:oleObj name="Equation" r:id="rId3" imgW="799753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408" y="2201071"/>
                        <a:ext cx="1814512" cy="8832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84745" y="3334529"/>
                <a:ext cx="1915838" cy="8297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/>
                            <a:ea typeface="楷体" pitchFamily="49" charset="-122"/>
                          </a:rPr>
                          <m:t>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/>
                            <a:ea typeface="楷体" pitchFamily="49" charset="-122"/>
                          </a:rPr>
                          <m:t>𝑽</m:t>
                        </m:r>
                      </m:den>
                    </m:f>
                  </m:oMath>
                </a14:m>
                <a:r>
                  <a:rPr lang="el-GR" altLang="zh-CN" sz="3600" b="1" dirty="0">
                    <a:solidFill>
                      <a:srgbClr val="000000"/>
                    </a:solidFill>
                    <a:latin typeface="楷体" pitchFamily="49" charset="-122"/>
                  </a:rPr>
                  <a:t>η</a:t>
                </a:r>
                <a:r>
                  <a:rPr lang="en-US" altLang="zh-CN" sz="3600" b="1" baseline="-25000" dirty="0">
                    <a:solidFill>
                      <a:srgbClr val="000000"/>
                    </a:solidFill>
                    <a:latin typeface="楷体" pitchFamily="49" charset="-122"/>
                  </a:rPr>
                  <a:t>v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745" y="3334529"/>
                <a:ext cx="1915838" cy="82971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5674" b="-6383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091506" y="1752987"/>
            <a:ext cx="1498133" cy="523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598" y="1758016"/>
            <a:ext cx="2053903" cy="51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q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64157" y="4701054"/>
            <a:ext cx="3133341" cy="1021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l-GR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η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lang="el-GR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η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楷体" pitchFamily="49" charset="-122"/>
              </a:rPr>
              <a:t>m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    = 2</a:t>
            </a:r>
            <a:r>
              <a:rPr lang="az-Cyrl-AZ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п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楷体" pitchFamily="49" charset="-122"/>
              </a:rPr>
              <a:t>nT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9073" y="3074452"/>
            <a:ext cx="1202226" cy="477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88" y="4472040"/>
            <a:ext cx="2232248" cy="173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6591299" y="2796149"/>
            <a:ext cx="393446" cy="9144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9179278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液压马达输入、输出计算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6979" y="4993963"/>
            <a:ext cx="1498133" cy="523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9064" y="2578616"/>
            <a:ext cx="154139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基本参数</a:t>
            </a:r>
            <a:endParaRPr lang="en-US" altLang="zh-CN" sz="2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、压力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7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305934" y="2420888"/>
            <a:ext cx="6624827" cy="2001838"/>
            <a:chOff x="624" y="1680"/>
            <a:chExt cx="4300" cy="1261"/>
          </a:xfrm>
        </p:grpSpPr>
        <p:pic>
          <p:nvPicPr>
            <p:cNvPr id="18436" name="Picture 4" descr="pump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90"/>
            <a:stretch>
              <a:fillRect/>
            </a:stretch>
          </p:blipFill>
          <p:spPr bwMode="auto">
            <a:xfrm>
              <a:off x="624" y="1968"/>
              <a:ext cx="4300" cy="973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8437" name="Picture 5" descr="pump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033"/>
            <a:stretch>
              <a:fillRect/>
            </a:stretch>
          </p:blipFill>
          <p:spPr bwMode="auto">
            <a:xfrm>
              <a:off x="624" y="1680"/>
              <a:ext cx="4300" cy="288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" name="矩形 1"/>
          <p:cNvSpPr/>
          <p:nvPr/>
        </p:nvSpPr>
        <p:spPr>
          <a:xfrm>
            <a:off x="549896" y="5345705"/>
            <a:ext cx="8136904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在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一般情况下，液压马达多数为带载起动；当负载超载时，液压马达能够停止不转，自动把负荷保持在原位。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79278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液压马达工作特点及职能符号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1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"/>
            <a:ext cx="9140826" cy="1196752"/>
          </a:xfrm>
          <a:solidFill>
            <a:schemeClr val="bg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液压执行元件</a:t>
            </a:r>
            <a:endParaRPr lang="en-US" altLang="zh-CN" sz="28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液压油的压力能转化成系统输出的机械能的液压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元件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2232248" cy="173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849" r="38609" b="33614"/>
          <a:stretch>
            <a:fillRect/>
          </a:stretch>
        </p:blipFill>
        <p:spPr bwMode="auto">
          <a:xfrm>
            <a:off x="467544" y="4005064"/>
            <a:ext cx="381642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462062"/>
              </p:ext>
            </p:extLst>
          </p:nvPr>
        </p:nvGraphicFramePr>
        <p:xfrm>
          <a:off x="5265733" y="1772816"/>
          <a:ext cx="2808312" cy="221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5" imgW="914400" imgH="914400" progId="CorelDRAW.Graphic.10">
                  <p:embed/>
                </p:oleObj>
              </mc:Choice>
              <mc:Fallback>
                <p:oleObj r:id="rId5" imgW="914400" imgH="914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3" y="1772816"/>
                        <a:ext cx="2808312" cy="2217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4374"/>
            <a:ext cx="4156647" cy="273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26806"/>
              </p:ext>
            </p:extLst>
          </p:nvPr>
        </p:nvGraphicFramePr>
        <p:xfrm>
          <a:off x="-17512" y="25190"/>
          <a:ext cx="9144000" cy="686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/>
                <a:gridCol w="3315956"/>
                <a:gridCol w="5024176"/>
              </a:tblGrid>
              <a:tr h="1158915">
                <a:tc gridSpan="2">
                  <a:txBody>
                    <a:bodyPr/>
                    <a:lstStyle/>
                    <a:p>
                      <a:pPr algn="ctr"/>
                      <a:endParaRPr lang="en-US" altLang="zh-CN" sz="20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液压缸形式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输出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785619">
                <a:tc gridSpan="2">
                  <a:txBody>
                    <a:bodyPr/>
                    <a:lstStyle/>
                    <a:p>
                      <a:pPr algn="ctr"/>
                      <a:endParaRPr kumimoji="1"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活塞液压缸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直线往复运动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21370">
                <a:tc gridSpan="2">
                  <a:txBody>
                    <a:bodyPr/>
                    <a:lstStyle/>
                    <a:p>
                      <a:pPr marL="0" algn="ctr" rtl="0" eaLnBrk="1" latinLnBrk="0" hangingPunct="1"/>
                      <a:endParaRPr kumimoji="1" lang="en-US" altLang="zh-CN" sz="1200" b="1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algn="ctr" rtl="0" eaLnBrk="1" latinLnBrk="0" hangingPunct="1"/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柱塞液压缸</a:t>
                      </a:r>
                      <a:endParaRPr kumimoji="1" lang="zh-CN" altLang="en-US" sz="2400" b="1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1" lang="zh-CN" altLang="en-US" sz="1800" b="1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2137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摆动液压缸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摆动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24648">
                <a:tc rowSpan="4">
                  <a:txBody>
                    <a:bodyPr/>
                    <a:lstStyle/>
                    <a:p>
                      <a:pPr marL="0" algn="ctr" rtl="0" eaLnBrk="1" latinLnBrk="0" hangingPunct="1"/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algn="ctr" rtl="0" eaLnBrk="1" latinLnBrk="0" hangingPunct="1"/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其</a:t>
                      </a:r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algn="ctr" rtl="0" eaLnBrk="1" latinLnBrk="0" hangingPunct="1"/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他</a:t>
                      </a:r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algn="ctr" rtl="0" eaLnBrk="1" latinLnBrk="0" hangingPunct="1"/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液</a:t>
                      </a:r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algn="ctr" rtl="0" eaLnBrk="1" latinLnBrk="0" hangingPunct="1"/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压</a:t>
                      </a:r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algn="ctr" rtl="0" eaLnBrk="1" latinLnBrk="0" hangingPunct="1"/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缸</a:t>
                      </a:r>
                      <a:endParaRPr kumimoji="1" lang="zh-CN" altLang="en-US" sz="2400" b="1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增压缸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高压油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</a:tr>
              <a:tr h="8640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增力缸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6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直线往复运动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213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伸缩缸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7628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齿条缸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摆动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4689"/>
              </p:ext>
            </p:extLst>
          </p:nvPr>
        </p:nvGraphicFramePr>
        <p:xfrm>
          <a:off x="7056" y="4090"/>
          <a:ext cx="9136944" cy="682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463"/>
                <a:gridCol w="3567759"/>
                <a:gridCol w="3393722"/>
              </a:tblGrid>
              <a:tr h="76061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缸体固定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活塞杆固定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528834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安装方式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97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输出推力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          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= F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=</a:t>
                      </a:r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（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-P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输出速度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楷体" pitchFamily="49" charset="-122"/>
                          <a:ea typeface="+mn-ea"/>
                        </a:rPr>
                        <a:t>        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+mn-ea"/>
                        </a:rPr>
                        <a:t>= V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+mn-ea"/>
                        </a:rPr>
                        <a:t>= q</a:t>
                      </a:r>
                      <a:r>
                        <a:rPr lang="en-US" altLang="zh-CN" sz="2800" b="1" baseline="-25000" dirty="0" smtClean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lang="en-US" altLang="zh-CN" sz="2800" b="1" dirty="0" smtClean="0">
                          <a:latin typeface="楷体" pitchFamily="49" charset="-122"/>
                          <a:ea typeface="+mn-ea"/>
                        </a:rPr>
                        <a:t>/A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0701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占地面积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大小比较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大  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（约为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活塞有效行程的</a:t>
                      </a: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倍）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小  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（约为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活塞有效行程的</a:t>
                      </a: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倍）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</a:tr>
              <a:tr h="79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运动部件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输出力部件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活塞、活塞杆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缸体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运动方向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左腔进油，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活塞杆向右运动。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左腔进油，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缸体向左运动。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028"/>
          <p:cNvGrpSpPr>
            <a:grpSpLocks/>
          </p:cNvGrpSpPr>
          <p:nvPr/>
        </p:nvGrpSpPr>
        <p:grpSpPr bwMode="auto">
          <a:xfrm>
            <a:off x="2798608" y="1153832"/>
            <a:ext cx="2252501" cy="1020092"/>
            <a:chOff x="2928" y="801"/>
            <a:chExt cx="2443" cy="731"/>
          </a:xfrm>
        </p:grpSpPr>
        <p:sp>
          <p:nvSpPr>
            <p:cNvPr id="4" name="Rectangle 1029"/>
            <p:cNvSpPr>
              <a:spLocks noChangeArrowheads="1"/>
            </p:cNvSpPr>
            <p:nvPr/>
          </p:nvSpPr>
          <p:spPr bwMode="auto">
            <a:xfrm>
              <a:off x="3456" y="816"/>
              <a:ext cx="1056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Line 1030"/>
            <p:cNvSpPr>
              <a:spLocks noChangeShapeType="1"/>
            </p:cNvSpPr>
            <p:nvPr/>
          </p:nvSpPr>
          <p:spPr bwMode="auto">
            <a:xfrm>
              <a:off x="3456" y="816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031"/>
            <p:cNvSpPr>
              <a:spLocks noChangeShapeType="1"/>
            </p:cNvSpPr>
            <p:nvPr/>
          </p:nvSpPr>
          <p:spPr bwMode="auto">
            <a:xfrm>
              <a:off x="3456" y="8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32"/>
            <p:cNvSpPr>
              <a:spLocks noChangeShapeType="1"/>
            </p:cNvSpPr>
            <p:nvPr/>
          </p:nvSpPr>
          <p:spPr bwMode="auto">
            <a:xfrm>
              <a:off x="3456" y="11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33"/>
            <p:cNvSpPr>
              <a:spLocks noChangeShapeType="1"/>
            </p:cNvSpPr>
            <p:nvPr/>
          </p:nvSpPr>
          <p:spPr bwMode="auto">
            <a:xfrm>
              <a:off x="3456" y="1248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34"/>
            <p:cNvSpPr>
              <a:spLocks noChangeArrowheads="1"/>
            </p:cNvSpPr>
            <p:nvPr/>
          </p:nvSpPr>
          <p:spPr bwMode="auto">
            <a:xfrm>
              <a:off x="3840" y="816"/>
              <a:ext cx="239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ea typeface="仿宋_GB2312" pitchFamily="49" charset="-122"/>
              </a:endParaRPr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>
              <a:off x="4512" y="8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>
              <a:off x="4512" y="11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H="1">
              <a:off x="3408" y="960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43"/>
            <p:cNvSpPr>
              <a:spLocks noChangeShapeType="1"/>
            </p:cNvSpPr>
            <p:nvPr/>
          </p:nvSpPr>
          <p:spPr bwMode="auto">
            <a:xfrm flipH="1">
              <a:off x="3648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44"/>
            <p:cNvSpPr>
              <a:spLocks noChangeShapeType="1"/>
            </p:cNvSpPr>
            <p:nvPr/>
          </p:nvSpPr>
          <p:spPr bwMode="auto">
            <a:xfrm flipH="1">
              <a:off x="3744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45"/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46"/>
            <p:cNvSpPr>
              <a:spLocks noChangeShapeType="1"/>
            </p:cNvSpPr>
            <p:nvPr/>
          </p:nvSpPr>
          <p:spPr bwMode="auto">
            <a:xfrm flipH="1">
              <a:off x="4032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47"/>
            <p:cNvSpPr>
              <a:spLocks noChangeShapeType="1"/>
            </p:cNvSpPr>
            <p:nvPr/>
          </p:nvSpPr>
          <p:spPr bwMode="auto">
            <a:xfrm flipH="1">
              <a:off x="4128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48"/>
            <p:cNvSpPr>
              <a:spLocks noChangeShapeType="1"/>
            </p:cNvSpPr>
            <p:nvPr/>
          </p:nvSpPr>
          <p:spPr bwMode="auto">
            <a:xfrm flipH="1">
              <a:off x="3936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049"/>
            <p:cNvSpPr>
              <a:spLocks noChangeShapeType="1"/>
            </p:cNvSpPr>
            <p:nvPr/>
          </p:nvSpPr>
          <p:spPr bwMode="auto">
            <a:xfrm flipH="1">
              <a:off x="4224" y="124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050"/>
            <p:cNvSpPr txBox="1">
              <a:spLocks noChangeArrowheads="1"/>
            </p:cNvSpPr>
            <p:nvPr/>
          </p:nvSpPr>
          <p:spPr bwMode="auto">
            <a:xfrm>
              <a:off x="5279" y="801"/>
              <a:ext cx="9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dirty="0">
                <a:ea typeface="仿宋_GB2312" pitchFamily="49" charset="-122"/>
              </a:endParaRPr>
            </a:p>
          </p:txBody>
        </p:sp>
        <p:sp>
          <p:nvSpPr>
            <p:cNvPr id="21" name="Text Box 1053"/>
            <p:cNvSpPr txBox="1">
              <a:spLocks noChangeArrowheads="1"/>
            </p:cNvSpPr>
            <p:nvPr/>
          </p:nvSpPr>
          <p:spPr bwMode="auto">
            <a:xfrm>
              <a:off x="4140" y="926"/>
              <a:ext cx="15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ea typeface="仿宋_GB2312" pitchFamily="49" charset="-122"/>
                </a:rPr>
                <a:t>d</a:t>
              </a:r>
              <a:endParaRPr lang="en-US" altLang="zh-CN">
                <a:ea typeface="仿宋_GB2312" pitchFamily="49" charset="-122"/>
              </a:endParaRPr>
            </a:p>
          </p:txBody>
        </p:sp>
        <p:sp>
          <p:nvSpPr>
            <p:cNvPr id="22" name="Line 1054"/>
            <p:cNvSpPr>
              <a:spLocks noChangeShapeType="1"/>
            </p:cNvSpPr>
            <p:nvPr/>
          </p:nvSpPr>
          <p:spPr bwMode="auto">
            <a:xfrm>
              <a:off x="3840" y="9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55"/>
            <p:cNvSpPr txBox="1">
              <a:spLocks noChangeArrowheads="1"/>
            </p:cNvSpPr>
            <p:nvPr/>
          </p:nvSpPr>
          <p:spPr bwMode="auto">
            <a:xfrm>
              <a:off x="3120" y="1386"/>
              <a:ext cx="30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i="1" dirty="0">
                <a:ea typeface="仿宋_GB2312" pitchFamily="49" charset="-122"/>
              </a:endParaRPr>
            </a:p>
          </p:txBody>
        </p:sp>
        <p:sp>
          <p:nvSpPr>
            <p:cNvPr id="24" name="Rectangle 1056"/>
            <p:cNvSpPr>
              <a:spLocks noChangeArrowheads="1"/>
            </p:cNvSpPr>
            <p:nvPr/>
          </p:nvSpPr>
          <p:spPr bwMode="auto">
            <a:xfrm>
              <a:off x="4080" y="960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ea typeface="仿宋_GB2312" pitchFamily="49" charset="-122"/>
              </a:endParaRPr>
            </a:p>
          </p:txBody>
        </p:sp>
        <p:sp>
          <p:nvSpPr>
            <p:cNvPr id="25" name="Rectangle 1057"/>
            <p:cNvSpPr>
              <a:spLocks noChangeArrowheads="1"/>
            </p:cNvSpPr>
            <p:nvPr/>
          </p:nvSpPr>
          <p:spPr bwMode="auto">
            <a:xfrm>
              <a:off x="2928" y="960"/>
              <a:ext cx="912" cy="14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6" name="Group 97"/>
          <p:cNvGrpSpPr>
            <a:grpSpLocks/>
          </p:cNvGrpSpPr>
          <p:nvPr/>
        </p:nvGrpSpPr>
        <p:grpSpPr bwMode="auto">
          <a:xfrm>
            <a:off x="6392473" y="1174764"/>
            <a:ext cx="2081096" cy="2207983"/>
            <a:chOff x="3120" y="2544"/>
            <a:chExt cx="1872" cy="1256"/>
          </a:xfrm>
        </p:grpSpPr>
        <p:sp>
          <p:nvSpPr>
            <p:cNvPr id="27" name="Line 52"/>
            <p:cNvSpPr>
              <a:spLocks noChangeShapeType="1"/>
            </p:cNvSpPr>
            <p:nvPr/>
          </p:nvSpPr>
          <p:spPr bwMode="auto">
            <a:xfrm>
              <a:off x="4028" y="38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53"/>
            <p:cNvSpPr>
              <a:spLocks noChangeArrowheads="1"/>
            </p:cNvSpPr>
            <p:nvPr/>
          </p:nvSpPr>
          <p:spPr bwMode="auto">
            <a:xfrm>
              <a:off x="3594" y="2544"/>
              <a:ext cx="854" cy="30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54"/>
            <p:cNvSpPr>
              <a:spLocks noChangeArrowheads="1"/>
            </p:cNvSpPr>
            <p:nvPr/>
          </p:nvSpPr>
          <p:spPr bwMode="auto">
            <a:xfrm>
              <a:off x="3216" y="2640"/>
              <a:ext cx="1680" cy="9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88" cy="30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" name="Group 85"/>
            <p:cNvGrpSpPr>
              <a:grpSpLocks/>
            </p:cNvGrpSpPr>
            <p:nvPr/>
          </p:nvGrpSpPr>
          <p:grpSpPr bwMode="auto">
            <a:xfrm>
              <a:off x="3120" y="2544"/>
              <a:ext cx="96" cy="288"/>
              <a:chOff x="3120" y="2544"/>
              <a:chExt cx="96" cy="288"/>
            </a:xfrm>
          </p:grpSpPr>
          <p:sp>
            <p:nvSpPr>
              <p:cNvPr id="40" name="Line 74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79"/>
              <p:cNvSpPr>
                <a:spLocks noChangeShapeType="1"/>
              </p:cNvSpPr>
              <p:nvPr/>
            </p:nvSpPr>
            <p:spPr bwMode="auto">
              <a:xfrm flipH="1">
                <a:off x="3120" y="254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80"/>
              <p:cNvSpPr>
                <a:spLocks noChangeShapeType="1"/>
              </p:cNvSpPr>
              <p:nvPr/>
            </p:nvSpPr>
            <p:spPr bwMode="auto">
              <a:xfrm flipH="1">
                <a:off x="3120" y="259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81"/>
              <p:cNvSpPr>
                <a:spLocks noChangeShapeType="1"/>
              </p:cNvSpPr>
              <p:nvPr/>
            </p:nvSpPr>
            <p:spPr bwMode="auto">
              <a:xfrm flipH="1">
                <a:off x="312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82"/>
              <p:cNvSpPr>
                <a:spLocks noChangeShapeType="1"/>
              </p:cNvSpPr>
              <p:nvPr/>
            </p:nvSpPr>
            <p:spPr bwMode="auto">
              <a:xfrm flipH="1">
                <a:off x="3120" y="268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83"/>
              <p:cNvSpPr>
                <a:spLocks noChangeShapeType="1"/>
              </p:cNvSpPr>
              <p:nvPr/>
            </p:nvSpPr>
            <p:spPr bwMode="auto">
              <a:xfrm flipH="1">
                <a:off x="3120" y="278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84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 flipH="1">
              <a:off x="4896" y="2544"/>
              <a:ext cx="96" cy="288"/>
              <a:chOff x="3120" y="2544"/>
              <a:chExt cx="96" cy="288"/>
            </a:xfrm>
          </p:grpSpPr>
          <p:sp>
            <p:nvSpPr>
              <p:cNvPr id="33" name="Line 87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88"/>
              <p:cNvSpPr>
                <a:spLocks noChangeShapeType="1"/>
              </p:cNvSpPr>
              <p:nvPr/>
            </p:nvSpPr>
            <p:spPr bwMode="auto">
              <a:xfrm flipH="1">
                <a:off x="3120" y="254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89"/>
              <p:cNvSpPr>
                <a:spLocks noChangeShapeType="1"/>
              </p:cNvSpPr>
              <p:nvPr/>
            </p:nvSpPr>
            <p:spPr bwMode="auto">
              <a:xfrm flipH="1">
                <a:off x="3120" y="259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90"/>
              <p:cNvSpPr>
                <a:spLocks noChangeShapeType="1"/>
              </p:cNvSpPr>
              <p:nvPr/>
            </p:nvSpPr>
            <p:spPr bwMode="auto">
              <a:xfrm flipH="1">
                <a:off x="312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91"/>
              <p:cNvSpPr>
                <a:spLocks noChangeShapeType="1"/>
              </p:cNvSpPr>
              <p:nvPr/>
            </p:nvSpPr>
            <p:spPr bwMode="auto">
              <a:xfrm flipH="1">
                <a:off x="3120" y="268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92"/>
              <p:cNvSpPr>
                <a:spLocks noChangeShapeType="1"/>
              </p:cNvSpPr>
              <p:nvPr/>
            </p:nvSpPr>
            <p:spPr bwMode="auto">
              <a:xfrm flipH="1">
                <a:off x="3120" y="278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93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73385"/>
              </p:ext>
            </p:extLst>
          </p:nvPr>
        </p:nvGraphicFramePr>
        <p:xfrm>
          <a:off x="0" y="1086630"/>
          <a:ext cx="9154334" cy="577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092"/>
                <a:gridCol w="2844379"/>
                <a:gridCol w="4765863"/>
              </a:tblGrid>
              <a:tr h="6774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/>
                        <a:t>V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/>
                        <a:t>F</a:t>
                      </a:r>
                      <a:endParaRPr lang="zh-CN" altLang="en-US" sz="3600" dirty="0" smtClean="0"/>
                    </a:p>
                  </a:txBody>
                  <a:tcPr/>
                </a:tc>
              </a:tr>
              <a:tr h="18017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600" dirty="0" smtClean="0"/>
                    </a:p>
                  </a:txBody>
                  <a:tcPr/>
                </a:tc>
              </a:tr>
              <a:tr h="129565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无杆腔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7186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有杆腔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464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比较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zh-CN" altLang="en-US" sz="2800" b="1" baseline="-25000" dirty="0" smtClean="0">
                          <a:solidFill>
                            <a:srgbClr val="FF0000"/>
                          </a:solidFill>
                        </a:rPr>
                        <a:t>无杆</a:t>
                      </a: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宋体"/>
                          <a:ea typeface="+mn-ea"/>
                        </a:rPr>
                        <a:t>＜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宋体"/>
                          <a:ea typeface="+mn-ea"/>
                        </a:rPr>
                        <a:t>V</a:t>
                      </a:r>
                      <a:r>
                        <a:rPr lang="zh-CN" altLang="en-US" sz="2800" b="1" baseline="-25000" dirty="0" smtClean="0">
                          <a:solidFill>
                            <a:srgbClr val="FF0000"/>
                          </a:solidFill>
                          <a:latin typeface="宋体"/>
                          <a:ea typeface="+mn-ea"/>
                        </a:rPr>
                        <a:t>有杆</a:t>
                      </a:r>
                      <a:endParaRPr lang="zh-CN" altLang="en-US" sz="28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800" b="1" baseline="-25000" dirty="0" smtClean="0">
                          <a:solidFill>
                            <a:srgbClr val="FF0000"/>
                          </a:solidFill>
                        </a:rPr>
                        <a:t>无杆</a:t>
                      </a: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宋体"/>
                          <a:ea typeface="+mn-ea"/>
                        </a:rPr>
                        <a:t>＞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宋体"/>
                          <a:ea typeface="+mn-ea"/>
                        </a:rPr>
                        <a:t>F</a:t>
                      </a:r>
                      <a:r>
                        <a:rPr lang="zh-CN" altLang="en-US" sz="2800" b="1" baseline="-25000" dirty="0" smtClean="0">
                          <a:solidFill>
                            <a:srgbClr val="FF0000"/>
                          </a:solidFill>
                          <a:latin typeface="宋体"/>
                          <a:ea typeface="+mn-ea"/>
                        </a:rPr>
                        <a:t>有杆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280042"/>
              </p:ext>
            </p:extLst>
          </p:nvPr>
        </p:nvGraphicFramePr>
        <p:xfrm>
          <a:off x="2195736" y="3573016"/>
          <a:ext cx="1398587" cy="100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2" name="公式" r:id="rId3" imgW="583920" imgH="736560" progId="Equation.3">
                  <p:embed/>
                </p:oleObj>
              </mc:Choice>
              <mc:Fallback>
                <p:oleObj name="公式" r:id="rId3" imgW="5839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73016"/>
                        <a:ext cx="1398587" cy="1008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92232"/>
              </p:ext>
            </p:extLst>
          </p:nvPr>
        </p:nvGraphicFramePr>
        <p:xfrm>
          <a:off x="4582335" y="3645024"/>
          <a:ext cx="4025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3" name="公式" r:id="rId5" imgW="2679480" imgH="571320" progId="Equation.3">
                  <p:embed/>
                </p:oleObj>
              </mc:Choice>
              <mc:Fallback>
                <p:oleObj name="公式" r:id="rId5" imgW="2679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35" y="3645024"/>
                        <a:ext cx="4025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18807"/>
              </p:ext>
            </p:extLst>
          </p:nvPr>
        </p:nvGraphicFramePr>
        <p:xfrm>
          <a:off x="2051720" y="4797152"/>
          <a:ext cx="1584176" cy="100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4" name="公式" r:id="rId7" imgW="1257120" imgH="685800" progId="Equation.3">
                  <p:embed/>
                </p:oleObj>
              </mc:Choice>
              <mc:Fallback>
                <p:oleObj name="公式" r:id="rId7" imgW="1257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797152"/>
                        <a:ext cx="1584176" cy="100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22751"/>
              </p:ext>
            </p:extLst>
          </p:nvPr>
        </p:nvGraphicFramePr>
        <p:xfrm>
          <a:off x="4860032" y="5085184"/>
          <a:ext cx="323277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" name="公式" r:id="rId9" imgW="2552400" imgH="571320" progId="Equation.3">
                  <p:embed/>
                </p:oleObj>
              </mc:Choice>
              <mc:Fallback>
                <p:oleObj name="公式" r:id="rId9" imgW="255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85184"/>
                        <a:ext cx="323277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335" y="-27700"/>
            <a:ext cx="9144000" cy="1080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单杆活塞液压缸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两腔的速度和推力区别</a:t>
            </a:r>
            <a:endParaRPr lang="zh-CN" altLang="en-US" sz="3200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727303" y="2036472"/>
            <a:ext cx="2239988" cy="1376305"/>
            <a:chOff x="957" y="2335"/>
            <a:chExt cx="1693" cy="1457"/>
          </a:xfrm>
        </p:grpSpPr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1659" y="37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1130" y="233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1690" y="2448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1547" y="234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1182" y="2668"/>
              <a:ext cx="0" cy="45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2119" y="2668"/>
              <a:ext cx="8" cy="61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H="1" flipV="1">
              <a:off x="1121" y="2788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957" y="3393"/>
              <a:ext cx="1463" cy="2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ea typeface="仿宋_GB2312" pitchFamily="49" charset="-122"/>
                </a:rPr>
                <a:t>(a)</a:t>
              </a:r>
              <a:r>
                <a:rPr lang="zh-CN" altLang="en-US" sz="2000" dirty="0">
                  <a:ea typeface="仿宋_GB2312" pitchFamily="49" charset="-122"/>
                </a:rPr>
                <a:t>无杆腔进油</a:t>
              </a:r>
              <a:endParaRPr lang="zh-CN" altLang="en-US" sz="2000" i="1" dirty="0">
                <a:ea typeface="仿宋_GB2312" pitchFamily="49" charset="-122"/>
              </a:endParaRPr>
            </a:p>
          </p:txBody>
        </p:sp>
        <p:graphicFrame>
          <p:nvGraphicFramePr>
            <p:cNvPr id="17" name="Object 47"/>
            <p:cNvGraphicFramePr>
              <a:graphicFrameLocks noChangeAspect="1"/>
            </p:cNvGraphicFramePr>
            <p:nvPr/>
          </p:nvGraphicFramePr>
          <p:xfrm>
            <a:off x="1250" y="2780"/>
            <a:ext cx="22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6" name="Equation" r:id="rId11" imgW="152268" imgH="215713" progId="Equation.3">
                    <p:embed/>
                  </p:oleObj>
                </mc:Choice>
                <mc:Fallback>
                  <p:oleObj name="Equation" r:id="rId11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2780"/>
                          <a:ext cx="22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8"/>
            <p:cNvGraphicFramePr>
              <a:graphicFrameLocks noChangeAspect="1"/>
            </p:cNvGraphicFramePr>
            <p:nvPr/>
          </p:nvGraphicFramePr>
          <p:xfrm>
            <a:off x="1835" y="2780"/>
            <a:ext cx="24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7" name="Equation" r:id="rId13" imgW="164885" imgH="215619" progId="Equation.3">
                    <p:embed/>
                  </p:oleObj>
                </mc:Choice>
                <mc:Fallback>
                  <p:oleObj name="Equation" r:id="rId13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2780"/>
                          <a:ext cx="24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5024169" y="2036472"/>
            <a:ext cx="2687638" cy="1207413"/>
            <a:chOff x="3251" y="2335"/>
            <a:chExt cx="1693" cy="1457"/>
          </a:xfrm>
        </p:grpSpPr>
        <p:sp>
          <p:nvSpPr>
            <p:cNvPr id="20" name="Line 62"/>
            <p:cNvSpPr>
              <a:spLocks noChangeShapeType="1"/>
            </p:cNvSpPr>
            <p:nvPr/>
          </p:nvSpPr>
          <p:spPr bwMode="auto">
            <a:xfrm>
              <a:off x="4145" y="37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63"/>
            <p:cNvSpPr>
              <a:spLocks noChangeArrowheads="1"/>
            </p:cNvSpPr>
            <p:nvPr/>
          </p:nvSpPr>
          <p:spPr bwMode="auto">
            <a:xfrm>
              <a:off x="3424" y="233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64"/>
            <p:cNvSpPr>
              <a:spLocks noChangeArrowheads="1"/>
            </p:cNvSpPr>
            <p:nvPr/>
          </p:nvSpPr>
          <p:spPr bwMode="auto">
            <a:xfrm>
              <a:off x="3984" y="2448"/>
              <a:ext cx="960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3841" y="2347"/>
              <a:ext cx="229" cy="33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auto">
            <a:xfrm>
              <a:off x="3476" y="2668"/>
              <a:ext cx="0" cy="45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>
              <a:off x="4413" y="2668"/>
              <a:ext cx="8" cy="61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 flipV="1">
              <a:off x="4477" y="2834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74"/>
            <p:cNvSpPr txBox="1">
              <a:spLocks noChangeArrowheads="1"/>
            </p:cNvSpPr>
            <p:nvPr/>
          </p:nvSpPr>
          <p:spPr bwMode="auto">
            <a:xfrm>
              <a:off x="3251" y="3393"/>
              <a:ext cx="1463" cy="2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仿宋_GB2312" pitchFamily="49" charset="-122"/>
                </a:rPr>
                <a:t>(b)</a:t>
              </a:r>
              <a:r>
                <a:rPr lang="zh-CN" altLang="en-US" sz="2000">
                  <a:ea typeface="仿宋_GB2312" pitchFamily="49" charset="-122"/>
                </a:rPr>
                <a:t>有杆腔进油</a:t>
              </a:r>
              <a:endParaRPr lang="zh-CN" altLang="en-US" sz="2000" i="1">
                <a:ea typeface="仿宋_GB2312" pitchFamily="49" charset="-122"/>
              </a:endParaRPr>
            </a:p>
          </p:txBody>
        </p:sp>
        <p:graphicFrame>
          <p:nvGraphicFramePr>
            <p:cNvPr id="28" name="Object 75"/>
            <p:cNvGraphicFramePr>
              <a:graphicFrameLocks noChangeAspect="1"/>
            </p:cNvGraphicFramePr>
            <p:nvPr/>
          </p:nvGraphicFramePr>
          <p:xfrm>
            <a:off x="3544" y="2780"/>
            <a:ext cx="22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" name="Equation" r:id="rId15" imgW="152268" imgH="215713" progId="Equation.3">
                    <p:embed/>
                  </p:oleObj>
                </mc:Choice>
                <mc:Fallback>
                  <p:oleObj name="Equation" r:id="rId15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780"/>
                          <a:ext cx="22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6"/>
            <p:cNvGraphicFramePr>
              <a:graphicFrameLocks noChangeAspect="1"/>
            </p:cNvGraphicFramePr>
            <p:nvPr/>
          </p:nvGraphicFramePr>
          <p:xfrm>
            <a:off x="4129" y="2780"/>
            <a:ext cx="24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9" name="Equation" r:id="rId16" imgW="164885" imgH="215619" progId="Equation.3">
                    <p:embed/>
                  </p:oleObj>
                </mc:Choice>
                <mc:Fallback>
                  <p:oleObj name="Equation" r:id="rId16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" y="2780"/>
                          <a:ext cx="246" cy="307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4692" y="2986"/>
              <a:ext cx="11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i="1" dirty="0">
                <a:ea typeface="仿宋_GB2312" pitchFamily="49" charset="-122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1070</TotalTime>
  <Words>1546</Words>
  <Application>Microsoft Office PowerPoint</Application>
  <PresentationFormat>全屏显示(4:3)</PresentationFormat>
  <Paragraphs>271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仿宋_GB2312</vt:lpstr>
      <vt:lpstr>楷体</vt:lpstr>
      <vt:lpstr>楷体_GB2312</vt:lpstr>
      <vt:lpstr>隶书</vt:lpstr>
      <vt:lpstr>宋体</vt:lpstr>
      <vt:lpstr>Calibri</vt:lpstr>
      <vt:lpstr>Cambria Math</vt:lpstr>
      <vt:lpstr>Constantia</vt:lpstr>
      <vt:lpstr>Tahoma</vt:lpstr>
      <vt:lpstr>Wingdings</vt:lpstr>
      <vt:lpstr>Wingdings 2</vt:lpstr>
      <vt:lpstr>流畅</vt:lpstr>
      <vt:lpstr>CorelDRAW.Graphic.10</vt:lpstr>
      <vt:lpstr>Equation</vt:lpstr>
      <vt:lpstr>公式</vt:lpstr>
      <vt:lpstr>CorelDRAW</vt:lpstr>
      <vt:lpstr>  第三章 液压执行元件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液压执行元件</dc:title>
  <dc:creator>wq</dc:creator>
  <cp:lastModifiedBy>wangqiang</cp:lastModifiedBy>
  <cp:revision>134</cp:revision>
  <dcterms:created xsi:type="dcterms:W3CDTF">2011-09-12T14:01:09Z</dcterms:created>
  <dcterms:modified xsi:type="dcterms:W3CDTF">2016-10-07T06:52:06Z</dcterms:modified>
</cp:coreProperties>
</file>