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sldIdLst>
    <p:sldId id="469" r:id="rId2"/>
    <p:sldId id="459" r:id="rId3"/>
    <p:sldId id="406" r:id="rId4"/>
    <p:sldId id="458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9" autoAdjust="0"/>
    <p:restoredTop sz="94585" autoAdjust="0"/>
  </p:normalViewPr>
  <p:slideViewPr>
    <p:cSldViewPr>
      <p:cViewPr varScale="1">
        <p:scale>
          <a:sx n="61" d="100"/>
          <a:sy n="61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78CF15-22B4-4260-8AD2-DA3672F3339F}" type="datetimeFigureOut">
              <a:rPr lang="zh-CN" altLang="en-US"/>
              <a:pPr>
                <a:defRPr/>
              </a:pPr>
              <a:t>2015/10/22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552177-591A-4AC3-A99D-5B57545CE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B030824-A190-4093-9B74-BA0D0781A742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52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B030824-A190-4093-9B74-BA0D0781A742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72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B030824-A190-4093-9B74-BA0D0781A742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81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B030824-A190-4093-9B74-BA0D0781A742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0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B030824-A190-4093-9B74-BA0D0781A742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12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2C9C-7A46-400F-8D00-E50B1752A6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7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41EFE-4E61-43ED-8A26-DE31214B3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7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3317-1424-40DA-8FF3-0241847BD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98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EB9C8-12EC-4914-9AC9-BBA51D43F8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5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2BF51-C7CE-4861-870D-A9E34E9DF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78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B5ED1-0130-43E1-842D-00CF980F5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0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70D9E-A132-4FA6-A44B-D4CB77405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1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0AF-C4CF-4A2A-AD0A-299F25619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9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CFC4-626B-41F8-9BDB-C5D17BC05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40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C9DE-16CE-469E-A71B-ACB4F2D7C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C5AC-9F54-4B66-86FF-9F86076A1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02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1E6B8D-726D-4227-9773-3F19F0176F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57" r:id="rId2"/>
    <p:sldLayoutId id="2147483866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7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e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2492896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液压传动基础知识课后练习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56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1-14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图所示的液压泵流量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q=32L/min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，液压泵吸油口距离液面高度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h=500mm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，吸油管直径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d=20mm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，粗滤网的压力降为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0.01MPa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，油液的密度</a:t>
            </a:r>
            <a:r>
              <a:rPr lang="el-GR" altLang="zh-CN" sz="2400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b="1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900kg/m</a:t>
            </a:r>
            <a:r>
              <a:rPr lang="en-US" altLang="zh-CN" sz="2400" b="1" i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，油液运动粘度为</a:t>
            </a:r>
            <a:r>
              <a:rPr lang="el-GR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=20ⅹ10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-6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/s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，求液压泵吸油口的真空度。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1924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635896" y="1879281"/>
            <a:ext cx="4824536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分析：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泵吸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油口的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真空度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: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1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、提升油液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到某高度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所需的压力；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2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、产生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一定流速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所需的压力；</a:t>
            </a:r>
            <a:endParaRPr lang="en-US" altLang="zh-CN" sz="2000" b="1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    3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、吸油管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内、滤油网的压力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损失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对象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2261"/>
              </p:ext>
            </p:extLst>
          </p:nvPr>
        </p:nvGraphicFramePr>
        <p:xfrm>
          <a:off x="3117674" y="4005064"/>
          <a:ext cx="5832648" cy="78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公式" r:id="rId4" imgW="3340080" imgH="419040" progId="Equation.3">
                  <p:embed/>
                </p:oleObj>
              </mc:Choice>
              <mc:Fallback>
                <p:oleObj name="公式" r:id="rId4" imgW="334008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674" y="4005064"/>
                        <a:ext cx="5832648" cy="7895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02293573"/>
              </p:ext>
            </p:extLst>
          </p:nvPr>
        </p:nvGraphicFramePr>
        <p:xfrm>
          <a:off x="3563888" y="5229200"/>
          <a:ext cx="5400600" cy="79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6" imgW="2247840" imgH="419040" progId="Equation.3">
                  <p:embed/>
                </p:oleObj>
              </mc:Choice>
              <mc:Fallback>
                <p:oleObj name="公式" r:id="rId6" imgW="224784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229200"/>
                        <a:ext cx="5400600" cy="7914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5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图所示的液压泵流量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q=32L/min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，液压泵吸油口距离液面高度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h=500mm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，吸油管直径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d=20mm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，粗滤网的压力降为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0.01MPa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，油液的密度</a:t>
            </a:r>
            <a:r>
              <a:rPr lang="el-GR" altLang="zh-CN" sz="2400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b="1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900kg/m</a:t>
            </a:r>
            <a:r>
              <a:rPr lang="en-US" altLang="zh-CN" sz="2400" b="1" i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，油液运动粘度为</a:t>
            </a:r>
            <a:r>
              <a:rPr lang="el-GR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=20ⅹ10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-6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/s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，求液压泵吸油口的真空度。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1924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8700743"/>
              </p:ext>
            </p:extLst>
          </p:nvPr>
        </p:nvGraphicFramePr>
        <p:xfrm>
          <a:off x="3275856" y="2060848"/>
          <a:ext cx="5400600" cy="79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公式" r:id="rId4" imgW="2247840" imgH="419040" progId="Equation.3">
                  <p:embed/>
                </p:oleObj>
              </mc:Choice>
              <mc:Fallback>
                <p:oleObj name="公式" r:id="rId4" imgW="224784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060848"/>
                        <a:ext cx="5400600" cy="7914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095836" y="3317757"/>
            <a:ext cx="5760640" cy="2400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吸油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口的真空度为：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Pa-P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、计算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，管内液压油流动为层流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α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、压力损失由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沿程压力损失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和粗滤网压力降两部分组成。</a:t>
            </a:r>
            <a:endParaRPr lang="zh-CN" altLang="en-US" sz="2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78815"/>
              </p:ext>
            </p:extLst>
          </p:nvPr>
        </p:nvGraphicFramePr>
        <p:xfrm>
          <a:off x="645669" y="4988160"/>
          <a:ext cx="2160240" cy="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公式" r:id="rId6" imgW="1156680" imgH="482400" progId="Equation.3">
                  <p:embed/>
                </p:oleObj>
              </mc:Choice>
              <mc:Fallback>
                <p:oleObj name="公式" r:id="rId6" imgW="115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69" y="4988160"/>
                        <a:ext cx="2160240" cy="703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976156" y="6183855"/>
            <a:ext cx="220124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答案：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18444Pa</a:t>
            </a:r>
            <a:endParaRPr lang="zh-CN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5539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618" y="-68846"/>
            <a:ext cx="9127381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1-15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运动粘度</a:t>
            </a:r>
            <a:r>
              <a:rPr lang="el-GR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υ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=40</a:t>
            </a:r>
            <a:r>
              <a:rPr lang="zh-CN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400" b="1" i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-6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b="1" i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/s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的油液通过水平管道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油液密度</a:t>
            </a:r>
            <a:r>
              <a:rPr lang="el-GR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900kg/m</a:t>
            </a:r>
            <a:r>
              <a:rPr lang="en-US" altLang="zh-CN" sz="2400" b="1" i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管道内径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d=10mm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l=5m,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进口压力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i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=4.0MPa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问油液流速为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3m/s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出口压力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为多少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42405"/>
              </p:ext>
            </p:extLst>
          </p:nvPr>
        </p:nvGraphicFramePr>
        <p:xfrm>
          <a:off x="971600" y="2636912"/>
          <a:ext cx="2376264" cy="77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公式" r:id="rId3" imgW="1156680" imgH="482400" progId="Equation.3">
                  <p:embed/>
                </p:oleObj>
              </mc:Choice>
              <mc:Fallback>
                <p:oleObj name="公式" r:id="rId3" imgW="1156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36912"/>
                        <a:ext cx="2376264" cy="7740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923928" y="2458487"/>
            <a:ext cx="4824537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en-US" altLang="zh-CN" b="1" dirty="0" smtClean="0">
                <a:latin typeface="楷体"/>
                <a:ea typeface="楷体"/>
              </a:rPr>
              <a:t>a</a:t>
            </a:r>
            <a:r>
              <a:rPr lang="en-US" altLang="zh-CN" sz="2400" b="1" dirty="0" smtClean="0">
                <a:latin typeface="楷体"/>
                <a:ea typeface="楷体"/>
              </a:rPr>
              <a:t>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先计算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Re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，判断是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还是湍流；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/>
                <a:ea typeface="楷体"/>
              </a:rPr>
              <a:t>b.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再计算</a:t>
            </a:r>
            <a:r>
              <a:rPr lang="el-GR" altLang="zh-CN" sz="2400" b="1" dirty="0" smtClean="0">
                <a:latin typeface="楷体" pitchFamily="49" charset="-122"/>
                <a:ea typeface="楷体" pitchFamily="49" charset="-122"/>
              </a:rPr>
              <a:t>λ</a:t>
            </a:r>
            <a:r>
              <a:rPr lang="zh-CN" altLang="en-US" sz="2400" b="1" i="1" dirty="0" smtClean="0">
                <a:latin typeface="楷体" pitchFamily="49" charset="-122"/>
                <a:ea typeface="楷体" pitchFamily="49" charset="-122"/>
              </a:rPr>
              <a:t>＝</a:t>
            </a:r>
            <a:r>
              <a:rPr lang="en-US" altLang="zh-CN" sz="2400" b="1" i="1" dirty="0">
                <a:latin typeface="楷体" pitchFamily="49" charset="-122"/>
                <a:ea typeface="楷体" pitchFamily="49" charset="-122"/>
              </a:rPr>
              <a:t>75/Re 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/>
                <a:ea typeface="楷体"/>
              </a:rPr>
              <a:t>c.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然后按公式计算压降。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-⊿P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026252"/>
              </p:ext>
            </p:extLst>
          </p:nvPr>
        </p:nvGraphicFramePr>
        <p:xfrm>
          <a:off x="1928278" y="5207426"/>
          <a:ext cx="6246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公式" r:id="rId5" imgW="3105130" imgH="409489" progId="Equation.3">
                  <p:embed/>
                </p:oleObj>
              </mc:Choice>
              <mc:Fallback>
                <p:oleObj name="公式" r:id="rId5" imgW="3105130" imgH="4094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278" y="5207426"/>
                        <a:ext cx="62468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79322"/>
              </p:ext>
            </p:extLst>
          </p:nvPr>
        </p:nvGraphicFramePr>
        <p:xfrm>
          <a:off x="1928278" y="6257641"/>
          <a:ext cx="7062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公式" r:id="rId7" imgW="3505182" imgH="219186" progId="Equation.3">
                  <p:embed/>
                </p:oleObj>
              </mc:Choice>
              <mc:Fallback>
                <p:oleObj name="公式" r:id="rId7" imgW="3505182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278" y="6257641"/>
                        <a:ext cx="7062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67544" y="596525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200329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1-16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一薄壁节流小孔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的流量为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q=25L/min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压力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损失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0.3MPa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试求节流孔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面积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。设流量系数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=0.61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油液密度</a:t>
            </a:r>
            <a:r>
              <a:rPr lang="el-GR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900kg/m</a:t>
            </a:r>
            <a:r>
              <a:rPr lang="en-US" altLang="zh-CN" sz="24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5657"/>
              </p:ext>
            </p:extLst>
          </p:nvPr>
        </p:nvGraphicFramePr>
        <p:xfrm>
          <a:off x="1547664" y="2348880"/>
          <a:ext cx="53943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公式" r:id="rId3" imgW="2679480" imgH="457200" progId="Equation.3">
                  <p:embed/>
                </p:oleObj>
              </mc:Choice>
              <mc:Fallback>
                <p:oleObj name="公式" r:id="rId3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348880"/>
                        <a:ext cx="53943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50862"/>
              </p:ext>
            </p:extLst>
          </p:nvPr>
        </p:nvGraphicFramePr>
        <p:xfrm>
          <a:off x="1569094" y="3645024"/>
          <a:ext cx="53514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公式" r:id="rId5" imgW="2657568" imgH="933430" progId="Equation.3">
                  <p:embed/>
                </p:oleObj>
              </mc:Choice>
              <mc:Fallback>
                <p:oleObj name="公式" r:id="rId5" imgW="2657568" imgH="933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094" y="3645024"/>
                        <a:ext cx="53514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83568" y="572890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75432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1-2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某液压油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在大气压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下的体积是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50ⅹ10</a:t>
            </a:r>
            <a:r>
              <a:rPr lang="en-US" altLang="zh-CN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-3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，当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压力升高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后，其体积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减小到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49.9ⅹ10</a:t>
            </a:r>
            <a:r>
              <a:rPr lang="en-US" altLang="zh-CN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-3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，设液压油的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体积模量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K=700.0MPa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，求压力升高值。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156745"/>
              </p:ext>
            </p:extLst>
          </p:nvPr>
        </p:nvGraphicFramePr>
        <p:xfrm>
          <a:off x="1835696" y="3140968"/>
          <a:ext cx="4968604" cy="90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公式" r:id="rId4" imgW="1651000" imgH="330200" progId="Equation.3">
                  <p:embed/>
                </p:oleObj>
              </mc:Choice>
              <mc:Fallback>
                <p:oleObj name="公式" r:id="rId4" imgW="16510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40968"/>
                        <a:ext cx="4968604" cy="905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516216" y="6021288"/>
            <a:ext cx="235352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答案：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1.4MPa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83568" y="572890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200329"/>
          </a:xfrm>
          <a:prstGeom prst="rect">
            <a:avLst/>
          </a:prstGeom>
          <a:solidFill>
            <a:schemeClr val="accent5"/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1-3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图所示为一粘度计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，若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D=100mm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d=98mm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l=200mm,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外筒转速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n=8r/s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，测得的外筒转矩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T=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70Ncm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试求液体的动力粘度。</a:t>
            </a:r>
          </a:p>
        </p:txBody>
      </p:sp>
      <p:pic>
        <p:nvPicPr>
          <p:cNvPr id="28678" name="Picture 6" descr="Image011"/>
          <p:cNvPicPr>
            <a:picLocks noChangeAspect="1" noChangeArrowheads="1"/>
          </p:cNvPicPr>
          <p:nvPr/>
        </p:nvPicPr>
        <p:blipFill>
          <a:blip r:embed="rId4">
            <a:lum bright="-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2351280" cy="331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419872" y="1563561"/>
            <a:ext cx="7920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解：外筒旋转时的线速度为：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8298"/>
              </p:ext>
            </p:extLst>
          </p:nvPr>
        </p:nvGraphicFramePr>
        <p:xfrm>
          <a:off x="4348584" y="2136661"/>
          <a:ext cx="3627438" cy="187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公式" r:id="rId5" imgW="1803240" imgH="1054080" progId="Equation.3">
                  <p:embed/>
                </p:oleObj>
              </mc:Choice>
              <mc:Fallback>
                <p:oleObj name="公式" r:id="rId5" imgW="18032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584" y="2136661"/>
                        <a:ext cx="3627438" cy="1873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23928" y="43600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根据外筒的转矩，则可得出液体对外筒内表面的摩擦力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为：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10066"/>
              </p:ext>
            </p:extLst>
          </p:nvPr>
        </p:nvGraphicFramePr>
        <p:xfrm>
          <a:off x="4300959" y="5551518"/>
          <a:ext cx="37226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公式" r:id="rId7" imgW="1854000" imgH="406080" progId="Equation.3">
                  <p:embed/>
                </p:oleObj>
              </mc:Choice>
              <mc:Fallback>
                <p:oleObj name="公式" r:id="rId7" imgW="1854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959" y="5551518"/>
                        <a:ext cx="37226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113766"/>
          </a:xfrm>
          <a:prstGeom prst="rect">
            <a:avLst/>
          </a:prstGeom>
          <a:solidFill>
            <a:schemeClr val="accent5"/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D=100mm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d=98mm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l=200mm,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外筒转速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n=8r/s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，外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筒转矩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T=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70Ncm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试求液体的动力粘度。</a:t>
            </a:r>
          </a:p>
        </p:txBody>
      </p:sp>
      <p:pic>
        <p:nvPicPr>
          <p:cNvPr id="28678" name="Picture 6" descr="Image011"/>
          <p:cNvPicPr>
            <a:picLocks noChangeAspect="1" noChangeArrowheads="1"/>
          </p:cNvPicPr>
          <p:nvPr/>
        </p:nvPicPr>
        <p:blipFill>
          <a:blip r:embed="rId4">
            <a:lum bright="-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24861"/>
            <a:ext cx="2351280" cy="331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78137"/>
              </p:ext>
            </p:extLst>
          </p:nvPr>
        </p:nvGraphicFramePr>
        <p:xfrm>
          <a:off x="3131840" y="2500144"/>
          <a:ext cx="5545137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公式" r:id="rId5" imgW="2381148" imgH="1181229" progId="Equation.3">
                  <p:embed/>
                </p:oleObj>
              </mc:Choice>
              <mc:Fallback>
                <p:oleObj name="公式" r:id="rId5" imgW="2381148" imgH="11812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500144"/>
                        <a:ext cx="5545137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71800" y="1721640"/>
            <a:ext cx="7920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根据液体的牛顿内摩擦定律：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44743"/>
              </p:ext>
            </p:extLst>
          </p:nvPr>
        </p:nvGraphicFramePr>
        <p:xfrm>
          <a:off x="4563409" y="5733256"/>
          <a:ext cx="25384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7" imgW="1143000" imgH="203040" progId="Equation.3">
                  <p:embed/>
                </p:oleObj>
              </mc:Choice>
              <mc:Fallback>
                <p:oleObj name="公式" r:id="rId7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409" y="5733256"/>
                        <a:ext cx="25384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200329"/>
          </a:xfrm>
          <a:prstGeom prst="rect">
            <a:avLst/>
          </a:prstGeom>
          <a:solidFill>
            <a:srgbClr val="FFCC00"/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1-9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图所示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已知水深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H=10m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截面</a:t>
            </a:r>
            <a:r>
              <a:rPr lang="en-US" altLang="zh-CN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=0.02m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截面</a:t>
            </a:r>
            <a:r>
              <a:rPr lang="en-US" altLang="zh-CN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=0.04m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求孔口的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出流流量以及点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处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的表压力（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l-GR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α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l-GR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=1000kg/m</a:t>
            </a:r>
            <a:r>
              <a:rPr lang="en-US" altLang="zh-CN" sz="20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不计损失）。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Picture 6" descr="Image013"/>
          <p:cNvPicPr>
            <a:picLocks noChangeAspect="1" noChangeArrowheads="1"/>
          </p:cNvPicPr>
          <p:nvPr/>
        </p:nvPicPr>
        <p:blipFill>
          <a:blip r:embed="rId4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66735"/>
            <a:ext cx="2646993" cy="218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83568" y="1644388"/>
            <a:ext cx="8280920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解：取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0-0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面和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面列伯努利方程，并取动能修正系数为</a:t>
            </a:r>
            <a:r>
              <a:rPr lang="el-GR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α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=1,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孔口中心线取为零势面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,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则有：</a:t>
            </a:r>
            <a:endParaRPr lang="zh-CN" altLang="el-GR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09337"/>
              </p:ext>
            </p:extLst>
          </p:nvPr>
        </p:nvGraphicFramePr>
        <p:xfrm>
          <a:off x="4590239" y="2748044"/>
          <a:ext cx="308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公式" r:id="rId5" imgW="1524086" imgH="438102" progId="Equation.3">
                  <p:embed/>
                </p:oleObj>
              </mc:Choice>
              <mc:Fallback>
                <p:oleObj name="公式" r:id="rId5" imgW="1524086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239" y="2748044"/>
                        <a:ext cx="3086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84615"/>
              </p:ext>
            </p:extLst>
          </p:nvPr>
        </p:nvGraphicFramePr>
        <p:xfrm>
          <a:off x="4590239" y="4016857"/>
          <a:ext cx="3454437" cy="147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公式" r:id="rId7" imgW="1562040" imgH="736560" progId="Equation.3">
                  <p:embed/>
                </p:oleObj>
              </mc:Choice>
              <mc:Fallback>
                <p:oleObj name="公式" r:id="rId7" imgW="15620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239" y="4016857"/>
                        <a:ext cx="3454437" cy="1478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74887" y="5864326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孔口出流流量为：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27526"/>
              </p:ext>
            </p:extLst>
          </p:nvPr>
        </p:nvGraphicFramePr>
        <p:xfrm>
          <a:off x="3834589" y="5796443"/>
          <a:ext cx="4597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公式" r:id="rId9" imgW="2057489" imgH="219186" progId="Equation.3">
                  <p:embed/>
                </p:oleObj>
              </mc:Choice>
              <mc:Fallback>
                <p:oleObj name="公式" r:id="rId9" imgW="2057489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589" y="5796443"/>
                        <a:ext cx="4597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97542" y="604885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113766"/>
          </a:xfrm>
          <a:prstGeom prst="rect">
            <a:avLst/>
          </a:prstGeom>
          <a:solidFill>
            <a:srgbClr val="FFCC00"/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水深</a:t>
            </a:r>
            <a:r>
              <a:rPr lang="en-US" altLang="zh-CN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H=10m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截面</a:t>
            </a:r>
            <a:r>
              <a:rPr lang="en-US" altLang="zh-CN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=0.02m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截面</a:t>
            </a:r>
            <a:r>
              <a:rPr lang="en-US" altLang="zh-CN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=0.04m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求点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处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的表压力（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l-GR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α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l-GR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=1000kg/m</a:t>
            </a:r>
            <a:r>
              <a:rPr lang="en-US" altLang="zh-CN" sz="20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不计损失）。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Picture 6" descr="Image013"/>
          <p:cNvPicPr>
            <a:picLocks noChangeAspect="1" noChangeArrowheads="1"/>
          </p:cNvPicPr>
          <p:nvPr/>
        </p:nvPicPr>
        <p:blipFill>
          <a:blip r:embed="rId4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08316"/>
            <a:ext cx="2646993" cy="218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563888" y="1844824"/>
            <a:ext cx="7920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根据流量连续性方程可得：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78275"/>
              </p:ext>
            </p:extLst>
          </p:nvPr>
        </p:nvGraphicFramePr>
        <p:xfrm>
          <a:off x="3995936" y="2454628"/>
          <a:ext cx="4032448" cy="54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公式" r:id="rId5" imgW="1809684" imgH="209468" progId="Equation.3">
                  <p:embed/>
                </p:oleObj>
              </mc:Choice>
              <mc:Fallback>
                <p:oleObj name="公式" r:id="rId5" imgW="1809684" imgH="209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454628"/>
                        <a:ext cx="4032448" cy="547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419425" y="3284984"/>
            <a:ext cx="50410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2-2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截面列伯努利方程，压力用表压力计算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89822"/>
              </p:ext>
            </p:extLst>
          </p:nvPr>
        </p:nvGraphicFramePr>
        <p:xfrm>
          <a:off x="547688" y="4448175"/>
          <a:ext cx="8064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公式" r:id="rId7" imgW="3086234" imgH="857309" progId="Equation.3">
                  <p:embed/>
                </p:oleObj>
              </mc:Choice>
              <mc:Fallback>
                <p:oleObj name="公式" r:id="rId7" imgW="3086234" imgH="8573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448175"/>
                        <a:ext cx="80645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47688" y="617537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322656"/>
            <a:ext cx="3672408" cy="2375134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754326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1-10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如图所示一抽吸设备水平放置，其出口和大气相通，细管处截面积</a:t>
            </a:r>
            <a:r>
              <a:rPr lang="en-US" altLang="zh-CN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=3.2ⅹ10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-4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出口处管道截面</a:t>
            </a:r>
            <a:r>
              <a:rPr lang="en-US" altLang="zh-CN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=4</a:t>
            </a:r>
            <a:r>
              <a:rPr lang="en-US" altLang="zh-CN" sz="2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i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,h=1m,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求开始抽吸时，水平管中所必须通过的流量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（液体为理想液体，不计损失）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3127434"/>
              </p:ext>
            </p:extLst>
          </p:nvPr>
        </p:nvGraphicFramePr>
        <p:xfrm>
          <a:off x="4427982" y="2742109"/>
          <a:ext cx="40788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4" imgW="1371600" imgH="444240" progId="Equation.3">
                  <p:embed/>
                </p:oleObj>
              </mc:Choice>
              <mc:Fallback>
                <p:oleObj name="公式" r:id="rId4" imgW="1371600" imgH="444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2" y="2742109"/>
                        <a:ext cx="4078875" cy="8640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933967" y="4054650"/>
            <a:ext cx="2421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 P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P</a:t>
            </a:r>
            <a:r>
              <a:rPr lang="en-US" altLang="zh-CN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l-GR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gh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真空度）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044936" y="5949280"/>
            <a:ext cx="434285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答案：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q = 1.46ⅹ10</a:t>
            </a:r>
            <a:r>
              <a:rPr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-3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/s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83568" y="572890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200329"/>
          </a:xfrm>
          <a:prstGeom prst="rect">
            <a:avLst/>
          </a:prstGeom>
          <a:solidFill>
            <a:srgbClr val="92D050"/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1-11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图所示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一水平放置的固定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导板。将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直径</a:t>
            </a:r>
            <a:r>
              <a:rPr lang="en-US" altLang="zh-CN" sz="2400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d=0.1m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流速</a:t>
            </a:r>
            <a:r>
              <a:rPr lang="en-US" altLang="zh-CN" sz="2400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 =20m/s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的射流转过</a:t>
            </a:r>
            <a:r>
              <a:rPr lang="en-US" altLang="zh-CN" sz="2400" b="1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en-US" altLang="zh-CN" sz="2400" b="1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º</a:t>
            </a:r>
            <a:r>
              <a:rPr lang="zh-CN" altLang="en-US" sz="2400" b="1" i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角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导板作用于液体的合力大小及方向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l-GR" altLang="zh-CN" sz="2400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ρ</a:t>
            </a:r>
            <a:r>
              <a:rPr lang="zh-CN" altLang="en-US" sz="2400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1000kg/m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7" name="Picture 6" descr="Image014"/>
          <p:cNvPicPr>
            <a:picLocks noChangeAspect="1" noChangeArrowheads="1"/>
          </p:cNvPicPr>
          <p:nvPr/>
        </p:nvPicPr>
        <p:blipFill>
          <a:blip r:embed="rId3">
            <a:lum bright="-6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49" y="1575106"/>
            <a:ext cx="2447503" cy="250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Image015"/>
          <p:cNvPicPr>
            <a:picLocks noChangeAspect="1" noChangeArrowheads="1"/>
          </p:cNvPicPr>
          <p:nvPr/>
        </p:nvPicPr>
        <p:blipFill>
          <a:blip r:embed="rId4">
            <a:lum bright="-24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48" y="4432938"/>
            <a:ext cx="244750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63888" y="1550072"/>
            <a:ext cx="6119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解：分别在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向列液流的动量方程</a:t>
            </a:r>
            <a:endParaRPr lang="zh-CN" altLang="el-GR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54632"/>
              </p:ext>
            </p:extLst>
          </p:nvPr>
        </p:nvGraphicFramePr>
        <p:xfrm>
          <a:off x="4612926" y="2166342"/>
          <a:ext cx="3365500" cy="87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公式" r:id="rId5" imgW="1743008" imgH="447550" progId="Equation.3">
                  <p:embed/>
                </p:oleObj>
              </mc:Choice>
              <mc:Fallback>
                <p:oleObj name="公式" r:id="rId5" imgW="1743008" imgH="4475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926" y="2166342"/>
                        <a:ext cx="3365500" cy="87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569086" y="3171929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上两式相除得：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89757"/>
              </p:ext>
            </p:extLst>
          </p:nvPr>
        </p:nvGraphicFramePr>
        <p:xfrm>
          <a:off x="4592651" y="3828510"/>
          <a:ext cx="3232052" cy="75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公式" r:id="rId7" imgW="1666885" imgH="380876" progId="Equation.3">
                  <p:embed/>
                </p:oleObj>
              </mc:Choice>
              <mc:Fallback>
                <p:oleObj name="公式" r:id="rId7" imgW="166688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51" y="3828510"/>
                        <a:ext cx="3232052" cy="756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57418"/>
              </p:ext>
            </p:extLst>
          </p:nvPr>
        </p:nvGraphicFramePr>
        <p:xfrm>
          <a:off x="3332163" y="4741863"/>
          <a:ext cx="57531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公式" r:id="rId9" imgW="2857320" imgH="838080" progId="Equation.3">
                  <p:embed/>
                </p:oleObj>
              </mc:Choice>
              <mc:Fallback>
                <p:oleObj name="公式" r:id="rId9" imgW="2857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4741863"/>
                        <a:ext cx="57531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809034" y="6150114"/>
            <a:ext cx="362952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答案：合力大小为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4442.9N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合力方向与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轴正方向夹角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135</a:t>
            </a:r>
            <a:r>
              <a:rPr lang="en-US" altLang="zh-CN" sz="20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9089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618" y="25747"/>
            <a:ext cx="9127381" cy="1200329"/>
          </a:xfrm>
          <a:prstGeom prst="rect">
            <a:avLst/>
          </a:prstGeom>
          <a:solidFill>
            <a:srgbClr val="00B0F0"/>
          </a:solidFill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1-13 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液体在管中的流速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v=4m/s,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管道内径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d=60mm,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油液的运动粘度</a:t>
            </a:r>
            <a:r>
              <a:rPr lang="el-GR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ν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=30ⅹ10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-6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/s,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试确定流态。若要保证其为层流，其流速应为多少？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4068" y="5445224"/>
            <a:ext cx="3129383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答案：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Re=8000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，湍流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V≤1.15m/s</a:t>
            </a:r>
            <a:endParaRPr lang="zh-CN" altLang="en-US" sz="2400" baseline="30000" dirty="0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09329"/>
              </p:ext>
            </p:extLst>
          </p:nvPr>
        </p:nvGraphicFramePr>
        <p:xfrm>
          <a:off x="2411760" y="2132856"/>
          <a:ext cx="16002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公式" r:id="rId3" imgW="552416" imgH="381000" progId="Equation.3">
                  <p:embed/>
                </p:oleObj>
              </mc:Choice>
              <mc:Fallback>
                <p:oleObj name="公式" r:id="rId3" imgW="552416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32856"/>
                        <a:ext cx="16002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44699" y="3573016"/>
            <a:ext cx="6768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对于金属圆管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b="1" dirty="0" smtClean="0">
              <a:latin typeface="楷体" pitchFamily="49" charset="-122"/>
              <a:ea typeface="楷体" pitchFamily="49" charset="-122"/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雷诺数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Re≤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2300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层流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Re&gt;2300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—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湍流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572890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★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2651</TotalTime>
  <Words>798</Words>
  <Application>Microsoft Office PowerPoint</Application>
  <PresentationFormat>全屏显示(4:3)</PresentationFormat>
  <Paragraphs>59</Paragraphs>
  <Slides>13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楷体</vt:lpstr>
      <vt:lpstr>楷体_GB2312</vt:lpstr>
      <vt:lpstr>隶书</vt:lpstr>
      <vt:lpstr>宋体</vt:lpstr>
      <vt:lpstr>Calibri</vt:lpstr>
      <vt:lpstr>Constantia</vt:lpstr>
      <vt:lpstr>Tahoma</vt:lpstr>
      <vt:lpstr>Times New Roman</vt:lpstr>
      <vt:lpstr>Wingdings</vt:lpstr>
      <vt:lpstr>Wingdings 2</vt:lpstr>
      <vt:lpstr>流畅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典型液压传系统动</dc:title>
  <dc:creator>wq</dc:creator>
  <cp:lastModifiedBy>wangqiang</cp:lastModifiedBy>
  <cp:revision>184</cp:revision>
  <dcterms:created xsi:type="dcterms:W3CDTF">2002-06-25T08:55:42Z</dcterms:created>
  <dcterms:modified xsi:type="dcterms:W3CDTF">2015-10-21T23:58:19Z</dcterms:modified>
</cp:coreProperties>
</file>