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sldIdLst>
    <p:sldId id="469" r:id="rId2"/>
    <p:sldId id="470" r:id="rId3"/>
    <p:sldId id="473" r:id="rId4"/>
    <p:sldId id="475" r:id="rId5"/>
    <p:sldId id="474" r:id="rId6"/>
    <p:sldId id="472" r:id="rId7"/>
    <p:sldId id="47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9" autoAdjust="0"/>
    <p:restoredTop sz="94585" autoAdjust="0"/>
  </p:normalViewPr>
  <p:slideViewPr>
    <p:cSldViewPr>
      <p:cViewPr varScale="1">
        <p:scale>
          <a:sx n="77" d="100"/>
          <a:sy n="77" d="100"/>
        </p:scale>
        <p:origin x="10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78CF15-22B4-4260-8AD2-DA3672F3339F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552177-591A-4AC3-A99D-5B57545CE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552177-591A-4AC3-A99D-5B57545CE91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9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E4D52-651D-4DBA-B164-7244B5D0FD6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0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E4D52-651D-4DBA-B164-7244B5D0FD6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5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2C9C-7A46-400F-8D00-E50B1752A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41EFE-4E61-43ED-8A26-DE31214B3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7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3317-1424-40DA-8FF3-0241847BD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B9C8-12EC-4914-9AC9-BBA51D43F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BF51-C7CE-4861-870D-A9E34E9DF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8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B5ED1-0130-43E1-842D-00CF980F5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0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70D9E-A132-4FA6-A44B-D4CB77405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1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0AF-C4CF-4A2A-AD0A-299F25619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9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CFC4-626B-41F8-9BDB-C5D17BC05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40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C9DE-16CE-469E-A71B-ACB4F2D7C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C5AC-9F54-4B66-86FF-9F86076A1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1E6B8D-726D-4227-9773-3F19F0176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7" r:id="rId2"/>
    <p:sldLayoutId id="2147483866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7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2492896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章 液压动力元件课后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40667" y="-93744"/>
            <a:ext cx="9175721" cy="16435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2-1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某液压泵的输出压力为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5MPa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，排量为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10ml/r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0.95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，容积效率为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，当转速为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1200r/min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时，泵的输出功率和驱动泵的电动机的功率各为多少？  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427968" y="4797152"/>
            <a:ext cx="1519409" cy="1944216"/>
            <a:chOff x="1152" y="1124"/>
            <a:chExt cx="1902" cy="222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152" y="1797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0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en-US" altLang="zh-CN" b="1" baseline="-25000" dirty="0"/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2564" y="2722"/>
              <a:ext cx="288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en-US" altLang="zh-CN" b="1" baseline="-250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539552" y="1887215"/>
            <a:ext cx="82524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解：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>
                <a:latin typeface="楷体" pitchFamily="49" charset="-122"/>
                <a:ea typeface="楷体" pitchFamily="49" charset="-122"/>
              </a:rPr>
              <a:t>理论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nV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>
                <a:latin typeface="楷体" pitchFamily="49" charset="-122"/>
                <a:ea typeface="楷体" pitchFamily="49" charset="-122"/>
              </a:rPr>
              <a:t>实际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nV</a:t>
            </a:r>
            <a:r>
              <a:rPr lang="el-GR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=1200×10×10</a:t>
            </a:r>
            <a:r>
              <a:rPr lang="en-US" altLang="zh-CN" sz="2400" b="1" baseline="30000" dirty="0">
                <a:latin typeface="楷体" pitchFamily="49" charset="-122"/>
                <a:ea typeface="楷体" pitchFamily="49" charset="-122"/>
              </a:rPr>
              <a:t>-6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/60=1.8×10</a:t>
            </a:r>
            <a:r>
              <a:rPr lang="en-US" altLang="zh-CN" sz="2400" b="1" baseline="30000" dirty="0">
                <a:latin typeface="楷体" pitchFamily="49" charset="-122"/>
                <a:ea typeface="楷体" pitchFamily="49" charset="-122"/>
              </a:rPr>
              <a:t>-4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/s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5×10</a:t>
            </a:r>
            <a:r>
              <a:rPr lang="en-US" altLang="zh-CN" sz="2400" b="1" baseline="300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×1.8×10</a:t>
            </a:r>
            <a:r>
              <a:rPr lang="en-US" altLang="zh-CN" sz="2400" b="1" baseline="30000" dirty="0">
                <a:latin typeface="楷体" pitchFamily="49" charset="-122"/>
                <a:ea typeface="楷体" pitchFamily="49" charset="-122"/>
              </a:rPr>
              <a:t>-4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900w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 smtClean="0">
                <a:latin typeface="楷体" pitchFamily="49" charset="-122"/>
                <a:ea typeface="楷体" pitchFamily="49" charset="-122"/>
              </a:rPr>
              <a:t>输入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b="1" baseline="-25000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900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/(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0.95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×0.9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1052.6w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312169" y="6146372"/>
            <a:ext cx="2160240" cy="6052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 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nV</a:t>
            </a:r>
            <a:r>
              <a:rPr lang="el-GR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627784" y="6136111"/>
            <a:ext cx="2578580" cy="6052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 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P</a:t>
            </a:r>
            <a:r>
              <a:rPr lang="zh-CN" altLang="en-US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/ </a:t>
            </a:r>
            <a:r>
              <a:rPr lang="el-GR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4702" y="4275054"/>
            <a:ext cx="85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4211" y="-30600"/>
            <a:ext cx="9175721" cy="3268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2-2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某液压泵的转速为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950r/min,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=168ml/r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，在额定压力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29.5MPa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和同样转速下，测得的实际流量为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150L/min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，额定工况下的总效率为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0.87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，求：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）泵的理论流量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）泵的容积效率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和机械效率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）泵在额定工况下所需电动机驱动功率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16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      4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）驱动泵的转矩</a:t>
            </a:r>
            <a:r>
              <a:rPr lang="en-US" altLang="zh-CN" sz="16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6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      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3645024"/>
            <a:ext cx="6133410" cy="2539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）泵的理论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流量</a:t>
            </a:r>
            <a:r>
              <a:rPr lang="en-US" altLang="zh-CN" sz="2400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400" b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159.6L/min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         = 2.66ⅹ10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-3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/s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泵的容积效率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150/159.6 = 0.94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0.87/0.94 = 0.93</a:t>
            </a:r>
          </a:p>
        </p:txBody>
      </p:sp>
    </p:spTree>
    <p:extLst>
      <p:ext uri="{BB962C8B-B14F-4D97-AF65-F5344CB8AC3E}">
        <p14:creationId xmlns:p14="http://schemas.microsoft.com/office/powerpoint/2010/main" val="25332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4211" y="-30600"/>
            <a:ext cx="9175721" cy="3268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某液压泵的转速为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950r/min,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=168ml/r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，在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29.5MPa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和同样转速下，测得的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实际流量为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150L/min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，额定工况下的总效率为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0.87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，求：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）泵的理论流量</a:t>
            </a:r>
            <a:r>
              <a:rPr lang="en-US" altLang="zh-CN" sz="2000" b="1" dirty="0" err="1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000" b="1" baseline="-25000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=2.66ⅹ10</a:t>
            </a:r>
            <a:r>
              <a:rPr lang="en-US" altLang="zh-CN" sz="2000" b="1" baseline="30000" dirty="0">
                <a:latin typeface="楷体" pitchFamily="49" charset="-122"/>
                <a:ea typeface="楷体" pitchFamily="49" charset="-122"/>
              </a:rPr>
              <a:t>-3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/s </a:t>
            </a:r>
          </a:p>
          <a:p>
            <a:pPr marL="180000">
              <a:lnSpc>
                <a:spcPct val="120000"/>
              </a:lnSpc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）泵的容积效率</a:t>
            </a:r>
            <a:r>
              <a:rPr lang="el-GR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=0.94,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=0.93</a:t>
            </a: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）泵在额定工况下所需电动机驱动功率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）驱动泵的转矩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164288" y="4211874"/>
            <a:ext cx="1739953" cy="2003117"/>
            <a:chOff x="1152" y="1124"/>
            <a:chExt cx="1902" cy="222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152" y="1797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0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en-US" altLang="zh-CN" b="1" baseline="-25000" dirty="0"/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2564" y="2722"/>
              <a:ext cx="288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en-US" altLang="zh-CN" b="1" baseline="-250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923081" y="3782272"/>
            <a:ext cx="46410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电动机驱动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功率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P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pq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/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η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84.77kw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驱动泵的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b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=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/(2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n)= 852.53N·m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71507" y="4501076"/>
            <a:ext cx="1564844" cy="5105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国际单位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4211" y="-30600"/>
            <a:ext cx="9175721" cy="208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2-3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某变量叶片泵转子外径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d=83mm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，定子内径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D=89mm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，叶片宽度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B=30mm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，试求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）叶片泵排量为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16ml/r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时的偏心量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180000">
              <a:lnSpc>
                <a:spcPct val="12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）叶片泵最大可能的排量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Vmax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635625"/>
            <a:ext cx="609012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D=89mm;  B=30mm; V=16ml/r; d=83mm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     e= V/(2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DB)= 0.95mm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2)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89-83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/2 = 3mm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取最小间隙为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0.5mm,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zh-CN" altLang="en-US" sz="2400" b="1" baseline="-25000" dirty="0" smtClean="0">
                <a:latin typeface="楷体" pitchFamily="49" charset="-122"/>
                <a:ea typeface="楷体" pitchFamily="49" charset="-122"/>
              </a:rPr>
              <a:t>实际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2.5mm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V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 2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sz="2400" b="1" dirty="0" err="1" smtClean="0">
                <a:latin typeface="楷体" pitchFamily="49" charset="-122"/>
                <a:ea typeface="楷体" pitchFamily="49" charset="-122"/>
              </a:rPr>
              <a:t>DeB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= 41.9 ml/r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525433"/>
              </p:ext>
            </p:extLst>
          </p:nvPr>
        </p:nvGraphicFramePr>
        <p:xfrm>
          <a:off x="7281898" y="6165304"/>
          <a:ext cx="1800200" cy="44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4" imgW="685935" imgH="142943" progId="Equation.3">
                  <p:embed/>
                </p:oleObj>
              </mc:Choice>
              <mc:Fallback>
                <p:oleObj name="公式" r:id="rId4" imgW="685935" imgH="1429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98" y="6165304"/>
                        <a:ext cx="1800200" cy="440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D:\Document\教学\液压系统教学\图片\位图\2004\3-1-10.jpg"/>
          <p:cNvPicPr>
            <a:picLocks noChangeAspect="1" noChangeArrowheads="1"/>
          </p:cNvPicPr>
          <p:nvPr/>
        </p:nvPicPr>
        <p:blipFill>
          <a:blip r:embed="rId6" cstate="print">
            <a:lum bright="-18000" contras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843" y="3789040"/>
            <a:ext cx="158558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4877367" y="6180329"/>
            <a:ext cx="1896330" cy="51059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316ml/rad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4314" y="0"/>
            <a:ext cx="9158314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000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2-5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一限压式变量叶片泵特性曲线如图所示，设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∠p</a:t>
            </a:r>
            <a:r>
              <a:rPr lang="en-US" altLang="zh-CN" sz="2400" b="1" baseline="-25000" dirty="0" err="1"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/2,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试求该泵输出的最大功率和此时的压力。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3" y="1268760"/>
            <a:ext cx="7464761" cy="3888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/>
        </p:spPr>
      </p:pic>
      <p:sp>
        <p:nvSpPr>
          <p:cNvPr id="2" name="矩形 1"/>
          <p:cNvSpPr/>
          <p:nvPr/>
        </p:nvSpPr>
        <p:spPr>
          <a:xfrm>
            <a:off x="5122936" y="1629601"/>
            <a:ext cx="457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400" b="1" baseline="-25000" dirty="0" err="1">
                <a:latin typeface="楷体" pitchFamily="49" charset="-122"/>
                <a:ea typeface="楷体" pitchFamily="49" charset="-122"/>
              </a:rPr>
              <a:t>max</a:t>
            </a:r>
            <a:endParaRPr lang="zh-CN" altLang="en-US" sz="1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508104" y="2060848"/>
            <a:ext cx="72008" cy="273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580112" y="4923315"/>
            <a:ext cx="86743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(p</a:t>
            </a:r>
            <a:r>
              <a:rPr lang="en-US" altLang="zh-CN" sz="1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q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347864" y="4015646"/>
            <a:ext cx="27443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-14314" y="5591131"/>
            <a:ext cx="915831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∠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，最大功率在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右侧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附近，假设在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q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、两个三角形相似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，得出下式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403648" y="2952210"/>
            <a:ext cx="3719288" cy="314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70117" y="2721063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b="1" baseline="-25000" dirty="0" err="1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45" y="-45270"/>
            <a:ext cx="4188655" cy="2996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/>
        </p:spPr>
      </p:pic>
      <p:cxnSp>
        <p:nvCxnSpPr>
          <p:cNvPr id="4" name="直接连接符 3"/>
          <p:cNvCxnSpPr/>
          <p:nvPr/>
        </p:nvCxnSpPr>
        <p:spPr>
          <a:xfrm>
            <a:off x="7812360" y="1556792"/>
            <a:ext cx="0" cy="11611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9770" y="3818052"/>
            <a:ext cx="8280920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400" b="1" baseline="-25000" dirty="0" err="1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 p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)/(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p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400" b="1" baseline="-250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 p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)/(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1/2p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q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/[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4(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)]</a:t>
            </a:r>
          </a:p>
          <a:p>
            <a:pPr>
              <a:lnSpc>
                <a:spcPct val="200000"/>
              </a:lnSpc>
            </a:pPr>
            <a:endParaRPr lang="en-US" altLang="zh-CN" sz="1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453" y="1556792"/>
            <a:ext cx="427177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= q</a:t>
            </a:r>
            <a:r>
              <a:rPr lang="en-US" altLang="zh-CN" sz="2400" b="1" baseline="-250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max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 p</a:t>
            </a:r>
            <a:r>
              <a:rPr lang="en-US" altLang="zh-CN" sz="2400" b="1" baseline="-250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049672" y="2960724"/>
            <a:ext cx="954107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200" b="1" baseline="-250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(p</a:t>
            </a:r>
            <a:r>
              <a:rPr lang="en-US" altLang="zh-CN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, q</a:t>
            </a:r>
            <a:r>
              <a:rPr lang="en-US" altLang="zh-CN" sz="12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598266" y="2362935"/>
            <a:ext cx="90281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200" b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12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189893" y="2990866"/>
            <a:ext cx="87716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C(</a:t>
            </a:r>
            <a:r>
              <a:rPr lang="en-US" altLang="zh-CN" sz="1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200" b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0)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05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2759</TotalTime>
  <Words>558</Words>
  <Application>Microsoft Office PowerPoint</Application>
  <PresentationFormat>全屏显示(4:3)</PresentationFormat>
  <Paragraphs>62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楷体</vt:lpstr>
      <vt:lpstr>隶书</vt:lpstr>
      <vt:lpstr>宋体</vt:lpstr>
      <vt:lpstr>Calibri</vt:lpstr>
      <vt:lpstr>Constantia</vt:lpstr>
      <vt:lpstr>Tahoma</vt:lpstr>
      <vt:lpstr>Wingdings 2</vt:lpstr>
      <vt:lpstr>流畅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典型液压传系统动</dc:title>
  <dc:creator>wq</dc:creator>
  <cp:lastModifiedBy>wangqiang</cp:lastModifiedBy>
  <cp:revision>203</cp:revision>
  <dcterms:created xsi:type="dcterms:W3CDTF">2002-06-25T08:55:42Z</dcterms:created>
  <dcterms:modified xsi:type="dcterms:W3CDTF">2016-11-09T23:54:03Z</dcterms:modified>
</cp:coreProperties>
</file>