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1"/>
  </p:notesMasterIdLst>
  <p:sldIdLst>
    <p:sldId id="469" r:id="rId2"/>
    <p:sldId id="474" r:id="rId3"/>
    <p:sldId id="475" r:id="rId4"/>
    <p:sldId id="479" r:id="rId5"/>
    <p:sldId id="480" r:id="rId6"/>
    <p:sldId id="481" r:id="rId7"/>
    <p:sldId id="483" r:id="rId8"/>
    <p:sldId id="482" r:id="rId9"/>
    <p:sldId id="477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0066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9" autoAdjust="0"/>
    <p:restoredTop sz="94585" autoAdjust="0"/>
  </p:normalViewPr>
  <p:slideViewPr>
    <p:cSldViewPr>
      <p:cViewPr varScale="1">
        <p:scale>
          <a:sx n="77" d="100"/>
          <a:sy n="77" d="100"/>
        </p:scale>
        <p:origin x="109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278CF15-22B4-4260-8AD2-DA3672F3339F}" type="datetimeFigureOut">
              <a:rPr lang="zh-CN" altLang="en-US"/>
              <a:pPr>
                <a:defRPr/>
              </a:pPr>
              <a:t>2016/11/24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F552177-591A-4AC3-A99D-5B57545CE9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B2C9C-7A46-400F-8D00-E50B1752A6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477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41EFE-4E61-43ED-8A26-DE31214B3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77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43317-1424-40DA-8FF3-0241847BD2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98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EB9C8-12EC-4914-9AC9-BBA51D43F8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58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2BF51-C7CE-4861-870D-A9E34E9DF8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780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B5ED1-0130-43E1-842D-00CF980F55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40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70D9E-A132-4FA6-A44B-D4CB774059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16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B00AF-C4CF-4A2A-AD0A-299F25619B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398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ECFC4-626B-41F8-9BDB-C5D17BC05E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40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AC9DE-16CE-469E-A71B-ACB4F2D7C6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96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AC5AC-9F54-4B66-86FF-9F86076A1E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02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D1E6B8D-726D-4227-9773-3F19F0176F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57" r:id="rId2"/>
    <p:sldLayoutId id="2147483866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7" r:id="rId9"/>
    <p:sldLayoutId id="2147483863" r:id="rId10"/>
    <p:sldLayoutId id="21474838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5696" y="2348880"/>
            <a:ext cx="5054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第三章 液压执行元件课后练习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26472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3-1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已知某液压马达的排量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V=250mL/r,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液压马达入口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压力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 10.5MPa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，出口压力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 1.0MPa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，其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总效率</a:t>
            </a:r>
            <a:r>
              <a:rPr lang="el-GR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 0.9,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容积效率</a:t>
            </a:r>
            <a:r>
              <a:rPr lang="el-GR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 0.92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，当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输入流量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q= 22L/min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时，试求液压马达的实际转速和液压马达的输出转矩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T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45840" y="2719809"/>
            <a:ext cx="4572000" cy="27515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V = 250mL/r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400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输入</a:t>
            </a:r>
            <a:r>
              <a:rPr kumimoji="1" lang="en-US" altLang="zh-CN" sz="2400" b="1" dirty="0" smtClean="0">
                <a:latin typeface="楷体"/>
                <a:ea typeface="楷体"/>
              </a:rPr>
              <a:t>= 22L/min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 dirty="0" smtClean="0">
                <a:latin typeface="楷体"/>
                <a:ea typeface="楷体"/>
              </a:rPr>
              <a:t>p</a:t>
            </a:r>
            <a:r>
              <a:rPr kumimoji="1" lang="en-US" altLang="zh-CN" sz="2400" b="1" baseline="-25000" dirty="0" smtClean="0">
                <a:latin typeface="楷体"/>
                <a:ea typeface="楷体"/>
              </a:rPr>
              <a:t>2</a:t>
            </a:r>
            <a:r>
              <a:rPr kumimoji="1" lang="en-US" altLang="zh-CN" sz="2400" b="1" dirty="0" smtClean="0">
                <a:latin typeface="楷体"/>
                <a:ea typeface="楷体"/>
              </a:rPr>
              <a:t>= 1.0MPa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 dirty="0" smtClean="0">
                <a:latin typeface="楷体"/>
                <a:ea typeface="楷体"/>
              </a:rPr>
              <a:t>p</a:t>
            </a:r>
            <a:r>
              <a:rPr kumimoji="1" lang="en-US" altLang="zh-CN" sz="2400" b="1" baseline="-25000" dirty="0" smtClean="0">
                <a:latin typeface="楷体"/>
                <a:ea typeface="楷体"/>
              </a:rPr>
              <a:t>1</a:t>
            </a:r>
            <a:r>
              <a:rPr kumimoji="1" lang="en-US" altLang="zh-CN" sz="2400" b="1" dirty="0" smtClean="0">
                <a:latin typeface="楷体"/>
                <a:ea typeface="楷体"/>
              </a:rPr>
              <a:t>= 10.5MPa</a:t>
            </a:r>
          </a:p>
          <a:p>
            <a:pPr>
              <a:lnSpc>
                <a:spcPct val="120000"/>
              </a:lnSpc>
            </a:pPr>
            <a:r>
              <a:rPr lang="el-GR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=0.92</a:t>
            </a:r>
          </a:p>
          <a:p>
            <a:pPr>
              <a:lnSpc>
                <a:spcPct val="120000"/>
              </a:lnSpc>
            </a:pPr>
            <a:r>
              <a:rPr lang="el-GR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=0.9</a:t>
            </a:r>
            <a:endParaRPr lang="zh-CN" altLang="en-US" sz="2400" dirty="0"/>
          </a:p>
        </p:txBody>
      </p:sp>
      <p:sp>
        <p:nvSpPr>
          <p:cNvPr id="8" name="双大括号 7"/>
          <p:cNvSpPr/>
          <p:nvPr/>
        </p:nvSpPr>
        <p:spPr>
          <a:xfrm>
            <a:off x="354826" y="2714319"/>
            <a:ext cx="2921444" cy="2539143"/>
          </a:xfrm>
          <a:prstGeom prst="brace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090" y="2283609"/>
            <a:ext cx="2683529" cy="201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3461011" y="3522225"/>
            <a:ext cx="220445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n =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输入</a:t>
            </a:r>
            <a:r>
              <a:rPr lang="el-GR" altLang="zh-CN" sz="2400" b="1" dirty="0" smtClean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v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V</a:t>
            </a:r>
          </a:p>
        </p:txBody>
      </p:sp>
      <p:sp>
        <p:nvSpPr>
          <p:cNvPr id="15" name="矩形 14"/>
          <p:cNvSpPr/>
          <p:nvPr/>
        </p:nvSpPr>
        <p:spPr>
          <a:xfrm>
            <a:off x="3374047" y="4268888"/>
            <a:ext cx="261642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T </a:t>
            </a:r>
            <a:r>
              <a:rPr lang="en-US" altLang="zh-CN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/>
                <a:ea typeface="楷体"/>
              </a:rPr>
              <a:t>⊿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el-GR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4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/(</a:t>
            </a:r>
            <a:r>
              <a:rPr lang="en-US" altLang="zh-CN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l-GR" altLang="zh-CN" sz="2400" b="1" dirty="0">
                <a:solidFill>
                  <a:prstClr val="black"/>
                </a:solidFill>
                <a:latin typeface="楷体"/>
                <a:ea typeface="楷体"/>
              </a:rPr>
              <a:t>π</a:t>
            </a:r>
            <a:r>
              <a:rPr lang="en-US" altLang="zh-CN" sz="2400" b="1" dirty="0">
                <a:solidFill>
                  <a:prstClr val="black"/>
                </a:solidFill>
                <a:latin typeface="楷体"/>
                <a:ea typeface="楷体"/>
              </a:rPr>
              <a:t>)</a:t>
            </a:r>
          </a:p>
        </p:txBody>
      </p:sp>
      <p:sp>
        <p:nvSpPr>
          <p:cNvPr id="11" name="矩形 10"/>
          <p:cNvSpPr/>
          <p:nvPr/>
        </p:nvSpPr>
        <p:spPr>
          <a:xfrm>
            <a:off x="683568" y="5657722"/>
            <a:ext cx="3661031" cy="984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总效率</a:t>
            </a:r>
            <a:r>
              <a:rPr kumimoji="1" lang="el-GR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=0.9   </a:t>
            </a:r>
            <a:endParaRPr kumimoji="1" lang="en-US" altLang="zh-CN" sz="24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1200"/>
              </a:spcBef>
            </a:pP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机械效率</a:t>
            </a:r>
            <a:r>
              <a:rPr kumimoji="1" lang="el-GR" altLang="zh-CN" sz="2400" b="1" dirty="0">
                <a:latin typeface="楷体" pitchFamily="49" charset="-122"/>
                <a:ea typeface="楷体" pitchFamily="49" charset="-122"/>
              </a:rPr>
              <a:t>η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=</a:t>
            </a:r>
            <a:r>
              <a:rPr kumimoji="1" lang="el-GR" altLang="zh-CN" sz="2400" b="1" dirty="0">
                <a:latin typeface="楷体" pitchFamily="49" charset="-122"/>
                <a:ea typeface="楷体" pitchFamily="49" charset="-122"/>
              </a:rPr>
              <a:t>η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/</a:t>
            </a:r>
            <a:r>
              <a:rPr kumimoji="1" lang="el-GR" altLang="zh-CN" sz="2400" b="1" dirty="0">
                <a:latin typeface="楷体" pitchFamily="49" charset="-122"/>
                <a:ea typeface="楷体" pitchFamily="49" charset="-122"/>
              </a:rPr>
              <a:t>η</a:t>
            </a:r>
            <a:r>
              <a:rPr kumimoji="1"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5990469" y="5419247"/>
            <a:ext cx="282801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 n = 80.96r/min  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 T = 369.96N·m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65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26472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3-2 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一个液压泵，当负载压力为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8MPa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时，输出流量为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96L/min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，压力为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10MPa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时，输出流量为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94L/min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，用此泵带动一排量为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80mL/r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的液压马达。当负载为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120Nm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时，马达的机械效率为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0.94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，转速为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1100r/min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。试求此时液压马达的容积效率。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964781" y="2895524"/>
            <a:ext cx="187142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V = 80mL/r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T=120Nm</a:t>
            </a:r>
          </a:p>
          <a:p>
            <a:pPr>
              <a:lnSpc>
                <a:spcPct val="120000"/>
              </a:lnSpc>
            </a:pPr>
            <a:r>
              <a:rPr lang="el-GR" altLang="zh-CN" sz="2400" b="1" dirty="0" smtClean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m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=0.94</a:t>
            </a:r>
            <a:endParaRPr lang="zh-CN" altLang="en-US" sz="2400" dirty="0"/>
          </a:p>
        </p:txBody>
      </p:sp>
      <p:sp>
        <p:nvSpPr>
          <p:cNvPr id="8" name="双大括号 7"/>
          <p:cNvSpPr/>
          <p:nvPr/>
        </p:nvSpPr>
        <p:spPr>
          <a:xfrm>
            <a:off x="564702" y="2903163"/>
            <a:ext cx="2459357" cy="1421928"/>
          </a:xfrm>
          <a:prstGeom prst="brace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74212"/>
            <a:ext cx="2683529" cy="201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3413709" y="5885022"/>
            <a:ext cx="2299053" cy="553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l-GR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400" b="1" dirty="0" err="1" smtClean="0">
                <a:latin typeface="楷体" pitchFamily="49" charset="-122"/>
                <a:ea typeface="楷体" pitchFamily="49" charset="-122"/>
              </a:rPr>
              <a:t>nV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输入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23983" y="2888667"/>
            <a:ext cx="261642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T </a:t>
            </a:r>
            <a:r>
              <a:rPr lang="en-US" altLang="zh-CN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/>
                <a:ea typeface="楷体"/>
              </a:rPr>
              <a:t>⊿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el-GR" altLang="zh-CN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400" b="1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4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/(</a:t>
            </a:r>
            <a:r>
              <a:rPr lang="en-US" altLang="zh-CN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l-GR" altLang="zh-CN" sz="2400" b="1" dirty="0">
                <a:solidFill>
                  <a:prstClr val="black"/>
                </a:solidFill>
                <a:latin typeface="楷体"/>
                <a:ea typeface="楷体"/>
              </a:rPr>
              <a:t>π</a:t>
            </a:r>
            <a:r>
              <a:rPr lang="en-US" altLang="zh-CN" sz="2400" b="1" dirty="0" smtClean="0">
                <a:solidFill>
                  <a:prstClr val="black"/>
                </a:solidFill>
                <a:latin typeface="楷体"/>
                <a:ea typeface="楷体"/>
              </a:rPr>
              <a:t>)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楷体"/>
                <a:ea typeface="楷体"/>
              </a:rPr>
              <a:t>⊿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l-GR" altLang="zh-CN" sz="2400" b="1" dirty="0" smtClean="0">
                <a:solidFill>
                  <a:prstClr val="black"/>
                </a:solidFill>
                <a:latin typeface="楷体"/>
                <a:ea typeface="楷体"/>
              </a:rPr>
              <a:t>π</a:t>
            </a:r>
            <a:r>
              <a:rPr lang="en-US" altLang="zh-CN" sz="2400" b="1" dirty="0" smtClean="0">
                <a:solidFill>
                  <a:prstClr val="black"/>
                </a:solidFill>
                <a:latin typeface="楷体"/>
                <a:ea typeface="楷体"/>
              </a:rPr>
              <a:t>T/(</a:t>
            </a:r>
            <a:r>
              <a:rPr lang="en-US" altLang="zh-CN" sz="24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el-GR" altLang="zh-CN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400" b="1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400" b="1" dirty="0" smtClean="0">
                <a:solidFill>
                  <a:prstClr val="black"/>
                </a:solidFill>
                <a:latin typeface="楷体"/>
                <a:ea typeface="楷体"/>
              </a:rPr>
              <a:t>)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楷体"/>
                <a:ea typeface="楷体"/>
              </a:rPr>
              <a:t>⊿</a:t>
            </a: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 </a:t>
            </a:r>
            <a:r>
              <a:rPr lang="en-US" altLang="zh-CN" sz="2400" b="1" dirty="0" smtClean="0">
                <a:solidFill>
                  <a:prstClr val="black"/>
                </a:solidFill>
                <a:latin typeface="楷体"/>
                <a:ea typeface="楷体"/>
              </a:rPr>
              <a:t>=10.02MPa</a:t>
            </a:r>
            <a:endParaRPr lang="en-US" altLang="zh-CN" sz="2400" b="1" dirty="0">
              <a:solidFill>
                <a:prstClr val="black"/>
              </a:solidFill>
              <a:latin typeface="楷体"/>
              <a:ea typeface="楷体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255" y="4648071"/>
            <a:ext cx="812596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kumimoji="1" lang="zh-CN" altLang="en-US" sz="2400" b="1" baseline="-25000" dirty="0" smtClean="0">
                <a:latin typeface="楷体" pitchFamily="49" charset="-122"/>
                <a:ea typeface="楷体" pitchFamily="49" charset="-122"/>
              </a:rPr>
              <a:t>理论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-96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/8 =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（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q</a:t>
            </a:r>
            <a:r>
              <a:rPr kumimoji="1" lang="zh-CN" altLang="en-US" sz="2400" b="1" baseline="-25000" dirty="0">
                <a:latin typeface="楷体" pitchFamily="49" charset="-122"/>
                <a:ea typeface="楷体" pitchFamily="49" charset="-122"/>
              </a:rPr>
              <a:t>理论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-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94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/10 =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kumimoji="1" lang="zh-CN" altLang="en-US" sz="2400" b="1" baseline="-25000" dirty="0" smtClean="0">
                <a:latin typeface="楷体" pitchFamily="49" charset="-122"/>
                <a:ea typeface="楷体" pitchFamily="49" charset="-122"/>
              </a:rPr>
              <a:t>理论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kumimoji="1" lang="zh-CN" altLang="en-US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输入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/10.02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873814" y="6041988"/>
            <a:ext cx="1752403" cy="6093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l-GR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kumimoji="1" lang="en-US" altLang="zh-CN" sz="2800" b="1" dirty="0" smtClean="0">
                <a:latin typeface="楷体" pitchFamily="49" charset="-122"/>
                <a:ea typeface="楷体" pitchFamily="49" charset="-122"/>
              </a:rPr>
              <a:t>=0.936</a:t>
            </a:r>
            <a:endParaRPr kumimoji="1" lang="en-US" altLang="zh-CN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双大括号 11"/>
          <p:cNvSpPr/>
          <p:nvPr/>
        </p:nvSpPr>
        <p:spPr>
          <a:xfrm>
            <a:off x="598950" y="5672657"/>
            <a:ext cx="2390859" cy="1144123"/>
          </a:xfrm>
          <a:prstGeom prst="brace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8408" y="5672657"/>
            <a:ext cx="2050561" cy="978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V =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80mL/r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n =1100r/min</a:t>
            </a:r>
            <a:endParaRPr kumimoji="1"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72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2259" y="18135"/>
            <a:ext cx="9126472" cy="22159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3-3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图所示两个结构相同相互串联的液压缸，无杆腔的面积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=100 ⅹ10</a:t>
            </a:r>
            <a:r>
              <a:rPr kumimoji="1"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-4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m</a:t>
            </a:r>
            <a:r>
              <a:rPr kumimoji="1"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有杆腔面积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=80ⅹ10</a:t>
            </a:r>
            <a:r>
              <a:rPr kumimoji="1"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-4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m</a:t>
            </a:r>
            <a:r>
              <a:rPr kumimoji="1"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缸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输入压力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=0.9MPa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，输入流量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=12L/min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，不计损失和泄漏，求：</a:t>
            </a:r>
            <a:endParaRPr kumimoji="1"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kumimoji="1"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）两缸承受相同负载（</a:t>
            </a:r>
            <a:r>
              <a:rPr kumimoji="1" lang="en-US" altLang="zh-CN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kumimoji="1" lang="en-US" altLang="zh-CN" sz="2400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 F</a:t>
            </a:r>
            <a:r>
              <a:rPr kumimoji="1" lang="en-US" altLang="zh-CN" sz="2400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）时，该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负载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的数值及两缸的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运动速度。</a:t>
            </a:r>
            <a:endParaRPr kumimoji="1" lang="en-US" altLang="zh-CN" sz="24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60032" y="2484472"/>
            <a:ext cx="2943683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1)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F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= F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 F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 P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 </a:t>
            </a:r>
          </a:p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 F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 P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- P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635266" y="3935147"/>
            <a:ext cx="2685195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2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 0.5MPa</a:t>
            </a:r>
            <a:endParaRPr kumimoji="1"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F</a:t>
            </a: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=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F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=5000N</a:t>
            </a:r>
          </a:p>
        </p:txBody>
      </p:sp>
      <p:sp>
        <p:nvSpPr>
          <p:cNvPr id="10" name="矩形 9"/>
          <p:cNvSpPr/>
          <p:nvPr/>
        </p:nvSpPr>
        <p:spPr>
          <a:xfrm>
            <a:off x="5654422" y="4942735"/>
            <a:ext cx="2685195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kumimoji="1"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=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q/A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endParaRPr kumimoji="1"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 = 0.02m/s</a:t>
            </a:r>
            <a:endParaRPr lang="zh-CN" altLang="en-US" sz="2400" dirty="0"/>
          </a:p>
          <a:p>
            <a:r>
              <a:rPr kumimoji="1"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V</a:t>
            </a:r>
            <a:r>
              <a:rPr kumimoji="1"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A</a:t>
            </a: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2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V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/A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  </a:t>
            </a:r>
          </a:p>
          <a:p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 0.016m/s</a:t>
            </a:r>
            <a:endParaRPr lang="zh-CN" altLang="en-US" sz="2400" dirty="0"/>
          </a:p>
        </p:txBody>
      </p:sp>
      <p:pic>
        <p:nvPicPr>
          <p:cNvPr id="8" name="Picture 14" descr="Image012"/>
          <p:cNvPicPr>
            <a:picLocks noChangeAspect="1" noChangeArrowheads="1"/>
          </p:cNvPicPr>
          <p:nvPr/>
        </p:nvPicPr>
        <p:blipFill>
          <a:blip r:embed="rId2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450" y="4575437"/>
            <a:ext cx="5220072" cy="2304256"/>
          </a:xfrm>
          <a:prstGeom prst="rect">
            <a:avLst/>
          </a:prstGeom>
          <a:solidFill>
            <a:schemeClr val="bg2"/>
          </a:solidFill>
          <a:extLst/>
        </p:spPr>
      </p:pic>
      <p:sp>
        <p:nvSpPr>
          <p:cNvPr id="9" name="双大括号 8"/>
          <p:cNvSpPr/>
          <p:nvPr/>
        </p:nvSpPr>
        <p:spPr>
          <a:xfrm>
            <a:off x="564702" y="2903163"/>
            <a:ext cx="2639146" cy="1421928"/>
          </a:xfrm>
          <a:prstGeom prst="brace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06555" y="2828214"/>
            <a:ext cx="24482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= 0.9MPa     </a:t>
            </a:r>
          </a:p>
          <a:p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q</a:t>
            </a: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=12L/min </a:t>
            </a:r>
          </a:p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=100ⅹ10</a:t>
            </a:r>
            <a:r>
              <a:rPr kumimoji="1"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-4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m</a:t>
            </a:r>
            <a:r>
              <a:rPr kumimoji="1"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2   </a:t>
            </a:r>
            <a:endParaRPr kumimoji="1" lang="en-US" altLang="zh-CN" sz="2400" b="1" baseline="30000" dirty="0">
              <a:latin typeface="楷体" pitchFamily="49" charset="-122"/>
              <a:ea typeface="楷体" pitchFamily="49" charset="-122"/>
            </a:endParaRPr>
          </a:p>
          <a:p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=80ⅹ10</a:t>
            </a:r>
            <a:r>
              <a:rPr kumimoji="1" lang="en-US" altLang="zh-CN" sz="2400" b="1" baseline="30000" dirty="0">
                <a:latin typeface="楷体" pitchFamily="49" charset="-122"/>
                <a:ea typeface="楷体" pitchFamily="49" charset="-122"/>
              </a:rPr>
              <a:t>-4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m</a:t>
            </a:r>
            <a:r>
              <a:rPr kumimoji="1" lang="en-US" altLang="zh-CN" sz="2400" b="1" baseline="30000" dirty="0">
                <a:latin typeface="楷体" pitchFamily="49" charset="-122"/>
                <a:ea typeface="楷体" pitchFamily="49" charset="-122"/>
              </a:rPr>
              <a:t>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22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94593"/>
            <a:ext cx="9126472" cy="10618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12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kumimoji="1" lang="en-US" altLang="zh-CN" sz="12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kumimoji="1"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）缸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的输入压力是缸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的一半（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P</a:t>
            </a:r>
            <a:r>
              <a:rPr kumimoji="1" lang="en-US" altLang="zh-CN" sz="2000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= 2P</a:t>
            </a:r>
            <a:r>
              <a:rPr kumimoji="1" lang="en-US" altLang="zh-CN" sz="2000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）时，两缸各能承受多少负载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？</a:t>
            </a:r>
            <a:endParaRPr kumimoji="1" lang="en-US" altLang="zh-CN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36096" y="2233432"/>
            <a:ext cx="3240360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2) F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 P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- P</a:t>
            </a: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2 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2</a:t>
            </a:r>
            <a:endParaRPr lang="zh-CN" altLang="en-US" sz="2400" dirty="0"/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      = 5400N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   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   F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 =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 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1 </a:t>
            </a:r>
            <a:endParaRPr kumimoji="1" lang="en-US" altLang="zh-CN" sz="2400" b="1" baseline="-250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       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=4500N</a:t>
            </a:r>
            <a:endParaRPr kumimoji="1"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endParaRPr lang="zh-CN" altLang="en-US" sz="2400" dirty="0"/>
          </a:p>
        </p:txBody>
      </p:sp>
      <p:pic>
        <p:nvPicPr>
          <p:cNvPr id="6" name="Picture 14" descr="Image012"/>
          <p:cNvPicPr>
            <a:picLocks noChangeAspect="1" noChangeArrowheads="1"/>
          </p:cNvPicPr>
          <p:nvPr/>
        </p:nvPicPr>
        <p:blipFill>
          <a:blip r:embed="rId2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77072"/>
            <a:ext cx="4675061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双大括号 7"/>
          <p:cNvSpPr/>
          <p:nvPr/>
        </p:nvSpPr>
        <p:spPr>
          <a:xfrm>
            <a:off x="829304" y="2107176"/>
            <a:ext cx="2950607" cy="1421928"/>
          </a:xfrm>
          <a:prstGeom prst="brace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59884" y="2033310"/>
            <a:ext cx="21654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= 0.9MPa</a:t>
            </a:r>
          </a:p>
          <a:p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2 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= 0.45MPa</a:t>
            </a:r>
          </a:p>
          <a:p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=100ⅹ10</a:t>
            </a:r>
            <a:r>
              <a:rPr kumimoji="1"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-4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m</a:t>
            </a:r>
            <a:r>
              <a:rPr kumimoji="1"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2</a:t>
            </a:r>
            <a:endParaRPr kumimoji="1" lang="en-US" altLang="zh-CN" sz="2400" b="1" baseline="30000" dirty="0">
              <a:latin typeface="楷体" pitchFamily="49" charset="-122"/>
              <a:ea typeface="楷体" pitchFamily="49" charset="-122"/>
            </a:endParaRPr>
          </a:p>
          <a:p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=80ⅹ10</a:t>
            </a:r>
            <a:r>
              <a:rPr kumimoji="1" lang="en-US" altLang="zh-CN" sz="2400" b="1" baseline="30000" dirty="0">
                <a:latin typeface="楷体" pitchFamily="49" charset="-122"/>
                <a:ea typeface="楷体" pitchFamily="49" charset="-122"/>
              </a:rPr>
              <a:t>-4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m</a:t>
            </a:r>
            <a:r>
              <a:rPr kumimoji="1" lang="en-US" altLang="zh-CN" sz="2400" b="1" baseline="30000" dirty="0">
                <a:latin typeface="楷体" pitchFamily="49" charset="-122"/>
                <a:ea typeface="楷体" pitchFamily="49" charset="-122"/>
              </a:rPr>
              <a:t>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61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94593"/>
            <a:ext cx="9126472" cy="21544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000" b="1" dirty="0" smtClean="0">
                <a:latin typeface="楷体" pitchFamily="49" charset="-122"/>
                <a:ea typeface="楷体" pitchFamily="49" charset="-122"/>
              </a:rPr>
              <a:t>图所示两个结构相同相互串联的液压缸，无杆腔的面积</a:t>
            </a:r>
            <a:r>
              <a:rPr kumimoji="1" lang="en-US" altLang="zh-CN" sz="20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0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2000" b="1" dirty="0" smtClean="0">
                <a:latin typeface="楷体" pitchFamily="49" charset="-122"/>
                <a:ea typeface="楷体" pitchFamily="49" charset="-122"/>
              </a:rPr>
              <a:t>=100 ⅹ10</a:t>
            </a:r>
            <a:r>
              <a:rPr kumimoji="1" lang="en-US" altLang="zh-CN" sz="2000" b="1" baseline="30000" dirty="0" smtClean="0">
                <a:latin typeface="楷体" pitchFamily="49" charset="-122"/>
                <a:ea typeface="楷体" pitchFamily="49" charset="-122"/>
              </a:rPr>
              <a:t>-4</a:t>
            </a:r>
            <a:r>
              <a:rPr kumimoji="1" lang="en-US" altLang="zh-CN" sz="2000" b="1" dirty="0" smtClean="0">
                <a:latin typeface="楷体" pitchFamily="49" charset="-122"/>
                <a:ea typeface="楷体" pitchFamily="49" charset="-122"/>
              </a:rPr>
              <a:t>m</a:t>
            </a:r>
            <a:r>
              <a:rPr kumimoji="1" lang="en-US" altLang="zh-CN" sz="2000" b="1" baseline="30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2000" b="1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kumimoji="1" lang="zh-CN" altLang="en-US" sz="2000" b="1" dirty="0" smtClean="0">
                <a:latin typeface="楷体" pitchFamily="49" charset="-122"/>
                <a:ea typeface="楷体" pitchFamily="49" charset="-122"/>
              </a:rPr>
              <a:t>有杆腔面积</a:t>
            </a:r>
            <a:r>
              <a:rPr kumimoji="1" lang="en-US" altLang="zh-CN" sz="20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0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2000" b="1" dirty="0" smtClean="0">
                <a:latin typeface="楷体" pitchFamily="49" charset="-122"/>
                <a:ea typeface="楷体" pitchFamily="49" charset="-122"/>
              </a:rPr>
              <a:t>=80ⅹ10</a:t>
            </a:r>
            <a:r>
              <a:rPr kumimoji="1" lang="en-US" altLang="zh-CN" sz="2000" b="1" baseline="30000" dirty="0" smtClean="0">
                <a:latin typeface="楷体" pitchFamily="49" charset="-122"/>
                <a:ea typeface="楷体" pitchFamily="49" charset="-122"/>
              </a:rPr>
              <a:t>-4</a:t>
            </a:r>
            <a:r>
              <a:rPr kumimoji="1" lang="en-US" altLang="zh-CN" sz="2000" b="1" dirty="0" smtClean="0">
                <a:latin typeface="楷体" pitchFamily="49" charset="-122"/>
                <a:ea typeface="楷体" pitchFamily="49" charset="-122"/>
              </a:rPr>
              <a:t>m</a:t>
            </a:r>
            <a:r>
              <a:rPr kumimoji="1" lang="en-US" altLang="zh-CN" sz="2000" b="1" baseline="30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2000" b="1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kumimoji="1" lang="zh-CN" altLang="en-US" sz="2000" b="1" dirty="0" smtClean="0">
                <a:latin typeface="楷体" pitchFamily="49" charset="-122"/>
                <a:ea typeface="楷体" pitchFamily="49" charset="-122"/>
              </a:rPr>
              <a:t>缸</a:t>
            </a:r>
            <a:r>
              <a:rPr kumimoji="1" lang="en-US" altLang="zh-CN" sz="20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zh-CN" altLang="en-US" sz="2000" b="1" dirty="0" smtClean="0">
                <a:latin typeface="楷体" pitchFamily="49" charset="-122"/>
                <a:ea typeface="楷体" pitchFamily="49" charset="-122"/>
              </a:rPr>
              <a:t>输入压力</a:t>
            </a:r>
            <a:r>
              <a:rPr kumimoji="1" lang="en-US" altLang="zh-CN" sz="20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000" b="1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2000" b="1" dirty="0" smtClean="0">
                <a:latin typeface="楷体" pitchFamily="49" charset="-122"/>
                <a:ea typeface="楷体" pitchFamily="49" charset="-122"/>
              </a:rPr>
              <a:t>=0.9MPa</a:t>
            </a:r>
            <a:r>
              <a:rPr kumimoji="1" lang="zh-CN" altLang="en-US" sz="2000" b="1" dirty="0" smtClean="0">
                <a:latin typeface="楷体" pitchFamily="49" charset="-122"/>
                <a:ea typeface="楷体" pitchFamily="49" charset="-122"/>
              </a:rPr>
              <a:t>，输入流量</a:t>
            </a:r>
            <a:r>
              <a:rPr kumimoji="1" lang="en-US" altLang="zh-CN" sz="2000" b="1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kumimoji="1" lang="en-US" altLang="zh-CN" sz="2000" b="1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2000" b="1" dirty="0" smtClean="0">
                <a:latin typeface="楷体" pitchFamily="49" charset="-122"/>
                <a:ea typeface="楷体" pitchFamily="49" charset="-122"/>
              </a:rPr>
              <a:t>=12L/min</a:t>
            </a:r>
            <a:r>
              <a:rPr kumimoji="1" lang="zh-CN" altLang="en-US" sz="2000" b="1" dirty="0" smtClean="0">
                <a:latin typeface="楷体" pitchFamily="49" charset="-122"/>
                <a:ea typeface="楷体" pitchFamily="49" charset="-122"/>
              </a:rPr>
              <a:t>，不计损失和泄漏，求：</a:t>
            </a:r>
            <a:endParaRPr kumimoji="1"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12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zh-CN" altLang="en-US" sz="1200" b="1" dirty="0" smtClean="0">
                <a:latin typeface="楷体" pitchFamily="49" charset="-122"/>
                <a:ea typeface="楷体" pitchFamily="49" charset="-122"/>
              </a:rPr>
              <a:t>）两缸承受相同负载（</a:t>
            </a:r>
            <a:r>
              <a:rPr kumimoji="1" lang="en-US" altLang="zh-CN" sz="12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1200" b="1" dirty="0" smtClean="0">
                <a:latin typeface="楷体" pitchFamily="49" charset="-122"/>
                <a:ea typeface="楷体" pitchFamily="49" charset="-122"/>
              </a:rPr>
              <a:t>F</a:t>
            </a:r>
            <a:r>
              <a:rPr kumimoji="1" lang="en-US" altLang="zh-CN" sz="1200" b="1" baseline="-250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en-US" altLang="zh-CN" sz="1200" b="1" dirty="0" smtClean="0">
                <a:latin typeface="楷体" pitchFamily="49" charset="-122"/>
                <a:ea typeface="楷体" pitchFamily="49" charset="-122"/>
              </a:rPr>
              <a:t>= F</a:t>
            </a:r>
            <a:r>
              <a:rPr kumimoji="1" lang="en-US" altLang="zh-CN" sz="1200" b="1" baseline="-25000" dirty="0" smtClean="0">
                <a:latin typeface="楷体" pitchFamily="49" charset="-122"/>
                <a:ea typeface="楷体" pitchFamily="49" charset="-122"/>
              </a:rPr>
              <a:t>2 </a:t>
            </a:r>
            <a:r>
              <a:rPr kumimoji="1" lang="zh-CN" altLang="en-US" sz="1200" b="1" dirty="0" smtClean="0">
                <a:latin typeface="楷体" pitchFamily="49" charset="-122"/>
                <a:ea typeface="楷体" pitchFamily="49" charset="-122"/>
              </a:rPr>
              <a:t>）时，该负载的数值及两缸的运动速度。</a:t>
            </a:r>
            <a:endParaRPr kumimoji="1" lang="en-US" altLang="zh-CN" sz="12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kumimoji="1" lang="en-US" altLang="zh-CN" sz="1400" b="1" dirty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zh-CN" altLang="en-US" sz="1400" b="1" dirty="0">
                <a:latin typeface="楷体" pitchFamily="49" charset="-122"/>
                <a:ea typeface="楷体" pitchFamily="49" charset="-122"/>
              </a:rPr>
              <a:t>）缸</a:t>
            </a:r>
            <a:r>
              <a:rPr kumimoji="1" lang="en-US" altLang="zh-CN" sz="1400" b="1" dirty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zh-CN" altLang="en-US" sz="1400" b="1" dirty="0">
                <a:latin typeface="楷体" pitchFamily="49" charset="-122"/>
                <a:ea typeface="楷体" pitchFamily="49" charset="-122"/>
              </a:rPr>
              <a:t>的输入压力是缸</a:t>
            </a:r>
            <a:r>
              <a:rPr kumimoji="1" lang="en-US" altLang="zh-CN" sz="1400" b="1" dirty="0"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zh-CN" altLang="en-US" sz="1400" b="1" dirty="0">
                <a:latin typeface="楷体" pitchFamily="49" charset="-122"/>
                <a:ea typeface="楷体" pitchFamily="49" charset="-122"/>
              </a:rPr>
              <a:t>的一半（</a:t>
            </a:r>
            <a:r>
              <a:rPr kumimoji="1" lang="en-US" altLang="zh-CN" sz="1400" b="1" dirty="0">
                <a:latin typeface="楷体" pitchFamily="49" charset="-122"/>
                <a:ea typeface="楷体" pitchFamily="49" charset="-122"/>
              </a:rPr>
              <a:t> P</a:t>
            </a:r>
            <a:r>
              <a:rPr kumimoji="1" lang="en-US" altLang="zh-CN" sz="1400" b="1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1400" b="1" dirty="0">
                <a:latin typeface="楷体" pitchFamily="49" charset="-122"/>
                <a:ea typeface="楷体" pitchFamily="49" charset="-122"/>
              </a:rPr>
              <a:t> = 2P</a:t>
            </a:r>
            <a:r>
              <a:rPr kumimoji="1" lang="en-US" altLang="zh-CN" sz="1400" b="1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1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1400" b="1" dirty="0">
                <a:latin typeface="楷体" pitchFamily="49" charset="-122"/>
                <a:ea typeface="楷体" pitchFamily="49" charset="-122"/>
              </a:rPr>
              <a:t>）时，两缸各能承受多少负载？</a:t>
            </a:r>
            <a:endParaRPr kumimoji="1" lang="en-US" altLang="zh-CN" sz="1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）缸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不承受负载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（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F</a:t>
            </a: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=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）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时，缸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能承受多少负载？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220072" y="2890095"/>
            <a:ext cx="3240360" cy="24006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 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2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    = (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F</a:t>
            </a: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/</a:t>
            </a: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  F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 =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/</a:t>
            </a: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       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=11250N</a:t>
            </a:r>
            <a:endParaRPr lang="zh-CN" altLang="en-US" sz="2400" dirty="0"/>
          </a:p>
        </p:txBody>
      </p:sp>
      <p:pic>
        <p:nvPicPr>
          <p:cNvPr id="8" name="Picture 14" descr="Image012"/>
          <p:cNvPicPr>
            <a:picLocks noChangeAspect="1" noChangeArrowheads="1"/>
          </p:cNvPicPr>
          <p:nvPr/>
        </p:nvPicPr>
        <p:blipFill>
          <a:blip r:embed="rId2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74" y="4509121"/>
            <a:ext cx="4537365" cy="234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双大括号 5"/>
          <p:cNvSpPr/>
          <p:nvPr/>
        </p:nvSpPr>
        <p:spPr>
          <a:xfrm>
            <a:off x="683567" y="2783015"/>
            <a:ext cx="2950607" cy="1421928"/>
          </a:xfrm>
          <a:prstGeom prst="brace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87879" y="2709149"/>
            <a:ext cx="2141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= 0.9MPa</a:t>
            </a:r>
          </a:p>
          <a:p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F</a:t>
            </a: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= 0</a:t>
            </a: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MPa</a:t>
            </a:r>
          </a:p>
          <a:p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=100ⅹ10</a:t>
            </a:r>
            <a:r>
              <a:rPr kumimoji="1" lang="en-US" altLang="zh-CN" sz="2400" b="1" baseline="30000" dirty="0">
                <a:latin typeface="楷体" pitchFamily="49" charset="-122"/>
                <a:ea typeface="楷体" pitchFamily="49" charset="-122"/>
              </a:rPr>
              <a:t>-4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m</a:t>
            </a:r>
            <a:r>
              <a:rPr kumimoji="1" lang="en-US" altLang="zh-CN" sz="2400" b="1" baseline="30000" dirty="0">
                <a:latin typeface="楷体" pitchFamily="49" charset="-122"/>
                <a:ea typeface="楷体" pitchFamily="49" charset="-122"/>
              </a:rPr>
              <a:t>2</a:t>
            </a:r>
          </a:p>
          <a:p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=80ⅹ10</a:t>
            </a:r>
            <a:r>
              <a:rPr kumimoji="1" lang="en-US" altLang="zh-CN" sz="2400" b="1" baseline="30000" dirty="0">
                <a:latin typeface="楷体" pitchFamily="49" charset="-122"/>
                <a:ea typeface="楷体" pitchFamily="49" charset="-122"/>
              </a:rPr>
              <a:t>-4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m</a:t>
            </a:r>
            <a:r>
              <a:rPr kumimoji="1" lang="en-US" altLang="zh-CN" sz="2400" b="1" baseline="30000" dirty="0">
                <a:latin typeface="楷体" pitchFamily="49" charset="-122"/>
                <a:ea typeface="楷体" pitchFamily="49" charset="-122"/>
              </a:rPr>
              <a:t>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2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Image012"/>
          <p:cNvPicPr>
            <a:picLocks noChangeAspect="1" noChangeArrowheads="1"/>
          </p:cNvPicPr>
          <p:nvPr/>
        </p:nvPicPr>
        <p:blipFill>
          <a:blip r:embed="rId2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92864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77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26472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    3-4 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某一差动液压缸，要求（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V</a:t>
            </a:r>
            <a:r>
              <a:rPr kumimoji="1" lang="zh-CN" altLang="en-US" sz="2400" b="1" baseline="-25000" dirty="0" smtClean="0">
                <a:latin typeface="楷体" pitchFamily="49" charset="-122"/>
                <a:ea typeface="楷体" pitchFamily="49" charset="-122"/>
              </a:rPr>
              <a:t>快进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V</a:t>
            </a:r>
            <a:r>
              <a:rPr kumimoji="1" lang="zh-CN" altLang="en-US" sz="2400" b="1" baseline="-25000" dirty="0" smtClean="0">
                <a:latin typeface="楷体" pitchFamily="49" charset="-122"/>
                <a:ea typeface="楷体" pitchFamily="49" charset="-122"/>
              </a:rPr>
              <a:t>快退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， （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V</a:t>
            </a:r>
            <a:r>
              <a:rPr kumimoji="1" lang="zh-CN" altLang="en-US" sz="2400" b="1" baseline="-25000" dirty="0">
                <a:latin typeface="楷体" pitchFamily="49" charset="-122"/>
                <a:ea typeface="楷体" pitchFamily="49" charset="-122"/>
              </a:rPr>
              <a:t>快进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=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2V</a:t>
            </a:r>
            <a:r>
              <a:rPr kumimoji="1" lang="zh-CN" altLang="en-US" sz="2400" b="1" baseline="-25000" dirty="0">
                <a:latin typeface="楷体" pitchFamily="49" charset="-122"/>
                <a:ea typeface="楷体" pitchFamily="49" charset="-122"/>
              </a:rPr>
              <a:t>快退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，求：活塞面积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和活塞杆面积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之比应为多少？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839091" y="2256947"/>
            <a:ext cx="2775119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V</a:t>
            </a:r>
            <a:r>
              <a:rPr kumimoji="1" lang="zh-CN" altLang="en-US" sz="2400" b="1" baseline="-25000" dirty="0">
                <a:latin typeface="楷体" pitchFamily="49" charset="-122"/>
                <a:ea typeface="楷体" pitchFamily="49" charset="-122"/>
              </a:rPr>
              <a:t>快进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 q/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V</a:t>
            </a:r>
            <a:r>
              <a:rPr kumimoji="1" lang="zh-CN" altLang="en-US" sz="2400" b="1" baseline="-25000" dirty="0" smtClean="0">
                <a:latin typeface="楷体" pitchFamily="49" charset="-122"/>
                <a:ea typeface="楷体" pitchFamily="49" charset="-122"/>
              </a:rPr>
              <a:t>快退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 q/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- A</a:t>
            </a:r>
            <a:r>
              <a:rPr kumimoji="1"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grpSp>
        <p:nvGrpSpPr>
          <p:cNvPr id="17" name="Group 38"/>
          <p:cNvGrpSpPr>
            <a:grpSpLocks/>
          </p:cNvGrpSpPr>
          <p:nvPr/>
        </p:nvGrpSpPr>
        <p:grpSpPr bwMode="auto">
          <a:xfrm>
            <a:off x="5357175" y="1555815"/>
            <a:ext cx="2244220" cy="2439930"/>
            <a:chOff x="3149" y="522"/>
            <a:chExt cx="1520" cy="1830"/>
          </a:xfrm>
        </p:grpSpPr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3870" y="235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3149" y="895"/>
              <a:ext cx="1041" cy="357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3709" y="1008"/>
              <a:ext cx="960" cy="143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3566" y="907"/>
              <a:ext cx="229" cy="33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3216" y="1248"/>
              <a:ext cx="15" cy="674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 flipH="1">
              <a:off x="4128" y="1228"/>
              <a:ext cx="10" cy="452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6795077"/>
                </p:ext>
              </p:extLst>
            </p:nvPr>
          </p:nvGraphicFramePr>
          <p:xfrm>
            <a:off x="4343" y="522"/>
            <a:ext cx="24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5" name="Equation" r:id="rId3" imgW="190335" imgH="215713" progId="Equation.3">
                    <p:embed/>
                  </p:oleObj>
                </mc:Choice>
                <mc:Fallback>
                  <p:oleObj name="Equation" r:id="rId3" imgW="190335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" y="522"/>
                          <a:ext cx="246" cy="266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H="1">
              <a:off x="4351" y="768"/>
              <a:ext cx="115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 flipH="1" flipV="1">
              <a:off x="3150" y="1409"/>
              <a:ext cx="9" cy="51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" name="Object 22"/>
            <p:cNvGraphicFramePr>
              <a:graphicFrameLocks noChangeAspect="1"/>
            </p:cNvGraphicFramePr>
            <p:nvPr/>
          </p:nvGraphicFramePr>
          <p:xfrm>
            <a:off x="3151" y="1966"/>
            <a:ext cx="18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6" name="公式" r:id="rId5" imgW="126720" imgH="152280" progId="Equation.3">
                    <p:embed/>
                  </p:oleObj>
                </mc:Choice>
                <mc:Fallback>
                  <p:oleObj name="公式" r:id="rId5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1" y="1966"/>
                          <a:ext cx="188" cy="216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5"/>
            <p:cNvGraphicFramePr>
              <a:graphicFrameLocks noChangeAspect="1"/>
            </p:cNvGraphicFramePr>
            <p:nvPr/>
          </p:nvGraphicFramePr>
          <p:xfrm>
            <a:off x="3229" y="528"/>
            <a:ext cx="23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7" name="Equation" r:id="rId7" imgW="177569" imgH="215619" progId="Equation.3">
                    <p:embed/>
                  </p:oleObj>
                </mc:Choice>
                <mc:Fallback>
                  <p:oleObj name="Equation" r:id="rId7" imgW="17756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9" y="528"/>
                          <a:ext cx="230" cy="26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325" y="76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>
              <a:off x="3216" y="1680"/>
              <a:ext cx="912" cy="0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845834" y="4418443"/>
            <a:ext cx="3036409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q/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 q/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- A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   A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 2A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endParaRPr kumimoji="1" lang="en-US" altLang="zh-CN" sz="24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883336" y="4414455"/>
            <a:ext cx="3191899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q/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q/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- A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  A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=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3A</a:t>
            </a:r>
            <a:r>
              <a:rPr kumimoji="1"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endParaRPr kumimoji="1" lang="en-US" altLang="zh-CN" sz="2400" b="1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65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7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8970" cy="2228356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180000">
              <a:lnSpc>
                <a:spcPct val="150000"/>
              </a:lnSpc>
            </a:pPr>
            <a:r>
              <a:rPr kumimoji="1" lang="en-US" altLang="zh-CN" sz="27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3-5 </a:t>
            </a:r>
            <a:r>
              <a:rPr kumimoji="1" lang="zh-CN" altLang="en-US" sz="27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单叶片摆动液压马达的供油压力</a:t>
            </a:r>
            <a:r>
              <a:rPr kumimoji="1" lang="en-US" altLang="zh-CN" sz="27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700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27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=2MPa</a:t>
            </a:r>
            <a:r>
              <a:rPr kumimoji="1" lang="zh-CN" altLang="en-US" sz="27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，供油油量</a:t>
            </a:r>
            <a:r>
              <a:rPr kumimoji="1" lang="en-US" altLang="zh-CN" sz="27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q= 25 L/min,</a:t>
            </a:r>
            <a:r>
              <a:rPr kumimoji="1" lang="zh-CN" altLang="en-US" sz="27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回油压力</a:t>
            </a:r>
            <a:r>
              <a:rPr kumimoji="1" lang="en-US" altLang="zh-CN" sz="27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700" b="1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27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=0.3MPa</a:t>
            </a:r>
            <a:r>
              <a:rPr kumimoji="1" lang="zh-CN" altLang="en-US" sz="27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，缸体内径</a:t>
            </a:r>
            <a:r>
              <a:rPr kumimoji="1" lang="en-US" altLang="zh-CN" sz="27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D=240mm</a:t>
            </a:r>
            <a:r>
              <a:rPr kumimoji="1" lang="zh-CN" altLang="en-US" sz="27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。</a:t>
            </a:r>
            <a:r>
              <a:rPr kumimoji="1" lang="zh-CN" altLang="en-US" sz="27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叶片安装轴直径</a:t>
            </a:r>
            <a:r>
              <a:rPr kumimoji="1" lang="en-US" altLang="zh-CN" sz="27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d=80mm</a:t>
            </a:r>
            <a:r>
              <a:rPr kumimoji="1" lang="zh-CN" altLang="en-US" sz="27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，设输出轴的周转角速度</a:t>
            </a:r>
            <a:r>
              <a:rPr kumimoji="1" lang="el-GR" altLang="zh-CN" sz="2700" b="1" dirty="0" smtClean="0">
                <a:solidFill>
                  <a:schemeClr val="tx1"/>
                </a:solidFill>
                <a:latin typeface="楷体"/>
                <a:ea typeface="楷体"/>
              </a:rPr>
              <a:t>ω</a:t>
            </a:r>
            <a:r>
              <a:rPr kumimoji="1" lang="en-US" altLang="zh-CN" sz="2700" b="1" dirty="0" smtClean="0">
                <a:solidFill>
                  <a:schemeClr val="tx1"/>
                </a:solidFill>
                <a:latin typeface="楷体"/>
                <a:ea typeface="楷体"/>
              </a:rPr>
              <a:t>=0.7rad/s</a:t>
            </a:r>
            <a:r>
              <a:rPr kumimoji="1" lang="zh-CN" altLang="en-US" sz="2700" b="1" dirty="0" smtClean="0">
                <a:solidFill>
                  <a:schemeClr val="tx1"/>
                </a:solidFill>
                <a:latin typeface="楷体"/>
                <a:ea typeface="楷体"/>
              </a:rPr>
              <a:t>，试求叶片的宽度</a:t>
            </a:r>
            <a:r>
              <a:rPr kumimoji="1" lang="en-US" altLang="zh-CN" sz="2700" b="1" dirty="0" smtClean="0">
                <a:solidFill>
                  <a:schemeClr val="tx1"/>
                </a:solidFill>
                <a:latin typeface="楷体"/>
                <a:ea typeface="楷体"/>
              </a:rPr>
              <a:t>b</a:t>
            </a:r>
            <a:r>
              <a:rPr kumimoji="1" lang="zh-CN" altLang="en-US" sz="2700" b="1" dirty="0" smtClean="0">
                <a:solidFill>
                  <a:schemeClr val="tx1"/>
                </a:solidFill>
                <a:latin typeface="楷体"/>
                <a:ea typeface="楷体"/>
              </a:rPr>
              <a:t>和输出轴的转矩</a:t>
            </a:r>
            <a:r>
              <a:rPr kumimoji="1" lang="en-US" altLang="zh-CN" sz="2700" b="1" dirty="0" smtClean="0">
                <a:solidFill>
                  <a:schemeClr val="tx1"/>
                </a:solidFill>
                <a:latin typeface="楷体"/>
                <a:ea typeface="楷体"/>
              </a:rPr>
              <a:t>T</a:t>
            </a:r>
            <a:r>
              <a:rPr kumimoji="1" lang="zh-CN" altLang="en-US" sz="2700" b="1" dirty="0" smtClean="0">
                <a:solidFill>
                  <a:schemeClr val="tx1"/>
                </a:solidFill>
                <a:latin typeface="楷体"/>
                <a:ea typeface="楷体"/>
              </a:rPr>
              <a:t>。</a:t>
            </a:r>
            <a:endParaRPr lang="zh-CN" altLang="en-US" sz="24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63" y="3058419"/>
            <a:ext cx="2279718" cy="237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896946" y="4459185"/>
          <a:ext cx="3096345" cy="8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Equation" r:id="rId4" imgW="1625600" imgH="393700" progId="Equation.DSMT4">
                  <p:embed/>
                </p:oleObj>
              </mc:Choice>
              <mc:Fallback>
                <p:oleObj name="Equation" r:id="rId4" imgW="16256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6946" y="4459185"/>
                        <a:ext cx="3096345" cy="840362"/>
                      </a:xfrm>
                      <a:prstGeom prst="rect">
                        <a:avLst/>
                      </a:prstGeom>
                      <a:solidFill>
                        <a:srgbClr val="C9FAFC"/>
                      </a:solidFill>
                      <a:ln w="38100" cmpd="dbl">
                        <a:solidFill>
                          <a:srgbClr val="D0330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2896946" y="3089859"/>
          <a:ext cx="3096344" cy="92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Equation" r:id="rId6" imgW="1485900" imgH="431800" progId="Equation.DSMT4">
                  <p:embed/>
                </p:oleObj>
              </mc:Choice>
              <mc:Fallback>
                <p:oleObj name="Equation" r:id="rId6" imgW="1485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6946" y="3089859"/>
                        <a:ext cx="3096344" cy="922270"/>
                      </a:xfrm>
                      <a:prstGeom prst="rect">
                        <a:avLst/>
                      </a:prstGeom>
                      <a:solidFill>
                        <a:srgbClr val="C9FAFC"/>
                      </a:solidFill>
                      <a:ln w="38100" cmpd="dbl">
                        <a:solidFill>
                          <a:srgbClr val="D0330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246917" y="5661248"/>
            <a:ext cx="2376264" cy="10371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 = 93mm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T = 1011.9Nm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896946" y="5724908"/>
            <a:ext cx="3096344" cy="9098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kumimoji="1" lang="el-GR" altLang="zh-CN" sz="2400" b="1" dirty="0" smtClean="0">
                <a:solidFill>
                  <a:schemeClr val="tx1"/>
                </a:solidFill>
                <a:latin typeface="楷体"/>
                <a:ea typeface="楷体"/>
              </a:rPr>
              <a:t>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楷体"/>
                <a:ea typeface="楷体"/>
              </a:rPr>
              <a:t>T =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楷体"/>
                <a:ea typeface="楷体"/>
              </a:rPr>
              <a:t>（</a:t>
            </a:r>
            <a:r>
              <a:rPr kumimoji="1" lang="en-US" altLang="zh-CN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楷体"/>
                <a:ea typeface="楷体"/>
              </a:rPr>
              <a:t>-</a:t>
            </a:r>
            <a:r>
              <a:rPr kumimoji="1" lang="en-US" altLang="zh-CN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楷体"/>
                <a:ea typeface="楷体"/>
              </a:rPr>
              <a:t>）</a:t>
            </a:r>
            <a:endParaRPr kumimoji="1" lang="en-US" altLang="zh-CN" sz="2400" b="1" dirty="0" smtClean="0">
              <a:solidFill>
                <a:schemeClr val="tx1"/>
              </a:solidFill>
              <a:latin typeface="楷体"/>
              <a:ea typeface="楷体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楷体"/>
                <a:ea typeface="楷体"/>
              </a:rPr>
              <a:t>T =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kumimoji="1" lang="zh-CN" altLang="en-US" sz="2400" b="1" dirty="0">
                <a:solidFill>
                  <a:schemeClr val="tx1"/>
                </a:solidFill>
                <a:latin typeface="楷体"/>
                <a:ea typeface="楷体"/>
              </a:rPr>
              <a:t>（</a:t>
            </a:r>
            <a:r>
              <a:rPr kumimoji="1" lang="en-US" altLang="zh-CN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en-US" altLang="zh-CN" sz="2400" b="1" dirty="0">
                <a:solidFill>
                  <a:schemeClr val="tx1"/>
                </a:solidFill>
                <a:latin typeface="楷体"/>
                <a:ea typeface="楷体"/>
              </a:rPr>
              <a:t>-</a:t>
            </a:r>
            <a:r>
              <a:rPr kumimoji="1" lang="en-US" altLang="zh-CN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楷体"/>
                <a:ea typeface="楷体"/>
              </a:rPr>
              <a:t>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楷体"/>
                <a:ea typeface="楷体"/>
              </a:rPr>
              <a:t>/0.7</a:t>
            </a:r>
          </a:p>
        </p:txBody>
      </p:sp>
      <p:sp>
        <p:nvSpPr>
          <p:cNvPr id="6" name="矩形 5"/>
          <p:cNvSpPr/>
          <p:nvPr/>
        </p:nvSpPr>
        <p:spPr>
          <a:xfrm>
            <a:off x="6588690" y="3305023"/>
            <a:ext cx="2520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latin typeface="楷体" pitchFamily="49" charset="-122"/>
                <a:ea typeface="楷体" pitchFamily="49" charset="-122"/>
              </a:rPr>
              <a:t>q = 25 L/min</a:t>
            </a:r>
          </a:p>
          <a:p>
            <a:r>
              <a:rPr kumimoji="1" lang="el-GR" altLang="zh-CN" sz="2000" b="1" dirty="0">
                <a:latin typeface="楷体"/>
                <a:ea typeface="楷体"/>
              </a:rPr>
              <a:t>ω</a:t>
            </a:r>
            <a:r>
              <a:rPr kumimoji="1" lang="en-US" altLang="zh-CN" sz="2000" b="1" dirty="0">
                <a:latin typeface="楷体"/>
                <a:ea typeface="楷体"/>
              </a:rPr>
              <a:t>= 0.7rad/s</a:t>
            </a:r>
          </a:p>
          <a:p>
            <a:r>
              <a:rPr kumimoji="1" lang="en-US" altLang="zh-CN" sz="2000" b="1" dirty="0">
                <a:latin typeface="楷体"/>
                <a:ea typeface="楷体"/>
              </a:rPr>
              <a:t>R</a:t>
            </a:r>
            <a:r>
              <a:rPr kumimoji="1" lang="en-US" altLang="zh-CN" sz="2000" b="1" baseline="-25000" dirty="0">
                <a:latin typeface="楷体"/>
                <a:ea typeface="楷体"/>
              </a:rPr>
              <a:t>2</a:t>
            </a:r>
            <a:r>
              <a:rPr kumimoji="1" lang="en-US" altLang="zh-CN" sz="2000" b="1" dirty="0">
                <a:latin typeface="楷体"/>
                <a:ea typeface="楷体"/>
              </a:rPr>
              <a:t>= 240/2=120mm</a:t>
            </a:r>
          </a:p>
          <a:p>
            <a:r>
              <a:rPr kumimoji="1" lang="en-US" altLang="zh-CN" sz="2000" b="1" dirty="0">
                <a:latin typeface="楷体"/>
                <a:ea typeface="楷体"/>
              </a:rPr>
              <a:t>R</a:t>
            </a:r>
            <a:r>
              <a:rPr kumimoji="1" lang="en-US" altLang="zh-CN" sz="2000" b="1" baseline="-25000" dirty="0">
                <a:latin typeface="楷体"/>
                <a:ea typeface="楷体"/>
              </a:rPr>
              <a:t>1</a:t>
            </a:r>
            <a:r>
              <a:rPr kumimoji="1" lang="en-US" altLang="zh-CN" sz="2000" b="1" dirty="0">
                <a:latin typeface="楷体"/>
                <a:ea typeface="楷体"/>
              </a:rPr>
              <a:t>= 80/ 2 =40mm</a:t>
            </a:r>
          </a:p>
          <a:p>
            <a:r>
              <a:rPr kumimoji="1" lang="en-US" altLang="zh-CN" sz="2000" b="1" dirty="0"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000" b="1" baseline="-25000" dirty="0">
                <a:latin typeface="楷体" pitchFamily="49" charset="-122"/>
                <a:ea typeface="楷体" pitchFamily="49" charset="-122"/>
              </a:rPr>
              <a:t>1 </a:t>
            </a:r>
            <a:r>
              <a:rPr kumimoji="1" lang="en-US" altLang="zh-CN" sz="2000" b="1" dirty="0">
                <a:latin typeface="楷体" pitchFamily="49" charset="-122"/>
                <a:ea typeface="楷体" pitchFamily="49" charset="-122"/>
              </a:rPr>
              <a:t>= 2MPa</a:t>
            </a:r>
          </a:p>
          <a:p>
            <a:r>
              <a:rPr kumimoji="1" lang="en-US" altLang="zh-CN" sz="2000" b="1" dirty="0"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000" b="1" baseline="-25000" dirty="0">
                <a:latin typeface="楷体" pitchFamily="49" charset="-122"/>
                <a:ea typeface="楷体" pitchFamily="49" charset="-122"/>
              </a:rPr>
              <a:t>2 </a:t>
            </a:r>
            <a:r>
              <a:rPr kumimoji="1" lang="en-US" altLang="zh-CN" sz="2000" b="1" dirty="0">
                <a:latin typeface="楷体" pitchFamily="49" charset="-122"/>
                <a:ea typeface="楷体" pitchFamily="49" charset="-122"/>
              </a:rPr>
              <a:t>= 0.3MPa</a:t>
            </a:r>
            <a:endParaRPr lang="zh-CN" altLang="en-US" sz="2000" dirty="0"/>
          </a:p>
        </p:txBody>
      </p:sp>
      <p:sp>
        <p:nvSpPr>
          <p:cNvPr id="12" name="双大括号 11"/>
          <p:cNvSpPr/>
          <p:nvPr/>
        </p:nvSpPr>
        <p:spPr>
          <a:xfrm>
            <a:off x="6267055" y="3450537"/>
            <a:ext cx="2664762" cy="1808969"/>
          </a:xfrm>
          <a:prstGeom prst="brace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3118</TotalTime>
  <Words>762</Words>
  <Application>Microsoft Office PowerPoint</Application>
  <PresentationFormat>全屏显示(4:3)</PresentationFormat>
  <Paragraphs>83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楷体</vt:lpstr>
      <vt:lpstr>隶书</vt:lpstr>
      <vt:lpstr>宋体</vt:lpstr>
      <vt:lpstr>Calibri</vt:lpstr>
      <vt:lpstr>Constantia</vt:lpstr>
      <vt:lpstr>Tahoma</vt:lpstr>
      <vt:lpstr>Wingdings 2</vt:lpstr>
      <vt:lpstr>流畅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3-5 单叶片摆动液压马达的供油压力p1=2MPa，供油油量q= 25 L/min,回油压力p2=0.3MPa，缸体内径D=240mm。叶片安装轴直径d=80mm，设输出轴的周转角速度ω=0.7rad/s，试求叶片的宽度b和输出轴的转矩T。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典型液压传系统动</dc:title>
  <dc:creator>wq</dc:creator>
  <cp:lastModifiedBy>wangqiang</cp:lastModifiedBy>
  <cp:revision>212</cp:revision>
  <dcterms:created xsi:type="dcterms:W3CDTF">2002-06-25T08:55:42Z</dcterms:created>
  <dcterms:modified xsi:type="dcterms:W3CDTF">2016-11-23T23:57:12Z</dcterms:modified>
</cp:coreProperties>
</file>