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0"/>
  </p:notesMasterIdLst>
  <p:sldIdLst>
    <p:sldId id="413" r:id="rId2"/>
    <p:sldId id="395" r:id="rId3"/>
    <p:sldId id="406" r:id="rId4"/>
    <p:sldId id="396" r:id="rId5"/>
    <p:sldId id="407" r:id="rId6"/>
    <p:sldId id="398" r:id="rId7"/>
    <p:sldId id="408" r:id="rId8"/>
    <p:sldId id="384" r:id="rId9"/>
    <p:sldId id="410" r:id="rId10"/>
    <p:sldId id="411" r:id="rId11"/>
    <p:sldId id="386" r:id="rId12"/>
    <p:sldId id="412" r:id="rId13"/>
    <p:sldId id="387" r:id="rId14"/>
    <p:sldId id="388" r:id="rId15"/>
    <p:sldId id="389" r:id="rId16"/>
    <p:sldId id="390" r:id="rId17"/>
    <p:sldId id="391" r:id="rId18"/>
    <p:sldId id="405"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0066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9" autoAdjust="0"/>
    <p:restoredTop sz="94585" autoAdjust="0"/>
  </p:normalViewPr>
  <p:slideViewPr>
    <p:cSldViewPr>
      <p:cViewPr varScale="1">
        <p:scale>
          <a:sx n="61" d="100"/>
          <a:sy n="61" d="100"/>
        </p:scale>
        <p:origin x="154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7278CF15-22B4-4260-8AD2-DA3672F3339F}" type="datetimeFigureOut">
              <a:rPr lang="zh-CN" altLang="en-US"/>
              <a:pPr>
                <a:defRPr/>
              </a:pPr>
              <a:t>2015/10/18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F552177-591A-4AC3-A99D-5B57545CE91D}" type="slidenum">
              <a:rPr lang="zh-CN" altLang="en-US"/>
              <a:pPr>
                <a:defRPr/>
              </a:pPr>
              <a:t>‹#›</a:t>
            </a:fld>
            <a:endParaRPr lang="zh-CN" altLang="en-US"/>
          </a:p>
        </p:txBody>
      </p:sp>
    </p:spTree>
    <p:extLst>
      <p:ext uri="{BB962C8B-B14F-4D97-AF65-F5344CB8AC3E}">
        <p14:creationId xmlns:p14="http://schemas.microsoft.com/office/powerpoint/2010/main" val="42420877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Date Placeholder 29"/>
          <p:cNvSpPr>
            <a:spLocks noGrp="1"/>
          </p:cNvSpPr>
          <p:nvPr>
            <p:ph type="dt" sz="half" idx="10"/>
          </p:nvPr>
        </p:nvSpPr>
        <p:spPr/>
        <p:txBody>
          <a:bodyPr/>
          <a:lstStyle>
            <a:lvl1pPr>
              <a:defRPr/>
            </a:lvl1pPr>
          </a:lstStyle>
          <a:p>
            <a:pPr>
              <a:defRPr/>
            </a:pPr>
            <a:endParaRPr lang="en-US" altLang="zh-CN"/>
          </a:p>
        </p:txBody>
      </p:sp>
      <p:sp>
        <p:nvSpPr>
          <p:cNvPr id="5" name="Footer Placeholder 18"/>
          <p:cNvSpPr>
            <a:spLocks noGrp="1"/>
          </p:cNvSpPr>
          <p:nvPr>
            <p:ph type="ftr" sz="quarter" idx="11"/>
          </p:nvPr>
        </p:nvSpPr>
        <p:spPr/>
        <p:txBody>
          <a:bodyPr/>
          <a:lstStyle>
            <a:lvl1pPr>
              <a:defRPr/>
            </a:lvl1pPr>
          </a:lstStyle>
          <a:p>
            <a:pPr>
              <a:defRPr/>
            </a:pPr>
            <a:endParaRPr lang="en-US" altLang="zh-CN"/>
          </a:p>
        </p:txBody>
      </p:sp>
      <p:sp>
        <p:nvSpPr>
          <p:cNvPr id="6" name="Slide Number Placeholder 26"/>
          <p:cNvSpPr>
            <a:spLocks noGrp="1"/>
          </p:cNvSpPr>
          <p:nvPr>
            <p:ph type="sldNum" sz="quarter" idx="12"/>
          </p:nvPr>
        </p:nvSpPr>
        <p:spPr/>
        <p:txBody>
          <a:bodyPr/>
          <a:lstStyle>
            <a:lvl1pPr>
              <a:defRPr/>
            </a:lvl1pPr>
          </a:lstStyle>
          <a:p>
            <a:pPr>
              <a:defRPr/>
            </a:pPr>
            <a:fld id="{41CB2C9C-7A46-400F-8D00-E50B1752A684}" type="slidenum">
              <a:rPr lang="en-US" altLang="zh-CN"/>
              <a:pPr>
                <a:defRPr/>
              </a:pPr>
              <a:t>‹#›</a:t>
            </a:fld>
            <a:endParaRPr lang="en-US" altLang="zh-CN"/>
          </a:p>
        </p:txBody>
      </p:sp>
    </p:spTree>
    <p:extLst>
      <p:ext uri="{BB962C8B-B14F-4D97-AF65-F5344CB8AC3E}">
        <p14:creationId xmlns:p14="http://schemas.microsoft.com/office/powerpoint/2010/main" val="18654775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pPr>
              <a:defRPr/>
            </a:pPr>
            <a:fld id="{98C41EFE-4E61-43ED-8A26-DE31214B3F66}" type="slidenum">
              <a:rPr lang="en-US" altLang="zh-CN"/>
              <a:pPr>
                <a:defRPr/>
              </a:pPr>
              <a:t>‹#›</a:t>
            </a:fld>
            <a:endParaRPr lang="en-US" altLang="zh-CN"/>
          </a:p>
        </p:txBody>
      </p:sp>
    </p:spTree>
    <p:extLst>
      <p:ext uri="{BB962C8B-B14F-4D97-AF65-F5344CB8AC3E}">
        <p14:creationId xmlns:p14="http://schemas.microsoft.com/office/powerpoint/2010/main" val="219377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pPr>
              <a:defRPr/>
            </a:pPr>
            <a:fld id="{A2E43317-1424-40DA-8FF3-0241847BD254}" type="slidenum">
              <a:rPr lang="en-US" altLang="zh-CN"/>
              <a:pPr>
                <a:defRPr/>
              </a:pPr>
              <a:t>‹#›</a:t>
            </a:fld>
            <a:endParaRPr lang="en-US" altLang="zh-CN"/>
          </a:p>
        </p:txBody>
      </p:sp>
    </p:spTree>
    <p:extLst>
      <p:ext uri="{BB962C8B-B14F-4D97-AF65-F5344CB8AC3E}">
        <p14:creationId xmlns:p14="http://schemas.microsoft.com/office/powerpoint/2010/main" val="218898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pPr>
              <a:defRPr/>
            </a:pPr>
            <a:fld id="{8DCEB9C8-12EC-4914-9AC9-BBA51D43F8A1}" type="slidenum">
              <a:rPr lang="en-US" altLang="zh-CN"/>
              <a:pPr>
                <a:defRPr/>
              </a:pPr>
              <a:t>‹#›</a:t>
            </a:fld>
            <a:endParaRPr lang="en-US" altLang="zh-CN"/>
          </a:p>
        </p:txBody>
      </p:sp>
    </p:spTree>
    <p:extLst>
      <p:ext uri="{BB962C8B-B14F-4D97-AF65-F5344CB8AC3E}">
        <p14:creationId xmlns:p14="http://schemas.microsoft.com/office/powerpoint/2010/main" val="394358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7902BF51-C7CE-4861-870D-A9E34E9DF8B9}" type="slidenum">
              <a:rPr lang="en-US" altLang="zh-CN"/>
              <a:pPr>
                <a:defRPr/>
              </a:pPr>
              <a:t>‹#›</a:t>
            </a:fld>
            <a:endParaRPr lang="en-US" altLang="zh-CN"/>
          </a:p>
        </p:txBody>
      </p:sp>
    </p:spTree>
    <p:extLst>
      <p:ext uri="{BB962C8B-B14F-4D97-AF65-F5344CB8AC3E}">
        <p14:creationId xmlns:p14="http://schemas.microsoft.com/office/powerpoint/2010/main" val="7897806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9"/>
          <p:cNvSpPr>
            <a:spLocks noGrp="1"/>
          </p:cNvSpPr>
          <p:nvPr>
            <p:ph type="dt" sz="half" idx="10"/>
          </p:nvPr>
        </p:nvSpPr>
        <p:spPr/>
        <p:txBody>
          <a:bodyPr/>
          <a:lstStyle>
            <a:lvl1pPr>
              <a:defRPr/>
            </a:lvl1pPr>
          </a:lstStyle>
          <a:p>
            <a:pPr>
              <a:defRPr/>
            </a:pPr>
            <a:endParaRPr lang="en-US" altLang="zh-CN"/>
          </a:p>
        </p:txBody>
      </p:sp>
      <p:sp>
        <p:nvSpPr>
          <p:cNvPr id="6" name="Footer Placeholder 21"/>
          <p:cNvSpPr>
            <a:spLocks noGrp="1"/>
          </p:cNvSpPr>
          <p:nvPr>
            <p:ph type="ftr" sz="quarter" idx="11"/>
          </p:nvPr>
        </p:nvSpPr>
        <p:spPr/>
        <p:txBody>
          <a:bodyPr/>
          <a:lstStyle>
            <a:lvl1pPr>
              <a:defRPr/>
            </a:lvl1pPr>
          </a:lstStyle>
          <a:p>
            <a:pPr>
              <a:defRPr/>
            </a:pPr>
            <a:endParaRPr lang="en-US" altLang="zh-CN"/>
          </a:p>
        </p:txBody>
      </p:sp>
      <p:sp>
        <p:nvSpPr>
          <p:cNvPr id="7" name="Slide Number Placeholder 17"/>
          <p:cNvSpPr>
            <a:spLocks noGrp="1"/>
          </p:cNvSpPr>
          <p:nvPr>
            <p:ph type="sldNum" sz="quarter" idx="12"/>
          </p:nvPr>
        </p:nvSpPr>
        <p:spPr/>
        <p:txBody>
          <a:bodyPr/>
          <a:lstStyle>
            <a:lvl1pPr>
              <a:defRPr/>
            </a:lvl1pPr>
          </a:lstStyle>
          <a:p>
            <a:pPr>
              <a:defRPr/>
            </a:pPr>
            <a:fld id="{CB6B5ED1-0130-43E1-842D-00CF980F55D7}" type="slidenum">
              <a:rPr lang="en-US" altLang="zh-CN"/>
              <a:pPr>
                <a:defRPr/>
              </a:pPr>
              <a:t>‹#›</a:t>
            </a:fld>
            <a:endParaRPr lang="en-US" altLang="zh-CN"/>
          </a:p>
        </p:txBody>
      </p:sp>
    </p:spTree>
    <p:extLst>
      <p:ext uri="{BB962C8B-B14F-4D97-AF65-F5344CB8AC3E}">
        <p14:creationId xmlns:p14="http://schemas.microsoft.com/office/powerpoint/2010/main" val="354403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9"/>
          <p:cNvSpPr>
            <a:spLocks noGrp="1"/>
          </p:cNvSpPr>
          <p:nvPr>
            <p:ph type="dt" sz="half" idx="10"/>
          </p:nvPr>
        </p:nvSpPr>
        <p:spPr/>
        <p:txBody>
          <a:bodyPr/>
          <a:lstStyle>
            <a:lvl1pPr>
              <a:defRPr/>
            </a:lvl1pPr>
          </a:lstStyle>
          <a:p>
            <a:pPr>
              <a:defRPr/>
            </a:pPr>
            <a:endParaRPr lang="en-US" altLang="zh-CN"/>
          </a:p>
        </p:txBody>
      </p:sp>
      <p:sp>
        <p:nvSpPr>
          <p:cNvPr id="8" name="Footer Placeholder 21"/>
          <p:cNvSpPr>
            <a:spLocks noGrp="1"/>
          </p:cNvSpPr>
          <p:nvPr>
            <p:ph type="ftr" sz="quarter" idx="11"/>
          </p:nvPr>
        </p:nvSpPr>
        <p:spPr/>
        <p:txBody>
          <a:bodyPr/>
          <a:lstStyle>
            <a:lvl1pPr>
              <a:defRPr/>
            </a:lvl1pPr>
          </a:lstStyle>
          <a:p>
            <a:pPr>
              <a:defRPr/>
            </a:pPr>
            <a:endParaRPr lang="en-US" altLang="zh-CN"/>
          </a:p>
        </p:txBody>
      </p:sp>
      <p:sp>
        <p:nvSpPr>
          <p:cNvPr id="9" name="Slide Number Placeholder 17"/>
          <p:cNvSpPr>
            <a:spLocks noGrp="1"/>
          </p:cNvSpPr>
          <p:nvPr>
            <p:ph type="sldNum" sz="quarter" idx="12"/>
          </p:nvPr>
        </p:nvSpPr>
        <p:spPr/>
        <p:txBody>
          <a:bodyPr/>
          <a:lstStyle>
            <a:lvl1pPr>
              <a:defRPr/>
            </a:lvl1pPr>
          </a:lstStyle>
          <a:p>
            <a:pPr>
              <a:defRPr/>
            </a:pPr>
            <a:fld id="{97570D9E-A132-4FA6-A44B-D4CB77405915}" type="slidenum">
              <a:rPr lang="en-US" altLang="zh-CN"/>
              <a:pPr>
                <a:defRPr/>
              </a:pPr>
              <a:t>‹#›</a:t>
            </a:fld>
            <a:endParaRPr lang="en-US" altLang="zh-CN"/>
          </a:p>
        </p:txBody>
      </p:sp>
    </p:spTree>
    <p:extLst>
      <p:ext uri="{BB962C8B-B14F-4D97-AF65-F5344CB8AC3E}">
        <p14:creationId xmlns:p14="http://schemas.microsoft.com/office/powerpoint/2010/main" val="3091162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Date Placeholder 9"/>
          <p:cNvSpPr>
            <a:spLocks noGrp="1"/>
          </p:cNvSpPr>
          <p:nvPr>
            <p:ph type="dt" sz="half" idx="10"/>
          </p:nvPr>
        </p:nvSpPr>
        <p:spPr/>
        <p:txBody>
          <a:bodyPr/>
          <a:lstStyle>
            <a:lvl1pPr>
              <a:defRPr/>
            </a:lvl1pPr>
          </a:lstStyle>
          <a:p>
            <a:pPr>
              <a:defRPr/>
            </a:pPr>
            <a:endParaRPr lang="en-US" altLang="zh-CN"/>
          </a:p>
        </p:txBody>
      </p:sp>
      <p:sp>
        <p:nvSpPr>
          <p:cNvPr id="4" name="Footer Placeholder 21"/>
          <p:cNvSpPr>
            <a:spLocks noGrp="1"/>
          </p:cNvSpPr>
          <p:nvPr>
            <p:ph type="ftr" sz="quarter" idx="11"/>
          </p:nvPr>
        </p:nvSpPr>
        <p:spPr/>
        <p:txBody>
          <a:bodyPr/>
          <a:lstStyle>
            <a:lvl1pPr>
              <a:defRPr/>
            </a:lvl1pPr>
          </a:lstStyle>
          <a:p>
            <a:pPr>
              <a:defRPr/>
            </a:pPr>
            <a:endParaRPr lang="en-US" altLang="zh-CN"/>
          </a:p>
        </p:txBody>
      </p:sp>
      <p:sp>
        <p:nvSpPr>
          <p:cNvPr id="5" name="Slide Number Placeholder 17"/>
          <p:cNvSpPr>
            <a:spLocks noGrp="1"/>
          </p:cNvSpPr>
          <p:nvPr>
            <p:ph type="sldNum" sz="quarter" idx="12"/>
          </p:nvPr>
        </p:nvSpPr>
        <p:spPr/>
        <p:txBody>
          <a:bodyPr/>
          <a:lstStyle>
            <a:lvl1pPr>
              <a:defRPr/>
            </a:lvl1pPr>
          </a:lstStyle>
          <a:p>
            <a:pPr>
              <a:defRPr/>
            </a:pPr>
            <a:fld id="{1C1B00AF-C4CF-4A2A-AD0A-299F25619BC5}" type="slidenum">
              <a:rPr lang="en-US" altLang="zh-CN"/>
              <a:pPr>
                <a:defRPr/>
              </a:pPr>
              <a:t>‹#›</a:t>
            </a:fld>
            <a:endParaRPr lang="en-US" altLang="zh-CN"/>
          </a:p>
        </p:txBody>
      </p:sp>
    </p:spTree>
    <p:extLst>
      <p:ext uri="{BB962C8B-B14F-4D97-AF65-F5344CB8AC3E}">
        <p14:creationId xmlns:p14="http://schemas.microsoft.com/office/powerpoint/2010/main" val="231398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ltLang="zh-CN"/>
          </a:p>
        </p:txBody>
      </p:sp>
      <p:sp>
        <p:nvSpPr>
          <p:cNvPr id="3" name="Footer Placeholder 21"/>
          <p:cNvSpPr>
            <a:spLocks noGrp="1"/>
          </p:cNvSpPr>
          <p:nvPr>
            <p:ph type="ftr" sz="quarter" idx="11"/>
          </p:nvPr>
        </p:nvSpPr>
        <p:spPr/>
        <p:txBody>
          <a:bodyPr/>
          <a:lstStyle>
            <a:lvl1pPr>
              <a:defRPr/>
            </a:lvl1pPr>
          </a:lstStyle>
          <a:p>
            <a:pPr>
              <a:defRPr/>
            </a:pPr>
            <a:endParaRPr lang="en-US" altLang="zh-CN"/>
          </a:p>
        </p:txBody>
      </p:sp>
      <p:sp>
        <p:nvSpPr>
          <p:cNvPr id="4" name="Slide Number Placeholder 17"/>
          <p:cNvSpPr>
            <a:spLocks noGrp="1"/>
          </p:cNvSpPr>
          <p:nvPr>
            <p:ph type="sldNum" sz="quarter" idx="12"/>
          </p:nvPr>
        </p:nvSpPr>
        <p:spPr/>
        <p:txBody>
          <a:bodyPr/>
          <a:lstStyle>
            <a:lvl1pPr>
              <a:defRPr/>
            </a:lvl1pPr>
          </a:lstStyle>
          <a:p>
            <a:pPr>
              <a:defRPr/>
            </a:pPr>
            <a:fld id="{46AECFC4-626B-41F8-9BDB-C5D17BC05E4D}" type="slidenum">
              <a:rPr lang="en-US" altLang="zh-CN"/>
              <a:pPr>
                <a:defRPr/>
              </a:pPr>
              <a:t>‹#›</a:t>
            </a:fld>
            <a:endParaRPr lang="en-US" altLang="zh-CN"/>
          </a:p>
        </p:txBody>
      </p:sp>
    </p:spTree>
    <p:extLst>
      <p:ext uri="{BB962C8B-B14F-4D97-AF65-F5344CB8AC3E}">
        <p14:creationId xmlns:p14="http://schemas.microsoft.com/office/powerpoint/2010/main" val="146240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9"/>
          <p:cNvSpPr>
            <a:spLocks noGrp="1"/>
          </p:cNvSpPr>
          <p:nvPr>
            <p:ph type="dt" sz="half" idx="10"/>
          </p:nvPr>
        </p:nvSpPr>
        <p:spPr/>
        <p:txBody>
          <a:bodyPr/>
          <a:lstStyle>
            <a:lvl1pPr>
              <a:defRPr/>
            </a:lvl1pPr>
          </a:lstStyle>
          <a:p>
            <a:pPr>
              <a:defRPr/>
            </a:pPr>
            <a:endParaRPr lang="en-US" altLang="zh-CN"/>
          </a:p>
        </p:txBody>
      </p:sp>
      <p:sp>
        <p:nvSpPr>
          <p:cNvPr id="6" name="Footer Placeholder 21"/>
          <p:cNvSpPr>
            <a:spLocks noGrp="1"/>
          </p:cNvSpPr>
          <p:nvPr>
            <p:ph type="ftr" sz="quarter" idx="11"/>
          </p:nvPr>
        </p:nvSpPr>
        <p:spPr/>
        <p:txBody>
          <a:bodyPr/>
          <a:lstStyle>
            <a:lvl1pPr>
              <a:defRPr/>
            </a:lvl1pPr>
          </a:lstStyle>
          <a:p>
            <a:pPr>
              <a:defRPr/>
            </a:pPr>
            <a:endParaRPr lang="en-US" altLang="zh-CN"/>
          </a:p>
        </p:txBody>
      </p:sp>
      <p:sp>
        <p:nvSpPr>
          <p:cNvPr id="7" name="Slide Number Placeholder 17"/>
          <p:cNvSpPr>
            <a:spLocks noGrp="1"/>
          </p:cNvSpPr>
          <p:nvPr>
            <p:ph type="sldNum" sz="quarter" idx="12"/>
          </p:nvPr>
        </p:nvSpPr>
        <p:spPr/>
        <p:txBody>
          <a:bodyPr/>
          <a:lstStyle>
            <a:lvl1pPr>
              <a:defRPr/>
            </a:lvl1pPr>
          </a:lstStyle>
          <a:p>
            <a:pPr>
              <a:defRPr/>
            </a:pPr>
            <a:fld id="{AB7AC9DE-16CE-469E-A71B-ACB4F2D7C6B2}" type="slidenum">
              <a:rPr lang="en-US" altLang="zh-CN"/>
              <a:pPr>
                <a:defRPr/>
              </a:pPr>
              <a:t>‹#›</a:t>
            </a:fld>
            <a:endParaRPr lang="en-US" altLang="zh-CN"/>
          </a:p>
        </p:txBody>
      </p:sp>
    </p:spTree>
    <p:extLst>
      <p:ext uri="{BB962C8B-B14F-4D97-AF65-F5344CB8AC3E}">
        <p14:creationId xmlns:p14="http://schemas.microsoft.com/office/powerpoint/2010/main" val="141996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a:lvl1pPr>
          </a:lstStyle>
          <a:p>
            <a:pPr>
              <a:defRPr/>
            </a:pPr>
            <a:endParaRPr lang="en-US" altLang="zh-C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A8AC5AC-9F54-4B66-86FF-9F86076A1E17}" type="slidenum">
              <a:rPr lang="en-US" altLang="zh-CN"/>
              <a:pPr>
                <a:defRPr/>
              </a:pPr>
              <a:t>‹#›</a:t>
            </a:fld>
            <a:endParaRPr lang="en-US" altLang="zh-CN"/>
          </a:p>
        </p:txBody>
      </p:sp>
    </p:spTree>
    <p:extLst>
      <p:ext uri="{BB962C8B-B14F-4D97-AF65-F5344CB8AC3E}">
        <p14:creationId xmlns:p14="http://schemas.microsoft.com/office/powerpoint/2010/main" val="289702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a typeface="+mn-ea"/>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DD1E6B8D-726D-4227-9773-3F19F0176F0A}" type="slidenum">
              <a:rPr lang="en-US" altLang="zh-CN"/>
              <a:pPr>
                <a:defRPr/>
              </a:pPr>
              <a:t>‹#›</a:t>
            </a:fld>
            <a:endParaRPr lang="en-US" altLang="zh-C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865" r:id="rId1"/>
    <p:sldLayoutId id="2147483857" r:id="rId2"/>
    <p:sldLayoutId id="2147483866" r:id="rId3"/>
    <p:sldLayoutId id="2147483858" r:id="rId4"/>
    <p:sldLayoutId id="2147483859" r:id="rId5"/>
    <p:sldLayoutId id="2147483860" r:id="rId6"/>
    <p:sldLayoutId id="2147483861" r:id="rId7"/>
    <p:sldLayoutId id="2147483862" r:id="rId8"/>
    <p:sldLayoutId id="2147483867" r:id="rId9"/>
    <p:sldLayoutId id="2147483863" r:id="rId10"/>
    <p:sldLayoutId id="214748386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2492896"/>
            <a:ext cx="5054589" cy="523220"/>
          </a:xfrm>
          <a:prstGeom prst="rect">
            <a:avLst/>
          </a:prstGeom>
        </p:spPr>
        <p:txBody>
          <a:bodyPr wrap="none">
            <a:spAutoFit/>
          </a:bodyPr>
          <a:lstStyle/>
          <a:p>
            <a:r>
              <a:rPr lang="zh-CN" altLang="en-US" sz="2800" b="1" dirty="0" smtClean="0">
                <a:latin typeface="楷体" panose="02010609060101010101" pitchFamily="49" charset="-122"/>
                <a:ea typeface="楷体" panose="02010609060101010101" pitchFamily="49" charset="-122"/>
              </a:rPr>
              <a:t>第六章 液压基本回路课后</a:t>
            </a:r>
            <a:r>
              <a:rPr lang="zh-CN" altLang="en-US" sz="2800" b="1" dirty="0" smtClean="0">
                <a:latin typeface="楷体" panose="02010609060101010101" pitchFamily="49" charset="-122"/>
                <a:ea typeface="楷体" panose="02010609060101010101" pitchFamily="49" charset="-122"/>
              </a:rPr>
              <a:t>练习</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33133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0" y="0"/>
            <a:ext cx="9144000" cy="2400657"/>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pP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图</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6-8</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所示的进油节流调速回路，已知液压泵的供油流量</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6L/min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，溢流阀调定压力</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3MPa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，液压缸无杆腔面积为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A1=20ⅹ10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，负载</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4000N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，节流阀为薄壁孔口，开口面积为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0.01ⅹ10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C</a:t>
            </a:r>
            <a:r>
              <a:rPr kumimoji="1" lang="en-US" altLang="zh-CN" sz="2400" b="1" baseline="-25000" dirty="0" smtClean="0">
                <a:effectLst>
                  <a:outerShdw blurRad="38100" dist="38100" dir="2700000" algn="tl">
                    <a:srgbClr val="C0C0C0"/>
                  </a:outerShdw>
                </a:effectLst>
                <a:latin typeface="楷体" panose="02010609060101010101" pitchFamily="49" charset="-122"/>
                <a:ea typeface="楷体" panose="02010609060101010101" pitchFamily="49" charset="-122"/>
              </a:rPr>
              <a:t>d</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0.62,</a:t>
            </a:r>
            <a:r>
              <a:rPr kumimoji="1" lang="el-GR"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ρ</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=900kg/m3,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求 </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3</a:t>
            </a:r>
            <a:r>
              <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当节流阀开口面积增大到</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0.03ⅹ10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 </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0.05ⅹ10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rPr>
              <a:t>分别计算液压缸的运动</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速度和溢流阀的溢流量。</a:t>
            </a:r>
            <a:endPar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752" y="2927057"/>
            <a:ext cx="2232248" cy="16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23528" y="2708920"/>
            <a:ext cx="5760640" cy="3970318"/>
          </a:xfrm>
          <a:prstGeom prst="rect">
            <a:avLst/>
          </a:prstGeom>
        </p:spPr>
        <p:txBody>
          <a:bodyPr wrap="square">
            <a:spAutoFit/>
          </a:bodyPr>
          <a:lstStyle/>
          <a:p>
            <a:pPr>
              <a:lnSpc>
                <a:spcPct val="150000"/>
              </a:lnSpc>
              <a:buClr>
                <a:srgbClr val="006600"/>
              </a:buClr>
              <a:buSzPct val="80000"/>
              <a:defRPr/>
            </a:pPr>
            <a:r>
              <a:rPr lang="en-US" altLang="zh-CN" sz="2400" b="1" dirty="0">
                <a:latin typeface="楷体" pitchFamily="49" charset="-122"/>
                <a:ea typeface="楷体" pitchFamily="49" charset="-122"/>
              </a:rPr>
              <a:t> 3) </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T1</a:t>
            </a:r>
            <a:r>
              <a:rPr lang="en-US" altLang="zh-CN" sz="2400" b="1" dirty="0">
                <a:latin typeface="楷体" pitchFamily="49" charset="-122"/>
                <a:ea typeface="楷体" pitchFamily="49" charset="-122"/>
              </a:rPr>
              <a:t>= 3A</a:t>
            </a:r>
            <a:r>
              <a:rPr lang="en-US" altLang="zh-CN" sz="2400" b="1" baseline="-25000" dirty="0">
                <a:latin typeface="楷体" pitchFamily="49" charset="-122"/>
                <a:ea typeface="楷体" pitchFamily="49" charset="-122"/>
              </a:rPr>
              <a:t>T</a:t>
            </a:r>
            <a:r>
              <a:rPr lang="en-US" altLang="zh-CN" sz="2400" b="1" dirty="0">
                <a:latin typeface="楷体" pitchFamily="49" charset="-122"/>
                <a:ea typeface="楷体" pitchFamily="49" charset="-122"/>
              </a:rPr>
              <a:t>, </a:t>
            </a:r>
          </a:p>
          <a:p>
            <a:pPr>
              <a:lnSpc>
                <a:spcPct val="150000"/>
              </a:lnSpc>
              <a:buClr>
                <a:srgbClr val="006600"/>
              </a:buClr>
              <a:buSzPct val="80000"/>
              <a:defRPr/>
            </a:pPr>
            <a:r>
              <a:rPr lang="en-US" altLang="zh-CN" sz="2400" b="1" dirty="0" smtClean="0">
                <a:solidFill>
                  <a:srgbClr val="FF0000"/>
                </a:solidFill>
                <a:latin typeface="楷体" pitchFamily="49" charset="-122"/>
                <a:ea typeface="楷体" pitchFamily="49" charset="-122"/>
              </a:rPr>
              <a:t>    V</a:t>
            </a:r>
            <a:r>
              <a:rPr lang="en-US" altLang="zh-CN" sz="2400" b="1" baseline="-25000" dirty="0" smtClean="0">
                <a:solidFill>
                  <a:srgbClr val="FF0000"/>
                </a:solidFill>
                <a:latin typeface="楷体" pitchFamily="49" charset="-122"/>
                <a:ea typeface="楷体" pitchFamily="49" charset="-122"/>
              </a:rPr>
              <a:t>1</a:t>
            </a:r>
            <a:r>
              <a:rPr lang="en-US" altLang="zh-CN" sz="2400" b="1" dirty="0">
                <a:latin typeface="楷体" pitchFamily="49" charset="-122"/>
                <a:ea typeface="楷体" pitchFamily="49" charset="-122"/>
              </a:rPr>
              <a:t>= 3V = 4.38×10</a:t>
            </a:r>
            <a:r>
              <a:rPr lang="en-US" altLang="zh-CN" sz="2400" b="1" baseline="30000" dirty="0">
                <a:latin typeface="楷体" pitchFamily="49" charset="-122"/>
                <a:ea typeface="楷体" pitchFamily="49" charset="-122"/>
              </a:rPr>
              <a:t>-2</a:t>
            </a:r>
            <a:r>
              <a:rPr lang="en-US" altLang="zh-CN" sz="2400" b="1" dirty="0">
                <a:latin typeface="楷体" pitchFamily="49" charset="-122"/>
                <a:ea typeface="楷体" pitchFamily="49" charset="-122"/>
              </a:rPr>
              <a:t>m/s</a:t>
            </a:r>
          </a:p>
          <a:p>
            <a:pPr>
              <a:lnSpc>
                <a:spcPct val="150000"/>
              </a:lnSpc>
              <a:buClr>
                <a:srgbClr val="006600"/>
              </a:buClr>
              <a:buSzPct val="80000"/>
              <a:defRPr/>
            </a:pPr>
            <a:r>
              <a:rPr lang="en-US" altLang="zh-CN" sz="2400" b="1" dirty="0">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a:t>
            </a:r>
            <a:r>
              <a:rPr lang="en-US" altLang="zh-CN" sz="2400" b="1" dirty="0">
                <a:solidFill>
                  <a:srgbClr val="FF0000"/>
                </a:solidFill>
                <a:latin typeface="楷体" pitchFamily="49" charset="-122"/>
                <a:ea typeface="楷体" pitchFamily="49" charset="-122"/>
              </a:rPr>
              <a:t>q</a:t>
            </a:r>
            <a:r>
              <a:rPr lang="en-US" altLang="zh-CN" sz="2400" b="1" dirty="0">
                <a:latin typeface="楷体" pitchFamily="49" charset="-122"/>
                <a:ea typeface="楷体" pitchFamily="49" charset="-122"/>
              </a:rPr>
              <a:t> = q</a:t>
            </a:r>
            <a:r>
              <a:rPr lang="en-US" altLang="zh-CN" sz="2400" b="1" baseline="-25000" dirty="0">
                <a:latin typeface="楷体" pitchFamily="49" charset="-122"/>
                <a:ea typeface="楷体" pitchFamily="49" charset="-122"/>
              </a:rPr>
              <a:t>p</a:t>
            </a:r>
            <a:r>
              <a:rPr lang="en-US" altLang="zh-CN" sz="2400" b="1" dirty="0">
                <a:latin typeface="楷体" pitchFamily="49" charset="-122"/>
                <a:ea typeface="楷体" pitchFamily="49" charset="-122"/>
              </a:rPr>
              <a:t>-3q = 1.24×10</a:t>
            </a:r>
            <a:r>
              <a:rPr lang="en-US" altLang="zh-CN" sz="2400" b="1" baseline="30000" dirty="0">
                <a:latin typeface="楷体" pitchFamily="49" charset="-122"/>
                <a:ea typeface="楷体" pitchFamily="49" charset="-122"/>
              </a:rPr>
              <a:t>-5</a:t>
            </a:r>
            <a:r>
              <a:rPr lang="en-US" altLang="zh-CN" sz="2400" b="1" dirty="0">
                <a:latin typeface="楷体" pitchFamily="49" charset="-122"/>
                <a:ea typeface="楷体" pitchFamily="49" charset="-122"/>
              </a:rPr>
              <a:t>m</a:t>
            </a:r>
            <a:r>
              <a:rPr lang="en-US" altLang="zh-CN" sz="2400" b="1" baseline="30000" dirty="0">
                <a:latin typeface="楷体" pitchFamily="49" charset="-122"/>
                <a:ea typeface="楷体" pitchFamily="49" charset="-122"/>
              </a:rPr>
              <a:t>3</a:t>
            </a:r>
            <a:r>
              <a:rPr lang="en-US" altLang="zh-CN" sz="2400" b="1" dirty="0">
                <a:latin typeface="楷体" pitchFamily="49" charset="-122"/>
                <a:ea typeface="楷体" pitchFamily="49" charset="-122"/>
              </a:rPr>
              <a:t>/s</a:t>
            </a:r>
          </a:p>
          <a:p>
            <a:pPr>
              <a:lnSpc>
                <a:spcPct val="150000"/>
              </a:lnSpc>
              <a:buClr>
                <a:srgbClr val="006600"/>
              </a:buClr>
              <a:buSzPct val="80000"/>
              <a:defRPr/>
            </a:pPr>
            <a:r>
              <a:rPr lang="en-US" altLang="zh-CN" sz="2400" b="1" dirty="0">
                <a:solidFill>
                  <a:srgbClr val="FF0000"/>
                </a:solidFill>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  </a:t>
            </a:r>
          </a:p>
          <a:p>
            <a:pPr>
              <a:lnSpc>
                <a:spcPct val="150000"/>
              </a:lnSpc>
              <a:buClr>
                <a:srgbClr val="006600"/>
              </a:buClr>
              <a:buSzPct val="80000"/>
              <a:defRPr/>
            </a:pPr>
            <a:r>
              <a:rPr lang="en-US" altLang="zh-CN" sz="2400" b="1" dirty="0">
                <a:solidFill>
                  <a:srgbClr val="FF0000"/>
                </a:solidFill>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   </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T1</a:t>
            </a:r>
            <a:r>
              <a:rPr lang="en-US" altLang="zh-CN" sz="2400" b="1" dirty="0">
                <a:latin typeface="楷体" pitchFamily="49" charset="-122"/>
                <a:ea typeface="楷体" pitchFamily="49" charset="-122"/>
              </a:rPr>
              <a:t>= 5A</a:t>
            </a:r>
            <a:r>
              <a:rPr lang="en-US" altLang="zh-CN" sz="2400" b="1" baseline="-25000" dirty="0">
                <a:latin typeface="楷体" pitchFamily="49" charset="-122"/>
                <a:ea typeface="楷体" pitchFamily="49" charset="-122"/>
              </a:rPr>
              <a:t>T   </a:t>
            </a:r>
            <a:r>
              <a:rPr lang="en-US" altLang="zh-CN" sz="2400" b="1" baseline="-25000" dirty="0" smtClean="0">
                <a:latin typeface="楷体" pitchFamily="49" charset="-122"/>
                <a:ea typeface="楷体" pitchFamily="49" charset="-122"/>
              </a:rPr>
              <a:t>       </a:t>
            </a:r>
            <a:r>
              <a:rPr lang="en-US" altLang="zh-CN" sz="2400" b="1" dirty="0" err="1">
                <a:latin typeface="楷体" pitchFamily="49" charset="-122"/>
                <a:ea typeface="楷体" pitchFamily="49" charset="-122"/>
              </a:rPr>
              <a:t>q</a:t>
            </a:r>
            <a:r>
              <a:rPr lang="en-US" altLang="zh-CN" sz="2400" b="1" baseline="-25000" dirty="0" err="1">
                <a:latin typeface="楷体" pitchFamily="49" charset="-122"/>
                <a:ea typeface="楷体" pitchFamily="49" charset="-122"/>
              </a:rPr>
              <a:t>p</a:t>
            </a:r>
            <a:r>
              <a:rPr lang="en-US" altLang="zh-CN" sz="2400" b="1" baseline="-25000" dirty="0">
                <a:latin typeface="楷体" pitchFamily="49" charset="-122"/>
                <a:ea typeface="楷体" pitchFamily="49" charset="-122"/>
              </a:rPr>
              <a:t> </a:t>
            </a:r>
            <a:r>
              <a:rPr lang="en-US" altLang="zh-CN" sz="2400" b="1" dirty="0">
                <a:latin typeface="楷体" pitchFamily="49" charset="-122"/>
                <a:ea typeface="楷体" pitchFamily="49" charset="-122"/>
              </a:rPr>
              <a:t>&lt; 5q  </a:t>
            </a:r>
          </a:p>
          <a:p>
            <a:pPr>
              <a:lnSpc>
                <a:spcPct val="150000"/>
              </a:lnSpc>
              <a:buClr>
                <a:srgbClr val="006600"/>
              </a:buClr>
              <a:buSzPct val="80000"/>
              <a:defRPr/>
            </a:pPr>
            <a:r>
              <a:rPr lang="en-US" altLang="zh-CN" sz="2400" b="1" dirty="0">
                <a:solidFill>
                  <a:srgbClr val="FF0000"/>
                </a:solidFill>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V</a:t>
            </a:r>
            <a:r>
              <a:rPr lang="en-US" altLang="zh-CN" sz="2400" b="1" baseline="-25000" dirty="0" smtClean="0">
                <a:solidFill>
                  <a:srgbClr val="FF0000"/>
                </a:solidFill>
                <a:latin typeface="楷体" pitchFamily="49" charset="-122"/>
                <a:ea typeface="楷体" pitchFamily="49" charset="-122"/>
              </a:rPr>
              <a:t>2 </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q</a:t>
            </a:r>
            <a:r>
              <a:rPr lang="en-US" altLang="zh-CN" sz="2400" b="1" baseline="-25000" dirty="0" err="1">
                <a:latin typeface="楷体" pitchFamily="49" charset="-122"/>
                <a:ea typeface="楷体" pitchFamily="49" charset="-122"/>
              </a:rPr>
              <a:t>p</a:t>
            </a:r>
            <a:r>
              <a:rPr lang="en-US" altLang="zh-CN" sz="2400" b="1" dirty="0">
                <a:latin typeface="楷体" pitchFamily="49" charset="-122"/>
                <a:ea typeface="楷体" pitchFamily="49" charset="-122"/>
              </a:rPr>
              <a:t>/A = 5×10</a:t>
            </a:r>
            <a:r>
              <a:rPr lang="en-US" altLang="zh-CN" sz="2400" b="1" baseline="30000" dirty="0">
                <a:latin typeface="楷体" pitchFamily="49" charset="-122"/>
                <a:ea typeface="楷体" pitchFamily="49" charset="-122"/>
              </a:rPr>
              <a:t>-2</a:t>
            </a:r>
            <a:r>
              <a:rPr lang="en-US" altLang="zh-CN" sz="2400" b="1" dirty="0">
                <a:latin typeface="楷体" pitchFamily="49" charset="-122"/>
                <a:ea typeface="楷体" pitchFamily="49" charset="-122"/>
              </a:rPr>
              <a:t>m/s  </a:t>
            </a:r>
          </a:p>
          <a:p>
            <a:pPr>
              <a:lnSpc>
                <a:spcPct val="150000"/>
              </a:lnSpc>
              <a:buClr>
                <a:srgbClr val="006600"/>
              </a:buClr>
              <a:buSzPct val="80000"/>
              <a:defRPr/>
            </a:pPr>
            <a:r>
              <a:rPr lang="en-US" altLang="zh-CN" sz="2400" b="1" dirty="0">
                <a:solidFill>
                  <a:srgbClr val="FF0000"/>
                </a:solidFill>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a:t>
            </a:r>
            <a:r>
              <a:rPr lang="en-US" altLang="zh-CN" sz="2400" b="1" dirty="0">
                <a:solidFill>
                  <a:srgbClr val="FF0000"/>
                </a:solidFill>
                <a:latin typeface="楷体" pitchFamily="49" charset="-122"/>
                <a:ea typeface="楷体" pitchFamily="49" charset="-122"/>
              </a:rPr>
              <a:t>q </a:t>
            </a:r>
            <a:r>
              <a:rPr lang="en-US" altLang="zh-CN" sz="2400" b="1" dirty="0">
                <a:latin typeface="楷体" pitchFamily="49" charset="-122"/>
                <a:ea typeface="楷体" pitchFamily="49" charset="-122"/>
              </a:rPr>
              <a:t>= 0</a:t>
            </a:r>
            <a:r>
              <a:rPr lang="en-US" altLang="zh-CN" sz="2400" b="1" dirty="0">
                <a:solidFill>
                  <a:srgbClr val="FF0000"/>
                </a:solidFill>
                <a:latin typeface="楷体" pitchFamily="49" charset="-122"/>
                <a:ea typeface="楷体" pitchFamily="49" charset="-122"/>
              </a:rPr>
              <a:t> </a:t>
            </a:r>
            <a:r>
              <a:rPr lang="zh-CN" altLang="en-US" sz="2000" b="1" dirty="0" smtClean="0">
                <a:solidFill>
                  <a:srgbClr val="FF0000"/>
                </a:solidFill>
                <a:latin typeface="楷体" pitchFamily="49" charset="-122"/>
                <a:ea typeface="楷体" pitchFamily="49" charset="-122"/>
              </a:rPr>
              <a:t>（油液全部进油缸）</a:t>
            </a:r>
            <a:r>
              <a:rPr lang="en-US" altLang="zh-CN" sz="2000" b="1" dirty="0" smtClean="0">
                <a:solidFill>
                  <a:srgbClr val="FF0000"/>
                </a:solidFill>
                <a:latin typeface="楷体" pitchFamily="49" charset="-122"/>
                <a:ea typeface="楷体" pitchFamily="49" charset="-122"/>
              </a:rPr>
              <a:t> </a:t>
            </a:r>
            <a:endParaRPr lang="zh-CN" altLang="en-US" sz="2000" dirty="0"/>
          </a:p>
        </p:txBody>
      </p:sp>
      <p:sp>
        <p:nvSpPr>
          <p:cNvPr id="4" name="矩形 3"/>
          <p:cNvSpPr/>
          <p:nvPr/>
        </p:nvSpPr>
        <p:spPr>
          <a:xfrm>
            <a:off x="6588492" y="5949280"/>
            <a:ext cx="2555508" cy="369332"/>
          </a:xfrm>
          <a:prstGeom prst="rect">
            <a:avLst/>
          </a:prstGeom>
        </p:spPr>
        <p:txBody>
          <a:bodyPr wrap="none">
            <a:spAutoFit/>
          </a:bodyPr>
          <a:lstStyle/>
          <a:p>
            <a:r>
              <a:rPr lang="en-US" altLang="zh-CN" b="1" dirty="0">
                <a:solidFill>
                  <a:srgbClr val="FF0000"/>
                </a:solidFill>
                <a:latin typeface="楷体" pitchFamily="49" charset="-122"/>
                <a:ea typeface="楷体" pitchFamily="49" charset="-122"/>
              </a:rPr>
              <a:t> q = C</a:t>
            </a:r>
            <a:r>
              <a:rPr lang="en-US" altLang="zh-CN" b="1" baseline="-25000" dirty="0">
                <a:solidFill>
                  <a:srgbClr val="FF0000"/>
                </a:solidFill>
                <a:latin typeface="楷体" pitchFamily="49" charset="-122"/>
                <a:ea typeface="楷体" pitchFamily="49" charset="-122"/>
              </a:rPr>
              <a:t>d</a:t>
            </a:r>
            <a:r>
              <a:rPr lang="en-US" altLang="zh-CN" b="1" dirty="0">
                <a:solidFill>
                  <a:srgbClr val="FF0000"/>
                </a:solidFill>
                <a:latin typeface="楷体" pitchFamily="49" charset="-122"/>
                <a:ea typeface="楷体" pitchFamily="49" charset="-122"/>
              </a:rPr>
              <a:t> A</a:t>
            </a:r>
            <a:r>
              <a:rPr lang="en-US" altLang="zh-CN" b="1" baseline="-25000" dirty="0">
                <a:solidFill>
                  <a:srgbClr val="FF0000"/>
                </a:solidFill>
                <a:latin typeface="楷体" pitchFamily="49" charset="-122"/>
                <a:ea typeface="楷体" pitchFamily="49" charset="-122"/>
              </a:rPr>
              <a:t>T</a:t>
            </a:r>
            <a:r>
              <a:rPr lang="en-US" altLang="zh-CN" b="1" dirty="0">
                <a:solidFill>
                  <a:srgbClr val="FF0000"/>
                </a:solidFill>
                <a:latin typeface="楷体" pitchFamily="49" charset="-122"/>
                <a:ea typeface="楷体" pitchFamily="49" charset="-122"/>
              </a:rPr>
              <a:t>(2△P/</a:t>
            </a:r>
            <a:r>
              <a:rPr lang="el-GR" altLang="zh-CN" b="1" dirty="0">
                <a:solidFill>
                  <a:srgbClr val="FF0000"/>
                </a:solidFill>
                <a:latin typeface="楷体" pitchFamily="49" charset="-122"/>
                <a:ea typeface="楷体" pitchFamily="49" charset="-122"/>
              </a:rPr>
              <a:t>ρ</a:t>
            </a:r>
            <a:r>
              <a:rPr lang="en-US" altLang="zh-CN" b="1" dirty="0">
                <a:solidFill>
                  <a:srgbClr val="FF0000"/>
                </a:solidFill>
                <a:latin typeface="楷体" pitchFamily="49" charset="-122"/>
                <a:ea typeface="楷体" pitchFamily="49" charset="-122"/>
              </a:rPr>
              <a:t>)</a:t>
            </a:r>
            <a:r>
              <a:rPr lang="en-US" altLang="zh-CN" b="1" baseline="30000" dirty="0">
                <a:solidFill>
                  <a:srgbClr val="FF0000"/>
                </a:solidFill>
                <a:latin typeface="楷体" pitchFamily="49" charset="-122"/>
                <a:ea typeface="楷体" pitchFamily="49" charset="-122"/>
              </a:rPr>
              <a:t>1/2</a:t>
            </a:r>
            <a:endParaRPr lang="zh-CN" altLang="en-US" dirty="0"/>
          </a:p>
        </p:txBody>
      </p:sp>
      <p:sp>
        <p:nvSpPr>
          <p:cNvPr id="8" name="矩形 7"/>
          <p:cNvSpPr/>
          <p:nvPr/>
        </p:nvSpPr>
        <p:spPr>
          <a:xfrm>
            <a:off x="6867415" y="6486711"/>
            <a:ext cx="2276585" cy="380553"/>
          </a:xfrm>
          <a:prstGeom prst="rect">
            <a:avLst/>
          </a:prstGeom>
          <a:solidFill>
            <a:srgbClr val="FFC000"/>
          </a:solidFill>
        </p:spPr>
        <p:txBody>
          <a:bodyPr wrap="none">
            <a:spAutoFit/>
          </a:bodyPr>
          <a:lstStyle/>
          <a:p>
            <a:pPr>
              <a:lnSpc>
                <a:spcPct val="120000"/>
              </a:lnSpc>
              <a:buClr>
                <a:srgbClr val="006600"/>
              </a:buClr>
              <a:buSzPct val="80000"/>
              <a:defRPr/>
            </a:pPr>
            <a:r>
              <a:rPr lang="zh-CN" altLang="en-US" b="1" dirty="0" smtClean="0">
                <a:latin typeface="楷体" pitchFamily="49" charset="-122"/>
                <a:ea typeface="楷体" pitchFamily="49" charset="-122"/>
              </a:rPr>
              <a:t>节流阀进油节流调速</a:t>
            </a:r>
            <a:endParaRPr lang="en-US" altLang="zh-CN" b="1" dirty="0" smtClean="0">
              <a:latin typeface="楷体" pitchFamily="49" charset="-122"/>
              <a:ea typeface="楷体" pitchFamily="49" charset="-122"/>
            </a:endParaRPr>
          </a:p>
        </p:txBody>
      </p:sp>
    </p:spTree>
    <p:extLst>
      <p:ext uri="{BB962C8B-B14F-4D97-AF65-F5344CB8AC3E}">
        <p14:creationId xmlns:p14="http://schemas.microsoft.com/office/powerpoint/2010/main" val="870886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8243" y="2358850"/>
            <a:ext cx="9144000" cy="4524315"/>
          </a:xfrm>
          <a:prstGeom prst="rect">
            <a:avLst/>
          </a:prstGeom>
          <a:solidFill>
            <a:schemeClr val="bg2"/>
          </a:solidFill>
        </p:spPr>
        <p:txBody>
          <a:bodyPr wrap="square">
            <a:spAutoFit/>
          </a:bodyPr>
          <a:lstStyle/>
          <a:p>
            <a:pPr>
              <a:lnSpc>
                <a:spcPct val="120000"/>
              </a:lnSpc>
              <a:buClr>
                <a:srgbClr val="006600"/>
              </a:buClr>
              <a:buSzPct val="80000"/>
              <a:defRPr/>
            </a:pPr>
            <a:endParaRPr lang="en-US" altLang="zh-CN" sz="2400" b="1" dirty="0" smtClean="0">
              <a:latin typeface="楷体" pitchFamily="49" charset="-122"/>
              <a:ea typeface="楷体" pitchFamily="49" charset="-122"/>
            </a:endParaRPr>
          </a:p>
          <a:p>
            <a:pPr>
              <a:lnSpc>
                <a:spcPct val="150000"/>
              </a:lnSpc>
              <a:buClr>
                <a:srgbClr val="006600"/>
              </a:buClr>
              <a:buSzPct val="80000"/>
              <a:defRPr/>
            </a:pPr>
            <a:r>
              <a:rPr lang="en-US" altLang="zh-CN" sz="2400" b="1" dirty="0" smtClean="0">
                <a:latin typeface="楷体" pitchFamily="49" charset="-122"/>
                <a:ea typeface="楷体" pitchFamily="49" charset="-122"/>
              </a:rPr>
              <a:t>1</a:t>
            </a:r>
            <a:r>
              <a:rPr lang="en-US" altLang="zh-CN" sz="2400" b="1" dirty="0">
                <a:latin typeface="楷体" pitchFamily="49" charset="-122"/>
                <a:ea typeface="楷体" pitchFamily="49" charset="-122"/>
              </a:rPr>
              <a:t>) </a:t>
            </a:r>
            <a:r>
              <a:rPr lang="zh-CN" altLang="en-US" sz="2400" b="1" dirty="0" smtClean="0">
                <a:latin typeface="楷体" pitchFamily="49" charset="-122"/>
                <a:ea typeface="楷体" pitchFamily="49" charset="-122"/>
              </a:rPr>
              <a:t>溢流阀应保证</a:t>
            </a:r>
            <a:r>
              <a:rPr lang="en-US" altLang="zh-CN" sz="2400" b="1" dirty="0" smtClean="0">
                <a:latin typeface="楷体" pitchFamily="49" charset="-122"/>
                <a:ea typeface="楷体" pitchFamily="49" charset="-122"/>
              </a:rPr>
              <a:t>F = </a:t>
            </a:r>
            <a:r>
              <a:rPr lang="en-US" altLang="zh-CN" sz="2400" b="1" dirty="0" err="1">
                <a:latin typeface="楷体" pitchFamily="49" charset="-122"/>
                <a:ea typeface="楷体" pitchFamily="49" charset="-122"/>
              </a:rPr>
              <a:t>F</a:t>
            </a:r>
            <a:r>
              <a:rPr lang="en-US" altLang="zh-CN" sz="2400" b="1" baseline="-25000" dirty="0" err="1">
                <a:latin typeface="楷体" pitchFamily="49" charset="-122"/>
                <a:ea typeface="楷体" pitchFamily="49" charset="-122"/>
              </a:rPr>
              <a:t>max</a:t>
            </a:r>
            <a:r>
              <a:rPr lang="en-US" altLang="zh-CN" sz="2400" b="1" baseline="-25000" dirty="0">
                <a:latin typeface="楷体" pitchFamily="49" charset="-122"/>
                <a:ea typeface="楷体" pitchFamily="49" charset="-122"/>
              </a:rPr>
              <a:t> </a:t>
            </a:r>
            <a:r>
              <a:rPr lang="en-US" altLang="zh-CN" sz="2400" b="1" dirty="0">
                <a:latin typeface="楷体" pitchFamily="49" charset="-122"/>
                <a:ea typeface="楷体" pitchFamily="49" charset="-122"/>
              </a:rPr>
              <a:t>=30000N</a:t>
            </a:r>
            <a:r>
              <a:rPr lang="zh-CN" altLang="en-US" sz="2400" b="1" dirty="0" smtClean="0">
                <a:latin typeface="楷体" pitchFamily="49" charset="-122"/>
                <a:ea typeface="楷体" pitchFamily="49" charset="-122"/>
              </a:rPr>
              <a:t>时</a:t>
            </a:r>
            <a:endParaRPr lang="en-US" altLang="zh-CN" sz="2400" b="1" dirty="0" smtClean="0">
              <a:latin typeface="楷体" pitchFamily="49" charset="-122"/>
              <a:ea typeface="楷体" pitchFamily="49" charset="-122"/>
            </a:endParaRPr>
          </a:p>
          <a:p>
            <a:pPr>
              <a:lnSpc>
                <a:spcPct val="150000"/>
              </a:lnSpc>
              <a:spcBef>
                <a:spcPts val="0"/>
              </a:spcBef>
              <a:buClr>
                <a:srgbClr val="006600"/>
              </a:buClr>
              <a:buSzPct val="80000"/>
              <a:defRPr/>
            </a:pPr>
            <a:r>
              <a:rPr lang="zh-CN" altLang="en-US" sz="2400" b="1" dirty="0" smtClean="0">
                <a:latin typeface="楷体" pitchFamily="49" charset="-122"/>
                <a:ea typeface="楷体" pitchFamily="49" charset="-122"/>
              </a:rPr>
              <a:t>仍能正常工作。</a:t>
            </a:r>
            <a:r>
              <a:rPr lang="en-US" altLang="zh-CN" sz="2400" b="1" dirty="0" smtClean="0">
                <a:latin typeface="楷体" pitchFamily="49" charset="-122"/>
                <a:ea typeface="楷体" pitchFamily="49" charset="-122"/>
              </a:rPr>
              <a:t> </a:t>
            </a:r>
            <a:endParaRPr lang="en-US" altLang="zh-CN" sz="2400" b="1" dirty="0">
              <a:latin typeface="楷体" pitchFamily="49" charset="-122"/>
              <a:ea typeface="楷体" pitchFamily="49" charset="-122"/>
            </a:endParaRPr>
          </a:p>
          <a:p>
            <a:pPr>
              <a:lnSpc>
                <a:spcPct val="150000"/>
              </a:lnSpc>
              <a:spcBef>
                <a:spcPts val="0"/>
              </a:spcBef>
              <a:buClr>
                <a:srgbClr val="006600"/>
              </a:buClr>
              <a:buSzPct val="80000"/>
              <a:defRPr/>
            </a:pP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y</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1 </a:t>
            </a: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2</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2 </a:t>
            </a:r>
            <a:r>
              <a:rPr lang="en-US" altLang="zh-CN" sz="2400" b="1" dirty="0" smtClean="0">
                <a:latin typeface="楷体" pitchFamily="49" charset="-122"/>
                <a:ea typeface="楷体" pitchFamily="49" charset="-122"/>
              </a:rPr>
              <a:t>+ F</a:t>
            </a:r>
            <a:r>
              <a:rPr lang="en-US" altLang="zh-CN" sz="2400" b="1" baseline="-25000" dirty="0" smtClean="0">
                <a:latin typeface="楷体" pitchFamily="49" charset="-122"/>
                <a:ea typeface="楷体" pitchFamily="49" charset="-122"/>
              </a:rPr>
              <a:t> </a:t>
            </a:r>
            <a:r>
              <a:rPr lang="en-US" altLang="zh-CN" sz="2400" b="1" dirty="0">
                <a:latin typeface="楷体" pitchFamily="49" charset="-122"/>
                <a:ea typeface="楷体" pitchFamily="49" charset="-122"/>
              </a:rPr>
              <a:t>= △ </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min</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2 </a:t>
            </a:r>
            <a:r>
              <a:rPr lang="en-US" altLang="zh-CN" sz="2400" b="1" dirty="0">
                <a:latin typeface="楷体" pitchFamily="49" charset="-122"/>
                <a:ea typeface="楷体" pitchFamily="49" charset="-122"/>
              </a:rPr>
              <a:t>+ </a:t>
            </a:r>
            <a:r>
              <a:rPr lang="en-US" altLang="zh-CN" sz="2400" b="1" dirty="0" err="1" smtClean="0">
                <a:latin typeface="楷体" pitchFamily="49" charset="-122"/>
                <a:ea typeface="楷体" pitchFamily="49" charset="-122"/>
              </a:rPr>
              <a:t>F</a:t>
            </a:r>
            <a:r>
              <a:rPr lang="en-US" altLang="zh-CN" sz="2400" b="1" baseline="-25000" dirty="0" err="1" smtClean="0">
                <a:latin typeface="楷体" pitchFamily="49" charset="-122"/>
                <a:ea typeface="楷体" pitchFamily="49" charset="-122"/>
              </a:rPr>
              <a:t>max</a:t>
            </a:r>
            <a:endParaRPr lang="en-US" altLang="zh-CN" sz="2400" b="1" baseline="-25000" dirty="0" smtClean="0">
              <a:latin typeface="楷体" pitchFamily="49" charset="-122"/>
              <a:ea typeface="楷体" pitchFamily="49" charset="-122"/>
            </a:endParaRPr>
          </a:p>
          <a:p>
            <a:pPr>
              <a:lnSpc>
                <a:spcPct val="150000"/>
              </a:lnSpc>
              <a:spcBef>
                <a:spcPts val="0"/>
              </a:spcBef>
              <a:buClr>
                <a:srgbClr val="006600"/>
              </a:buClr>
              <a:buSzPct val="80000"/>
              <a:defRPr/>
            </a:pPr>
            <a:r>
              <a:rPr lang="en-US" altLang="zh-CN" sz="2400" b="1" baseline="-25000" dirty="0" smtClean="0">
                <a:solidFill>
                  <a:srgbClr val="FF0000"/>
                </a:solidFill>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   </a:t>
            </a:r>
            <a:r>
              <a:rPr lang="en-US" altLang="zh-CN" sz="2400" b="1" dirty="0" err="1" smtClean="0">
                <a:solidFill>
                  <a:srgbClr val="FF0000"/>
                </a:solidFill>
                <a:latin typeface="楷体" pitchFamily="49" charset="-122"/>
                <a:ea typeface="楷体" pitchFamily="49" charset="-122"/>
              </a:rPr>
              <a:t>P</a:t>
            </a:r>
            <a:r>
              <a:rPr lang="en-US" altLang="zh-CN" sz="2400" b="1" baseline="-25000" dirty="0" err="1" smtClean="0">
                <a:solidFill>
                  <a:srgbClr val="FF0000"/>
                </a:solidFill>
                <a:latin typeface="楷体" pitchFamily="49" charset="-122"/>
                <a:ea typeface="楷体" pitchFamily="49" charset="-122"/>
              </a:rPr>
              <a:t>y</a:t>
            </a:r>
            <a:r>
              <a:rPr lang="en-US" altLang="zh-CN" sz="2400" b="1" baseline="-25000" dirty="0" smtClean="0">
                <a:solidFill>
                  <a:srgbClr val="FF0000"/>
                </a:solidFill>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 P</a:t>
            </a:r>
            <a:r>
              <a:rPr lang="en-US" altLang="zh-CN" sz="2400" b="1" baseline="-25000" dirty="0" smtClean="0">
                <a:solidFill>
                  <a:srgbClr val="FF0000"/>
                </a:solidFill>
                <a:latin typeface="楷体" pitchFamily="49" charset="-122"/>
                <a:ea typeface="楷体" pitchFamily="49" charset="-122"/>
              </a:rPr>
              <a:t>p </a:t>
            </a:r>
            <a:r>
              <a:rPr lang="en-US" altLang="zh-CN" sz="2400" b="1" dirty="0" smtClean="0">
                <a:solidFill>
                  <a:srgbClr val="FF0000"/>
                </a:solidFill>
                <a:latin typeface="楷体" pitchFamily="49" charset="-122"/>
                <a:ea typeface="楷体" pitchFamily="49" charset="-122"/>
              </a:rPr>
              <a:t>= 3.25MPa</a:t>
            </a:r>
          </a:p>
          <a:p>
            <a:pPr>
              <a:lnSpc>
                <a:spcPct val="120000"/>
              </a:lnSpc>
              <a:spcBef>
                <a:spcPts val="0"/>
              </a:spcBef>
              <a:buClr>
                <a:srgbClr val="006600"/>
              </a:buClr>
              <a:buSzPct val="80000"/>
              <a:defRPr/>
            </a:pPr>
            <a:endParaRPr lang="en-US" altLang="zh-CN" sz="2400" b="1" dirty="0" smtClean="0">
              <a:latin typeface="楷体" pitchFamily="49" charset="-122"/>
              <a:ea typeface="楷体" pitchFamily="49" charset="-122"/>
            </a:endParaRPr>
          </a:p>
          <a:p>
            <a:pPr>
              <a:lnSpc>
                <a:spcPct val="120000"/>
              </a:lnSpc>
              <a:spcBef>
                <a:spcPts val="0"/>
              </a:spcBef>
              <a:buClr>
                <a:srgbClr val="006600"/>
              </a:buClr>
              <a:buSzPct val="80000"/>
              <a:defRPr/>
            </a:pPr>
            <a:r>
              <a:rPr lang="en-US" altLang="zh-CN" sz="2400" b="1" dirty="0" smtClean="0">
                <a:latin typeface="楷体" pitchFamily="49" charset="-122"/>
                <a:ea typeface="楷体" pitchFamily="49" charset="-122"/>
              </a:rPr>
              <a:t> </a:t>
            </a:r>
            <a:r>
              <a:rPr lang="en-US" altLang="zh-CN" sz="2400" b="1" dirty="0">
                <a:latin typeface="楷体" pitchFamily="49" charset="-122"/>
                <a:ea typeface="楷体" pitchFamily="49" charset="-122"/>
              </a:rPr>
              <a:t> 2)F= </a:t>
            </a:r>
            <a:r>
              <a:rPr lang="en-US" altLang="zh-CN" sz="2400" b="1" dirty="0" err="1">
                <a:latin typeface="楷体" pitchFamily="49" charset="-122"/>
                <a:ea typeface="楷体" pitchFamily="49" charset="-122"/>
              </a:rPr>
              <a:t>F</a:t>
            </a:r>
            <a:r>
              <a:rPr lang="en-US" altLang="zh-CN" sz="2400" b="1" baseline="-25000" dirty="0" err="1">
                <a:latin typeface="楷体" pitchFamily="49" charset="-122"/>
                <a:ea typeface="楷体" pitchFamily="49" charset="-122"/>
              </a:rPr>
              <a:t>min</a:t>
            </a:r>
            <a:r>
              <a:rPr lang="en-US" altLang="zh-CN" sz="2400" b="1" baseline="-25000" dirty="0">
                <a:latin typeface="楷体" pitchFamily="49" charset="-122"/>
                <a:ea typeface="楷体" pitchFamily="49" charset="-122"/>
              </a:rPr>
              <a:t> </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时，液压缸有杆腔压力最高</a:t>
            </a:r>
            <a:endParaRPr lang="en-US" altLang="zh-CN" sz="2400" b="1" dirty="0">
              <a:latin typeface="楷体" pitchFamily="49" charset="-122"/>
              <a:ea typeface="楷体" pitchFamily="49" charset="-122"/>
            </a:endParaRPr>
          </a:p>
          <a:p>
            <a:pPr>
              <a:lnSpc>
                <a:spcPct val="120000"/>
              </a:lnSpc>
              <a:spcBef>
                <a:spcPts val="0"/>
              </a:spcBef>
              <a:buClr>
                <a:srgbClr val="006600"/>
              </a:buClr>
              <a:buSzPct val="80000"/>
              <a:defRPr/>
            </a:pPr>
            <a:r>
              <a:rPr lang="en-US" altLang="zh-CN" sz="2400" b="1" dirty="0">
                <a:latin typeface="楷体" pitchFamily="49" charset="-122"/>
                <a:ea typeface="楷体" pitchFamily="49" charset="-122"/>
              </a:rPr>
              <a:t>       P</a:t>
            </a:r>
            <a:r>
              <a:rPr lang="en-US" altLang="zh-CN" sz="2400" b="1" baseline="-25000" dirty="0">
                <a:latin typeface="楷体" pitchFamily="49" charset="-122"/>
                <a:ea typeface="楷体" pitchFamily="49" charset="-122"/>
              </a:rPr>
              <a:t>y</a:t>
            </a:r>
            <a:r>
              <a:rPr lang="en-US" altLang="zh-CN" sz="2400" b="1" dirty="0">
                <a:latin typeface="楷体" pitchFamily="49" charset="-122"/>
                <a:ea typeface="楷体" pitchFamily="49" charset="-122"/>
              </a:rPr>
              <a:t>A</a:t>
            </a:r>
            <a:r>
              <a:rPr lang="en-US" altLang="zh-CN" sz="2400" b="1" baseline="-25000" dirty="0">
                <a:latin typeface="楷体" pitchFamily="49" charset="-122"/>
                <a:ea typeface="楷体" pitchFamily="49" charset="-122"/>
              </a:rPr>
              <a:t>1 </a:t>
            </a:r>
            <a:r>
              <a:rPr lang="en-US" altLang="zh-CN" sz="2400" b="1" dirty="0">
                <a:latin typeface="楷体" pitchFamily="49" charset="-122"/>
                <a:ea typeface="楷体" pitchFamily="49" charset="-122"/>
              </a:rPr>
              <a:t>= P</a:t>
            </a:r>
            <a:r>
              <a:rPr lang="en-US" altLang="zh-CN" sz="2400" b="1" baseline="-25000" dirty="0">
                <a:latin typeface="楷体" pitchFamily="49" charset="-122"/>
                <a:ea typeface="楷体" pitchFamily="49" charset="-122"/>
              </a:rPr>
              <a:t>2max</a:t>
            </a:r>
            <a:r>
              <a:rPr lang="en-US" altLang="zh-CN" sz="2400" b="1" dirty="0">
                <a:latin typeface="楷体" pitchFamily="49" charset="-122"/>
                <a:ea typeface="楷体" pitchFamily="49" charset="-122"/>
              </a:rPr>
              <a:t>A</a:t>
            </a:r>
            <a:r>
              <a:rPr lang="en-US" altLang="zh-CN" sz="2400" b="1" baseline="-25000" dirty="0">
                <a:latin typeface="楷体" pitchFamily="49" charset="-122"/>
                <a:ea typeface="楷体" pitchFamily="49" charset="-122"/>
              </a:rPr>
              <a:t>2 </a:t>
            </a:r>
          </a:p>
          <a:p>
            <a:pPr>
              <a:lnSpc>
                <a:spcPct val="120000"/>
              </a:lnSpc>
              <a:spcBef>
                <a:spcPts val="0"/>
              </a:spcBef>
              <a:buClr>
                <a:srgbClr val="006600"/>
              </a:buClr>
              <a:buSzPct val="80000"/>
              <a:defRPr/>
            </a:pPr>
            <a:r>
              <a:rPr lang="en-US" altLang="zh-CN" sz="2400" b="1" baseline="-25000" dirty="0">
                <a:solidFill>
                  <a:srgbClr val="FF0000"/>
                </a:solidFill>
                <a:latin typeface="楷体" pitchFamily="49" charset="-122"/>
                <a:ea typeface="楷体" pitchFamily="49" charset="-122"/>
              </a:rPr>
              <a:t>            </a:t>
            </a:r>
            <a:r>
              <a:rPr lang="en-US" altLang="zh-CN" sz="2400" b="1" dirty="0">
                <a:solidFill>
                  <a:srgbClr val="FF0000"/>
                </a:solidFill>
                <a:latin typeface="楷体" pitchFamily="49" charset="-122"/>
                <a:ea typeface="楷体" pitchFamily="49" charset="-122"/>
              </a:rPr>
              <a:t>P</a:t>
            </a:r>
            <a:r>
              <a:rPr lang="en-US" altLang="zh-CN" sz="2400" b="1" baseline="-25000" dirty="0">
                <a:solidFill>
                  <a:srgbClr val="FF0000"/>
                </a:solidFill>
                <a:latin typeface="楷体" pitchFamily="49" charset="-122"/>
                <a:ea typeface="楷体" pitchFamily="49" charset="-122"/>
              </a:rPr>
              <a:t>2max</a:t>
            </a:r>
            <a:r>
              <a:rPr lang="en-US" altLang="zh-CN" sz="2400" b="1" dirty="0">
                <a:solidFill>
                  <a:srgbClr val="FF0000"/>
                </a:solidFill>
                <a:latin typeface="楷体" pitchFamily="49" charset="-122"/>
                <a:ea typeface="楷体" pitchFamily="49" charset="-122"/>
              </a:rPr>
              <a:t>=6.5MPa</a:t>
            </a:r>
            <a:r>
              <a:rPr lang="en-US" altLang="zh-CN" sz="2400" b="1" dirty="0" smtClean="0">
                <a:latin typeface="楷体" pitchFamily="49" charset="-122"/>
                <a:ea typeface="楷体" pitchFamily="49" charset="-122"/>
              </a:rPr>
              <a:t> </a:t>
            </a:r>
          </a:p>
        </p:txBody>
      </p:sp>
      <p:sp>
        <p:nvSpPr>
          <p:cNvPr id="2" name="矩形 1"/>
          <p:cNvSpPr/>
          <p:nvPr/>
        </p:nvSpPr>
        <p:spPr>
          <a:xfrm>
            <a:off x="6867415" y="6390875"/>
            <a:ext cx="2276585" cy="424732"/>
          </a:xfrm>
          <a:prstGeom prst="rect">
            <a:avLst/>
          </a:prstGeom>
          <a:solidFill>
            <a:schemeClr val="accent5"/>
          </a:solidFill>
        </p:spPr>
        <p:txBody>
          <a:bodyPr wrap="none">
            <a:spAutoFit/>
          </a:bodyPr>
          <a:lstStyle/>
          <a:p>
            <a:pPr>
              <a:lnSpc>
                <a:spcPct val="120000"/>
              </a:lnSpc>
              <a:buClr>
                <a:srgbClr val="006600"/>
              </a:buClr>
              <a:buSzPct val="80000"/>
              <a:defRPr/>
            </a:pPr>
            <a:r>
              <a:rPr lang="zh-CN" altLang="en-US" b="1" dirty="0" smtClean="0">
                <a:latin typeface="楷体" pitchFamily="49" charset="-122"/>
                <a:ea typeface="楷体" pitchFamily="49" charset="-122"/>
              </a:rPr>
              <a:t>调速阀</a:t>
            </a:r>
            <a:r>
              <a:rPr lang="zh-CN" altLang="en-US" b="1" dirty="0">
                <a:latin typeface="楷体" pitchFamily="49" charset="-122"/>
                <a:ea typeface="楷体" pitchFamily="49" charset="-122"/>
              </a:rPr>
              <a:t>回油节流调速</a:t>
            </a:r>
            <a:endParaRPr lang="en-US" altLang="zh-CN" b="1" dirty="0">
              <a:latin typeface="楷体" pitchFamily="49" charset="-122"/>
              <a:ea typeface="楷体" pitchFamily="49" charset="-122"/>
            </a:endParaRPr>
          </a:p>
        </p:txBody>
      </p:sp>
      <p:pic>
        <p:nvPicPr>
          <p:cNvPr id="4" name="Picture 7"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8395" y="2563413"/>
            <a:ext cx="3203848" cy="27352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Text Box 5"/>
          <p:cNvSpPr txBox="1">
            <a:spLocks noChangeArrowheads="1"/>
          </p:cNvSpPr>
          <p:nvPr/>
        </p:nvSpPr>
        <p:spPr bwMode="auto">
          <a:xfrm>
            <a:off x="0" y="-31531"/>
            <a:ext cx="9144000" cy="2400657"/>
          </a:xfrm>
          <a:prstGeom prst="rect">
            <a:avLst/>
          </a:prstGeom>
          <a:solidFill>
            <a:srgbClr val="92D050"/>
          </a:solidFill>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pP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6-6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图</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6-34</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所示的调速阀节流调速回路，已知液压泵的供油流量</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25L/min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A1=100ⅹ10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a:effectLst>
                  <a:outerShdw blurRad="38100" dist="38100" dir="2700000" algn="tl">
                    <a:srgbClr val="C0C0C0"/>
                  </a:outerShdw>
                </a:effectLst>
                <a:latin typeface="楷体" panose="02010609060101010101" pitchFamily="49" charset="-122"/>
                <a:ea typeface="楷体" panose="02010609060101010101" pitchFamily="49" charset="-122"/>
              </a:rPr>
              <a:t> </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A2=50ⅹ10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F</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由零增至</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30000N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时活塞向右移动速度基本无变化，</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V=0.2m/min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，若调速阀要求的最小压差为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0.5MPa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，试求</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1)</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不计调压偏差时溢流阀调整压力是多少？泵的工作压力是多少？</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）液压缸可能达到的最高工作压力是多少？</a:t>
            </a:r>
            <a:endPar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cxnSp>
        <p:nvCxnSpPr>
          <p:cNvPr id="7" name="直接连接符 6"/>
          <p:cNvCxnSpPr/>
          <p:nvPr/>
        </p:nvCxnSpPr>
        <p:spPr>
          <a:xfrm>
            <a:off x="8028384" y="3429000"/>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028384" y="3429000"/>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244408" y="3429000"/>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028384" y="3789040"/>
            <a:ext cx="2160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212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82079" y="6433268"/>
            <a:ext cx="2276585" cy="424732"/>
          </a:xfrm>
          <a:prstGeom prst="rect">
            <a:avLst/>
          </a:prstGeom>
          <a:solidFill>
            <a:schemeClr val="accent5"/>
          </a:solidFill>
        </p:spPr>
        <p:txBody>
          <a:bodyPr wrap="none">
            <a:spAutoFit/>
          </a:bodyPr>
          <a:lstStyle/>
          <a:p>
            <a:pPr>
              <a:lnSpc>
                <a:spcPct val="120000"/>
              </a:lnSpc>
              <a:buClr>
                <a:srgbClr val="006600"/>
              </a:buClr>
              <a:buSzPct val="80000"/>
              <a:defRPr/>
            </a:pPr>
            <a:r>
              <a:rPr lang="zh-CN" altLang="en-US" b="1" dirty="0" smtClean="0">
                <a:latin typeface="楷体" pitchFamily="49" charset="-122"/>
                <a:ea typeface="楷体" pitchFamily="49" charset="-122"/>
              </a:rPr>
              <a:t>调速阀</a:t>
            </a:r>
            <a:r>
              <a:rPr lang="zh-CN" altLang="en-US" b="1" dirty="0">
                <a:latin typeface="楷体" pitchFamily="49" charset="-122"/>
                <a:ea typeface="楷体" pitchFamily="49" charset="-122"/>
              </a:rPr>
              <a:t>回油节流调速</a:t>
            </a:r>
            <a:endParaRPr lang="en-US" altLang="zh-CN" b="1" dirty="0">
              <a:latin typeface="楷体" pitchFamily="49" charset="-122"/>
              <a:ea typeface="楷体" pitchFamily="49" charset="-122"/>
            </a:endParaRPr>
          </a:p>
        </p:txBody>
      </p:sp>
      <p:sp>
        <p:nvSpPr>
          <p:cNvPr id="5" name="矩形 4"/>
          <p:cNvSpPr/>
          <p:nvPr/>
        </p:nvSpPr>
        <p:spPr>
          <a:xfrm>
            <a:off x="1223627" y="2780928"/>
            <a:ext cx="6696744" cy="2308324"/>
          </a:xfrm>
          <a:prstGeom prst="rect">
            <a:avLst/>
          </a:prstGeom>
        </p:spPr>
        <p:txBody>
          <a:bodyPr wrap="square">
            <a:spAutoFit/>
          </a:bodyPr>
          <a:lstStyle/>
          <a:p>
            <a:pPr>
              <a:lnSpc>
                <a:spcPct val="200000"/>
              </a:lnSpc>
              <a:spcBef>
                <a:spcPts val="0"/>
              </a:spcBef>
              <a:buClr>
                <a:srgbClr val="006600"/>
              </a:buClr>
              <a:buSzPct val="80000"/>
              <a:defRPr/>
            </a:pPr>
            <a:r>
              <a:rPr lang="en-US" altLang="zh-CN" sz="2400" b="1" dirty="0">
                <a:latin typeface="楷体" pitchFamily="49" charset="-122"/>
                <a:ea typeface="楷体" pitchFamily="49" charset="-122"/>
              </a:rPr>
              <a:t>3)</a:t>
            </a:r>
            <a:r>
              <a:rPr lang="zh-CN" altLang="en-US" sz="2400" b="1" dirty="0">
                <a:latin typeface="楷体" pitchFamily="49" charset="-122"/>
                <a:ea typeface="楷体" pitchFamily="49" charset="-122"/>
              </a:rPr>
              <a:t>负载变化，活塞运动速度基本无变化，</a:t>
            </a:r>
            <a:endParaRPr lang="en-US" altLang="zh-CN" sz="2400" b="1" dirty="0">
              <a:latin typeface="楷体" pitchFamily="49" charset="-122"/>
              <a:ea typeface="楷体" pitchFamily="49" charset="-122"/>
            </a:endParaRPr>
          </a:p>
          <a:p>
            <a:pPr>
              <a:lnSpc>
                <a:spcPct val="200000"/>
              </a:lnSpc>
              <a:spcBef>
                <a:spcPts val="0"/>
              </a:spcBef>
              <a:buClr>
                <a:srgbClr val="006600"/>
              </a:buClr>
              <a:buSzPct val="80000"/>
              <a:defRPr/>
            </a:pPr>
            <a:r>
              <a:rPr lang="en-US" altLang="zh-CN" sz="2400" b="1" dirty="0" smtClean="0">
                <a:latin typeface="楷体" pitchFamily="49" charset="-122"/>
                <a:ea typeface="楷体" pitchFamily="49" charset="-122"/>
              </a:rPr>
              <a:t> </a:t>
            </a:r>
            <a:r>
              <a:rPr lang="en-US" altLang="zh-CN" sz="2400" b="1" dirty="0">
                <a:latin typeface="楷体" pitchFamily="49" charset="-122"/>
                <a:ea typeface="楷体" pitchFamily="49" charset="-122"/>
              </a:rPr>
              <a:t>F= </a:t>
            </a:r>
            <a:r>
              <a:rPr lang="en-US" altLang="zh-CN" sz="2400" b="1" dirty="0" err="1">
                <a:latin typeface="楷体" pitchFamily="49" charset="-122"/>
                <a:ea typeface="楷体" pitchFamily="49" charset="-122"/>
              </a:rPr>
              <a:t>F</a:t>
            </a:r>
            <a:r>
              <a:rPr lang="en-US" altLang="zh-CN" sz="2400" b="1" baseline="-25000" dirty="0" err="1">
                <a:latin typeface="楷体" pitchFamily="49" charset="-122"/>
                <a:ea typeface="楷体" pitchFamily="49" charset="-122"/>
              </a:rPr>
              <a:t>max</a:t>
            </a:r>
            <a:r>
              <a:rPr lang="en-US" altLang="zh-CN" sz="2400" b="1" baseline="-25000" dirty="0">
                <a:latin typeface="楷体" pitchFamily="49" charset="-122"/>
                <a:ea typeface="楷体" pitchFamily="49" charset="-122"/>
              </a:rPr>
              <a:t> </a:t>
            </a:r>
            <a:r>
              <a:rPr lang="en-US" altLang="zh-CN" sz="2400" b="1" dirty="0">
                <a:latin typeface="楷体" pitchFamily="49" charset="-122"/>
                <a:ea typeface="楷体" pitchFamily="49" charset="-122"/>
              </a:rPr>
              <a:t>=30000N</a:t>
            </a:r>
            <a:r>
              <a:rPr lang="zh-CN" altLang="en-US" sz="2400" b="1" dirty="0">
                <a:latin typeface="楷体" pitchFamily="49" charset="-122"/>
                <a:ea typeface="楷体" pitchFamily="49" charset="-122"/>
              </a:rPr>
              <a:t>时，</a:t>
            </a:r>
            <a:r>
              <a:rPr lang="en-US" altLang="zh-CN" sz="2400" b="1" dirty="0">
                <a:latin typeface="楷体" pitchFamily="49" charset="-122"/>
                <a:ea typeface="楷体" pitchFamily="49" charset="-122"/>
              </a:rPr>
              <a:t> </a:t>
            </a:r>
            <a:r>
              <a:rPr lang="zh-CN" altLang="en-US" sz="2400" b="1" dirty="0">
                <a:latin typeface="楷体" pitchFamily="49" charset="-122"/>
                <a:ea typeface="楷体" pitchFamily="49" charset="-122"/>
              </a:rPr>
              <a:t>回路的效率最高。</a:t>
            </a:r>
            <a:endParaRPr lang="en-US" altLang="zh-CN" sz="2400" b="1" dirty="0">
              <a:latin typeface="楷体" pitchFamily="49" charset="-122"/>
              <a:ea typeface="楷体" pitchFamily="49" charset="-122"/>
            </a:endParaRPr>
          </a:p>
          <a:p>
            <a:pPr>
              <a:lnSpc>
                <a:spcPct val="200000"/>
              </a:lnSpc>
              <a:spcBef>
                <a:spcPts val="0"/>
              </a:spcBef>
              <a:buClr>
                <a:srgbClr val="006600"/>
              </a:buClr>
              <a:buSzPct val="80000"/>
              <a:defRPr/>
            </a:pPr>
            <a:r>
              <a:rPr lang="en-US" altLang="zh-CN" sz="2400" b="1" dirty="0">
                <a:latin typeface="楷体" pitchFamily="49" charset="-122"/>
                <a:ea typeface="楷体" pitchFamily="49" charset="-122"/>
              </a:rPr>
              <a:t>       </a:t>
            </a:r>
            <a:r>
              <a:rPr lang="zh-CN" altLang="zh-CN" sz="2400" b="1" dirty="0" smtClean="0">
                <a:solidFill>
                  <a:srgbClr val="FF0000"/>
                </a:solidFill>
                <a:latin typeface="楷体" pitchFamily="49" charset="-122"/>
                <a:ea typeface="楷体" pitchFamily="49" charset="-122"/>
              </a:rPr>
              <a:t>η</a:t>
            </a:r>
            <a:r>
              <a:rPr lang="en-US" altLang="zh-CN" sz="2400" b="1" baseline="-25000" dirty="0" smtClean="0">
                <a:solidFill>
                  <a:srgbClr val="FF0000"/>
                </a:solidFill>
                <a:latin typeface="楷体" pitchFamily="49" charset="-122"/>
                <a:ea typeface="楷体" pitchFamily="49" charset="-122"/>
              </a:rPr>
              <a:t>max</a:t>
            </a:r>
            <a:r>
              <a:rPr lang="en-US" altLang="zh-CN" sz="2400" b="1" dirty="0" smtClean="0">
                <a:solidFill>
                  <a:srgbClr val="FF0000"/>
                </a:solidFill>
                <a:latin typeface="楷体" pitchFamily="49" charset="-122"/>
                <a:ea typeface="楷体" pitchFamily="49" charset="-122"/>
              </a:rPr>
              <a:t>= FV/</a:t>
            </a:r>
            <a:r>
              <a:rPr lang="zh-CN" altLang="en-US" sz="2400" b="1" dirty="0" smtClean="0">
                <a:solidFill>
                  <a:srgbClr val="FF0000"/>
                </a:solidFill>
                <a:latin typeface="楷体" pitchFamily="49" charset="-122"/>
                <a:ea typeface="楷体" pitchFamily="49" charset="-122"/>
              </a:rPr>
              <a:t>（</a:t>
            </a:r>
            <a:r>
              <a:rPr lang="en-US" altLang="zh-CN" sz="2400" b="1" dirty="0" smtClean="0">
                <a:solidFill>
                  <a:srgbClr val="FF0000"/>
                </a:solidFill>
                <a:latin typeface="楷体" pitchFamily="49" charset="-122"/>
                <a:ea typeface="楷体" pitchFamily="49" charset="-122"/>
              </a:rPr>
              <a:t>P</a:t>
            </a:r>
            <a:r>
              <a:rPr lang="en-US" altLang="zh-CN" sz="2400" b="1" baseline="-25000" dirty="0" smtClean="0">
                <a:solidFill>
                  <a:srgbClr val="FF0000"/>
                </a:solidFill>
                <a:latin typeface="楷体" pitchFamily="49" charset="-122"/>
                <a:ea typeface="楷体" pitchFamily="49" charset="-122"/>
              </a:rPr>
              <a:t>p </a:t>
            </a:r>
            <a:r>
              <a:rPr lang="en-US" altLang="zh-CN" sz="2400" b="1" dirty="0" smtClean="0">
                <a:solidFill>
                  <a:srgbClr val="FF0000"/>
                </a:solidFill>
                <a:latin typeface="楷体" pitchFamily="49" charset="-122"/>
                <a:ea typeface="楷体" pitchFamily="49" charset="-122"/>
              </a:rPr>
              <a:t>q</a:t>
            </a:r>
            <a:r>
              <a:rPr lang="en-US" altLang="zh-CN" sz="2400" b="1" baseline="-25000" dirty="0" smtClean="0">
                <a:solidFill>
                  <a:srgbClr val="FF0000"/>
                </a:solidFill>
                <a:latin typeface="楷体" pitchFamily="49" charset="-122"/>
                <a:ea typeface="楷体" pitchFamily="49" charset="-122"/>
              </a:rPr>
              <a:t> p</a:t>
            </a:r>
            <a:r>
              <a:rPr lang="zh-CN" altLang="en-US" sz="2400" b="1" dirty="0">
                <a:solidFill>
                  <a:srgbClr val="FF0000"/>
                </a:solidFill>
                <a:latin typeface="楷体" pitchFamily="49" charset="-122"/>
                <a:ea typeface="楷体" pitchFamily="49" charset="-122"/>
              </a:rPr>
              <a:t>）</a:t>
            </a:r>
            <a:r>
              <a:rPr lang="en-US" altLang="zh-CN" sz="2400" b="1" dirty="0" smtClean="0">
                <a:solidFill>
                  <a:srgbClr val="FF0000"/>
                </a:solidFill>
                <a:latin typeface="楷体" pitchFamily="49" charset="-122"/>
                <a:ea typeface="楷体" pitchFamily="49" charset="-122"/>
              </a:rPr>
              <a:t>=7.4%</a:t>
            </a:r>
            <a:endParaRPr lang="en-US" altLang="zh-CN" sz="2400" b="1" dirty="0">
              <a:solidFill>
                <a:srgbClr val="FF0000"/>
              </a:solidFill>
              <a:latin typeface="楷体" pitchFamily="49" charset="-122"/>
              <a:ea typeface="楷体" pitchFamily="49" charset="-122"/>
            </a:endParaRPr>
          </a:p>
        </p:txBody>
      </p:sp>
      <p:sp>
        <p:nvSpPr>
          <p:cNvPr id="7" name="Text Box 5"/>
          <p:cNvSpPr txBox="1">
            <a:spLocks noChangeArrowheads="1"/>
          </p:cNvSpPr>
          <p:nvPr/>
        </p:nvSpPr>
        <p:spPr bwMode="auto">
          <a:xfrm>
            <a:off x="0" y="-31531"/>
            <a:ext cx="9144000" cy="1938992"/>
          </a:xfrm>
          <a:prstGeom prst="rect">
            <a:avLst/>
          </a:prstGeom>
          <a:solidFill>
            <a:srgbClr val="92D050"/>
          </a:solidFill>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pP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图</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6-34</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所示的调速阀节流调速回路，已知液压泵的供油流量</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25L/min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A1=100ⅹ10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a:effectLst>
                  <a:outerShdw blurRad="38100" dist="38100" dir="2700000" algn="tl">
                    <a:srgbClr val="C0C0C0"/>
                  </a:outerShdw>
                </a:effectLst>
                <a:latin typeface="楷体" panose="02010609060101010101" pitchFamily="49" charset="-122"/>
                <a:ea typeface="楷体" panose="02010609060101010101" pitchFamily="49" charset="-122"/>
              </a:rPr>
              <a:t> </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A2=50ⅹ10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F</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由零增至</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30000N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时活塞向右移动速度基本无变化，</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V=0.2m/min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，若调速阀要求的最小压差为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0.5MPa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试求  </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3)</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回路的最高效率为多少？</a:t>
            </a:r>
            <a:endPar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8373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371703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en-US" altLang="zh-CN" sz="2400" b="1" dirty="0" smtClean="0">
                <a:latin typeface="楷体" pitchFamily="49" charset="-122"/>
                <a:ea typeface="楷体" pitchFamily="49" charset="-122"/>
              </a:rPr>
              <a:t>    6-7 </a:t>
            </a:r>
            <a:r>
              <a:rPr lang="zh-CN" altLang="en-US" sz="2400" b="1" dirty="0" smtClean="0">
                <a:latin typeface="楷体" pitchFamily="49" charset="-122"/>
                <a:ea typeface="楷体" pitchFamily="49" charset="-122"/>
              </a:rPr>
              <a:t>如图所示的限压式变量泵和调速阀的容积节流调速回路，若变量的拐点坐标为（</a:t>
            </a:r>
            <a:r>
              <a:rPr lang="en-US" altLang="zh-CN" sz="2400" b="1" dirty="0" smtClean="0">
                <a:latin typeface="楷体" pitchFamily="49" charset="-122"/>
                <a:ea typeface="楷体" pitchFamily="49" charset="-122"/>
              </a:rPr>
              <a:t>2MPa</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10L/min</a:t>
            </a:r>
            <a:r>
              <a:rPr lang="zh-CN" altLang="en-US" sz="2400" b="1" dirty="0" smtClean="0">
                <a:latin typeface="楷体" pitchFamily="49" charset="-122"/>
                <a:ea typeface="楷体" pitchFamily="49" charset="-122"/>
              </a:rPr>
              <a:t>），且在</a:t>
            </a:r>
            <a:r>
              <a:rPr lang="en-US" altLang="zh-CN" sz="2400" b="1" dirty="0" err="1" smtClean="0">
                <a:latin typeface="楷体" pitchFamily="49" charset="-122"/>
                <a:ea typeface="楷体" pitchFamily="49" charset="-122"/>
              </a:rPr>
              <a:t>P</a:t>
            </a:r>
            <a:r>
              <a:rPr lang="en-US" altLang="zh-CN" sz="2400" b="1" baseline="-25000" dirty="0" err="1" smtClean="0">
                <a:latin typeface="楷体" pitchFamily="49" charset="-122"/>
                <a:ea typeface="楷体" pitchFamily="49" charset="-122"/>
              </a:rPr>
              <a:t>p</a:t>
            </a:r>
            <a:r>
              <a:rPr lang="en-US" altLang="zh-CN" sz="2400" b="1" dirty="0" smtClean="0">
                <a:latin typeface="楷体" pitchFamily="49" charset="-122"/>
                <a:ea typeface="楷体" pitchFamily="49" charset="-122"/>
              </a:rPr>
              <a:t>=2.8MPa</a:t>
            </a:r>
            <a:r>
              <a:rPr lang="zh-CN" altLang="en-US" sz="2400" b="1" dirty="0" smtClean="0">
                <a:latin typeface="楷体" pitchFamily="49" charset="-122"/>
                <a:ea typeface="楷体" pitchFamily="49" charset="-122"/>
              </a:rPr>
              <a:t>时，</a:t>
            </a:r>
            <a:r>
              <a:rPr lang="en-US" altLang="zh-CN" sz="2400" b="1" dirty="0" err="1" smtClean="0">
                <a:latin typeface="楷体" pitchFamily="49" charset="-122"/>
                <a:ea typeface="楷体" pitchFamily="49" charset="-122"/>
              </a:rPr>
              <a:t>q</a:t>
            </a:r>
            <a:r>
              <a:rPr lang="en-US" altLang="zh-CN" sz="2400" b="1" baseline="-25000" dirty="0" err="1">
                <a:latin typeface="楷体" pitchFamily="49" charset="-122"/>
                <a:ea typeface="楷体" pitchFamily="49" charset="-122"/>
              </a:rPr>
              <a:t>p</a:t>
            </a:r>
            <a:r>
              <a:rPr lang="en-US" altLang="zh-CN" sz="2400" b="1" dirty="0" smtClean="0">
                <a:latin typeface="楷体" pitchFamily="49" charset="-122"/>
                <a:ea typeface="楷体" pitchFamily="49" charset="-122"/>
              </a:rPr>
              <a:t>=0</a:t>
            </a:r>
            <a:r>
              <a:rPr lang="zh-CN" altLang="en-US" sz="2400" b="1" dirty="0" smtClean="0">
                <a:latin typeface="楷体" pitchFamily="49" charset="-122"/>
                <a:ea typeface="楷体" pitchFamily="49" charset="-122"/>
              </a:rPr>
              <a:t>，液压缸无杆腔面积</a:t>
            </a:r>
            <a:r>
              <a:rPr lang="en-US" altLang="zh-CN" sz="2400" b="1" dirty="0" smtClean="0">
                <a:latin typeface="楷体" pitchFamily="49" charset="-122"/>
                <a:ea typeface="楷体" pitchFamily="49" charset="-122"/>
              </a:rPr>
              <a:t>A</a:t>
            </a:r>
            <a:r>
              <a:rPr lang="en-US" altLang="zh-CN" sz="2400" b="1" baseline="-25000" dirty="0">
                <a:latin typeface="楷体" pitchFamily="49" charset="-122"/>
                <a:ea typeface="楷体" pitchFamily="49" charset="-122"/>
              </a:rPr>
              <a:t>1</a:t>
            </a:r>
            <a:r>
              <a:rPr lang="en-US" altLang="zh-CN" sz="2400" b="1" dirty="0" smtClean="0">
                <a:latin typeface="楷体" pitchFamily="49" charset="-122"/>
                <a:ea typeface="楷体" pitchFamily="49" charset="-122"/>
              </a:rPr>
              <a:t>=50×10</a:t>
            </a:r>
            <a:r>
              <a:rPr lang="en-US" altLang="zh-CN" sz="2400" b="1" baseline="30000" dirty="0" smtClean="0">
                <a:latin typeface="楷体" pitchFamily="49" charset="-122"/>
                <a:ea typeface="楷体" pitchFamily="49" charset="-122"/>
              </a:rPr>
              <a:t>-4</a:t>
            </a:r>
            <a:r>
              <a:rPr lang="en-US" altLang="zh-CN" sz="2400" b="1" dirty="0" smtClean="0">
                <a:latin typeface="楷体" pitchFamily="49" charset="-122"/>
                <a:ea typeface="楷体" pitchFamily="49" charset="-122"/>
              </a:rPr>
              <a:t>m</a:t>
            </a:r>
            <a:r>
              <a:rPr lang="en-US" altLang="zh-CN" sz="2400" b="1" baseline="30000" dirty="0">
                <a:latin typeface="楷体" pitchFamily="49" charset="-122"/>
                <a:ea typeface="楷体" pitchFamily="49" charset="-122"/>
              </a:rPr>
              <a:t>2</a:t>
            </a:r>
            <a:r>
              <a:rPr lang="zh-CN" altLang="en-US" sz="2400" b="1" dirty="0" smtClean="0">
                <a:latin typeface="楷体" pitchFamily="49" charset="-122"/>
                <a:ea typeface="楷体" pitchFamily="49" charset="-122"/>
              </a:rPr>
              <a:t>，有杆腔面积</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2</a:t>
            </a:r>
            <a:r>
              <a:rPr lang="en-US" altLang="zh-CN" sz="2400" b="1" dirty="0" smtClean="0">
                <a:latin typeface="楷体" pitchFamily="49" charset="-122"/>
                <a:ea typeface="楷体" pitchFamily="49" charset="-122"/>
              </a:rPr>
              <a:t>=25×10</a:t>
            </a:r>
            <a:r>
              <a:rPr lang="en-US" altLang="zh-CN" sz="2400" b="1" baseline="30000" dirty="0" smtClean="0">
                <a:latin typeface="楷体" pitchFamily="49" charset="-122"/>
                <a:ea typeface="楷体" pitchFamily="49" charset="-122"/>
              </a:rPr>
              <a:t>-4</a:t>
            </a:r>
            <a:r>
              <a:rPr lang="en-US" altLang="zh-CN" sz="2400" b="1" dirty="0" smtClean="0">
                <a:latin typeface="楷体" pitchFamily="49" charset="-122"/>
                <a:ea typeface="楷体" pitchFamily="49" charset="-122"/>
              </a:rPr>
              <a:t>m</a:t>
            </a:r>
            <a:r>
              <a:rPr lang="en-US" altLang="zh-CN" sz="2400" b="1" baseline="30000" dirty="0" smtClean="0">
                <a:latin typeface="楷体" pitchFamily="49" charset="-122"/>
                <a:ea typeface="楷体" pitchFamily="49" charset="-122"/>
              </a:rPr>
              <a:t>2 </a:t>
            </a:r>
            <a:r>
              <a:rPr lang="zh-CN" altLang="en-US" sz="2400" b="1" dirty="0" smtClean="0">
                <a:latin typeface="楷体" pitchFamily="49" charset="-122"/>
                <a:ea typeface="楷体" pitchFamily="49" charset="-122"/>
              </a:rPr>
              <a:t>，调速阀的最小工作压差为</a:t>
            </a:r>
            <a:r>
              <a:rPr lang="en-US" altLang="zh-CN" sz="2400" b="1" dirty="0" smtClean="0">
                <a:latin typeface="楷体" pitchFamily="49" charset="-122"/>
                <a:ea typeface="楷体" pitchFamily="49" charset="-122"/>
              </a:rPr>
              <a:t>0.5MPa</a:t>
            </a:r>
            <a:r>
              <a:rPr lang="zh-CN" altLang="en-US" sz="2400" b="1" dirty="0" smtClean="0">
                <a:latin typeface="楷体" pitchFamily="49" charset="-122"/>
                <a:ea typeface="楷体" pitchFamily="49" charset="-122"/>
              </a:rPr>
              <a:t>，背压阀调压值为</a:t>
            </a:r>
            <a:r>
              <a:rPr lang="en-US" altLang="zh-CN" sz="2400" b="1" dirty="0" smtClean="0">
                <a:latin typeface="楷体" pitchFamily="49" charset="-122"/>
                <a:ea typeface="楷体" pitchFamily="49" charset="-122"/>
              </a:rPr>
              <a:t>0.4MPa</a:t>
            </a:r>
            <a:r>
              <a:rPr lang="zh-CN" altLang="en-US" sz="2400" b="1" dirty="0" smtClean="0">
                <a:latin typeface="楷体" pitchFamily="49" charset="-122"/>
                <a:ea typeface="楷体" pitchFamily="49" charset="-122"/>
              </a:rPr>
              <a:t>，试求：</a:t>
            </a:r>
            <a:endParaRPr lang="en-US" altLang="zh-CN" sz="2400" b="1" dirty="0" smtClean="0">
              <a:latin typeface="楷体" pitchFamily="49" charset="-122"/>
              <a:ea typeface="楷体" pitchFamily="49" charset="-122"/>
            </a:endParaRPr>
          </a:p>
          <a:p>
            <a:pPr>
              <a:lnSpc>
                <a:spcPct val="150000"/>
              </a:lnSpc>
            </a:pPr>
            <a:r>
              <a:rPr lang="en-US" altLang="zh-CN" sz="2400" b="1" dirty="0" smtClean="0">
                <a:latin typeface="楷体" pitchFamily="49" charset="-122"/>
                <a:ea typeface="楷体" pitchFamily="49" charset="-122"/>
              </a:rPr>
              <a:t>1</a:t>
            </a:r>
            <a:r>
              <a:rPr lang="zh-CN" altLang="en-US" sz="2400" b="1" dirty="0" smtClean="0">
                <a:latin typeface="楷体" pitchFamily="49" charset="-122"/>
                <a:ea typeface="楷体" pitchFamily="49" charset="-122"/>
              </a:rPr>
              <a:t>）在调速阀通过</a:t>
            </a:r>
            <a:r>
              <a:rPr lang="en-US" altLang="zh-CN" sz="2400" b="1" dirty="0" smtClean="0">
                <a:latin typeface="楷体" pitchFamily="49" charset="-122"/>
                <a:ea typeface="楷体" pitchFamily="49" charset="-122"/>
              </a:rPr>
              <a:t>q</a:t>
            </a:r>
            <a:r>
              <a:rPr lang="en-US" altLang="zh-CN" sz="2400" b="1" baseline="-25000" dirty="0">
                <a:latin typeface="楷体" pitchFamily="49" charset="-122"/>
                <a:ea typeface="楷体" pitchFamily="49" charset="-122"/>
              </a:rPr>
              <a:t>1</a:t>
            </a:r>
            <a:r>
              <a:rPr lang="en-US" altLang="zh-CN" sz="2400" b="1" dirty="0" smtClean="0">
                <a:latin typeface="楷体" pitchFamily="49" charset="-122"/>
                <a:ea typeface="楷体" pitchFamily="49" charset="-122"/>
              </a:rPr>
              <a:t>=5L/min</a:t>
            </a:r>
            <a:r>
              <a:rPr lang="zh-CN" altLang="en-US" sz="2400" b="1" dirty="0" smtClean="0">
                <a:latin typeface="楷体" pitchFamily="49" charset="-122"/>
                <a:ea typeface="楷体" pitchFamily="49" charset="-122"/>
              </a:rPr>
              <a:t>的流量时，回路的效率为多少？</a:t>
            </a:r>
            <a:endParaRPr lang="en-US" altLang="zh-CN" sz="2400" b="1" dirty="0" smtClean="0">
              <a:latin typeface="楷体" pitchFamily="49" charset="-122"/>
              <a:ea typeface="楷体" pitchFamily="49" charset="-122"/>
            </a:endParaRPr>
          </a:p>
          <a:p>
            <a:pPr>
              <a:lnSpc>
                <a:spcPct val="150000"/>
              </a:lnSpc>
            </a:pPr>
            <a:r>
              <a:rPr lang="en-US" altLang="zh-CN" sz="2400" b="1" dirty="0" smtClean="0">
                <a:latin typeface="楷体" pitchFamily="49" charset="-122"/>
                <a:ea typeface="楷体" pitchFamily="49" charset="-122"/>
              </a:rPr>
              <a:t>2</a:t>
            </a:r>
            <a:r>
              <a:rPr lang="zh-CN" altLang="en-US" sz="2400" b="1" dirty="0" smtClean="0">
                <a:latin typeface="楷体" pitchFamily="49" charset="-122"/>
                <a:ea typeface="楷体" pitchFamily="49" charset="-122"/>
              </a:rPr>
              <a:t>）若不变，负载减少</a:t>
            </a:r>
            <a:r>
              <a:rPr lang="en-US" altLang="zh-CN" sz="2400" b="1" dirty="0" smtClean="0">
                <a:latin typeface="楷体" pitchFamily="49" charset="-122"/>
                <a:ea typeface="楷体" pitchFamily="49" charset="-122"/>
              </a:rPr>
              <a:t>4/5</a:t>
            </a:r>
            <a:r>
              <a:rPr lang="zh-CN" altLang="en-US" sz="2400" b="1" dirty="0" smtClean="0">
                <a:latin typeface="楷体" pitchFamily="49" charset="-122"/>
                <a:ea typeface="楷体" pitchFamily="49" charset="-122"/>
              </a:rPr>
              <a:t>时，回路效率为多少？</a:t>
            </a:r>
            <a:endParaRPr lang="en-US" altLang="zh-CN" sz="2400" b="1" dirty="0" smtClean="0">
              <a:latin typeface="楷体" pitchFamily="49" charset="-122"/>
              <a:ea typeface="楷体" pitchFamily="49" charset="-122"/>
            </a:endParaRPr>
          </a:p>
        </p:txBody>
      </p:sp>
      <p:pic>
        <p:nvPicPr>
          <p:cNvPr id="481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6358" y="3717032"/>
            <a:ext cx="3151782" cy="310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155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50" y="0"/>
            <a:ext cx="9137549" cy="6858000"/>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nSpc>
                <a:spcPct val="120000"/>
              </a:lnSpc>
            </a:pPr>
            <a:r>
              <a:rPr lang="en-US" altLang="zh-CN" sz="2400" b="1" dirty="0" smtClean="0">
                <a:latin typeface="楷体" pitchFamily="49" charset="-122"/>
                <a:ea typeface="楷体" pitchFamily="49" charset="-122"/>
              </a:rPr>
              <a:t>1</a:t>
            </a:r>
            <a:r>
              <a:rPr lang="zh-CN" altLang="en-US" sz="2400" b="1" dirty="0" smtClean="0">
                <a:latin typeface="楷体" pitchFamily="49" charset="-122"/>
                <a:ea typeface="楷体" pitchFamily="49" charset="-122"/>
              </a:rPr>
              <a:t>）在调速阀通过</a:t>
            </a:r>
            <a:r>
              <a:rPr lang="en-US" altLang="zh-CN" sz="2400" b="1" dirty="0" smtClean="0">
                <a:latin typeface="楷体" pitchFamily="49" charset="-122"/>
                <a:ea typeface="楷体" pitchFamily="49" charset="-122"/>
              </a:rPr>
              <a:t>q</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=5L/min</a:t>
            </a:r>
            <a:r>
              <a:rPr lang="zh-CN" altLang="en-US" sz="2400" b="1" dirty="0" smtClean="0">
                <a:latin typeface="楷体" pitchFamily="49" charset="-122"/>
                <a:ea typeface="楷体" pitchFamily="49" charset="-122"/>
              </a:rPr>
              <a:t>的流量时，回路的效率为多少？</a:t>
            </a:r>
            <a:endParaRPr lang="en-US" altLang="zh-CN" sz="2400" b="1" dirty="0" smtClean="0">
              <a:latin typeface="楷体" pitchFamily="49" charset="-122"/>
              <a:ea typeface="楷体" pitchFamily="49" charset="-122"/>
            </a:endParaRPr>
          </a:p>
          <a:p>
            <a:pPr>
              <a:lnSpc>
                <a:spcPct val="120000"/>
              </a:lnSpc>
            </a:pPr>
            <a:r>
              <a:rPr lang="zh-CN" altLang="en-US" sz="2000" b="1" dirty="0" smtClean="0">
                <a:latin typeface="楷体" pitchFamily="49" charset="-122"/>
                <a:ea typeface="楷体" pitchFamily="49" charset="-122"/>
              </a:rPr>
              <a:t>    </a:t>
            </a:r>
            <a:r>
              <a:rPr lang="en-US" altLang="zh-CN" sz="2000" b="1" dirty="0" err="1" smtClean="0">
                <a:latin typeface="楷体" pitchFamily="49" charset="-122"/>
                <a:ea typeface="楷体" pitchFamily="49" charset="-122"/>
              </a:rPr>
              <a:t>q</a:t>
            </a:r>
            <a:r>
              <a:rPr lang="en-US" altLang="zh-CN" sz="2000" b="1" baseline="-25000" dirty="0" err="1" smtClean="0">
                <a:latin typeface="楷体" pitchFamily="49" charset="-122"/>
                <a:ea typeface="楷体" pitchFamily="49" charset="-122"/>
              </a:rPr>
              <a:t>p</a:t>
            </a:r>
            <a:r>
              <a:rPr lang="en-US" altLang="zh-CN" sz="2000" b="1" dirty="0" smtClean="0">
                <a:latin typeface="楷体" pitchFamily="49" charset="-122"/>
                <a:ea typeface="楷体" pitchFamily="49" charset="-122"/>
              </a:rPr>
              <a:t>= </a:t>
            </a:r>
            <a:r>
              <a:rPr lang="en-US" altLang="zh-CN" sz="2000" b="1" dirty="0">
                <a:latin typeface="楷体" pitchFamily="49" charset="-122"/>
                <a:ea typeface="楷体" pitchFamily="49" charset="-122"/>
              </a:rPr>
              <a:t>q</a:t>
            </a:r>
            <a:r>
              <a:rPr lang="en-US" altLang="zh-CN" sz="2000" b="1" baseline="-25000" dirty="0">
                <a:latin typeface="楷体" pitchFamily="49" charset="-122"/>
                <a:ea typeface="楷体" pitchFamily="49" charset="-122"/>
              </a:rPr>
              <a:t>1</a:t>
            </a:r>
            <a:r>
              <a:rPr lang="en-US" altLang="zh-CN" sz="2000" b="1" dirty="0">
                <a:latin typeface="楷体" pitchFamily="49" charset="-122"/>
                <a:ea typeface="楷体" pitchFamily="49" charset="-122"/>
              </a:rPr>
              <a:t>=5L/min </a:t>
            </a:r>
            <a:r>
              <a:rPr lang="zh-CN" altLang="en-US" sz="2000" b="1" dirty="0" smtClean="0">
                <a:latin typeface="楷体" pitchFamily="49" charset="-122"/>
                <a:ea typeface="楷体" pitchFamily="49" charset="-122"/>
              </a:rPr>
              <a:t>时，在泵特性曲线的变量段上求出泵的出口压力</a:t>
            </a:r>
            <a:r>
              <a:rPr lang="en-US" altLang="zh-CN" sz="2000" b="1" dirty="0" err="1" smtClean="0">
                <a:latin typeface="楷体" pitchFamily="49" charset="-122"/>
                <a:ea typeface="楷体" pitchFamily="49" charset="-122"/>
              </a:rPr>
              <a:t>p</a:t>
            </a:r>
            <a:r>
              <a:rPr lang="en-US" altLang="zh-CN" sz="2000" b="1" baseline="-25000" dirty="0" err="1" smtClean="0">
                <a:latin typeface="楷体" pitchFamily="49" charset="-122"/>
                <a:ea typeface="楷体" pitchFamily="49" charset="-122"/>
              </a:rPr>
              <a:t>p</a:t>
            </a:r>
            <a:endParaRPr lang="en-US" altLang="zh-CN" sz="2000" b="1" baseline="-25000" dirty="0" smtClean="0">
              <a:latin typeface="楷体" pitchFamily="49" charset="-122"/>
              <a:ea typeface="楷体" pitchFamily="49" charset="-122"/>
            </a:endParaRPr>
          </a:p>
          <a:p>
            <a:pPr>
              <a:lnSpc>
                <a:spcPct val="120000"/>
              </a:lnSpc>
            </a:pPr>
            <a:r>
              <a:rPr lang="en-US" altLang="zh-CN" sz="2400" b="1" baseline="-25000" dirty="0">
                <a:latin typeface="楷体" pitchFamily="49" charset="-122"/>
                <a:ea typeface="楷体" pitchFamily="49" charset="-122"/>
              </a:rPr>
              <a:t> </a:t>
            </a:r>
            <a:r>
              <a:rPr lang="en-US" altLang="zh-CN" sz="2400" b="1" baseline="-25000" dirty="0" smtClean="0">
                <a:latin typeface="楷体" pitchFamily="49" charset="-122"/>
                <a:ea typeface="楷体" pitchFamily="49" charset="-122"/>
              </a:rPr>
              <a:t>              </a:t>
            </a:r>
            <a:r>
              <a:rPr lang="en-US" altLang="zh-CN" sz="2400" b="1" dirty="0" smtClean="0">
                <a:latin typeface="楷体" pitchFamily="49" charset="-122"/>
                <a:ea typeface="楷体" pitchFamily="49" charset="-122"/>
              </a:rPr>
              <a:t>(2.8 - 0)/10=(2.8 - </a:t>
            </a:r>
            <a:r>
              <a:rPr lang="en-US" altLang="zh-CN" sz="2400" b="1" dirty="0" err="1" smtClean="0">
                <a:latin typeface="楷体" pitchFamily="49" charset="-122"/>
                <a:ea typeface="楷体" pitchFamily="49" charset="-122"/>
              </a:rPr>
              <a:t>p</a:t>
            </a:r>
            <a:r>
              <a:rPr lang="en-US" altLang="zh-CN" sz="2400" b="1" baseline="-25000" dirty="0" err="1" smtClean="0">
                <a:latin typeface="楷体" pitchFamily="49" charset="-122"/>
                <a:ea typeface="楷体" pitchFamily="49" charset="-122"/>
              </a:rPr>
              <a:t>p</a:t>
            </a:r>
            <a:r>
              <a:rPr lang="en-US" altLang="zh-CN" sz="2400" b="1" dirty="0" smtClean="0">
                <a:latin typeface="楷体" pitchFamily="49" charset="-122"/>
                <a:ea typeface="楷体" pitchFamily="49" charset="-122"/>
              </a:rPr>
              <a:t>)/5</a:t>
            </a: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得 </a:t>
            </a:r>
            <a:r>
              <a:rPr lang="en-US" altLang="zh-CN" sz="2400" b="1" dirty="0" err="1" smtClean="0">
                <a:latin typeface="楷体" pitchFamily="49" charset="-122"/>
                <a:ea typeface="楷体" pitchFamily="49" charset="-122"/>
              </a:rPr>
              <a:t>p</a:t>
            </a:r>
            <a:r>
              <a:rPr lang="en-US" altLang="zh-CN" sz="2400" b="1" baseline="-25000" dirty="0" err="1" smtClean="0">
                <a:latin typeface="楷体" pitchFamily="49" charset="-122"/>
                <a:ea typeface="楷体" pitchFamily="49" charset="-122"/>
              </a:rPr>
              <a:t>p</a:t>
            </a:r>
            <a:r>
              <a:rPr lang="en-US" altLang="zh-CN" sz="2400" b="1" dirty="0" smtClean="0">
                <a:latin typeface="楷体" pitchFamily="49" charset="-122"/>
                <a:ea typeface="楷体" pitchFamily="49" charset="-122"/>
              </a:rPr>
              <a:t>= 2.4MPa</a:t>
            </a: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液压缸进口压力</a:t>
            </a:r>
            <a:endParaRPr lang="en-US" altLang="zh-CN" sz="2400" b="1" dirty="0" smtClean="0">
              <a:latin typeface="楷体" pitchFamily="49" charset="-122"/>
              <a:ea typeface="楷体" pitchFamily="49" charset="-122"/>
            </a:endParaRP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1 </a:t>
            </a:r>
            <a:r>
              <a:rPr lang="en-US" altLang="zh-CN" sz="2400" b="1" dirty="0" smtClean="0">
                <a:latin typeface="楷体" pitchFamily="49" charset="-122"/>
                <a:ea typeface="楷体" pitchFamily="49" charset="-122"/>
              </a:rPr>
              <a:t>= </a:t>
            </a:r>
            <a:r>
              <a:rPr lang="en-US" altLang="zh-CN" sz="2400" b="1" dirty="0" err="1" smtClean="0">
                <a:latin typeface="楷体" pitchFamily="49" charset="-122"/>
                <a:ea typeface="楷体" pitchFamily="49" charset="-122"/>
              </a:rPr>
              <a:t>p</a:t>
            </a:r>
            <a:r>
              <a:rPr lang="en-US" altLang="zh-CN" sz="2400" b="1" baseline="-25000" dirty="0" err="1"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en-US" altLang="zh-CN" sz="2400" b="1" dirty="0" err="1" smtClean="0">
                <a:latin typeface="楷体" pitchFamily="49" charset="-122"/>
                <a:ea typeface="楷体" pitchFamily="49" charset="-122"/>
              </a:rPr>
              <a:t>p</a:t>
            </a:r>
            <a:r>
              <a:rPr lang="en-US" altLang="zh-CN" sz="2400" b="1" baseline="-25000" dirty="0" err="1" smtClean="0">
                <a:latin typeface="楷体" pitchFamily="49" charset="-122"/>
                <a:ea typeface="楷体" pitchFamily="49" charset="-122"/>
              </a:rPr>
              <a:t>min</a:t>
            </a:r>
            <a:r>
              <a:rPr lang="en-US" altLang="zh-CN" sz="2400" b="1" dirty="0" smtClean="0">
                <a:latin typeface="楷体" pitchFamily="49" charset="-122"/>
                <a:ea typeface="楷体" pitchFamily="49" charset="-122"/>
              </a:rPr>
              <a:t> = 2.4 - 0.5 = 1.9MPa</a:t>
            </a: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p>
          <a:p>
            <a:pPr>
              <a:lnSpc>
                <a:spcPct val="120000"/>
              </a:lnSpc>
            </a:pPr>
            <a:r>
              <a:rPr lang="en-US" altLang="zh-CN" b="1" dirty="0">
                <a:latin typeface="楷体" pitchFamily="49" charset="-122"/>
                <a:ea typeface="楷体" pitchFamily="49" charset="-122"/>
              </a:rPr>
              <a:t> </a:t>
            </a:r>
            <a:r>
              <a:rPr lang="en-US" altLang="zh-CN"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此时回路效率</a:t>
            </a:r>
            <a:endParaRPr lang="en-US" altLang="zh-CN" sz="2400" b="1" dirty="0" smtClean="0">
              <a:latin typeface="楷体" pitchFamily="49" charset="-122"/>
              <a:ea typeface="楷体" pitchFamily="49" charset="-122"/>
            </a:endParaRP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el-GR" altLang="zh-CN" sz="2400" b="1" dirty="0" smtClean="0">
                <a:latin typeface="楷体" pitchFamily="49" charset="-122"/>
                <a:ea typeface="楷体" pitchFamily="49" charset="-122"/>
              </a:rPr>
              <a:t>η</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q</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a:t>
            </a:r>
            <a:r>
              <a:rPr lang="en-US" altLang="zh-CN" sz="2400" b="1" dirty="0" smtClean="0">
                <a:solidFill>
                  <a:srgbClr val="FF0000"/>
                </a:solidFill>
                <a:latin typeface="楷体" pitchFamily="49" charset="-122"/>
                <a:ea typeface="楷体" pitchFamily="49" charset="-122"/>
              </a:rPr>
              <a:t>p</a:t>
            </a:r>
            <a:r>
              <a:rPr lang="en-US" altLang="zh-CN" sz="2400" b="1" baseline="-25000" dirty="0" smtClean="0">
                <a:solidFill>
                  <a:srgbClr val="FF0000"/>
                </a:solidFill>
                <a:latin typeface="楷体" pitchFamily="49" charset="-122"/>
                <a:ea typeface="楷体" pitchFamily="49" charset="-122"/>
              </a:rPr>
              <a:t>2</a:t>
            </a:r>
            <a:r>
              <a:rPr lang="en-US" altLang="zh-CN" sz="2400" b="1" dirty="0" smtClean="0">
                <a:solidFill>
                  <a:srgbClr val="FF0000"/>
                </a:solidFill>
                <a:latin typeface="楷体" pitchFamily="49" charset="-122"/>
                <a:ea typeface="楷体" pitchFamily="49" charset="-122"/>
              </a:rPr>
              <a:t>q</a:t>
            </a:r>
            <a:r>
              <a:rPr lang="en-US" altLang="zh-CN" sz="2400" b="1" baseline="-25000" dirty="0" smtClean="0">
                <a:solidFill>
                  <a:srgbClr val="FF0000"/>
                </a:solidFill>
                <a:latin typeface="楷体" pitchFamily="49" charset="-122"/>
                <a:ea typeface="楷体" pitchFamily="49" charset="-122"/>
              </a:rPr>
              <a:t>2</a:t>
            </a:r>
            <a:r>
              <a:rPr lang="en-US" altLang="zh-CN" sz="2400" b="1" dirty="0" smtClean="0">
                <a:latin typeface="楷体" pitchFamily="49" charset="-122"/>
                <a:ea typeface="楷体" pitchFamily="49" charset="-122"/>
              </a:rPr>
              <a:t>)/</a:t>
            </a:r>
            <a:r>
              <a:rPr lang="en-US" altLang="zh-CN" sz="2400" b="1" dirty="0" err="1" smtClean="0">
                <a:latin typeface="楷体" pitchFamily="49" charset="-122"/>
                <a:ea typeface="楷体" pitchFamily="49" charset="-122"/>
              </a:rPr>
              <a:t>p</a:t>
            </a:r>
            <a:r>
              <a:rPr lang="en-US" altLang="zh-CN" sz="2400" b="1" baseline="-25000" dirty="0" err="1" smtClean="0">
                <a:latin typeface="楷体" pitchFamily="49" charset="-122"/>
                <a:ea typeface="楷体" pitchFamily="49" charset="-122"/>
              </a:rPr>
              <a:t>p</a:t>
            </a:r>
            <a:r>
              <a:rPr lang="en-US" altLang="zh-CN" sz="2400" b="1" dirty="0" err="1" smtClean="0">
                <a:latin typeface="楷体" pitchFamily="49" charset="-122"/>
                <a:ea typeface="楷体" pitchFamily="49" charset="-122"/>
              </a:rPr>
              <a:t>q</a:t>
            </a:r>
            <a:r>
              <a:rPr lang="en-US" altLang="zh-CN" sz="2400" b="1" baseline="-25000" dirty="0" err="1" smtClean="0">
                <a:latin typeface="楷体" pitchFamily="49" charset="-122"/>
                <a:ea typeface="楷体" pitchFamily="49" charset="-122"/>
              </a:rPr>
              <a:t>p</a:t>
            </a:r>
            <a:endParaRPr lang="en-US" altLang="zh-CN" sz="2400" b="1" baseline="-25000" dirty="0" smtClean="0">
              <a:latin typeface="楷体" pitchFamily="49" charset="-122"/>
              <a:ea typeface="楷体" pitchFamily="49" charset="-122"/>
            </a:endParaRPr>
          </a:p>
          <a:p>
            <a:pPr>
              <a:lnSpc>
                <a:spcPct val="120000"/>
              </a:lnSpc>
            </a:pPr>
            <a:r>
              <a:rPr lang="en-US" altLang="zh-CN" b="1" baseline="-25000" dirty="0">
                <a:latin typeface="楷体" pitchFamily="49" charset="-122"/>
                <a:ea typeface="楷体" pitchFamily="49" charset="-122"/>
              </a:rPr>
              <a:t> </a:t>
            </a:r>
            <a:r>
              <a:rPr lang="en-US" altLang="zh-CN" b="1" baseline="-25000" dirty="0" smtClean="0">
                <a:latin typeface="楷体" pitchFamily="49" charset="-122"/>
                <a:ea typeface="楷体" pitchFamily="49" charset="-122"/>
              </a:rPr>
              <a:t>            </a:t>
            </a:r>
            <a:r>
              <a:rPr lang="en-US" altLang="zh-CN" sz="2000" b="1" dirty="0" smtClean="0">
                <a:latin typeface="楷体" pitchFamily="49" charset="-122"/>
                <a:ea typeface="楷体" pitchFamily="49" charset="-122"/>
              </a:rPr>
              <a:t>= [1.9×5- </a:t>
            </a:r>
            <a:r>
              <a:rPr lang="en-US" altLang="zh-CN" sz="2000" b="1" dirty="0" smtClean="0">
                <a:solidFill>
                  <a:srgbClr val="FF0000"/>
                </a:solidFill>
                <a:latin typeface="楷体" pitchFamily="49" charset="-122"/>
                <a:ea typeface="楷体" pitchFamily="49" charset="-122"/>
              </a:rPr>
              <a:t>0.4×(25/50)×5</a:t>
            </a:r>
            <a:r>
              <a:rPr lang="en-US" altLang="zh-CN" sz="2000" b="1" dirty="0" smtClean="0">
                <a:latin typeface="楷体" pitchFamily="49" charset="-122"/>
                <a:ea typeface="楷体" pitchFamily="49" charset="-122"/>
              </a:rPr>
              <a:t>]/(2.4×5)</a:t>
            </a: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el-GR" altLang="zh-CN" sz="2800" b="1" dirty="0" smtClean="0">
                <a:solidFill>
                  <a:srgbClr val="FF0000"/>
                </a:solidFill>
                <a:latin typeface="楷体" pitchFamily="49" charset="-122"/>
                <a:ea typeface="楷体" pitchFamily="49" charset="-122"/>
              </a:rPr>
              <a:t>η </a:t>
            </a:r>
            <a:r>
              <a:rPr lang="en-US" altLang="zh-CN" sz="2800" b="1" dirty="0" smtClean="0">
                <a:solidFill>
                  <a:srgbClr val="FF0000"/>
                </a:solidFill>
                <a:latin typeface="楷体" pitchFamily="49" charset="-122"/>
                <a:ea typeface="楷体" pitchFamily="49" charset="-122"/>
              </a:rPr>
              <a:t>=70.8%</a:t>
            </a: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endParaRPr lang="en-US" altLang="zh-CN" b="1" dirty="0">
              <a:latin typeface="楷体" pitchFamily="49" charset="-122"/>
              <a:ea typeface="楷体" pitchFamily="49" charset="-122"/>
            </a:endParaRPr>
          </a:p>
          <a:p>
            <a:pPr>
              <a:lnSpc>
                <a:spcPct val="120000"/>
              </a:lnSpc>
            </a:pP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当</a:t>
            </a:r>
            <a:r>
              <a:rPr lang="en-US" altLang="zh-CN" sz="2400" b="1" dirty="0">
                <a:latin typeface="楷体" pitchFamily="49" charset="-122"/>
                <a:ea typeface="楷体" pitchFamily="49" charset="-122"/>
              </a:rPr>
              <a:t>p</a:t>
            </a:r>
            <a:r>
              <a:rPr lang="en-US" altLang="zh-CN" sz="2400" b="1" baseline="-25000" dirty="0">
                <a:latin typeface="楷体" pitchFamily="49" charset="-122"/>
                <a:ea typeface="楷体" pitchFamily="49" charset="-122"/>
              </a:rPr>
              <a:t>1 </a:t>
            </a: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1.9MPa</a:t>
            </a:r>
            <a:r>
              <a:rPr lang="zh-CN" altLang="en-US" sz="2400" b="1" dirty="0" smtClean="0">
                <a:latin typeface="楷体" pitchFamily="49" charset="-122"/>
                <a:ea typeface="楷体" pitchFamily="49" charset="-122"/>
              </a:rPr>
              <a:t>时负载</a:t>
            </a:r>
            <a:r>
              <a:rPr lang="en-US" altLang="zh-CN" sz="2400" b="1" dirty="0" smtClean="0">
                <a:latin typeface="楷体" pitchFamily="49" charset="-122"/>
                <a:ea typeface="楷体" pitchFamily="49" charset="-122"/>
              </a:rPr>
              <a:t>F</a:t>
            </a:r>
            <a:r>
              <a:rPr lang="zh-CN" altLang="en-US" sz="2400" b="1" dirty="0" smtClean="0">
                <a:latin typeface="楷体" pitchFamily="49" charset="-122"/>
                <a:ea typeface="楷体" pitchFamily="49" charset="-122"/>
              </a:rPr>
              <a:t>为</a:t>
            </a:r>
            <a:endParaRPr lang="en-US" altLang="zh-CN" sz="2400" b="1" dirty="0" smtClean="0">
              <a:latin typeface="楷体" pitchFamily="49" charset="-122"/>
              <a:ea typeface="楷体" pitchFamily="49" charset="-122"/>
            </a:endParaRP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F=</a:t>
            </a: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1 </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1 </a:t>
            </a:r>
            <a:r>
              <a:rPr lang="en-US" altLang="zh-CN" sz="2400" b="1" dirty="0" smtClean="0">
                <a:latin typeface="楷体" pitchFamily="49" charset="-122"/>
                <a:ea typeface="楷体" pitchFamily="49" charset="-122"/>
              </a:rPr>
              <a:t>-</a:t>
            </a: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2 </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2 </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1.9×10</a:t>
            </a:r>
            <a:r>
              <a:rPr lang="en-US" altLang="zh-CN" sz="2400" b="1" baseline="30000" dirty="0" smtClean="0">
                <a:latin typeface="楷体" pitchFamily="49" charset="-122"/>
                <a:ea typeface="楷体" pitchFamily="49" charset="-122"/>
              </a:rPr>
              <a:t>6</a:t>
            </a:r>
            <a:r>
              <a:rPr lang="en-US" altLang="zh-CN" sz="2400" b="1" dirty="0" smtClean="0">
                <a:latin typeface="楷体" pitchFamily="49" charset="-122"/>
                <a:ea typeface="楷体" pitchFamily="49" charset="-122"/>
              </a:rPr>
              <a:t>×50×10</a:t>
            </a:r>
            <a:r>
              <a:rPr lang="en-US" altLang="zh-CN" sz="2400" b="1" baseline="30000" dirty="0" smtClean="0">
                <a:latin typeface="楷体" pitchFamily="49" charset="-122"/>
                <a:ea typeface="楷体" pitchFamily="49" charset="-122"/>
              </a:rPr>
              <a:t>-4</a:t>
            </a:r>
            <a:r>
              <a:rPr lang="en-US" altLang="zh-CN" sz="2400" b="1" dirty="0" smtClean="0">
                <a:latin typeface="楷体" pitchFamily="49" charset="-122"/>
                <a:ea typeface="楷体" pitchFamily="49" charset="-122"/>
              </a:rPr>
              <a:t>-0.4×10</a:t>
            </a:r>
            <a:r>
              <a:rPr lang="en-US" altLang="zh-CN" sz="2400" b="1" baseline="30000" dirty="0" smtClean="0">
                <a:latin typeface="楷体" pitchFamily="49" charset="-122"/>
                <a:ea typeface="楷体" pitchFamily="49" charset="-122"/>
              </a:rPr>
              <a:t>6</a:t>
            </a:r>
            <a:r>
              <a:rPr lang="en-US" altLang="zh-CN" sz="2400" b="1" dirty="0" smtClean="0">
                <a:latin typeface="楷体" pitchFamily="49" charset="-122"/>
                <a:ea typeface="楷体" pitchFamily="49" charset="-122"/>
              </a:rPr>
              <a:t>×25×10</a:t>
            </a:r>
            <a:r>
              <a:rPr lang="en-US" altLang="zh-CN" sz="2400" b="1" baseline="30000" dirty="0" smtClean="0">
                <a:latin typeface="楷体" pitchFamily="49" charset="-122"/>
                <a:ea typeface="楷体" pitchFamily="49" charset="-122"/>
              </a:rPr>
              <a:t>-4</a:t>
            </a: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=8500N</a:t>
            </a:r>
            <a:endParaRPr lang="en-US" altLang="zh-CN" sz="2400" b="1" dirty="0">
              <a:latin typeface="楷体" pitchFamily="49" charset="-122"/>
              <a:ea typeface="楷体" pitchFamily="49" charset="-122"/>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7" y="2492896"/>
            <a:ext cx="2699792" cy="315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04342" y="980728"/>
            <a:ext cx="2666542" cy="1656184"/>
          </a:xfrm>
          <a:prstGeom prst="rect">
            <a:avLst/>
          </a:prstGeom>
          <a:solidFill>
            <a:schemeClr val="bg2"/>
          </a:solidFill>
          <a:ln>
            <a:noFill/>
          </a:ln>
          <a:extLst/>
        </p:spPr>
      </p:pic>
    </p:spTree>
    <p:extLst>
      <p:ext uri="{BB962C8B-B14F-4D97-AF65-F5344CB8AC3E}">
        <p14:creationId xmlns:p14="http://schemas.microsoft.com/office/powerpoint/2010/main" val="862208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50" y="0"/>
            <a:ext cx="9137549" cy="6858000"/>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nSpc>
                <a:spcPct val="120000"/>
              </a:lnSpc>
            </a:pPr>
            <a:r>
              <a:rPr lang="en-US" altLang="zh-CN" sz="2400" b="1" dirty="0" smtClean="0">
                <a:latin typeface="楷体" pitchFamily="49" charset="-122"/>
                <a:ea typeface="楷体" pitchFamily="49" charset="-122"/>
              </a:rPr>
              <a:t>    2</a:t>
            </a:r>
            <a:r>
              <a:rPr lang="zh-CN" altLang="en-US" sz="2400" b="1" dirty="0">
                <a:latin typeface="楷体" pitchFamily="49" charset="-122"/>
                <a:ea typeface="楷体" pitchFamily="49" charset="-122"/>
              </a:rPr>
              <a:t>）</a:t>
            </a:r>
            <a:r>
              <a:rPr lang="zh-CN" altLang="en-US" sz="2400" b="1" dirty="0" smtClean="0">
                <a:latin typeface="楷体" pitchFamily="49" charset="-122"/>
                <a:ea typeface="楷体" pitchFamily="49" charset="-122"/>
              </a:rPr>
              <a:t>若</a:t>
            </a:r>
            <a:r>
              <a:rPr lang="en-US" altLang="zh-CN" sz="2400" b="1" dirty="0" smtClean="0">
                <a:latin typeface="楷体" pitchFamily="49" charset="-122"/>
                <a:ea typeface="楷体" pitchFamily="49" charset="-122"/>
              </a:rPr>
              <a:t>q</a:t>
            </a:r>
            <a:r>
              <a:rPr lang="en-US" altLang="zh-CN" sz="2400" b="1" baseline="-25000" dirty="0" smtClean="0">
                <a:latin typeface="楷体" pitchFamily="49" charset="-122"/>
                <a:ea typeface="楷体" pitchFamily="49" charset="-122"/>
              </a:rPr>
              <a:t>1</a:t>
            </a:r>
            <a:r>
              <a:rPr lang="zh-CN" altLang="en-US" sz="2400" b="1" dirty="0" smtClean="0">
                <a:latin typeface="楷体" pitchFamily="49" charset="-122"/>
                <a:ea typeface="楷体" pitchFamily="49" charset="-122"/>
              </a:rPr>
              <a:t>不变</a:t>
            </a:r>
            <a:r>
              <a:rPr lang="zh-CN" altLang="en-US" sz="2400" b="1" dirty="0">
                <a:latin typeface="楷体" pitchFamily="49" charset="-122"/>
                <a:ea typeface="楷体" pitchFamily="49" charset="-122"/>
              </a:rPr>
              <a:t>，负载减少</a:t>
            </a:r>
            <a:r>
              <a:rPr lang="en-US" altLang="zh-CN" sz="2400" b="1" dirty="0">
                <a:latin typeface="楷体" pitchFamily="49" charset="-122"/>
                <a:ea typeface="楷体" pitchFamily="49" charset="-122"/>
              </a:rPr>
              <a:t>4/5</a:t>
            </a:r>
            <a:r>
              <a:rPr lang="zh-CN" altLang="en-US" sz="2400" b="1" dirty="0">
                <a:latin typeface="楷体" pitchFamily="49" charset="-122"/>
                <a:ea typeface="楷体" pitchFamily="49" charset="-122"/>
              </a:rPr>
              <a:t>时，回路效率为多少？</a:t>
            </a:r>
            <a:endParaRPr lang="en-US" altLang="zh-CN" sz="2400" b="1" dirty="0">
              <a:latin typeface="楷体" pitchFamily="49" charset="-122"/>
              <a:ea typeface="楷体" pitchFamily="49" charset="-122"/>
            </a:endParaRPr>
          </a:p>
          <a:p>
            <a:pPr>
              <a:lnSpc>
                <a:spcPct val="120000"/>
              </a:lnSpc>
            </a:pPr>
            <a:r>
              <a:rPr lang="zh-CN" altLang="en-US" sz="2400" b="1" dirty="0" smtClean="0">
                <a:latin typeface="楷体" pitchFamily="49" charset="-122"/>
                <a:ea typeface="楷体" pitchFamily="49" charset="-122"/>
              </a:rPr>
              <a:t>       </a:t>
            </a:r>
            <a:r>
              <a:rPr lang="en-US" altLang="zh-CN" sz="2400" b="1" dirty="0" smtClean="0">
                <a:latin typeface="楷体" pitchFamily="49" charset="-122"/>
                <a:ea typeface="楷体" pitchFamily="49" charset="-122"/>
              </a:rPr>
              <a:t>F</a:t>
            </a:r>
            <a:r>
              <a:rPr lang="en-US" altLang="zh-CN" sz="2400" b="1" dirty="0" smtClean="0">
                <a:latin typeface="宋体"/>
                <a:ea typeface="宋体"/>
              </a:rPr>
              <a:t>′</a:t>
            </a:r>
            <a:r>
              <a:rPr lang="en-US" altLang="zh-CN" sz="2400" b="1" dirty="0" smtClean="0">
                <a:latin typeface="楷体" pitchFamily="49" charset="-122"/>
                <a:ea typeface="楷体" pitchFamily="49" charset="-122"/>
              </a:rPr>
              <a:t>= F/5 </a:t>
            </a: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 8500/5 </a:t>
            </a: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 1700N</a:t>
            </a: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此时液压缸无杆腔压力</a:t>
            </a:r>
            <a:endParaRPr lang="en-US" altLang="zh-CN" sz="2400" b="1" dirty="0" smtClean="0">
              <a:latin typeface="楷体" pitchFamily="49" charset="-122"/>
              <a:ea typeface="楷体" pitchFamily="49" charset="-122"/>
            </a:endParaRP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1</a:t>
            </a:r>
            <a:r>
              <a:rPr lang="en-US" altLang="zh-CN" sz="2400" b="1" dirty="0" smtClean="0">
                <a:latin typeface="宋体"/>
                <a:ea typeface="宋体"/>
              </a:rPr>
              <a:t>′</a:t>
            </a:r>
            <a:r>
              <a:rPr lang="en-US" altLang="zh-CN" sz="2400" b="1" dirty="0" smtClean="0">
                <a:latin typeface="楷体" pitchFamily="49" charset="-122"/>
                <a:ea typeface="楷体" pitchFamily="49" charset="-122"/>
              </a:rPr>
              <a:t>= F</a:t>
            </a:r>
            <a:r>
              <a:rPr lang="en-US" altLang="zh-CN" sz="2400" b="1" dirty="0" smtClean="0">
                <a:latin typeface="宋体"/>
                <a:ea typeface="宋体"/>
              </a:rPr>
              <a:t>′</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1 </a:t>
            </a:r>
            <a:r>
              <a:rPr lang="en-US" altLang="zh-CN" sz="2400" b="1" dirty="0" smtClean="0">
                <a:latin typeface="楷体" pitchFamily="49" charset="-122"/>
                <a:ea typeface="楷体" pitchFamily="49" charset="-122"/>
              </a:rPr>
              <a:t>+ </a:t>
            </a:r>
            <a:r>
              <a:rPr lang="en-US" altLang="zh-CN" b="1" dirty="0" smtClean="0">
                <a:latin typeface="楷体" pitchFamily="49" charset="-122"/>
                <a:ea typeface="楷体" pitchFamily="49" charset="-122"/>
              </a:rPr>
              <a:t>p</a:t>
            </a:r>
            <a:r>
              <a:rPr lang="en-US" altLang="zh-CN" b="1" baseline="-25000" dirty="0" smtClean="0">
                <a:latin typeface="楷体" pitchFamily="49" charset="-122"/>
                <a:ea typeface="楷体" pitchFamily="49" charset="-122"/>
              </a:rPr>
              <a:t>2</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2</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 </a:t>
            </a:r>
          </a:p>
          <a:p>
            <a:pPr>
              <a:lnSpc>
                <a:spcPct val="120000"/>
              </a:lnSpc>
            </a:pPr>
            <a:r>
              <a:rPr lang="en-US" altLang="zh-CN" b="1" dirty="0">
                <a:latin typeface="楷体" pitchFamily="49" charset="-122"/>
                <a:ea typeface="楷体" pitchFamily="49" charset="-122"/>
              </a:rPr>
              <a:t> </a:t>
            </a:r>
            <a:r>
              <a:rPr lang="en-US" altLang="zh-CN" b="1" dirty="0" smtClean="0">
                <a:latin typeface="楷体" pitchFamily="49" charset="-122"/>
                <a:ea typeface="楷体" pitchFamily="49" charset="-122"/>
              </a:rPr>
              <a:t>          </a:t>
            </a:r>
            <a:r>
              <a:rPr lang="en-US" altLang="zh-CN" sz="2400" b="1" dirty="0" smtClean="0">
                <a:latin typeface="楷体" pitchFamily="49" charset="-122"/>
                <a:ea typeface="楷体" pitchFamily="49" charset="-122"/>
              </a:rPr>
              <a:t>= 1700×10</a:t>
            </a:r>
            <a:r>
              <a:rPr lang="en-US" altLang="zh-CN" sz="2400" b="1" baseline="30000" dirty="0" smtClean="0">
                <a:latin typeface="楷体" pitchFamily="49" charset="-122"/>
                <a:ea typeface="楷体" pitchFamily="49" charset="-122"/>
              </a:rPr>
              <a:t>-6</a:t>
            </a:r>
            <a:r>
              <a:rPr lang="en-US" altLang="zh-CN" sz="2400" b="1" dirty="0" smtClean="0">
                <a:latin typeface="楷体" pitchFamily="49" charset="-122"/>
                <a:ea typeface="楷体" pitchFamily="49" charset="-122"/>
              </a:rPr>
              <a:t>/(50×10</a:t>
            </a:r>
            <a:r>
              <a:rPr lang="en-US" altLang="zh-CN" sz="2400" b="1" baseline="30000" dirty="0" smtClean="0">
                <a:latin typeface="楷体" pitchFamily="49" charset="-122"/>
                <a:ea typeface="楷体" pitchFamily="49" charset="-122"/>
              </a:rPr>
              <a:t>-4</a:t>
            </a:r>
            <a:r>
              <a:rPr lang="en-US" altLang="zh-CN" b="1" dirty="0" smtClean="0">
                <a:latin typeface="楷体" pitchFamily="49" charset="-122"/>
                <a:ea typeface="楷体" pitchFamily="49" charset="-122"/>
              </a:rPr>
              <a:t>)</a:t>
            </a:r>
            <a:r>
              <a:rPr lang="en-US" altLang="zh-CN" sz="2400" b="1" dirty="0" smtClean="0">
                <a:latin typeface="楷体" pitchFamily="49" charset="-122"/>
                <a:ea typeface="楷体" pitchFamily="49" charset="-122"/>
              </a:rPr>
              <a:t>+ 0.4×25/50</a:t>
            </a: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 0.54MPa </a:t>
            </a:r>
          </a:p>
          <a:p>
            <a:pPr>
              <a:lnSpc>
                <a:spcPct val="120000"/>
              </a:lnSpc>
            </a:pPr>
            <a:r>
              <a:rPr lang="zh-CN" altLang="en-US" sz="2400" b="1" dirty="0" smtClean="0">
                <a:latin typeface="楷体" pitchFamily="49" charset="-122"/>
                <a:ea typeface="楷体" pitchFamily="49" charset="-122"/>
              </a:rPr>
              <a:t>    回路效率</a:t>
            </a:r>
            <a:endParaRPr lang="en-US" altLang="zh-CN" sz="2400" b="1" dirty="0" smtClean="0">
              <a:latin typeface="楷体" pitchFamily="49" charset="-122"/>
              <a:ea typeface="楷体" pitchFamily="49" charset="-122"/>
            </a:endParaRP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el-GR" altLang="zh-CN" sz="2400" b="1" dirty="0" smtClean="0">
                <a:latin typeface="楷体" pitchFamily="49" charset="-122"/>
                <a:ea typeface="楷体" pitchFamily="49" charset="-122"/>
              </a:rPr>
              <a:t>η</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1</a:t>
            </a:r>
            <a:r>
              <a:rPr lang="en-US" altLang="zh-CN" sz="2400" b="1" dirty="0" smtClean="0">
                <a:latin typeface="宋体"/>
                <a:ea typeface="宋体"/>
              </a:rPr>
              <a:t>′</a:t>
            </a:r>
            <a:r>
              <a:rPr lang="en-US" altLang="zh-CN" sz="2400" b="1" dirty="0" smtClean="0">
                <a:latin typeface="楷体" pitchFamily="49" charset="-122"/>
                <a:ea typeface="楷体" pitchFamily="49" charset="-122"/>
              </a:rPr>
              <a:t>q</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2</a:t>
            </a:r>
            <a:r>
              <a:rPr lang="en-US" altLang="zh-CN" sz="2400" b="1" dirty="0" smtClean="0">
                <a:latin typeface="楷体" pitchFamily="49" charset="-122"/>
                <a:ea typeface="楷体" pitchFamily="49" charset="-122"/>
              </a:rPr>
              <a:t>q</a:t>
            </a:r>
            <a:r>
              <a:rPr lang="en-US" altLang="zh-CN" sz="2400" b="1" baseline="-25000" dirty="0" smtClean="0">
                <a:latin typeface="楷体" pitchFamily="49" charset="-122"/>
                <a:ea typeface="楷体" pitchFamily="49" charset="-122"/>
              </a:rPr>
              <a:t>2</a:t>
            </a:r>
            <a:r>
              <a:rPr lang="en-US" altLang="zh-CN" sz="2400" b="1" dirty="0" smtClean="0">
                <a:latin typeface="楷体" pitchFamily="49" charset="-122"/>
                <a:ea typeface="楷体" pitchFamily="49" charset="-122"/>
              </a:rPr>
              <a:t>)/</a:t>
            </a:r>
            <a:r>
              <a:rPr lang="en-US" altLang="zh-CN" sz="2400" b="1" dirty="0" err="1" smtClean="0">
                <a:latin typeface="楷体" pitchFamily="49" charset="-122"/>
                <a:ea typeface="楷体" pitchFamily="49" charset="-122"/>
              </a:rPr>
              <a:t>p</a:t>
            </a:r>
            <a:r>
              <a:rPr lang="en-US" altLang="zh-CN" sz="2400" b="1" baseline="-25000" dirty="0" err="1" smtClean="0">
                <a:latin typeface="楷体" pitchFamily="49" charset="-122"/>
                <a:ea typeface="楷体" pitchFamily="49" charset="-122"/>
              </a:rPr>
              <a:t>p</a:t>
            </a:r>
            <a:r>
              <a:rPr lang="en-US" altLang="zh-CN" sz="2400" b="1" dirty="0" err="1" smtClean="0">
                <a:latin typeface="楷体" pitchFamily="49" charset="-122"/>
                <a:ea typeface="楷体" pitchFamily="49" charset="-122"/>
              </a:rPr>
              <a:t>q</a:t>
            </a:r>
            <a:r>
              <a:rPr lang="en-US" altLang="zh-CN" sz="2400" b="1" baseline="-25000" dirty="0" err="1" smtClean="0">
                <a:latin typeface="楷体" pitchFamily="49" charset="-122"/>
                <a:ea typeface="楷体" pitchFamily="49" charset="-122"/>
              </a:rPr>
              <a:t>p</a:t>
            </a:r>
            <a:endParaRPr lang="en-US" altLang="zh-CN" sz="2400" b="1" baseline="-25000" dirty="0" smtClean="0">
              <a:latin typeface="楷体" pitchFamily="49" charset="-122"/>
              <a:ea typeface="楷体" pitchFamily="49" charset="-122"/>
            </a:endParaRPr>
          </a:p>
          <a:p>
            <a:pPr>
              <a:lnSpc>
                <a:spcPct val="120000"/>
              </a:lnSpc>
            </a:pPr>
            <a:r>
              <a:rPr lang="en-US" altLang="zh-CN" sz="2400" b="1" baseline="-25000" dirty="0">
                <a:latin typeface="楷体" pitchFamily="49" charset="-122"/>
                <a:ea typeface="楷体" pitchFamily="49" charset="-122"/>
              </a:rPr>
              <a:t> </a:t>
            </a:r>
            <a:r>
              <a:rPr lang="en-US" altLang="zh-CN" sz="2400" b="1" baseline="-25000" dirty="0" smtClean="0">
                <a:latin typeface="楷体" pitchFamily="49" charset="-122"/>
                <a:ea typeface="楷体" pitchFamily="49" charset="-122"/>
              </a:rPr>
              <a:t>            </a:t>
            </a:r>
            <a:r>
              <a:rPr lang="en-US" altLang="zh-CN" sz="2400" b="1" dirty="0" smtClean="0">
                <a:latin typeface="楷体" pitchFamily="49" charset="-122"/>
                <a:ea typeface="楷体" pitchFamily="49" charset="-122"/>
              </a:rPr>
              <a:t>=[0.54×5-0.4×(25/50)×5]/(2.4×5)</a:t>
            </a:r>
          </a:p>
          <a:p>
            <a:pPr>
              <a:lnSpc>
                <a:spcPct val="12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el-GR" altLang="zh-CN" sz="2800" b="1" dirty="0" smtClean="0">
                <a:solidFill>
                  <a:srgbClr val="FF0000"/>
                </a:solidFill>
                <a:latin typeface="楷体" pitchFamily="49" charset="-122"/>
                <a:ea typeface="楷体" pitchFamily="49" charset="-122"/>
              </a:rPr>
              <a:t>η </a:t>
            </a:r>
            <a:r>
              <a:rPr lang="en-US" altLang="zh-CN" sz="2800" b="1" dirty="0" smtClean="0">
                <a:solidFill>
                  <a:srgbClr val="FF0000"/>
                </a:solidFill>
                <a:latin typeface="楷体" pitchFamily="49" charset="-122"/>
                <a:ea typeface="楷体" pitchFamily="49" charset="-122"/>
              </a:rPr>
              <a:t>=14.2%</a:t>
            </a:r>
          </a:p>
          <a:p>
            <a:pPr>
              <a:lnSpc>
                <a:spcPct val="120000"/>
              </a:lnSpc>
            </a:pPr>
            <a:r>
              <a:rPr lang="en-US" altLang="zh-CN" sz="2400" b="1" dirty="0">
                <a:solidFill>
                  <a:srgbClr val="FF0000"/>
                </a:solidFill>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    </a:t>
            </a:r>
            <a:endParaRPr lang="en-US" altLang="zh-CN" sz="2400" b="1" dirty="0">
              <a:latin typeface="楷体" pitchFamily="49" charset="-122"/>
              <a:ea typeface="楷体" pitchFamily="49" charset="-122"/>
            </a:endParaRPr>
          </a:p>
        </p:txBody>
      </p:sp>
    </p:spTree>
    <p:extLst>
      <p:ext uri="{BB962C8B-B14F-4D97-AF65-F5344CB8AC3E}">
        <p14:creationId xmlns:p14="http://schemas.microsoft.com/office/powerpoint/2010/main" val="4708262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50" y="0"/>
            <a:ext cx="9137549" cy="6858000"/>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en-US" altLang="zh-CN" sz="2400" b="1" dirty="0" smtClean="0">
                <a:solidFill>
                  <a:srgbClr val="FF0000"/>
                </a:solidFill>
                <a:latin typeface="楷体" pitchFamily="49" charset="-122"/>
                <a:ea typeface="楷体" pitchFamily="49" charset="-122"/>
              </a:rPr>
              <a:t>    </a:t>
            </a:r>
            <a:r>
              <a:rPr lang="en-US" altLang="zh-CN" sz="2400" b="1" dirty="0" smtClean="0">
                <a:solidFill>
                  <a:schemeClr val="tx1"/>
                </a:solidFill>
                <a:latin typeface="楷体" pitchFamily="49" charset="-122"/>
                <a:ea typeface="楷体" pitchFamily="49" charset="-122"/>
              </a:rPr>
              <a:t>3</a:t>
            </a:r>
            <a:r>
              <a:rPr lang="en-US" altLang="zh-CN" b="1" dirty="0" smtClean="0">
                <a:solidFill>
                  <a:schemeClr val="tx1"/>
                </a:solidFill>
                <a:latin typeface="楷体" pitchFamily="49" charset="-122"/>
                <a:ea typeface="楷体" pitchFamily="49" charset="-122"/>
              </a:rPr>
              <a:t>) </a:t>
            </a:r>
            <a:r>
              <a:rPr lang="zh-CN" altLang="en-US" sz="2400" b="1" dirty="0" smtClean="0">
                <a:solidFill>
                  <a:schemeClr val="tx1"/>
                </a:solidFill>
                <a:latin typeface="楷体" pitchFamily="49" charset="-122"/>
                <a:ea typeface="楷体" pitchFamily="49" charset="-122"/>
              </a:rPr>
              <a:t>限压式变量泵的工作压力要根据最大负载值和调速阀的最小工作压差来调定，以便获得尽可能高的回路效率，工作中负载下降时，回路效率要发生显著的变化</a:t>
            </a:r>
            <a:r>
              <a:rPr lang="zh-CN" altLang="en-US" b="1" dirty="0" smtClean="0">
                <a:solidFill>
                  <a:schemeClr val="tx1"/>
                </a:solidFill>
                <a:latin typeface="楷体" pitchFamily="49" charset="-122"/>
                <a:ea typeface="楷体" pitchFamily="49" charset="-122"/>
              </a:rPr>
              <a:t>。</a:t>
            </a:r>
            <a:endParaRPr lang="en-US" altLang="zh-CN" b="1" dirty="0" smtClean="0">
              <a:solidFill>
                <a:schemeClr val="tx1"/>
              </a:solidFill>
              <a:latin typeface="楷体" pitchFamily="49" charset="-122"/>
              <a:ea typeface="楷体" pitchFamily="49" charset="-122"/>
            </a:endParaRPr>
          </a:p>
          <a:p>
            <a:pPr>
              <a:lnSpc>
                <a:spcPct val="150000"/>
              </a:lnSpc>
            </a:pPr>
            <a:r>
              <a:rPr lang="en-US" altLang="zh-CN" b="1" dirty="0">
                <a:solidFill>
                  <a:schemeClr val="tx1"/>
                </a:solidFill>
                <a:latin typeface="楷体" pitchFamily="49" charset="-122"/>
                <a:ea typeface="楷体" pitchFamily="49" charset="-122"/>
              </a:rPr>
              <a:t> </a:t>
            </a:r>
            <a:r>
              <a:rPr lang="en-US" altLang="zh-CN" b="1" dirty="0" smtClean="0">
                <a:solidFill>
                  <a:schemeClr val="tx1"/>
                </a:solidFill>
                <a:latin typeface="楷体" pitchFamily="49" charset="-122"/>
                <a:ea typeface="楷体" pitchFamily="49" charset="-122"/>
              </a:rPr>
              <a:t>   </a:t>
            </a:r>
            <a:r>
              <a:rPr lang="zh-CN" altLang="en-US" sz="2400" b="1" dirty="0" smtClean="0">
                <a:solidFill>
                  <a:schemeClr val="tx1"/>
                </a:solidFill>
                <a:latin typeface="楷体" pitchFamily="49" charset="-122"/>
                <a:ea typeface="楷体" pitchFamily="49" charset="-122"/>
              </a:rPr>
              <a:t>对于</a:t>
            </a:r>
            <a:r>
              <a:rPr lang="zh-CN" altLang="en-US" sz="2400" b="1" dirty="0">
                <a:solidFill>
                  <a:schemeClr val="tx1"/>
                </a:solidFill>
                <a:latin typeface="楷体" pitchFamily="49" charset="-122"/>
                <a:ea typeface="楷体" pitchFamily="49" charset="-122"/>
              </a:rPr>
              <a:t>这种负载变化大、低速、小流量的场合，可采用</a:t>
            </a:r>
            <a:r>
              <a:rPr lang="zh-CN" altLang="en-US" sz="2400" b="1" dirty="0">
                <a:solidFill>
                  <a:srgbClr val="FF0000"/>
                </a:solidFill>
                <a:latin typeface="楷体" pitchFamily="49" charset="-122"/>
                <a:ea typeface="楷体" pitchFamily="49" charset="-122"/>
              </a:rPr>
              <a:t>差压式变量泵和节流阀组成的容积节流调速回</a:t>
            </a:r>
            <a:r>
              <a:rPr lang="zh-CN" altLang="en-US" sz="2400" b="1" dirty="0">
                <a:solidFill>
                  <a:schemeClr val="tx1"/>
                </a:solidFill>
                <a:latin typeface="楷体" pitchFamily="49" charset="-122"/>
                <a:ea typeface="楷体" pitchFamily="49" charset="-122"/>
              </a:rPr>
              <a:t>路，回路效率可有较大提高</a:t>
            </a:r>
            <a:r>
              <a:rPr lang="zh-CN" altLang="en-US" b="1" dirty="0" smtClean="0">
                <a:solidFill>
                  <a:schemeClr val="tx1"/>
                </a:solidFill>
                <a:latin typeface="楷体" pitchFamily="49" charset="-122"/>
                <a:ea typeface="楷体" pitchFamily="49" charset="-122"/>
              </a:rPr>
              <a:t>。</a:t>
            </a:r>
            <a:endParaRPr lang="en-US" altLang="zh-CN" b="1" dirty="0">
              <a:solidFill>
                <a:schemeClr val="tx1"/>
              </a:solidFill>
              <a:latin typeface="楷体" pitchFamily="49" charset="-122"/>
              <a:ea typeface="楷体" pitchFamily="49" charset="-122"/>
            </a:endParaRPr>
          </a:p>
          <a:p>
            <a:pPr>
              <a:lnSpc>
                <a:spcPct val="120000"/>
              </a:lnSpc>
            </a:pPr>
            <a:r>
              <a:rPr lang="en-US" altLang="zh-CN" sz="2400" b="1" dirty="0" smtClean="0">
                <a:solidFill>
                  <a:schemeClr val="tx1"/>
                </a:solidFill>
                <a:latin typeface="楷体" pitchFamily="49" charset="-122"/>
                <a:ea typeface="楷体" pitchFamily="49" charset="-122"/>
              </a:rPr>
              <a:t>    </a:t>
            </a:r>
            <a:endParaRPr lang="en-US" altLang="zh-CN" sz="2400" b="1"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2245467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9144000" cy="6814173"/>
          </a:xfrm>
          <a:prstGeom prst="rect">
            <a:avLst/>
          </a:prstGeom>
          <a:solidFill>
            <a:schemeClr val="bg2"/>
          </a:solidFill>
        </p:spPr>
        <p:txBody>
          <a:bodyPr wrap="square">
            <a:spAutoFit/>
          </a:bodyPr>
          <a:lstStyle/>
          <a:p>
            <a:pPr>
              <a:lnSpc>
                <a:spcPct val="120000"/>
              </a:lnSpc>
              <a:buClr>
                <a:srgbClr val="006600"/>
              </a:buClr>
              <a:buSzPct val="80000"/>
              <a:defRPr/>
            </a:pPr>
            <a:r>
              <a:rPr lang="en-US" altLang="zh-CN" sz="2800" b="1" dirty="0" smtClean="0">
                <a:latin typeface="楷体" pitchFamily="49" charset="-122"/>
                <a:ea typeface="楷体" pitchFamily="49" charset="-122"/>
              </a:rPr>
              <a:t>6-8 </a:t>
            </a:r>
          </a:p>
          <a:p>
            <a:pPr>
              <a:lnSpc>
                <a:spcPct val="120000"/>
              </a:lnSpc>
              <a:buClr>
                <a:srgbClr val="006600"/>
              </a:buClr>
              <a:buSzPct val="80000"/>
              <a:defRPr/>
            </a:pPr>
            <a:r>
              <a:rPr lang="en-US" altLang="zh-CN" sz="2400" b="1" dirty="0" smtClean="0">
                <a:latin typeface="楷体" pitchFamily="49" charset="-122"/>
                <a:ea typeface="楷体" pitchFamily="49" charset="-122"/>
              </a:rPr>
              <a:t>1)</a:t>
            </a:r>
            <a:r>
              <a:rPr lang="zh-CN" altLang="en-US" sz="2400" b="1" dirty="0" smtClean="0">
                <a:solidFill>
                  <a:srgbClr val="FF0000"/>
                </a:solidFill>
                <a:latin typeface="楷体" pitchFamily="49" charset="-122"/>
                <a:ea typeface="楷体" pitchFamily="49" charset="-122"/>
              </a:rPr>
              <a:t>单泵供油</a:t>
            </a:r>
            <a:endParaRPr lang="en-US" altLang="zh-CN" sz="2400" b="1" dirty="0" smtClean="0">
              <a:solidFill>
                <a:srgbClr val="FF0000"/>
              </a:solidFill>
              <a:latin typeface="楷体" pitchFamily="49" charset="-122"/>
              <a:ea typeface="楷体" pitchFamily="49" charset="-122"/>
            </a:endParaRPr>
          </a:p>
          <a:p>
            <a:pPr>
              <a:lnSpc>
                <a:spcPct val="120000"/>
              </a:lnSpc>
              <a:buClr>
                <a:srgbClr val="006600"/>
              </a:buClr>
              <a:buSzPct val="80000"/>
              <a:defRPr/>
            </a:pPr>
            <a:r>
              <a:rPr lang="zh-CN" altLang="en-US" sz="2400" b="1" dirty="0" smtClean="0">
                <a:latin typeface="楷体" pitchFamily="49" charset="-122"/>
                <a:ea typeface="楷体" pitchFamily="49" charset="-122"/>
              </a:rPr>
              <a:t>    快进时：负载为零，</a:t>
            </a:r>
            <a:r>
              <a:rPr lang="zh-CN" altLang="en-US" sz="2400" b="1" dirty="0" smtClean="0">
                <a:solidFill>
                  <a:srgbClr val="FF0000"/>
                </a:solidFill>
                <a:latin typeface="楷体" pitchFamily="49" charset="-122"/>
                <a:ea typeface="楷体" pitchFamily="49" charset="-122"/>
              </a:rPr>
              <a:t>系统效率</a:t>
            </a:r>
            <a:r>
              <a:rPr lang="el-GR" altLang="zh-CN" sz="2400" b="1" dirty="0" smtClean="0">
                <a:solidFill>
                  <a:srgbClr val="FF0000"/>
                </a:solidFill>
                <a:latin typeface="楷体" pitchFamily="49" charset="-122"/>
                <a:ea typeface="楷体" pitchFamily="49" charset="-122"/>
              </a:rPr>
              <a:t>η</a:t>
            </a:r>
            <a:r>
              <a:rPr lang="en-US" altLang="zh-CN" sz="2400" b="1" dirty="0" smtClean="0">
                <a:solidFill>
                  <a:srgbClr val="FF0000"/>
                </a:solidFill>
                <a:latin typeface="楷体" pitchFamily="49" charset="-122"/>
                <a:ea typeface="楷体" pitchFamily="49" charset="-122"/>
              </a:rPr>
              <a:t>=0</a:t>
            </a:r>
          </a:p>
          <a:p>
            <a:pPr>
              <a:lnSpc>
                <a:spcPct val="120000"/>
              </a:lnSpc>
              <a:buClr>
                <a:srgbClr val="006600"/>
              </a:buClr>
              <a:buSzPct val="80000"/>
              <a:defRPr/>
            </a:pPr>
            <a:r>
              <a:rPr lang="zh-CN" altLang="en-US" sz="2400" b="1" dirty="0" smtClean="0">
                <a:latin typeface="楷体" pitchFamily="49" charset="-122"/>
                <a:ea typeface="楷体" pitchFamily="49" charset="-122"/>
              </a:rPr>
              <a:t>    工进时：液压缸工作压力</a:t>
            </a:r>
            <a:r>
              <a:rPr lang="en-US" altLang="zh-CN" sz="2400" b="1" dirty="0" smtClean="0">
                <a:latin typeface="楷体" pitchFamily="49" charset="-122"/>
                <a:ea typeface="楷体" pitchFamily="49" charset="-122"/>
              </a:rPr>
              <a:t>5.5MPa</a:t>
            </a:r>
            <a:r>
              <a:rPr lang="zh-CN" altLang="en-US" sz="2400" b="1" dirty="0" smtClean="0">
                <a:latin typeface="楷体" pitchFamily="49" charset="-122"/>
                <a:ea typeface="楷体" pitchFamily="49" charset="-122"/>
              </a:rPr>
              <a:t>，流量为</a:t>
            </a:r>
            <a:r>
              <a:rPr lang="en-US" altLang="zh-CN" sz="2400" b="1" dirty="0" smtClean="0">
                <a:latin typeface="楷体" pitchFamily="49" charset="-122"/>
                <a:ea typeface="楷体" pitchFamily="49" charset="-122"/>
              </a:rPr>
              <a:t>2L/min</a:t>
            </a:r>
          </a:p>
          <a:p>
            <a:pPr>
              <a:lnSpc>
                <a:spcPct val="120000"/>
              </a:lnSpc>
              <a:buClr>
                <a:srgbClr val="006600"/>
              </a:buClr>
              <a:buSzPct val="80000"/>
              <a:defRPr/>
            </a:pPr>
            <a:r>
              <a:rPr lang="en-US" altLang="zh-CN" sz="2400" b="1" dirty="0">
                <a:solidFill>
                  <a:srgbClr val="FF0000"/>
                </a:solidFill>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       </a:t>
            </a:r>
            <a:r>
              <a:rPr lang="el-GR" altLang="zh-CN" sz="2400" b="1" dirty="0" smtClean="0">
                <a:latin typeface="楷体" pitchFamily="49" charset="-122"/>
                <a:ea typeface="楷体" pitchFamily="49" charset="-122"/>
              </a:rPr>
              <a:t>η</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q</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a:t>
            </a:r>
            <a:r>
              <a:rPr lang="en-US" altLang="zh-CN" sz="2400" b="1" dirty="0" err="1" smtClean="0">
                <a:latin typeface="楷体" pitchFamily="49" charset="-122"/>
                <a:ea typeface="楷体" pitchFamily="49" charset="-122"/>
              </a:rPr>
              <a:t>p</a:t>
            </a:r>
            <a:r>
              <a:rPr lang="en-US" altLang="zh-CN" sz="2400" b="1" baseline="-25000" dirty="0" err="1" smtClean="0">
                <a:latin typeface="楷体" pitchFamily="49" charset="-122"/>
                <a:ea typeface="楷体" pitchFamily="49" charset="-122"/>
              </a:rPr>
              <a:t>p</a:t>
            </a:r>
            <a:r>
              <a:rPr lang="en-US" altLang="zh-CN" sz="2400" b="1" dirty="0" err="1" smtClean="0">
                <a:latin typeface="楷体" pitchFamily="49" charset="-122"/>
                <a:ea typeface="楷体" pitchFamily="49" charset="-122"/>
              </a:rPr>
              <a:t>q</a:t>
            </a:r>
            <a:r>
              <a:rPr lang="en-US" altLang="zh-CN" sz="2400" b="1" baseline="-25000" dirty="0" err="1" smtClean="0">
                <a:latin typeface="楷体" pitchFamily="49" charset="-122"/>
                <a:ea typeface="楷体" pitchFamily="49" charset="-122"/>
              </a:rPr>
              <a:t>p</a:t>
            </a:r>
            <a:r>
              <a:rPr lang="en-US" altLang="zh-CN" sz="2400" b="1" dirty="0" smtClean="0">
                <a:latin typeface="楷体" pitchFamily="49" charset="-122"/>
                <a:ea typeface="楷体" pitchFamily="49" charset="-122"/>
              </a:rPr>
              <a:t>)=5.5×2/(6×25)</a:t>
            </a:r>
          </a:p>
          <a:p>
            <a:pPr>
              <a:lnSpc>
                <a:spcPct val="120000"/>
              </a:lnSpc>
              <a:buClr>
                <a:srgbClr val="006600"/>
              </a:buClr>
              <a:buSzPct val="80000"/>
              <a:defRPr/>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=7.3%</a:t>
            </a:r>
          </a:p>
          <a:p>
            <a:pPr>
              <a:lnSpc>
                <a:spcPct val="120000"/>
              </a:lnSpc>
              <a:buClr>
                <a:srgbClr val="006600"/>
              </a:buClr>
              <a:buSzPct val="80000"/>
              <a:defRPr/>
            </a:pPr>
            <a:r>
              <a:rPr lang="zh-CN" altLang="en-US" sz="2400" b="1" dirty="0" smtClean="0">
                <a:latin typeface="楷体" pitchFamily="49" charset="-122"/>
                <a:ea typeface="楷体" pitchFamily="49" charset="-122"/>
              </a:rPr>
              <a:t>    系统效率：</a:t>
            </a:r>
            <a:r>
              <a:rPr lang="el-GR" altLang="zh-CN" sz="2400" b="1" dirty="0" smtClean="0">
                <a:solidFill>
                  <a:srgbClr val="FF0000"/>
                </a:solidFill>
                <a:latin typeface="楷体" pitchFamily="49" charset="-122"/>
                <a:ea typeface="楷体" pitchFamily="49" charset="-122"/>
              </a:rPr>
              <a:t>η</a:t>
            </a:r>
            <a:r>
              <a:rPr lang="en-US" altLang="zh-CN" sz="2400" b="1" dirty="0" smtClean="0">
                <a:solidFill>
                  <a:srgbClr val="FF0000"/>
                </a:solidFill>
                <a:latin typeface="楷体" pitchFamily="49" charset="-122"/>
                <a:ea typeface="楷体" pitchFamily="49" charset="-122"/>
              </a:rPr>
              <a:t>=</a:t>
            </a:r>
            <a:r>
              <a:rPr lang="el-GR" altLang="zh-CN" sz="2400" b="1" dirty="0">
                <a:solidFill>
                  <a:srgbClr val="FF0000"/>
                </a:solidFill>
                <a:latin typeface="楷体" pitchFamily="49" charset="-122"/>
                <a:ea typeface="楷体" pitchFamily="49" charset="-122"/>
              </a:rPr>
              <a:t>η</a:t>
            </a:r>
            <a:r>
              <a:rPr lang="en-US" altLang="zh-CN" sz="2400" b="1" baseline="-25000" dirty="0" smtClean="0">
                <a:solidFill>
                  <a:srgbClr val="FF0000"/>
                </a:solidFill>
                <a:latin typeface="楷体" pitchFamily="49" charset="-122"/>
                <a:ea typeface="楷体" pitchFamily="49" charset="-122"/>
              </a:rPr>
              <a:t>1</a:t>
            </a:r>
            <a:r>
              <a:rPr lang="el-GR" altLang="zh-CN" sz="2400" b="1" dirty="0" smtClean="0">
                <a:solidFill>
                  <a:srgbClr val="FF0000"/>
                </a:solidFill>
                <a:latin typeface="楷体" pitchFamily="49" charset="-122"/>
                <a:ea typeface="楷体" pitchFamily="49" charset="-122"/>
              </a:rPr>
              <a:t>η</a:t>
            </a:r>
            <a:r>
              <a:rPr lang="zh-CN" altLang="en-US" sz="2400" b="1" baseline="-25000" dirty="0" smtClean="0">
                <a:solidFill>
                  <a:srgbClr val="FF0000"/>
                </a:solidFill>
                <a:latin typeface="楷体" pitchFamily="49" charset="-122"/>
                <a:ea typeface="楷体" pitchFamily="49" charset="-122"/>
              </a:rPr>
              <a:t>泵</a:t>
            </a:r>
            <a:r>
              <a:rPr lang="en-US" altLang="zh-CN" sz="2400" b="1" dirty="0" smtClean="0">
                <a:solidFill>
                  <a:srgbClr val="FF0000"/>
                </a:solidFill>
                <a:latin typeface="楷体" pitchFamily="49" charset="-122"/>
                <a:ea typeface="楷体" pitchFamily="49" charset="-122"/>
              </a:rPr>
              <a:t>=7.3%×80%=5.8% </a:t>
            </a:r>
            <a:endParaRPr lang="en-US" altLang="zh-CN" sz="2400" b="1" dirty="0" smtClean="0">
              <a:latin typeface="楷体" pitchFamily="49" charset="-122"/>
              <a:ea typeface="楷体" pitchFamily="49" charset="-122"/>
            </a:endParaRPr>
          </a:p>
          <a:p>
            <a:pPr>
              <a:lnSpc>
                <a:spcPct val="120000"/>
              </a:lnSpc>
              <a:buClr>
                <a:srgbClr val="006600"/>
              </a:buClr>
              <a:buSzPct val="80000"/>
              <a:defRPr/>
            </a:pPr>
            <a:endParaRPr lang="en-US" altLang="zh-CN" sz="2400" b="1" dirty="0" smtClean="0">
              <a:latin typeface="楷体" pitchFamily="49" charset="-122"/>
              <a:ea typeface="楷体" pitchFamily="49" charset="-122"/>
            </a:endParaRPr>
          </a:p>
          <a:p>
            <a:pPr>
              <a:lnSpc>
                <a:spcPct val="120000"/>
              </a:lnSpc>
              <a:buClr>
                <a:srgbClr val="006600"/>
              </a:buClr>
              <a:buSzPct val="80000"/>
              <a:defRPr/>
            </a:pPr>
            <a:r>
              <a:rPr lang="en-US" altLang="zh-CN" sz="2400" b="1" dirty="0" smtClean="0">
                <a:latin typeface="楷体" pitchFamily="49" charset="-122"/>
                <a:ea typeface="楷体" pitchFamily="49" charset="-122"/>
              </a:rPr>
              <a:t>2)</a:t>
            </a:r>
            <a:r>
              <a:rPr lang="zh-CN" altLang="en-US" sz="2400" b="1" dirty="0" smtClean="0">
                <a:solidFill>
                  <a:srgbClr val="FF0000"/>
                </a:solidFill>
                <a:latin typeface="楷体" pitchFamily="49" charset="-122"/>
                <a:ea typeface="楷体" pitchFamily="49" charset="-122"/>
              </a:rPr>
              <a:t>双泵</a:t>
            </a:r>
            <a:r>
              <a:rPr lang="zh-CN" altLang="en-US" sz="2400" b="1" dirty="0">
                <a:solidFill>
                  <a:srgbClr val="FF0000"/>
                </a:solidFill>
                <a:latin typeface="楷体" pitchFamily="49" charset="-122"/>
                <a:ea typeface="楷体" pitchFamily="49" charset="-122"/>
              </a:rPr>
              <a:t>供油</a:t>
            </a:r>
            <a:endParaRPr lang="en-US" altLang="zh-CN" sz="2400" b="1" dirty="0">
              <a:solidFill>
                <a:srgbClr val="FF0000"/>
              </a:solidFill>
              <a:latin typeface="楷体" pitchFamily="49" charset="-122"/>
              <a:ea typeface="楷体" pitchFamily="49" charset="-122"/>
            </a:endParaRPr>
          </a:p>
          <a:p>
            <a:pPr>
              <a:lnSpc>
                <a:spcPct val="120000"/>
              </a:lnSpc>
              <a:buClr>
                <a:srgbClr val="006600"/>
              </a:buClr>
              <a:buSzPct val="80000"/>
              <a:defRPr/>
            </a:pPr>
            <a:r>
              <a:rPr lang="zh-CN" altLang="en-US" sz="2400" b="1" dirty="0" smtClean="0">
                <a:latin typeface="楷体" pitchFamily="49" charset="-122"/>
                <a:ea typeface="楷体" pitchFamily="49" charset="-122"/>
              </a:rPr>
              <a:t>    快进</a:t>
            </a:r>
            <a:r>
              <a:rPr lang="zh-CN" altLang="en-US" sz="2400" b="1" dirty="0">
                <a:latin typeface="楷体" pitchFamily="49" charset="-122"/>
                <a:ea typeface="楷体" pitchFamily="49" charset="-122"/>
              </a:rPr>
              <a:t>时：负载为零，</a:t>
            </a:r>
            <a:r>
              <a:rPr lang="zh-CN" altLang="en-US" sz="2400" b="1" dirty="0">
                <a:solidFill>
                  <a:srgbClr val="FF0000"/>
                </a:solidFill>
                <a:latin typeface="楷体" pitchFamily="49" charset="-122"/>
                <a:ea typeface="楷体" pitchFamily="49" charset="-122"/>
              </a:rPr>
              <a:t>系统效率</a:t>
            </a:r>
            <a:r>
              <a:rPr lang="el-GR" altLang="zh-CN" sz="2400" b="1" dirty="0">
                <a:solidFill>
                  <a:srgbClr val="FF0000"/>
                </a:solidFill>
                <a:latin typeface="楷体" pitchFamily="49" charset="-122"/>
                <a:ea typeface="楷体" pitchFamily="49" charset="-122"/>
              </a:rPr>
              <a:t>η</a:t>
            </a:r>
            <a:r>
              <a:rPr lang="en-US" altLang="zh-CN" sz="2400" b="1" dirty="0">
                <a:solidFill>
                  <a:srgbClr val="FF0000"/>
                </a:solidFill>
                <a:latin typeface="楷体" pitchFamily="49" charset="-122"/>
                <a:ea typeface="楷体" pitchFamily="49" charset="-122"/>
              </a:rPr>
              <a:t>=0</a:t>
            </a:r>
          </a:p>
          <a:p>
            <a:pPr>
              <a:lnSpc>
                <a:spcPct val="120000"/>
              </a:lnSpc>
              <a:buClr>
                <a:srgbClr val="006600"/>
              </a:buClr>
              <a:buSzPct val="80000"/>
              <a:defRPr/>
            </a:pPr>
            <a:r>
              <a:rPr lang="zh-CN" altLang="en-US" sz="2400" b="1" dirty="0" smtClean="0">
                <a:latin typeface="楷体" pitchFamily="49" charset="-122"/>
                <a:ea typeface="楷体" pitchFamily="49" charset="-122"/>
              </a:rPr>
              <a:t>    工</a:t>
            </a:r>
            <a:r>
              <a:rPr lang="zh-CN" altLang="en-US" sz="2400" b="1" dirty="0">
                <a:latin typeface="楷体" pitchFamily="49" charset="-122"/>
                <a:ea typeface="楷体" pitchFamily="49" charset="-122"/>
              </a:rPr>
              <a:t>进时</a:t>
            </a:r>
            <a:r>
              <a:rPr lang="zh-CN" altLang="en-US" sz="2400" b="1" dirty="0" smtClean="0">
                <a:latin typeface="楷体" pitchFamily="49" charset="-122"/>
                <a:ea typeface="楷体" pitchFamily="49" charset="-122"/>
              </a:rPr>
              <a:t>：大流量泵卸荷</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p2</a:t>
            </a:r>
            <a:r>
              <a:rPr lang="en-US" altLang="zh-CN" sz="2400" b="1" dirty="0" smtClean="0">
                <a:latin typeface="楷体" pitchFamily="49" charset="-122"/>
                <a:ea typeface="楷体" pitchFamily="49" charset="-122"/>
              </a:rPr>
              <a:t>= 0.12MPa</a:t>
            </a:r>
          </a:p>
          <a:p>
            <a:pPr>
              <a:lnSpc>
                <a:spcPct val="120000"/>
              </a:lnSpc>
              <a:buClr>
                <a:srgbClr val="006600"/>
              </a:buClr>
              <a:buSzPct val="80000"/>
              <a:defRPr/>
            </a:pPr>
            <a:r>
              <a:rPr lang="en-US" altLang="zh-CN" sz="2400" b="1" dirty="0" smtClean="0">
                <a:latin typeface="楷体" pitchFamily="49" charset="-122"/>
                <a:ea typeface="楷体" pitchFamily="49" charset="-122"/>
              </a:rPr>
              <a:t>    </a:t>
            </a:r>
            <a:r>
              <a:rPr lang="el-GR" altLang="zh-CN" sz="2400" b="1" dirty="0" smtClean="0">
                <a:latin typeface="楷体" pitchFamily="49" charset="-122"/>
                <a:ea typeface="楷体" pitchFamily="49" charset="-122"/>
              </a:rPr>
              <a:t>η</a:t>
            </a:r>
            <a:r>
              <a:rPr lang="en-US" altLang="zh-CN" sz="2400" b="1" baseline="-25000" dirty="0" smtClean="0">
                <a:latin typeface="楷体" pitchFamily="49" charset="-122"/>
                <a:ea typeface="楷体" pitchFamily="49" charset="-122"/>
              </a:rPr>
              <a:t>2 </a:t>
            </a: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q</a:t>
            </a:r>
            <a:r>
              <a:rPr lang="en-US" altLang="zh-CN" sz="2400" b="1" baseline="-25000" dirty="0" smtClean="0">
                <a:latin typeface="楷体" pitchFamily="49" charset="-122"/>
                <a:ea typeface="楷体" pitchFamily="49" charset="-122"/>
              </a:rPr>
              <a:t>1</a:t>
            </a:r>
            <a:r>
              <a:rPr lang="en-US" altLang="zh-CN" sz="2400" b="1" dirty="0">
                <a:latin typeface="楷体" pitchFamily="49" charset="-122"/>
                <a:ea typeface="楷体" pitchFamily="49" charset="-122"/>
              </a:rPr>
              <a:t>/(</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p1</a:t>
            </a:r>
            <a:r>
              <a:rPr lang="en-US" altLang="zh-CN" sz="2400" b="1" dirty="0" smtClean="0">
                <a:latin typeface="楷体" pitchFamily="49" charset="-122"/>
                <a:ea typeface="楷体" pitchFamily="49" charset="-122"/>
              </a:rPr>
              <a:t>q</a:t>
            </a:r>
            <a:r>
              <a:rPr lang="en-US" altLang="zh-CN" sz="2400" b="1" baseline="-25000" dirty="0" smtClean="0">
                <a:latin typeface="楷体" pitchFamily="49" charset="-122"/>
                <a:ea typeface="楷体" pitchFamily="49" charset="-122"/>
              </a:rPr>
              <a:t>p1</a:t>
            </a:r>
            <a:r>
              <a:rPr lang="en-US" altLang="zh-CN" sz="2400" b="1" dirty="0" smtClean="0">
                <a:latin typeface="楷体" pitchFamily="49" charset="-122"/>
                <a:ea typeface="楷体" pitchFamily="49" charset="-122"/>
              </a:rPr>
              <a:t>+</a:t>
            </a: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p2</a:t>
            </a:r>
            <a:r>
              <a:rPr lang="en-US" altLang="zh-CN" sz="2400" b="1" dirty="0" smtClean="0">
                <a:latin typeface="楷体" pitchFamily="49" charset="-122"/>
                <a:ea typeface="楷体" pitchFamily="49" charset="-122"/>
              </a:rPr>
              <a:t>q</a:t>
            </a:r>
            <a:r>
              <a:rPr lang="en-US" altLang="zh-CN" sz="2400" b="1" baseline="-25000" dirty="0" smtClean="0">
                <a:latin typeface="楷体" pitchFamily="49" charset="-122"/>
                <a:ea typeface="楷体" pitchFamily="49" charset="-122"/>
              </a:rPr>
              <a:t>p2</a:t>
            </a:r>
            <a:r>
              <a:rPr lang="en-US" altLang="zh-CN" sz="2400" b="1" dirty="0" smtClean="0">
                <a:latin typeface="楷体" pitchFamily="49" charset="-122"/>
                <a:ea typeface="楷体" pitchFamily="49" charset="-122"/>
              </a:rPr>
              <a:t>) =</a:t>
            </a:r>
            <a:r>
              <a:rPr lang="en-US" altLang="zh-CN" sz="2400" b="1" dirty="0">
                <a:latin typeface="楷体" pitchFamily="49" charset="-122"/>
                <a:ea typeface="楷体" pitchFamily="49" charset="-122"/>
              </a:rPr>
              <a:t>5.5×2/(</a:t>
            </a:r>
            <a:r>
              <a:rPr lang="en-US" altLang="zh-CN" sz="2400" b="1" dirty="0" smtClean="0">
                <a:latin typeface="楷体" pitchFamily="49" charset="-122"/>
                <a:ea typeface="楷体" pitchFamily="49" charset="-122"/>
              </a:rPr>
              <a:t>6×4+0.12×25)</a:t>
            </a:r>
          </a:p>
          <a:p>
            <a:pPr>
              <a:lnSpc>
                <a:spcPct val="120000"/>
              </a:lnSpc>
              <a:buClr>
                <a:srgbClr val="006600"/>
              </a:buClr>
              <a:buSzPct val="80000"/>
              <a:defRPr/>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 41%</a:t>
            </a:r>
          </a:p>
          <a:p>
            <a:pPr>
              <a:lnSpc>
                <a:spcPct val="120000"/>
              </a:lnSpc>
              <a:buClr>
                <a:srgbClr val="006600"/>
              </a:buClr>
              <a:buSzPct val="80000"/>
              <a:defRPr/>
            </a:pPr>
            <a:r>
              <a:rPr lang="zh-CN" altLang="en-US" sz="2400" b="1" dirty="0" smtClean="0">
                <a:latin typeface="楷体" pitchFamily="49" charset="-122"/>
                <a:ea typeface="楷体" pitchFamily="49" charset="-122"/>
              </a:rPr>
              <a:t>     系统</a:t>
            </a:r>
            <a:r>
              <a:rPr lang="zh-CN" altLang="en-US" sz="2400" b="1" dirty="0">
                <a:latin typeface="楷体" pitchFamily="49" charset="-122"/>
                <a:ea typeface="楷体" pitchFamily="49" charset="-122"/>
              </a:rPr>
              <a:t>效率：</a:t>
            </a:r>
            <a:r>
              <a:rPr lang="el-GR" altLang="zh-CN" sz="2400" b="1" dirty="0">
                <a:solidFill>
                  <a:srgbClr val="FF0000"/>
                </a:solidFill>
                <a:latin typeface="楷体" pitchFamily="49" charset="-122"/>
                <a:ea typeface="楷体" pitchFamily="49" charset="-122"/>
              </a:rPr>
              <a:t>η</a:t>
            </a:r>
            <a:r>
              <a:rPr lang="en-US" altLang="zh-CN" sz="2400" b="1" dirty="0">
                <a:solidFill>
                  <a:srgbClr val="FF0000"/>
                </a:solidFill>
                <a:latin typeface="楷体" pitchFamily="49" charset="-122"/>
                <a:ea typeface="楷体" pitchFamily="49" charset="-122"/>
              </a:rPr>
              <a:t>=</a:t>
            </a:r>
            <a:r>
              <a:rPr lang="el-GR" altLang="zh-CN" sz="2400" b="1" dirty="0" smtClean="0">
                <a:solidFill>
                  <a:srgbClr val="FF0000"/>
                </a:solidFill>
                <a:latin typeface="楷体" pitchFamily="49" charset="-122"/>
                <a:ea typeface="楷体" pitchFamily="49" charset="-122"/>
              </a:rPr>
              <a:t>η</a:t>
            </a:r>
            <a:r>
              <a:rPr lang="en-US" altLang="zh-CN" sz="2400" b="1" baseline="-25000" dirty="0" smtClean="0">
                <a:solidFill>
                  <a:srgbClr val="FF0000"/>
                </a:solidFill>
                <a:latin typeface="楷体" pitchFamily="49" charset="-122"/>
                <a:ea typeface="楷体" pitchFamily="49" charset="-122"/>
              </a:rPr>
              <a:t>2</a:t>
            </a:r>
            <a:r>
              <a:rPr lang="el-GR" altLang="zh-CN" sz="2400" b="1" dirty="0" smtClean="0">
                <a:solidFill>
                  <a:srgbClr val="FF0000"/>
                </a:solidFill>
                <a:latin typeface="楷体" pitchFamily="49" charset="-122"/>
                <a:ea typeface="楷体" pitchFamily="49" charset="-122"/>
              </a:rPr>
              <a:t>η</a:t>
            </a:r>
            <a:r>
              <a:rPr lang="zh-CN" altLang="en-US" sz="2400" b="1" baseline="-25000" dirty="0" smtClean="0">
                <a:solidFill>
                  <a:srgbClr val="FF0000"/>
                </a:solidFill>
                <a:latin typeface="楷体" pitchFamily="49" charset="-122"/>
                <a:ea typeface="楷体" pitchFamily="49" charset="-122"/>
              </a:rPr>
              <a:t>泵 </a:t>
            </a:r>
            <a:r>
              <a:rPr lang="en-US" altLang="zh-CN" sz="2400" b="1" dirty="0" smtClean="0">
                <a:solidFill>
                  <a:srgbClr val="FF0000"/>
                </a:solidFill>
                <a:latin typeface="楷体" pitchFamily="49" charset="-122"/>
                <a:ea typeface="楷体" pitchFamily="49" charset="-122"/>
              </a:rPr>
              <a:t>= 41%×</a:t>
            </a:r>
            <a:r>
              <a:rPr lang="en-US" altLang="zh-CN" sz="2400" b="1" dirty="0">
                <a:solidFill>
                  <a:srgbClr val="FF0000"/>
                </a:solidFill>
                <a:latin typeface="楷体" pitchFamily="49" charset="-122"/>
                <a:ea typeface="楷体" pitchFamily="49" charset="-122"/>
              </a:rPr>
              <a:t>80</a:t>
            </a:r>
            <a:r>
              <a:rPr lang="en-US" altLang="zh-CN" sz="2400" b="1" dirty="0" smtClean="0">
                <a:solidFill>
                  <a:srgbClr val="FF0000"/>
                </a:solidFill>
                <a:latin typeface="楷体" pitchFamily="49" charset="-122"/>
                <a:ea typeface="楷体" pitchFamily="49" charset="-122"/>
              </a:rPr>
              <a:t>%=32.8</a:t>
            </a:r>
            <a:r>
              <a:rPr lang="en-US" altLang="zh-CN" sz="2400" b="1" dirty="0" smtClean="0">
                <a:solidFill>
                  <a:srgbClr val="FF0000"/>
                </a:solidFill>
                <a:latin typeface="楷体" pitchFamily="49" charset="-122"/>
                <a:ea typeface="楷体" pitchFamily="49" charset="-122"/>
              </a:rPr>
              <a:t>%</a:t>
            </a:r>
          </a:p>
          <a:p>
            <a:pPr>
              <a:lnSpc>
                <a:spcPct val="120000"/>
              </a:lnSpc>
              <a:buClr>
                <a:srgbClr val="006600"/>
              </a:buClr>
              <a:buSzPct val="80000"/>
              <a:defRPr/>
            </a:pPr>
            <a:endParaRPr lang="en-US" altLang="zh-CN" sz="2400" b="1" dirty="0" smtClean="0">
              <a:latin typeface="楷体" pitchFamily="49" charset="-122"/>
              <a:ea typeface="楷体" pitchFamily="49" charset="-122"/>
            </a:endParaRPr>
          </a:p>
        </p:txBody>
      </p:sp>
    </p:spTree>
    <p:extLst>
      <p:ext uri="{BB962C8B-B14F-4D97-AF65-F5344CB8AC3E}">
        <p14:creationId xmlns:p14="http://schemas.microsoft.com/office/powerpoint/2010/main" val="1448160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7624" y="1124744"/>
            <a:ext cx="7200800" cy="2382191"/>
          </a:xfrm>
          <a:prstGeom prst="rect">
            <a:avLst/>
          </a:prstGeom>
        </p:spPr>
        <p:txBody>
          <a:bodyPr wrap="square">
            <a:spAutoFit/>
          </a:bodyPr>
          <a:lstStyle/>
          <a:p>
            <a:pPr>
              <a:lnSpc>
                <a:spcPct val="120000"/>
              </a:lnSpc>
              <a:buClr>
                <a:srgbClr val="006600"/>
              </a:buClr>
              <a:buSzPct val="80000"/>
              <a:defRPr/>
            </a:pPr>
            <a:r>
              <a:rPr lang="en-US" altLang="zh-CN" sz="2800" b="1" dirty="0" smtClean="0">
                <a:latin typeface="楷体" pitchFamily="49" charset="-122"/>
                <a:ea typeface="楷体" pitchFamily="49" charset="-122"/>
              </a:rPr>
              <a:t>6-9  </a:t>
            </a:r>
            <a:r>
              <a:rPr lang="zh-CN" altLang="en-US" b="1" dirty="0" smtClean="0">
                <a:latin typeface="楷体" pitchFamily="49" charset="-122"/>
                <a:ea typeface="楷体" pitchFamily="49" charset="-122"/>
              </a:rPr>
              <a:t>图</a:t>
            </a:r>
            <a:r>
              <a:rPr lang="en-US" altLang="zh-CN" b="1" dirty="0" smtClean="0">
                <a:latin typeface="楷体" pitchFamily="49" charset="-122"/>
                <a:ea typeface="楷体" pitchFamily="49" charset="-122"/>
              </a:rPr>
              <a:t>6-35</a:t>
            </a:r>
          </a:p>
          <a:p>
            <a:pPr>
              <a:lnSpc>
                <a:spcPct val="120000"/>
              </a:lnSpc>
              <a:buClr>
                <a:srgbClr val="006600"/>
              </a:buClr>
              <a:buSzPct val="80000"/>
              <a:defRPr/>
            </a:pPr>
            <a:r>
              <a:rPr lang="en-US" altLang="zh-CN" sz="2400" b="1" dirty="0" smtClean="0">
                <a:latin typeface="楷体" pitchFamily="49" charset="-122"/>
                <a:ea typeface="楷体" pitchFamily="49" charset="-122"/>
              </a:rPr>
              <a:t>1)</a:t>
            </a:r>
            <a:r>
              <a:rPr lang="zh-CN" altLang="en-US" sz="2400" b="1" dirty="0" smtClean="0">
                <a:latin typeface="楷体" pitchFamily="49" charset="-122"/>
                <a:ea typeface="楷体" pitchFamily="49" charset="-122"/>
              </a:rPr>
              <a:t>要使缸</a:t>
            </a:r>
            <a:r>
              <a:rPr lang="en-US" altLang="zh-CN" sz="2400" b="1" dirty="0" smtClean="0">
                <a:latin typeface="楷体" pitchFamily="49" charset="-122"/>
                <a:ea typeface="楷体" pitchFamily="49" charset="-122"/>
              </a:rPr>
              <a:t>1</a:t>
            </a:r>
            <a:r>
              <a:rPr lang="zh-CN" altLang="en-US" sz="2400" b="1" dirty="0" smtClean="0">
                <a:latin typeface="楷体" pitchFamily="49" charset="-122"/>
                <a:ea typeface="楷体" pitchFamily="49" charset="-122"/>
              </a:rPr>
              <a:t>动作，液压缸</a:t>
            </a:r>
            <a:r>
              <a:rPr lang="en-US" altLang="zh-CN" sz="2400" b="1" dirty="0" smtClean="0">
                <a:latin typeface="楷体" pitchFamily="49" charset="-122"/>
                <a:ea typeface="楷体" pitchFamily="49" charset="-122"/>
              </a:rPr>
              <a:t>1</a:t>
            </a:r>
            <a:r>
              <a:rPr lang="zh-CN" altLang="en-US" sz="2400" b="1" dirty="0" smtClean="0">
                <a:latin typeface="楷体" pitchFamily="49" charset="-122"/>
                <a:ea typeface="楷体" pitchFamily="49" charset="-122"/>
              </a:rPr>
              <a:t>无杆腔所需压力</a:t>
            </a:r>
            <a:endParaRPr lang="en-US" altLang="zh-CN" sz="2400" b="1" dirty="0" smtClean="0">
              <a:latin typeface="楷体" pitchFamily="49" charset="-122"/>
              <a:ea typeface="楷体" pitchFamily="49" charset="-122"/>
            </a:endParaRPr>
          </a:p>
          <a:p>
            <a:pPr>
              <a:lnSpc>
                <a:spcPct val="120000"/>
              </a:lnSpc>
              <a:buClr>
                <a:srgbClr val="006600"/>
              </a:buClr>
              <a:buSzPct val="80000"/>
              <a:defRPr/>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p = F/A = 4MPa</a:t>
            </a:r>
          </a:p>
          <a:p>
            <a:pPr>
              <a:lnSpc>
                <a:spcPct val="120000"/>
              </a:lnSpc>
              <a:buClr>
                <a:srgbClr val="006600"/>
              </a:buClr>
              <a:buSzPct val="80000"/>
              <a:defRPr/>
            </a:pPr>
            <a:r>
              <a:rPr lang="zh-CN" altLang="en-US" sz="2400" b="1" dirty="0" smtClean="0">
                <a:latin typeface="楷体" pitchFamily="49" charset="-122"/>
                <a:ea typeface="楷体" pitchFamily="49" charset="-122"/>
              </a:rPr>
              <a:t>  要</a:t>
            </a:r>
            <a:r>
              <a:rPr lang="zh-CN" altLang="en-US" sz="2400" b="1" dirty="0">
                <a:latin typeface="楷体" pitchFamily="49" charset="-122"/>
                <a:ea typeface="楷体" pitchFamily="49" charset="-122"/>
              </a:rPr>
              <a:t>使</a:t>
            </a:r>
            <a:r>
              <a:rPr lang="zh-CN" altLang="en-US" sz="2400" b="1" dirty="0" smtClean="0">
                <a:latin typeface="楷体" pitchFamily="49" charset="-122"/>
                <a:ea typeface="楷体" pitchFamily="49" charset="-122"/>
              </a:rPr>
              <a:t>缸</a:t>
            </a:r>
            <a:r>
              <a:rPr lang="en-US" altLang="zh-CN" sz="2400" b="1" dirty="0" smtClean="0">
                <a:latin typeface="楷体" pitchFamily="49" charset="-122"/>
                <a:ea typeface="楷体" pitchFamily="49" charset="-122"/>
              </a:rPr>
              <a:t>2</a:t>
            </a:r>
            <a:r>
              <a:rPr lang="zh-CN" altLang="en-US" sz="2400" b="1" dirty="0" smtClean="0">
                <a:latin typeface="楷体" pitchFamily="49" charset="-122"/>
                <a:ea typeface="楷体" pitchFamily="49" charset="-122"/>
              </a:rPr>
              <a:t>动作</a:t>
            </a:r>
            <a:r>
              <a:rPr lang="zh-CN" altLang="en-US" sz="2400" b="1" dirty="0">
                <a:latin typeface="楷体" pitchFamily="49" charset="-122"/>
                <a:ea typeface="楷体" pitchFamily="49" charset="-122"/>
              </a:rPr>
              <a:t>，</a:t>
            </a:r>
            <a:r>
              <a:rPr lang="zh-CN" altLang="en-US" sz="2400" b="1" dirty="0" smtClean="0">
                <a:latin typeface="楷体" pitchFamily="49" charset="-122"/>
                <a:ea typeface="楷体" pitchFamily="49" charset="-122"/>
              </a:rPr>
              <a:t>液压缸</a:t>
            </a:r>
            <a:r>
              <a:rPr lang="en-US" altLang="zh-CN" sz="2400" b="1" dirty="0" smtClean="0">
                <a:latin typeface="楷体" pitchFamily="49" charset="-122"/>
                <a:ea typeface="楷体" pitchFamily="49" charset="-122"/>
              </a:rPr>
              <a:t>2</a:t>
            </a:r>
            <a:r>
              <a:rPr lang="zh-CN" altLang="en-US" sz="2400" b="1" dirty="0" smtClean="0">
                <a:latin typeface="楷体" pitchFamily="49" charset="-122"/>
                <a:ea typeface="楷体" pitchFamily="49" charset="-122"/>
              </a:rPr>
              <a:t>无</a:t>
            </a:r>
            <a:r>
              <a:rPr lang="zh-CN" altLang="en-US" sz="2400" b="1" dirty="0">
                <a:latin typeface="楷体" pitchFamily="49" charset="-122"/>
                <a:ea typeface="楷体" pitchFamily="49" charset="-122"/>
              </a:rPr>
              <a:t>杆腔所需压力</a:t>
            </a:r>
            <a:endParaRPr lang="en-US" altLang="zh-CN" sz="2400" b="1" dirty="0">
              <a:latin typeface="楷体" pitchFamily="49" charset="-122"/>
              <a:ea typeface="楷体" pitchFamily="49" charset="-122"/>
            </a:endParaRPr>
          </a:p>
          <a:p>
            <a:pPr>
              <a:lnSpc>
                <a:spcPct val="120000"/>
              </a:lnSpc>
              <a:buClr>
                <a:srgbClr val="006600"/>
              </a:buClr>
              <a:buSzPct val="80000"/>
              <a:defRPr/>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p = F/A = 2MPa</a:t>
            </a:r>
          </a:p>
        </p:txBody>
      </p:sp>
      <p:graphicFrame>
        <p:nvGraphicFramePr>
          <p:cNvPr id="2" name="表格 1"/>
          <p:cNvGraphicFramePr>
            <a:graphicFrameLocks noGrp="1"/>
          </p:cNvGraphicFramePr>
          <p:nvPr>
            <p:extLst>
              <p:ext uri="{D42A27DB-BD31-4B8C-83A1-F6EECF244321}">
                <p14:modId xmlns:p14="http://schemas.microsoft.com/office/powerpoint/2010/main" val="4248311792"/>
              </p:ext>
            </p:extLst>
          </p:nvPr>
        </p:nvGraphicFramePr>
        <p:xfrm>
          <a:off x="755576" y="3933056"/>
          <a:ext cx="7272809" cy="2664296"/>
        </p:xfrm>
        <a:graphic>
          <a:graphicData uri="http://schemas.openxmlformats.org/drawingml/2006/table">
            <a:tbl>
              <a:tblPr firstRow="1" bandRow="1">
                <a:tableStyleId>{5C22544A-7EE6-4342-B048-85BDC9FD1C3A}</a:tableStyleId>
              </a:tblPr>
              <a:tblGrid>
                <a:gridCol w="3168353"/>
                <a:gridCol w="2448272"/>
                <a:gridCol w="1656184"/>
              </a:tblGrid>
              <a:tr h="648072">
                <a:tc>
                  <a:txBody>
                    <a:bodyPr/>
                    <a:lstStyle/>
                    <a:p>
                      <a:pPr algn="ctr"/>
                      <a:r>
                        <a:rPr lang="zh-CN" altLang="en-US" sz="2400" dirty="0" smtClean="0">
                          <a:latin typeface="楷体" pitchFamily="49" charset="-122"/>
                          <a:ea typeface="楷体" pitchFamily="49" charset="-122"/>
                        </a:rPr>
                        <a:t>减压阀调整压力</a:t>
                      </a:r>
                      <a:r>
                        <a:rPr lang="en-US" altLang="zh-CN" sz="2400" dirty="0" err="1" smtClean="0">
                          <a:latin typeface="楷体" pitchFamily="49" charset="-122"/>
                          <a:ea typeface="楷体" pitchFamily="49" charset="-122"/>
                        </a:rPr>
                        <a:t>MPa</a:t>
                      </a:r>
                      <a:endParaRPr lang="zh-CN" altLang="en-US" sz="2400" dirty="0">
                        <a:latin typeface="楷体" pitchFamily="49" charset="-122"/>
                        <a:ea typeface="楷体" pitchFamily="49" charset="-122"/>
                      </a:endParaRPr>
                    </a:p>
                  </a:txBody>
                  <a:tcPr/>
                </a:tc>
                <a:tc>
                  <a:txBody>
                    <a:bodyPr/>
                    <a:lstStyle/>
                    <a:p>
                      <a:pPr algn="ctr"/>
                      <a:r>
                        <a:rPr lang="zh-CN" altLang="en-US" sz="2400" b="1" dirty="0" smtClean="0">
                          <a:latin typeface="楷体" pitchFamily="49" charset="-122"/>
                          <a:ea typeface="楷体" pitchFamily="49" charset="-122"/>
                        </a:rPr>
                        <a:t>缸</a:t>
                      </a:r>
                      <a:r>
                        <a:rPr lang="en-US" altLang="zh-CN" sz="2400" b="1" dirty="0" smtClean="0">
                          <a:latin typeface="楷体" pitchFamily="49" charset="-122"/>
                          <a:ea typeface="楷体" pitchFamily="49" charset="-122"/>
                        </a:rPr>
                        <a:t>1</a:t>
                      </a:r>
                      <a:endParaRPr lang="zh-CN" altLang="en-US" sz="2400" b="1" dirty="0">
                        <a:latin typeface="楷体" pitchFamily="49" charset="-122"/>
                        <a:ea typeface="楷体" pitchFamily="49" charset="-122"/>
                      </a:endParaRPr>
                    </a:p>
                  </a:txBody>
                  <a:tcPr/>
                </a:tc>
                <a:tc>
                  <a:txBody>
                    <a:bodyPr/>
                    <a:lstStyle/>
                    <a:p>
                      <a:pPr algn="ctr"/>
                      <a:r>
                        <a:rPr lang="zh-CN" altLang="en-US" sz="2400" b="1" dirty="0" smtClean="0">
                          <a:latin typeface="楷体" pitchFamily="49" charset="-122"/>
                          <a:ea typeface="楷体" pitchFamily="49" charset="-122"/>
                        </a:rPr>
                        <a:t>缸</a:t>
                      </a:r>
                      <a:r>
                        <a:rPr lang="en-US" altLang="zh-CN" sz="2400" b="1" dirty="0" smtClean="0">
                          <a:latin typeface="楷体" pitchFamily="49" charset="-122"/>
                          <a:ea typeface="楷体" pitchFamily="49" charset="-122"/>
                        </a:rPr>
                        <a:t>2</a:t>
                      </a:r>
                      <a:endParaRPr lang="zh-CN" altLang="en-US" sz="2400" b="1" dirty="0">
                        <a:latin typeface="楷体" pitchFamily="49" charset="-122"/>
                        <a:ea typeface="楷体" pitchFamily="49" charset="-122"/>
                      </a:endParaRPr>
                    </a:p>
                  </a:txBody>
                  <a:tcPr/>
                </a:tc>
              </a:tr>
              <a:tr h="648072">
                <a:tc>
                  <a:txBody>
                    <a:bodyPr/>
                    <a:lstStyle/>
                    <a:p>
                      <a:pPr algn="ctr"/>
                      <a:r>
                        <a:rPr lang="en-US" altLang="zh-CN" sz="2400" dirty="0" smtClean="0">
                          <a:latin typeface="楷体" pitchFamily="49" charset="-122"/>
                          <a:ea typeface="楷体" pitchFamily="49" charset="-122"/>
                        </a:rPr>
                        <a:t>1</a:t>
                      </a:r>
                      <a:endParaRPr lang="zh-CN" altLang="en-US" sz="2400" dirty="0">
                        <a:latin typeface="楷体" pitchFamily="49" charset="-122"/>
                        <a:ea typeface="楷体" pitchFamily="49" charset="-122"/>
                      </a:endParaRPr>
                    </a:p>
                  </a:txBody>
                  <a:tcPr/>
                </a:tc>
                <a:tc>
                  <a:txBody>
                    <a:bodyPr/>
                    <a:lstStyle/>
                    <a:p>
                      <a:pPr algn="ctr"/>
                      <a:r>
                        <a:rPr lang="zh-CN" altLang="en-US" sz="2400" b="1" dirty="0" smtClean="0">
                          <a:latin typeface="楷体" pitchFamily="49" charset="-122"/>
                          <a:ea typeface="楷体" pitchFamily="49" charset="-122"/>
                        </a:rPr>
                        <a:t>动</a:t>
                      </a:r>
                      <a:endParaRPr lang="zh-CN" altLang="en-US" sz="2400" b="1" dirty="0">
                        <a:latin typeface="楷体" pitchFamily="49" charset="-122"/>
                        <a:ea typeface="楷体" pitchFamily="49" charset="-122"/>
                      </a:endParaRPr>
                    </a:p>
                  </a:txBody>
                  <a:tcPr/>
                </a:tc>
                <a:tc>
                  <a:txBody>
                    <a:bodyPr/>
                    <a:lstStyle/>
                    <a:p>
                      <a:pPr algn="ctr"/>
                      <a:r>
                        <a:rPr lang="zh-CN" altLang="en-US" sz="2400" b="1" dirty="0" smtClean="0">
                          <a:latin typeface="楷体" pitchFamily="49" charset="-122"/>
                          <a:ea typeface="楷体" pitchFamily="49" charset="-122"/>
                        </a:rPr>
                        <a:t>不动</a:t>
                      </a:r>
                      <a:endParaRPr lang="zh-CN" altLang="en-US" sz="2400" b="1" dirty="0">
                        <a:latin typeface="楷体" pitchFamily="49" charset="-122"/>
                        <a:ea typeface="楷体" pitchFamily="49" charset="-122"/>
                      </a:endParaRPr>
                    </a:p>
                  </a:txBody>
                  <a:tcPr/>
                </a:tc>
              </a:tr>
              <a:tr h="648072">
                <a:tc>
                  <a:txBody>
                    <a:bodyPr/>
                    <a:lstStyle/>
                    <a:p>
                      <a:pPr algn="ctr"/>
                      <a:r>
                        <a:rPr lang="en-US" altLang="zh-CN" sz="2400" dirty="0" smtClean="0">
                          <a:latin typeface="楷体" pitchFamily="49" charset="-122"/>
                          <a:ea typeface="楷体" pitchFamily="49" charset="-122"/>
                        </a:rPr>
                        <a:t>2</a:t>
                      </a:r>
                      <a:endParaRPr lang="zh-CN" altLang="en-US" sz="2400" dirty="0">
                        <a:latin typeface="楷体" pitchFamily="49" charset="-122"/>
                        <a:ea typeface="楷体" pitchFamily="49" charset="-122"/>
                      </a:endParaRPr>
                    </a:p>
                  </a:txBody>
                  <a:tcPr/>
                </a:tc>
                <a:tc gridSpan="2">
                  <a:txBody>
                    <a:bodyPr/>
                    <a:lstStyle/>
                    <a:p>
                      <a:pPr algn="ctr"/>
                      <a:r>
                        <a:rPr lang="zh-CN" altLang="en-US" sz="2400" b="1" dirty="0" smtClean="0">
                          <a:latin typeface="楷体" pitchFamily="49" charset="-122"/>
                          <a:ea typeface="楷体" pitchFamily="49" charset="-122"/>
                        </a:rPr>
                        <a:t>缸</a:t>
                      </a:r>
                      <a:r>
                        <a:rPr lang="en-US" altLang="zh-CN" sz="2400" b="1" dirty="0" smtClean="0">
                          <a:latin typeface="楷体" pitchFamily="49" charset="-122"/>
                          <a:ea typeface="楷体" pitchFamily="49" charset="-122"/>
                        </a:rPr>
                        <a:t>2</a:t>
                      </a:r>
                      <a:r>
                        <a:rPr lang="zh-CN" altLang="en-US" sz="2400" b="1" dirty="0" smtClean="0">
                          <a:latin typeface="楷体" pitchFamily="49" charset="-122"/>
                          <a:ea typeface="楷体" pitchFamily="49" charset="-122"/>
                        </a:rPr>
                        <a:t>先动，随后缸</a:t>
                      </a:r>
                      <a:r>
                        <a:rPr lang="en-US" altLang="zh-CN" sz="2400" b="1" dirty="0" smtClean="0">
                          <a:latin typeface="楷体" pitchFamily="49" charset="-122"/>
                          <a:ea typeface="楷体" pitchFamily="49" charset="-122"/>
                        </a:rPr>
                        <a:t>1</a:t>
                      </a:r>
                      <a:r>
                        <a:rPr lang="zh-CN" altLang="en-US" sz="2400" b="1" dirty="0" smtClean="0">
                          <a:latin typeface="楷体" pitchFamily="49" charset="-122"/>
                          <a:ea typeface="楷体" pitchFamily="49" charset="-122"/>
                        </a:rPr>
                        <a:t>运动</a:t>
                      </a:r>
                      <a:endParaRPr lang="zh-CN" altLang="en-US" sz="2400" b="1" dirty="0">
                        <a:latin typeface="楷体" pitchFamily="49" charset="-122"/>
                        <a:ea typeface="楷体" pitchFamily="49" charset="-122"/>
                      </a:endParaRPr>
                    </a:p>
                  </a:txBody>
                  <a:tcPr/>
                </a:tc>
                <a:tc hMerge="1">
                  <a:txBody>
                    <a:bodyPr/>
                    <a:lstStyle/>
                    <a:p>
                      <a:endParaRPr lang="zh-CN" altLang="en-US"/>
                    </a:p>
                  </a:txBody>
                  <a:tcPr/>
                </a:tc>
              </a:tr>
              <a:tr h="720080">
                <a:tc>
                  <a:txBody>
                    <a:bodyPr/>
                    <a:lstStyle/>
                    <a:p>
                      <a:pPr algn="ctr"/>
                      <a:r>
                        <a:rPr lang="en-US" altLang="zh-CN" sz="2400" dirty="0" smtClean="0">
                          <a:latin typeface="楷体" pitchFamily="49" charset="-122"/>
                          <a:ea typeface="楷体" pitchFamily="49" charset="-122"/>
                        </a:rPr>
                        <a:t>4</a:t>
                      </a:r>
                      <a:endParaRPr lang="zh-CN" altLang="en-US" sz="2400" dirty="0">
                        <a:latin typeface="楷体" pitchFamily="49" charset="-122"/>
                        <a:ea typeface="楷体" pitchFamily="49" charset="-122"/>
                      </a:endParaRPr>
                    </a:p>
                  </a:txBody>
                  <a:tcPr/>
                </a:tc>
                <a:tc>
                  <a:txBody>
                    <a:bodyPr/>
                    <a:lstStyle/>
                    <a:p>
                      <a:pPr algn="ctr"/>
                      <a:r>
                        <a:rPr lang="zh-CN" altLang="en-US" sz="2400" b="1" dirty="0" smtClean="0">
                          <a:latin typeface="楷体" pitchFamily="49" charset="-122"/>
                          <a:ea typeface="楷体" pitchFamily="49" charset="-122"/>
                        </a:rPr>
                        <a:t>缸</a:t>
                      </a:r>
                      <a:r>
                        <a:rPr lang="en-US" altLang="zh-CN" sz="2400" b="1" dirty="0" smtClean="0">
                          <a:latin typeface="楷体" pitchFamily="49" charset="-122"/>
                          <a:ea typeface="楷体" pitchFamily="49" charset="-122"/>
                        </a:rPr>
                        <a:t>2</a:t>
                      </a:r>
                      <a:r>
                        <a:rPr lang="zh-CN" altLang="en-US" sz="2400" b="1" dirty="0" smtClean="0">
                          <a:latin typeface="楷体" pitchFamily="49" charset="-122"/>
                          <a:ea typeface="楷体" pitchFamily="49" charset="-122"/>
                        </a:rPr>
                        <a:t>停止后再动</a:t>
                      </a:r>
                      <a:endParaRPr lang="zh-CN" altLang="en-US" sz="2400" b="1" dirty="0">
                        <a:latin typeface="楷体" pitchFamily="49" charset="-122"/>
                        <a:ea typeface="楷体" pitchFamily="49" charset="-122"/>
                      </a:endParaRPr>
                    </a:p>
                  </a:txBody>
                  <a:tcPr/>
                </a:tc>
                <a:tc>
                  <a:txBody>
                    <a:bodyPr/>
                    <a:lstStyle/>
                    <a:p>
                      <a:pPr algn="ctr"/>
                      <a:r>
                        <a:rPr lang="zh-CN" altLang="en-US" sz="2400" b="1" dirty="0" smtClean="0">
                          <a:latin typeface="楷体" pitchFamily="49" charset="-122"/>
                          <a:ea typeface="楷体" pitchFamily="49" charset="-122"/>
                        </a:rPr>
                        <a:t>先移动</a:t>
                      </a:r>
                      <a:endParaRPr lang="zh-CN" altLang="en-US" sz="2400" b="1" dirty="0">
                        <a:latin typeface="楷体" pitchFamily="49" charset="-122"/>
                        <a:ea typeface="楷体" pitchFamily="49" charset="-122"/>
                      </a:endParaRPr>
                    </a:p>
                  </a:txBody>
                  <a:tcPr/>
                </a:tc>
              </a:tr>
            </a:tbl>
          </a:graphicData>
        </a:graphic>
      </p:graphicFrame>
    </p:spTree>
    <p:extLst>
      <p:ext uri="{BB962C8B-B14F-4D97-AF65-F5344CB8AC3E}">
        <p14:creationId xmlns:p14="http://schemas.microsoft.com/office/powerpoint/2010/main" val="297307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2852936"/>
            <a:ext cx="5832648" cy="3569823"/>
          </a:xfrm>
          <a:prstGeom prst="rect">
            <a:avLst/>
          </a:prstGeom>
        </p:spPr>
        <p:txBody>
          <a:bodyPr wrap="square">
            <a:spAutoFit/>
          </a:bodyPr>
          <a:lstStyle/>
          <a:p>
            <a:pPr>
              <a:lnSpc>
                <a:spcPct val="150000"/>
              </a:lnSpc>
              <a:buClr>
                <a:srgbClr val="006600"/>
              </a:buClr>
              <a:buSzPct val="80000"/>
              <a:defRPr/>
            </a:pPr>
            <a:r>
              <a:rPr lang="en-US" altLang="zh-CN" sz="2000" b="1" dirty="0" smtClean="0">
                <a:latin typeface="楷体" pitchFamily="49" charset="-122"/>
                <a:ea typeface="楷体" pitchFamily="49" charset="-122"/>
              </a:rPr>
              <a:t>    1</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换向阀不通，泵的工作压力等于先导式溢流阀调定压力</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p</a:t>
            </a: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B</a:t>
            </a:r>
            <a:r>
              <a:rPr lang="en-US" altLang="zh-CN" sz="2400" b="1" dirty="0">
                <a:latin typeface="楷体" pitchFamily="49" charset="-122"/>
                <a:ea typeface="楷体" pitchFamily="49" charset="-122"/>
              </a:rPr>
              <a:t>= 6MPa </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  </a:t>
            </a:r>
          </a:p>
          <a:p>
            <a:pPr>
              <a:lnSpc>
                <a:spcPct val="150000"/>
              </a:lnSpc>
              <a:buClr>
                <a:srgbClr val="006600"/>
              </a:buClr>
              <a:buSzPct val="80000"/>
              <a:defRPr/>
            </a:pP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直动式溢流阀两端的压差等于它的调整压力，</a:t>
            </a: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c</a:t>
            </a:r>
            <a:r>
              <a:rPr lang="en-US" altLang="zh-CN" sz="2400" b="1" dirty="0" smtClean="0">
                <a:latin typeface="楷体" pitchFamily="49" charset="-122"/>
                <a:ea typeface="楷体" pitchFamily="49" charset="-122"/>
              </a:rPr>
              <a:t>=6-4.5=1.5MPa</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lnSpc>
                <a:spcPct val="150000"/>
              </a:lnSpc>
              <a:buClr>
                <a:srgbClr val="006600"/>
              </a:buClr>
              <a:buSzPct val="80000"/>
              <a:defRPr/>
            </a:pPr>
            <a:endParaRPr lang="en-US" altLang="zh-CN" sz="1000" b="1" dirty="0" smtClean="0">
              <a:latin typeface="楷体" pitchFamily="49" charset="-122"/>
              <a:ea typeface="楷体" pitchFamily="49" charset="-122"/>
            </a:endParaRPr>
          </a:p>
          <a:p>
            <a:pPr>
              <a:lnSpc>
                <a:spcPct val="150000"/>
              </a:lnSpc>
              <a:buClr>
                <a:srgbClr val="006600"/>
              </a:buClr>
              <a:buSzPct val="80000"/>
              <a:defRPr/>
            </a:pPr>
            <a:r>
              <a:rPr lang="en-US" altLang="zh-CN" sz="2800" b="1" dirty="0" err="1" smtClean="0">
                <a:solidFill>
                  <a:srgbClr val="FF0000"/>
                </a:solidFill>
                <a:latin typeface="楷体" pitchFamily="49" charset="-122"/>
                <a:ea typeface="楷体" pitchFamily="49" charset="-122"/>
              </a:rPr>
              <a:t>P</a:t>
            </a:r>
            <a:r>
              <a:rPr lang="en-US" altLang="zh-CN" sz="2800" b="1" baseline="-25000" dirty="0" err="1" smtClean="0">
                <a:solidFill>
                  <a:srgbClr val="FF0000"/>
                </a:solidFill>
                <a:latin typeface="楷体" pitchFamily="49" charset="-122"/>
                <a:ea typeface="楷体" pitchFamily="49" charset="-122"/>
              </a:rPr>
              <a:t>p</a:t>
            </a:r>
            <a:r>
              <a:rPr lang="en-US" altLang="zh-CN" sz="2800" b="1" dirty="0" smtClean="0">
                <a:solidFill>
                  <a:srgbClr val="FF0000"/>
                </a:solidFill>
                <a:latin typeface="楷体" pitchFamily="49" charset="-122"/>
                <a:ea typeface="楷体" pitchFamily="49" charset="-122"/>
              </a:rPr>
              <a:t>= 6MPa; P</a:t>
            </a:r>
            <a:r>
              <a:rPr lang="en-US" altLang="zh-CN" sz="2800" b="1" baseline="-25000" dirty="0" smtClean="0">
                <a:solidFill>
                  <a:srgbClr val="FF0000"/>
                </a:solidFill>
                <a:latin typeface="楷体" pitchFamily="49" charset="-122"/>
                <a:ea typeface="楷体" pitchFamily="49" charset="-122"/>
              </a:rPr>
              <a:t>B</a:t>
            </a:r>
            <a:r>
              <a:rPr lang="en-US" altLang="zh-CN" sz="2800" b="1" dirty="0" smtClean="0">
                <a:solidFill>
                  <a:srgbClr val="FF0000"/>
                </a:solidFill>
                <a:latin typeface="楷体" pitchFamily="49" charset="-122"/>
                <a:ea typeface="楷体" pitchFamily="49" charset="-122"/>
              </a:rPr>
              <a:t>= 6MPa; P</a:t>
            </a:r>
            <a:r>
              <a:rPr lang="en-US" altLang="zh-CN" sz="2800" b="1" baseline="-25000" dirty="0" smtClean="0">
                <a:solidFill>
                  <a:srgbClr val="FF0000"/>
                </a:solidFill>
                <a:latin typeface="楷体" pitchFamily="49" charset="-122"/>
                <a:ea typeface="楷体" pitchFamily="49" charset="-122"/>
              </a:rPr>
              <a:t>c</a:t>
            </a:r>
            <a:r>
              <a:rPr lang="en-US" altLang="zh-CN" sz="2800" b="1" dirty="0" smtClean="0">
                <a:solidFill>
                  <a:srgbClr val="FF0000"/>
                </a:solidFill>
                <a:latin typeface="楷体" pitchFamily="49" charset="-122"/>
                <a:ea typeface="楷体" pitchFamily="49" charset="-122"/>
              </a:rPr>
              <a:t>= 1.5MPa</a:t>
            </a:r>
          </a:p>
          <a:p>
            <a:pPr>
              <a:lnSpc>
                <a:spcPct val="120000"/>
              </a:lnSpc>
              <a:buClr>
                <a:srgbClr val="006600"/>
              </a:buClr>
              <a:buSzPct val="80000"/>
              <a:defRPr/>
            </a:pPr>
            <a:endParaRPr lang="en-US" altLang="zh-CN" sz="2400" b="1" dirty="0" smtClean="0">
              <a:latin typeface="楷体" pitchFamily="49" charset="-122"/>
              <a:ea typeface="楷体" pitchFamily="49"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680235"/>
            <a:ext cx="2232248" cy="4052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a:xfrm>
            <a:off x="7092280" y="2132856"/>
            <a:ext cx="50405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7452320" y="4725144"/>
            <a:ext cx="0" cy="504056"/>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a:spLocks noChangeArrowheads="1"/>
          </p:cNvSpPr>
          <p:nvPr/>
        </p:nvSpPr>
        <p:spPr bwMode="auto">
          <a:xfrm>
            <a:off x="-7337" y="-27825"/>
            <a:ext cx="9144000" cy="2382191"/>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pP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6-1 </a:t>
            </a:r>
            <a:r>
              <a:rPr lang="zh-CN" altLang="en-US" sz="2400" b="1" dirty="0" smtClean="0">
                <a:latin typeface="楷体" pitchFamily="49" charset="-122"/>
                <a:ea typeface="楷体" pitchFamily="49" charset="-122"/>
              </a:rPr>
              <a:t>图</a:t>
            </a:r>
            <a:r>
              <a:rPr lang="en-US" altLang="zh-CN" sz="2400" b="1" dirty="0" smtClean="0">
                <a:latin typeface="楷体" pitchFamily="49" charset="-122"/>
                <a:ea typeface="楷体" pitchFamily="49" charset="-122"/>
              </a:rPr>
              <a:t>6-22</a:t>
            </a:r>
            <a:r>
              <a:rPr lang="zh-CN" altLang="en-US" sz="2400" b="1" dirty="0" smtClean="0">
                <a:latin typeface="楷体" pitchFamily="49" charset="-122"/>
                <a:ea typeface="楷体" pitchFamily="49" charset="-122"/>
              </a:rPr>
              <a:t>所示回路，</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溢流阀的调整压力</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P</a:t>
            </a:r>
            <a:r>
              <a:rPr kumimoji="1" lang="en-US" altLang="zh-CN" sz="2400" b="1" baseline="-25000" dirty="0" smtClean="0">
                <a:effectLst>
                  <a:outerShdw blurRad="38100" dist="38100" dir="2700000" algn="tl">
                    <a:srgbClr val="C0C0C0"/>
                  </a:outerShdw>
                </a:effectLst>
                <a:latin typeface="楷体" panose="02010609060101010101" pitchFamily="49" charset="-122"/>
                <a:ea typeface="楷体" panose="02010609060101010101" pitchFamily="49" charset="-122"/>
              </a:rPr>
              <a:t>y1</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P</a:t>
            </a:r>
            <a:r>
              <a:rPr kumimoji="1" lang="en-US" altLang="zh-CN" sz="2400" b="1" baseline="-25000" dirty="0">
                <a:effectLst>
                  <a:outerShdw blurRad="38100" dist="38100" dir="2700000" algn="tl">
                    <a:srgbClr val="C0C0C0"/>
                  </a:outerShdw>
                </a:effectLst>
                <a:latin typeface="楷体" panose="02010609060101010101" pitchFamily="49" charset="-122"/>
                <a:ea typeface="楷体" panose="02010609060101010101" pitchFamily="49" charset="-122"/>
              </a:rPr>
              <a:t>y2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调整压力分别为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4.5MPa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，泵出口处的负载阻力为无限大，试问在不计管道损失和调压偏差时：</a:t>
            </a:r>
            <a:endPar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endParaRPr>
          </a:p>
          <a:p>
            <a:pPr>
              <a:lnSpc>
                <a:spcPct val="125000"/>
              </a:lnSpc>
            </a:pP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1</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）换向阀下位接入回路时，泵的工作压力为多少？</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B</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点和</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C</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点的压力各为多少？</a:t>
            </a:r>
            <a:endPar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20910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2353391"/>
            <a:ext cx="4896544" cy="4062651"/>
          </a:xfrm>
          <a:prstGeom prst="rect">
            <a:avLst/>
          </a:prstGeom>
        </p:spPr>
        <p:txBody>
          <a:bodyPr wrap="square">
            <a:spAutoFit/>
          </a:bodyPr>
          <a:lstStyle/>
          <a:p>
            <a:pPr>
              <a:lnSpc>
                <a:spcPct val="150000"/>
              </a:lnSpc>
              <a:buClr>
                <a:srgbClr val="006600"/>
              </a:buClr>
              <a:buSzPct val="80000"/>
              <a:defRPr/>
            </a:pPr>
            <a:r>
              <a:rPr lang="en-US" altLang="zh-CN" sz="2000" b="1" dirty="0" smtClean="0">
                <a:latin typeface="楷体" pitchFamily="49" charset="-122"/>
                <a:ea typeface="楷体" pitchFamily="49" charset="-122"/>
              </a:rPr>
              <a:t>     2</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换向阀</a:t>
            </a:r>
            <a:r>
              <a:rPr lang="zh-CN" altLang="en-US" sz="2400" b="1" dirty="0">
                <a:latin typeface="楷体" pitchFamily="49" charset="-122"/>
                <a:ea typeface="楷体" pitchFamily="49" charset="-122"/>
              </a:rPr>
              <a:t>接</a:t>
            </a:r>
            <a:r>
              <a:rPr lang="zh-CN" altLang="en-US" sz="2400" b="1" dirty="0" smtClean="0">
                <a:latin typeface="楷体" pitchFamily="49" charset="-122"/>
                <a:ea typeface="楷体" pitchFamily="49" charset="-122"/>
              </a:rPr>
              <a:t>通</a:t>
            </a:r>
            <a:r>
              <a:rPr lang="zh-CN" altLang="en-US" sz="2400" b="1" dirty="0">
                <a:latin typeface="楷体" pitchFamily="49" charset="-122"/>
                <a:ea typeface="楷体" pitchFamily="49" charset="-122"/>
              </a:rPr>
              <a:t>，泵的工作压力</a:t>
            </a:r>
            <a:r>
              <a:rPr lang="zh-CN" altLang="en-US" sz="2400" b="1" dirty="0" smtClean="0">
                <a:latin typeface="楷体" pitchFamily="49" charset="-122"/>
                <a:ea typeface="楷体" pitchFamily="49" charset="-122"/>
              </a:rPr>
              <a:t>等于直动导式溢流阀</a:t>
            </a:r>
            <a:r>
              <a:rPr lang="zh-CN" altLang="en-US" sz="2400" b="1" dirty="0">
                <a:latin typeface="楷体" pitchFamily="49" charset="-122"/>
                <a:ea typeface="楷体" pitchFamily="49" charset="-122"/>
              </a:rPr>
              <a:t>调定压力</a:t>
            </a:r>
            <a:r>
              <a:rPr lang="en-US" altLang="zh-CN" sz="2400" b="1" dirty="0">
                <a:latin typeface="楷体" pitchFamily="49" charset="-122"/>
                <a:ea typeface="楷体" pitchFamily="49" charset="-122"/>
              </a:rPr>
              <a:t>P</a:t>
            </a:r>
            <a:r>
              <a:rPr lang="en-US" altLang="zh-CN" sz="2400" b="1" baseline="-25000" dirty="0">
                <a:latin typeface="楷体" pitchFamily="49" charset="-122"/>
                <a:ea typeface="楷体" pitchFamily="49" charset="-122"/>
              </a:rPr>
              <a:t>p</a:t>
            </a:r>
            <a:r>
              <a:rPr lang="en-US" altLang="zh-CN" sz="2400" b="1" dirty="0">
                <a:latin typeface="楷体" pitchFamily="49" charset="-122"/>
                <a:ea typeface="楷体" pitchFamily="49" charset="-122"/>
              </a:rPr>
              <a:t>= P</a:t>
            </a:r>
            <a:r>
              <a:rPr lang="en-US" altLang="zh-CN" sz="2400" b="1" baseline="-25000" dirty="0">
                <a:latin typeface="楷体" pitchFamily="49" charset="-122"/>
                <a:ea typeface="楷体" pitchFamily="49" charset="-122"/>
              </a:rPr>
              <a:t>B</a:t>
            </a: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4.5MPa </a:t>
            </a:r>
            <a:r>
              <a:rPr lang="zh-CN" altLang="en-US" sz="2400" b="1" dirty="0">
                <a:latin typeface="楷体" pitchFamily="49" charset="-122"/>
                <a:ea typeface="楷体" pitchFamily="49" charset="-122"/>
              </a:rPr>
              <a:t>；直动导式</a:t>
            </a:r>
            <a:r>
              <a:rPr lang="zh-CN" altLang="en-US" sz="2400" b="1" dirty="0" smtClean="0">
                <a:latin typeface="楷体" pitchFamily="49" charset="-122"/>
                <a:ea typeface="楷体" pitchFamily="49" charset="-122"/>
              </a:rPr>
              <a:t>溢流阀出口接油箱，</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c</a:t>
            </a:r>
            <a:r>
              <a:rPr lang="en-US" altLang="zh-CN" sz="2400" b="1" dirty="0" smtClean="0">
                <a:latin typeface="楷体" pitchFamily="49" charset="-122"/>
                <a:ea typeface="楷体" pitchFamily="49" charset="-122"/>
              </a:rPr>
              <a:t>=0MPa</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a:lnSpc>
                <a:spcPct val="150000"/>
              </a:lnSpc>
              <a:buClr>
                <a:srgbClr val="006600"/>
              </a:buClr>
              <a:buSzPct val="80000"/>
              <a:defRPr/>
            </a:pPr>
            <a:r>
              <a:rPr lang="en-US" altLang="zh-CN" sz="2000" b="1" dirty="0" smtClean="0">
                <a:latin typeface="楷体" pitchFamily="49" charset="-122"/>
                <a:ea typeface="楷体" pitchFamily="49" charset="-122"/>
              </a:rPr>
              <a:t>  </a:t>
            </a:r>
          </a:p>
          <a:p>
            <a:pPr>
              <a:lnSpc>
                <a:spcPct val="150000"/>
              </a:lnSpc>
              <a:buClr>
                <a:srgbClr val="006600"/>
              </a:buClr>
              <a:buSzPct val="80000"/>
              <a:defRPr/>
            </a:pPr>
            <a:r>
              <a:rPr lang="en-US" altLang="zh-CN" sz="2800" b="1" dirty="0" smtClean="0">
                <a:solidFill>
                  <a:srgbClr val="FF0000"/>
                </a:solidFill>
                <a:latin typeface="楷体" pitchFamily="49" charset="-122"/>
                <a:ea typeface="楷体" pitchFamily="49" charset="-122"/>
              </a:rPr>
              <a:t>P</a:t>
            </a:r>
            <a:r>
              <a:rPr lang="en-US" altLang="zh-CN" sz="2800" b="1" baseline="-25000" dirty="0" smtClean="0">
                <a:solidFill>
                  <a:srgbClr val="FF0000"/>
                </a:solidFill>
                <a:latin typeface="楷体" pitchFamily="49" charset="-122"/>
                <a:ea typeface="楷体" pitchFamily="49" charset="-122"/>
              </a:rPr>
              <a:t>p</a:t>
            </a:r>
            <a:r>
              <a:rPr lang="en-US" altLang="zh-CN" sz="2800" b="1" dirty="0">
                <a:solidFill>
                  <a:srgbClr val="FF0000"/>
                </a:solidFill>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4.5MPa</a:t>
            </a:r>
            <a:r>
              <a:rPr lang="en-US" altLang="zh-CN" sz="2800" b="1" dirty="0">
                <a:solidFill>
                  <a:srgbClr val="FF0000"/>
                </a:solidFill>
                <a:latin typeface="楷体" pitchFamily="49" charset="-122"/>
                <a:ea typeface="楷体" pitchFamily="49" charset="-122"/>
              </a:rPr>
              <a:t>; P</a:t>
            </a:r>
            <a:r>
              <a:rPr lang="en-US" altLang="zh-CN" sz="2800" b="1" baseline="-25000" dirty="0">
                <a:solidFill>
                  <a:srgbClr val="FF0000"/>
                </a:solidFill>
                <a:latin typeface="楷体" pitchFamily="49" charset="-122"/>
                <a:ea typeface="楷体" pitchFamily="49" charset="-122"/>
              </a:rPr>
              <a:t>B</a:t>
            </a:r>
            <a:r>
              <a:rPr lang="en-US" altLang="zh-CN" sz="2800" b="1" dirty="0">
                <a:solidFill>
                  <a:srgbClr val="FF0000"/>
                </a:solidFill>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4.5MPa</a:t>
            </a:r>
            <a:r>
              <a:rPr lang="en-US" altLang="zh-CN" sz="2800" b="1" dirty="0">
                <a:solidFill>
                  <a:srgbClr val="FF0000"/>
                </a:solidFill>
                <a:latin typeface="楷体" pitchFamily="49" charset="-122"/>
                <a:ea typeface="楷体" pitchFamily="49" charset="-122"/>
              </a:rPr>
              <a:t>; </a:t>
            </a:r>
            <a:endParaRPr lang="en-US" altLang="zh-CN" sz="2800" b="1" dirty="0" smtClean="0">
              <a:solidFill>
                <a:srgbClr val="FF0000"/>
              </a:solidFill>
              <a:latin typeface="楷体" pitchFamily="49" charset="-122"/>
              <a:ea typeface="楷体" pitchFamily="49" charset="-122"/>
            </a:endParaRPr>
          </a:p>
          <a:p>
            <a:pPr>
              <a:lnSpc>
                <a:spcPct val="150000"/>
              </a:lnSpc>
              <a:buClr>
                <a:srgbClr val="006600"/>
              </a:buClr>
              <a:buSzPct val="80000"/>
              <a:defRPr/>
            </a:pPr>
            <a:r>
              <a:rPr lang="en-US" altLang="zh-CN" sz="2800" b="1" dirty="0" smtClean="0">
                <a:solidFill>
                  <a:srgbClr val="FF0000"/>
                </a:solidFill>
                <a:latin typeface="楷体" pitchFamily="49" charset="-122"/>
                <a:ea typeface="楷体" pitchFamily="49" charset="-122"/>
              </a:rPr>
              <a:t>P</a:t>
            </a:r>
            <a:r>
              <a:rPr lang="en-US" altLang="zh-CN" sz="2800" b="1" baseline="-25000" dirty="0" smtClean="0">
                <a:solidFill>
                  <a:srgbClr val="FF0000"/>
                </a:solidFill>
                <a:latin typeface="楷体" pitchFamily="49" charset="-122"/>
                <a:ea typeface="楷体" pitchFamily="49" charset="-122"/>
              </a:rPr>
              <a:t>c</a:t>
            </a:r>
            <a:r>
              <a:rPr lang="en-US" altLang="zh-CN" sz="2800" b="1" dirty="0">
                <a:solidFill>
                  <a:srgbClr val="FF0000"/>
                </a:solidFill>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0MPa</a:t>
            </a:r>
            <a:endParaRPr lang="en-US" altLang="zh-CN" sz="2800" b="1" dirty="0">
              <a:latin typeface="楷体" pitchFamily="49" charset="-122"/>
              <a:ea typeface="楷体" pitchFamily="49"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982" y="2353391"/>
            <a:ext cx="2880676" cy="3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a:xfrm>
            <a:off x="7452320" y="4725144"/>
            <a:ext cx="0" cy="504056"/>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a:spLocks noChangeArrowheads="1"/>
          </p:cNvSpPr>
          <p:nvPr/>
        </p:nvSpPr>
        <p:spPr bwMode="auto">
          <a:xfrm>
            <a:off x="4253" y="0"/>
            <a:ext cx="9144000" cy="1938992"/>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pP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溢流阀的调整压力</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P</a:t>
            </a:r>
            <a:r>
              <a:rPr kumimoji="1" lang="en-US" altLang="zh-CN" sz="2400" b="1" baseline="-25000" dirty="0" smtClean="0">
                <a:effectLst>
                  <a:outerShdw blurRad="38100" dist="38100" dir="2700000" algn="tl">
                    <a:srgbClr val="C0C0C0"/>
                  </a:outerShdw>
                </a:effectLst>
                <a:latin typeface="楷体" panose="02010609060101010101" pitchFamily="49" charset="-122"/>
                <a:ea typeface="楷体" panose="02010609060101010101" pitchFamily="49" charset="-122"/>
              </a:rPr>
              <a:t>y1</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P</a:t>
            </a:r>
            <a:r>
              <a:rPr kumimoji="1" lang="en-US" altLang="zh-CN" sz="2400" b="1" baseline="-25000" dirty="0">
                <a:effectLst>
                  <a:outerShdw blurRad="38100" dist="38100" dir="2700000" algn="tl">
                    <a:srgbClr val="C0C0C0"/>
                  </a:outerShdw>
                </a:effectLst>
                <a:latin typeface="楷体" panose="02010609060101010101" pitchFamily="49" charset="-122"/>
                <a:ea typeface="楷体" panose="02010609060101010101" pitchFamily="49" charset="-122"/>
              </a:rPr>
              <a:t>y2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调整压力分别为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4.5MPa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，泵出口处的负载阻力为无限大，试问在不计管道损失和调压偏差时：</a:t>
            </a:r>
            <a:endPar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endParaRPr>
          </a:p>
          <a:p>
            <a:pPr>
              <a:lnSpc>
                <a:spcPct val="125000"/>
              </a:lnSpc>
            </a:pP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）换向阀上位接入回路时，泵的工作压力为多少？</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B</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点和</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C</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点的压力各为多少？</a:t>
            </a:r>
            <a:endPar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76443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532" y="2564904"/>
            <a:ext cx="8424936" cy="3732817"/>
          </a:xfrm>
          <a:prstGeom prst="rect">
            <a:avLst/>
          </a:prstGeom>
        </p:spPr>
        <p:txBody>
          <a:bodyPr wrap="square">
            <a:spAutoFit/>
          </a:bodyPr>
          <a:lstStyle/>
          <a:p>
            <a:pPr>
              <a:lnSpc>
                <a:spcPct val="120000"/>
              </a:lnSpc>
              <a:buClr>
                <a:srgbClr val="006600"/>
              </a:buClr>
              <a:buSzPct val="80000"/>
              <a:defRPr/>
            </a:pPr>
            <a:r>
              <a:rPr lang="en-US" altLang="zh-CN" sz="2400" b="1" dirty="0" smtClean="0">
                <a:latin typeface="楷体" pitchFamily="49" charset="-122"/>
                <a:ea typeface="楷体" pitchFamily="49" charset="-122"/>
              </a:rPr>
              <a:t>     1)</a:t>
            </a:r>
            <a:r>
              <a:rPr lang="zh-CN" altLang="en-US" sz="2400" b="1" dirty="0" smtClean="0">
                <a:latin typeface="楷体" pitchFamily="49" charset="-122"/>
                <a:ea typeface="楷体" pitchFamily="49" charset="-122"/>
              </a:rPr>
              <a:t>活塞运动时</a:t>
            </a:r>
            <a:r>
              <a:rPr lang="en-US" altLang="zh-CN" sz="2400" b="1" dirty="0" smtClean="0">
                <a:solidFill>
                  <a:srgbClr val="FF0000"/>
                </a:solidFill>
                <a:latin typeface="楷体" pitchFamily="49" charset="-122"/>
                <a:ea typeface="楷体" pitchFamily="49" charset="-122"/>
              </a:rPr>
              <a:t> </a:t>
            </a:r>
            <a:r>
              <a:rPr lang="zh-CN" altLang="en-US" sz="2400" b="1" dirty="0" smtClean="0">
                <a:latin typeface="楷体" pitchFamily="49" charset="-122"/>
                <a:ea typeface="楷体" pitchFamily="49" charset="-122"/>
              </a:rPr>
              <a:t>： </a:t>
            </a:r>
            <a:r>
              <a:rPr lang="en-US" altLang="zh-CN" sz="2400" b="1" dirty="0" smtClean="0">
                <a:latin typeface="楷体" pitchFamily="49" charset="-122"/>
                <a:ea typeface="楷体" pitchFamily="49" charset="-122"/>
              </a:rPr>
              <a:t>P = F/A = 0.8MPa;</a:t>
            </a:r>
            <a:r>
              <a:rPr lang="zh-CN" altLang="en-US" sz="2400" b="1" dirty="0" smtClean="0">
                <a:latin typeface="楷体" pitchFamily="49" charset="-122"/>
                <a:ea typeface="楷体" pitchFamily="49" charset="-122"/>
              </a:rPr>
              <a:t>阀出口压力（液压缸工作压力）小于</a:t>
            </a:r>
            <a:r>
              <a:rPr lang="en-US" altLang="zh-CN" sz="2400" b="1" dirty="0" smtClean="0">
                <a:latin typeface="楷体" pitchFamily="49" charset="-122"/>
                <a:ea typeface="楷体" pitchFamily="49" charset="-122"/>
              </a:rPr>
              <a:t>2</a:t>
            </a:r>
            <a:r>
              <a:rPr lang="zh-CN" altLang="en-US" sz="2400" b="1" dirty="0" smtClean="0">
                <a:latin typeface="楷体" pitchFamily="49" charset="-122"/>
                <a:ea typeface="楷体" pitchFamily="49" charset="-122"/>
              </a:rPr>
              <a:t>个减压阀调定压力，减压阀全打开。</a:t>
            </a:r>
            <a:endParaRPr lang="en-US" altLang="zh-CN" sz="2400" b="1" dirty="0" smtClean="0">
              <a:latin typeface="楷体" pitchFamily="49" charset="-122"/>
              <a:ea typeface="楷体" pitchFamily="49" charset="-122"/>
            </a:endParaRPr>
          </a:p>
          <a:p>
            <a:pPr>
              <a:lnSpc>
                <a:spcPct val="120000"/>
              </a:lnSpc>
              <a:spcBef>
                <a:spcPts val="1500"/>
              </a:spcBef>
              <a:buClr>
                <a:srgbClr val="006600"/>
              </a:buClr>
              <a:buSzPct val="80000"/>
              <a:defRPr/>
            </a:pPr>
            <a:r>
              <a:rPr lang="en-US" altLang="zh-CN" sz="24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P</a:t>
            </a:r>
            <a:r>
              <a:rPr lang="en-US" altLang="zh-CN" sz="2800" b="1" baseline="-25000" dirty="0" smtClean="0">
                <a:solidFill>
                  <a:srgbClr val="FF0000"/>
                </a:solidFill>
                <a:latin typeface="楷体" pitchFamily="49" charset="-122"/>
                <a:ea typeface="楷体" pitchFamily="49" charset="-122"/>
              </a:rPr>
              <a:t>A </a:t>
            </a:r>
            <a:r>
              <a:rPr lang="en-US" altLang="zh-CN" sz="2800" b="1" dirty="0" smtClean="0">
                <a:solidFill>
                  <a:srgbClr val="FF0000"/>
                </a:solidFill>
                <a:latin typeface="楷体" pitchFamily="49" charset="-122"/>
                <a:ea typeface="楷体" pitchFamily="49" charset="-122"/>
              </a:rPr>
              <a:t>= P</a:t>
            </a:r>
            <a:r>
              <a:rPr lang="en-US" altLang="zh-CN" sz="2800" b="1" baseline="-25000" dirty="0" smtClean="0">
                <a:solidFill>
                  <a:srgbClr val="FF0000"/>
                </a:solidFill>
                <a:latin typeface="楷体" pitchFamily="49" charset="-122"/>
                <a:ea typeface="楷体" pitchFamily="49" charset="-122"/>
              </a:rPr>
              <a:t>B </a:t>
            </a:r>
            <a:r>
              <a:rPr lang="en-US" altLang="zh-CN" sz="2800" b="1" dirty="0" smtClean="0">
                <a:solidFill>
                  <a:srgbClr val="FF0000"/>
                </a:solidFill>
                <a:latin typeface="楷体" pitchFamily="49" charset="-122"/>
                <a:ea typeface="楷体" pitchFamily="49" charset="-122"/>
              </a:rPr>
              <a:t>= Pc = 0.8MPa</a:t>
            </a:r>
          </a:p>
          <a:p>
            <a:pPr>
              <a:lnSpc>
                <a:spcPct val="120000"/>
              </a:lnSpc>
              <a:spcBef>
                <a:spcPts val="3500"/>
              </a:spcBef>
              <a:buClr>
                <a:srgbClr val="006600"/>
              </a:buClr>
              <a:buSzPct val="80000"/>
              <a:defRPr/>
            </a:pPr>
            <a:r>
              <a:rPr lang="en-US" altLang="zh-CN" sz="2400" b="1" dirty="0" smtClean="0">
                <a:latin typeface="楷体" pitchFamily="49" charset="-122"/>
                <a:ea typeface="楷体" pitchFamily="49" charset="-122"/>
              </a:rPr>
              <a:t>    2</a:t>
            </a:r>
            <a:r>
              <a:rPr lang="zh-CN" altLang="en-US" sz="2400" b="1" dirty="0" smtClean="0">
                <a:latin typeface="楷体" pitchFamily="49" charset="-122"/>
                <a:ea typeface="楷体" pitchFamily="49" charset="-122"/>
              </a:rPr>
              <a:t>）活塞停在终端时，负载增大，减压阀相继关闭直至溢流阀溢流。</a:t>
            </a:r>
            <a:endParaRPr lang="en-US" altLang="zh-CN" sz="2400" b="1" dirty="0" smtClean="0">
              <a:latin typeface="楷体" pitchFamily="49" charset="-122"/>
              <a:ea typeface="楷体" pitchFamily="49" charset="-122"/>
            </a:endParaRPr>
          </a:p>
          <a:p>
            <a:pPr>
              <a:lnSpc>
                <a:spcPct val="120000"/>
              </a:lnSpc>
              <a:spcBef>
                <a:spcPts val="1500"/>
              </a:spcBef>
              <a:buClr>
                <a:srgbClr val="006600"/>
              </a:buClr>
              <a:buSzPct val="80000"/>
              <a:defRPr/>
            </a:pPr>
            <a:r>
              <a:rPr lang="en-US" altLang="zh-CN" sz="2800" b="1" dirty="0" smtClean="0">
                <a:solidFill>
                  <a:srgbClr val="FF0000"/>
                </a:solidFill>
                <a:latin typeface="楷体" pitchFamily="49" charset="-122"/>
                <a:ea typeface="楷体" pitchFamily="49" charset="-122"/>
              </a:rPr>
              <a:t>     P</a:t>
            </a:r>
            <a:r>
              <a:rPr lang="en-US" altLang="zh-CN" sz="2800" b="1" baseline="-25000" dirty="0" smtClean="0">
                <a:solidFill>
                  <a:srgbClr val="FF0000"/>
                </a:solidFill>
                <a:latin typeface="楷体" pitchFamily="49" charset="-122"/>
                <a:ea typeface="楷体" pitchFamily="49" charset="-122"/>
              </a:rPr>
              <a:t>C </a:t>
            </a:r>
            <a:r>
              <a:rPr lang="en-US" altLang="zh-CN" sz="2800" b="1" dirty="0">
                <a:solidFill>
                  <a:srgbClr val="FF0000"/>
                </a:solidFill>
                <a:latin typeface="楷体" pitchFamily="49" charset="-122"/>
                <a:ea typeface="楷体" pitchFamily="49" charset="-122"/>
              </a:rPr>
              <a:t>=</a:t>
            </a:r>
            <a:r>
              <a:rPr lang="en-US" altLang="zh-CN" sz="2800" b="1" dirty="0" smtClean="0">
                <a:solidFill>
                  <a:srgbClr val="FF0000"/>
                </a:solidFill>
                <a:latin typeface="楷体" pitchFamily="49" charset="-122"/>
                <a:ea typeface="楷体" pitchFamily="49" charset="-122"/>
              </a:rPr>
              <a:t>2MPa</a:t>
            </a:r>
            <a:r>
              <a:rPr lang="zh-CN" altLang="en-US" sz="2800" b="1" dirty="0" smtClean="0">
                <a:solidFill>
                  <a:srgbClr val="FF0000"/>
                </a:solidFill>
                <a:latin typeface="楷体" pitchFamily="49" charset="-122"/>
                <a:ea typeface="楷体" pitchFamily="49" charset="-122"/>
              </a:rPr>
              <a:t>；</a:t>
            </a:r>
            <a:r>
              <a:rPr lang="en-US" altLang="zh-CN" sz="2800" b="1" dirty="0" smtClean="0">
                <a:solidFill>
                  <a:srgbClr val="FF0000"/>
                </a:solidFill>
                <a:latin typeface="楷体" pitchFamily="49" charset="-122"/>
                <a:ea typeface="楷体" pitchFamily="49" charset="-122"/>
              </a:rPr>
              <a:t>P</a:t>
            </a:r>
            <a:r>
              <a:rPr lang="en-US" altLang="zh-CN" sz="2800" b="1" baseline="-25000" dirty="0" smtClean="0">
                <a:solidFill>
                  <a:srgbClr val="FF0000"/>
                </a:solidFill>
                <a:latin typeface="楷体" pitchFamily="49" charset="-122"/>
                <a:ea typeface="楷体" pitchFamily="49" charset="-122"/>
              </a:rPr>
              <a:t>A </a:t>
            </a:r>
            <a:r>
              <a:rPr lang="en-US" altLang="zh-CN" sz="2800" b="1" dirty="0" smtClean="0">
                <a:solidFill>
                  <a:srgbClr val="FF0000"/>
                </a:solidFill>
                <a:latin typeface="楷体" pitchFamily="49" charset="-122"/>
                <a:ea typeface="楷体" pitchFamily="49" charset="-122"/>
              </a:rPr>
              <a:t>=3.5MPa</a:t>
            </a:r>
            <a:r>
              <a:rPr lang="zh-CN" altLang="en-US" sz="2800" b="1" dirty="0" smtClean="0">
                <a:solidFill>
                  <a:srgbClr val="FF0000"/>
                </a:solidFill>
                <a:latin typeface="楷体" pitchFamily="49" charset="-122"/>
                <a:ea typeface="楷体" pitchFamily="49" charset="-122"/>
              </a:rPr>
              <a:t>；</a:t>
            </a:r>
            <a:r>
              <a:rPr lang="en-US" altLang="zh-CN" sz="2800" b="1" dirty="0">
                <a:solidFill>
                  <a:srgbClr val="FF0000"/>
                </a:solidFill>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P</a:t>
            </a:r>
            <a:r>
              <a:rPr lang="en-US" altLang="zh-CN" sz="2800" b="1" baseline="-25000" dirty="0" smtClean="0">
                <a:solidFill>
                  <a:srgbClr val="FF0000"/>
                </a:solidFill>
                <a:latin typeface="楷体" pitchFamily="49" charset="-122"/>
                <a:ea typeface="楷体" pitchFamily="49" charset="-122"/>
              </a:rPr>
              <a:t>B </a:t>
            </a:r>
            <a:r>
              <a:rPr lang="en-US" altLang="zh-CN" sz="2800" b="1" dirty="0" smtClean="0">
                <a:solidFill>
                  <a:srgbClr val="FF0000"/>
                </a:solidFill>
                <a:latin typeface="楷体" pitchFamily="49" charset="-122"/>
                <a:ea typeface="楷体" pitchFamily="49" charset="-122"/>
              </a:rPr>
              <a:t>=4.5MPa</a:t>
            </a:r>
            <a:r>
              <a:rPr lang="zh-CN" altLang="en-US" sz="2800" b="1" dirty="0" smtClean="0">
                <a:solidFill>
                  <a:srgbClr val="FF0000"/>
                </a:solidFill>
                <a:latin typeface="楷体" pitchFamily="49" charset="-122"/>
                <a:ea typeface="楷体" pitchFamily="49" charset="-122"/>
              </a:rPr>
              <a:t>。</a:t>
            </a:r>
            <a:endParaRPr lang="en-US" altLang="zh-CN" sz="2800" b="1" dirty="0">
              <a:latin typeface="楷体" pitchFamily="49" charset="-122"/>
              <a:ea typeface="楷体" pitchFamily="49" charset="-122"/>
            </a:endParaRPr>
          </a:p>
        </p:txBody>
      </p:sp>
      <p:sp>
        <p:nvSpPr>
          <p:cNvPr id="4" name="Text Box 5"/>
          <p:cNvSpPr txBox="1">
            <a:spLocks noChangeArrowheads="1"/>
          </p:cNvSpPr>
          <p:nvPr/>
        </p:nvSpPr>
        <p:spPr bwMode="auto">
          <a:xfrm>
            <a:off x="0" y="0"/>
            <a:ext cx="9144000" cy="1938992"/>
          </a:xfrm>
          <a:prstGeom prst="rect">
            <a:avLst/>
          </a:prstGeom>
          <a:solidFill>
            <a:srgbClr val="92D050"/>
          </a:solidFill>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pP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6-2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图</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6-33</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所示回路，已知活塞运动时的负载</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F=1.2kN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，活塞面积</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A=15ⅹ10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，溢流阀调整压力</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4.5MPa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，两个减压阀的调整压力分别为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3.5MPa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和</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2MPa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，如油液流过减压阀及管路时的损失可不计，试确定活塞在运动时和停在终端位置处时，</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B</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C</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三点的压力值。</a:t>
            </a:r>
            <a:endPar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19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2616004"/>
            <a:ext cx="5040560" cy="3490186"/>
          </a:xfrm>
          <a:prstGeom prst="rect">
            <a:avLst/>
          </a:prstGeom>
        </p:spPr>
        <p:txBody>
          <a:bodyPr wrap="square">
            <a:spAutoFit/>
          </a:bodyPr>
          <a:lstStyle/>
          <a:p>
            <a:pPr>
              <a:lnSpc>
                <a:spcPct val="150000"/>
              </a:lnSpc>
              <a:buClr>
                <a:srgbClr val="006600"/>
              </a:buClr>
              <a:buSzPct val="80000"/>
              <a:defRPr/>
            </a:pPr>
            <a:r>
              <a:rPr lang="zh-CN" altLang="en-US" sz="2400" b="1" dirty="0" smtClean="0">
                <a:latin typeface="楷体" pitchFamily="49" charset="-122"/>
                <a:ea typeface="楷体" pitchFamily="49" charset="-122"/>
              </a:rPr>
              <a:t>顺序阀最小调定压力为：</a:t>
            </a:r>
            <a:endParaRPr lang="en-US" altLang="zh-CN" sz="2400" b="1" dirty="0" smtClean="0">
              <a:latin typeface="楷体" pitchFamily="49" charset="-122"/>
              <a:ea typeface="楷体" pitchFamily="49" charset="-122"/>
            </a:endParaRPr>
          </a:p>
          <a:p>
            <a:pPr>
              <a:lnSpc>
                <a:spcPct val="150000"/>
              </a:lnSpc>
              <a:buClr>
                <a:srgbClr val="006600"/>
              </a:buClr>
              <a:buSzPct val="80000"/>
              <a:defRPr/>
            </a:pPr>
            <a:r>
              <a:rPr lang="en-US" altLang="zh-CN" sz="24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P = G/A</a:t>
            </a:r>
            <a:r>
              <a:rPr lang="en-US" altLang="zh-CN" sz="2800" b="1" baseline="-25000" dirty="0" smtClean="0">
                <a:solidFill>
                  <a:srgbClr val="FF0000"/>
                </a:solidFill>
                <a:latin typeface="楷体" pitchFamily="49" charset="-122"/>
                <a:ea typeface="楷体" pitchFamily="49" charset="-122"/>
              </a:rPr>
              <a:t>2</a:t>
            </a:r>
            <a:r>
              <a:rPr lang="en-US" altLang="zh-CN" sz="2800" b="1" dirty="0" smtClean="0">
                <a:solidFill>
                  <a:srgbClr val="FF0000"/>
                </a:solidFill>
                <a:latin typeface="楷体" pitchFamily="49" charset="-122"/>
                <a:ea typeface="楷体" pitchFamily="49" charset="-122"/>
              </a:rPr>
              <a:t> = 1.5MPa</a:t>
            </a:r>
          </a:p>
          <a:p>
            <a:pPr>
              <a:lnSpc>
                <a:spcPct val="120000"/>
              </a:lnSpc>
              <a:buClr>
                <a:srgbClr val="006600"/>
              </a:buClr>
              <a:buSzPct val="80000"/>
              <a:defRPr/>
            </a:pPr>
            <a:endParaRPr lang="en-US" altLang="zh-CN" sz="2400" b="1" dirty="0" smtClean="0">
              <a:latin typeface="楷体" pitchFamily="49" charset="-122"/>
              <a:ea typeface="楷体" pitchFamily="49" charset="-122"/>
            </a:endParaRPr>
          </a:p>
          <a:p>
            <a:pPr>
              <a:lnSpc>
                <a:spcPct val="150000"/>
              </a:lnSpc>
              <a:buClr>
                <a:srgbClr val="006600"/>
              </a:buClr>
              <a:buSzPct val="80000"/>
              <a:defRPr/>
            </a:pPr>
            <a:r>
              <a:rPr lang="zh-CN" altLang="en-US" sz="2400" b="1" dirty="0" smtClean="0">
                <a:latin typeface="楷体" pitchFamily="49" charset="-122"/>
                <a:ea typeface="楷体" pitchFamily="49" charset="-122"/>
              </a:rPr>
              <a:t>溢流阀最小调定压力为</a:t>
            </a:r>
            <a:r>
              <a:rPr lang="en-US" altLang="zh-CN" sz="2400" b="1" dirty="0" smtClean="0">
                <a:latin typeface="楷体" pitchFamily="49" charset="-122"/>
                <a:ea typeface="楷体" pitchFamily="49" charset="-122"/>
              </a:rPr>
              <a:t>:</a:t>
            </a:r>
          </a:p>
          <a:p>
            <a:pPr>
              <a:lnSpc>
                <a:spcPct val="150000"/>
              </a:lnSpc>
              <a:buClr>
                <a:srgbClr val="006600"/>
              </a:buClr>
              <a:buSzPct val="80000"/>
              <a:defRPr/>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1 </a:t>
            </a:r>
            <a:r>
              <a:rPr lang="en-US" altLang="zh-CN" sz="2400" b="1" dirty="0" smtClean="0">
                <a:latin typeface="楷体" pitchFamily="49" charset="-122"/>
                <a:ea typeface="楷体" pitchFamily="49" charset="-122"/>
              </a:rPr>
              <a:t>+ G = P</a:t>
            </a:r>
            <a:r>
              <a:rPr lang="en-US" altLang="zh-CN" sz="2400" b="1" baseline="-25000" dirty="0" smtClean="0">
                <a:latin typeface="楷体" pitchFamily="49" charset="-122"/>
                <a:ea typeface="楷体" pitchFamily="49" charset="-122"/>
              </a:rPr>
              <a:t>2</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2 </a:t>
            </a:r>
            <a:r>
              <a:rPr lang="en-US" altLang="zh-CN" sz="2400" b="1" dirty="0" smtClean="0">
                <a:latin typeface="楷体" pitchFamily="49" charset="-122"/>
                <a:ea typeface="楷体" pitchFamily="49" charset="-122"/>
              </a:rPr>
              <a:t>+ </a:t>
            </a:r>
            <a:r>
              <a:rPr lang="en-US" altLang="zh-CN" sz="2400" b="1" dirty="0" err="1" smtClean="0">
                <a:latin typeface="楷体" pitchFamily="49" charset="-122"/>
                <a:ea typeface="楷体" pitchFamily="49" charset="-122"/>
              </a:rPr>
              <a:t>F</a:t>
            </a:r>
            <a:r>
              <a:rPr lang="en-US" altLang="zh-CN" sz="2400" b="1" baseline="-25000" dirty="0" err="1" smtClean="0">
                <a:latin typeface="楷体" pitchFamily="49" charset="-122"/>
                <a:ea typeface="楷体" pitchFamily="49" charset="-122"/>
              </a:rPr>
              <a:t>f</a:t>
            </a:r>
            <a:r>
              <a:rPr lang="en-US" altLang="zh-CN" sz="2400" b="1" baseline="-25000" dirty="0" smtClean="0">
                <a:latin typeface="楷体" pitchFamily="49" charset="-122"/>
                <a:ea typeface="楷体" pitchFamily="49" charset="-122"/>
              </a:rPr>
              <a:t> </a:t>
            </a:r>
            <a:r>
              <a:rPr lang="en-US" altLang="zh-CN" sz="2400" b="1" dirty="0" smtClean="0">
                <a:latin typeface="楷体" pitchFamily="49" charset="-122"/>
                <a:ea typeface="楷体" pitchFamily="49" charset="-122"/>
              </a:rPr>
              <a:t>+ F</a:t>
            </a:r>
            <a:r>
              <a:rPr lang="en-US" altLang="zh-CN" sz="2400" b="1" baseline="-25000" dirty="0" smtClean="0">
                <a:latin typeface="楷体" pitchFamily="49" charset="-122"/>
                <a:ea typeface="楷体" pitchFamily="49" charset="-122"/>
              </a:rPr>
              <a:t>L</a:t>
            </a:r>
          </a:p>
          <a:p>
            <a:pPr>
              <a:lnSpc>
                <a:spcPct val="150000"/>
              </a:lnSpc>
              <a:buClr>
                <a:srgbClr val="006600"/>
              </a:buClr>
              <a:buSzPct val="80000"/>
              <a:defRPr/>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P</a:t>
            </a:r>
            <a:r>
              <a:rPr lang="en-US" altLang="zh-CN" sz="2800" b="1" baseline="-25000" dirty="0" smtClean="0">
                <a:solidFill>
                  <a:srgbClr val="FF0000"/>
                </a:solidFill>
                <a:latin typeface="楷体" pitchFamily="49" charset="-122"/>
                <a:ea typeface="楷体" pitchFamily="49" charset="-122"/>
              </a:rPr>
              <a:t>1</a:t>
            </a:r>
            <a:r>
              <a:rPr lang="en-US" altLang="zh-CN" sz="2800" b="1" dirty="0" smtClean="0">
                <a:solidFill>
                  <a:srgbClr val="FF0000"/>
                </a:solidFill>
                <a:latin typeface="楷体" pitchFamily="49" charset="-122"/>
                <a:ea typeface="楷体" pitchFamily="49" charset="-122"/>
              </a:rPr>
              <a:t> = </a:t>
            </a:r>
            <a:r>
              <a:rPr lang="en-US" altLang="zh-CN" sz="2800" b="1" baseline="-25000" dirty="0" smtClean="0">
                <a:solidFill>
                  <a:srgbClr val="FF0000"/>
                </a:solidFill>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3.25MPa</a:t>
            </a:r>
            <a:endParaRPr lang="en-US" altLang="zh-CN" sz="2800" b="1" dirty="0">
              <a:solidFill>
                <a:srgbClr val="FF0000"/>
              </a:solidFill>
              <a:latin typeface="楷体" pitchFamily="49" charset="-122"/>
              <a:ea typeface="楷体" pitchFamily="49" charset="-122"/>
            </a:endParaRPr>
          </a:p>
        </p:txBody>
      </p:sp>
      <p:pic>
        <p:nvPicPr>
          <p:cNvPr id="4" name="Picture 6" descr="Image013"/>
          <p:cNvPicPr>
            <a:picLocks noChangeAspect="1" noChangeArrowheads="1"/>
          </p:cNvPicPr>
          <p:nvPr/>
        </p:nvPicPr>
        <p:blipFill>
          <a:blip r:embed="rId2">
            <a:lum bright="-18000" contrast="48000"/>
            <a:extLst>
              <a:ext uri="{28A0092B-C50C-407E-A947-70E740481C1C}">
                <a14:useLocalDpi xmlns:a14="http://schemas.microsoft.com/office/drawing/2010/main" val="0"/>
              </a:ext>
            </a:extLst>
          </a:blip>
          <a:srcRect/>
          <a:stretch>
            <a:fillRect/>
          </a:stretch>
        </p:blipFill>
        <p:spPr bwMode="auto">
          <a:xfrm>
            <a:off x="5377727" y="2389158"/>
            <a:ext cx="3458554" cy="3717032"/>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5"/>
          <p:cNvSpPr txBox="1">
            <a:spLocks noChangeArrowheads="1"/>
          </p:cNvSpPr>
          <p:nvPr/>
        </p:nvSpPr>
        <p:spPr bwMode="auto">
          <a:xfrm>
            <a:off x="0" y="0"/>
            <a:ext cx="9144000" cy="1938992"/>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pP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6-3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图</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6-7</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所示的平衡回路中，若液压缸无杆腔面积为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A1=80ⅹ10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，有杆腔面积</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A2=40ⅹ10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，活塞与运动部件自重</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G=6000N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，运动时活塞上的摩擦力为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F=2000N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，向下运动时要克服负载阻力</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24000N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，试问顺序阀和溢流阀的最小调整压力应各位多少？</a:t>
            </a:r>
            <a:endPar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6" name="矩形 5"/>
          <p:cNvSpPr/>
          <p:nvPr/>
        </p:nvSpPr>
        <p:spPr>
          <a:xfrm>
            <a:off x="7718667" y="4797152"/>
            <a:ext cx="1117614"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altLang="zh-CN" b="1" dirty="0">
                <a:latin typeface="楷体" pitchFamily="49" charset="-122"/>
                <a:ea typeface="楷体" pitchFamily="49" charset="-122"/>
              </a:rPr>
              <a:t>P</a:t>
            </a:r>
            <a:r>
              <a:rPr lang="en-US" altLang="zh-CN" b="1" baseline="-25000" dirty="0">
                <a:latin typeface="楷体" pitchFamily="49" charset="-122"/>
                <a:ea typeface="楷体" pitchFamily="49" charset="-122"/>
              </a:rPr>
              <a:t>1</a:t>
            </a:r>
            <a:r>
              <a:rPr lang="en-US" altLang="zh-CN" b="1" dirty="0">
                <a:latin typeface="楷体" pitchFamily="49" charset="-122"/>
                <a:ea typeface="楷体" pitchFamily="49" charset="-122"/>
              </a:rPr>
              <a:t>A</a:t>
            </a:r>
            <a:r>
              <a:rPr lang="en-US" altLang="zh-CN" b="1" baseline="-25000" dirty="0">
                <a:latin typeface="楷体" pitchFamily="49" charset="-122"/>
                <a:ea typeface="楷体" pitchFamily="49" charset="-122"/>
              </a:rPr>
              <a:t>1 </a:t>
            </a:r>
            <a:r>
              <a:rPr lang="en-US" altLang="zh-CN" b="1" dirty="0">
                <a:latin typeface="楷体" pitchFamily="49" charset="-122"/>
                <a:ea typeface="楷体" pitchFamily="49" charset="-122"/>
              </a:rPr>
              <a:t>+ G </a:t>
            </a:r>
            <a:endParaRPr lang="zh-CN" altLang="en-US" dirty="0"/>
          </a:p>
        </p:txBody>
      </p:sp>
      <p:cxnSp>
        <p:nvCxnSpPr>
          <p:cNvPr id="8" name="直接箭头连接符 7"/>
          <p:cNvCxnSpPr>
            <a:stCxn id="6" idx="2"/>
          </p:cNvCxnSpPr>
          <p:nvPr/>
        </p:nvCxnSpPr>
        <p:spPr>
          <a:xfrm>
            <a:off x="8277474" y="5166484"/>
            <a:ext cx="0" cy="450166"/>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486232" y="6290856"/>
            <a:ext cx="1582484"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b="1" dirty="0">
                <a:latin typeface="楷体" pitchFamily="49" charset="-122"/>
                <a:ea typeface="楷体" pitchFamily="49" charset="-122"/>
              </a:rPr>
              <a:t>P</a:t>
            </a:r>
            <a:r>
              <a:rPr lang="en-US" altLang="zh-CN" b="1" baseline="-25000" dirty="0">
                <a:latin typeface="楷体" pitchFamily="49" charset="-122"/>
                <a:ea typeface="楷体" pitchFamily="49" charset="-122"/>
              </a:rPr>
              <a:t>2</a:t>
            </a:r>
            <a:r>
              <a:rPr lang="en-US" altLang="zh-CN" b="1" dirty="0">
                <a:latin typeface="楷体" pitchFamily="49" charset="-122"/>
                <a:ea typeface="楷体" pitchFamily="49" charset="-122"/>
              </a:rPr>
              <a:t>A</a:t>
            </a:r>
            <a:r>
              <a:rPr lang="en-US" altLang="zh-CN" b="1" baseline="-25000" dirty="0">
                <a:latin typeface="楷体" pitchFamily="49" charset="-122"/>
                <a:ea typeface="楷体" pitchFamily="49" charset="-122"/>
              </a:rPr>
              <a:t>2 </a:t>
            </a:r>
            <a:r>
              <a:rPr lang="en-US" altLang="zh-CN" b="1" dirty="0">
                <a:latin typeface="楷体" pitchFamily="49" charset="-122"/>
                <a:ea typeface="楷体" pitchFamily="49" charset="-122"/>
              </a:rPr>
              <a:t>+ </a:t>
            </a:r>
            <a:r>
              <a:rPr lang="en-US" altLang="zh-CN" b="1" dirty="0" err="1">
                <a:latin typeface="楷体" pitchFamily="49" charset="-122"/>
                <a:ea typeface="楷体" pitchFamily="49" charset="-122"/>
              </a:rPr>
              <a:t>F</a:t>
            </a:r>
            <a:r>
              <a:rPr lang="en-US" altLang="zh-CN" b="1" baseline="-25000" dirty="0" err="1">
                <a:latin typeface="楷体" pitchFamily="49" charset="-122"/>
                <a:ea typeface="楷体" pitchFamily="49" charset="-122"/>
              </a:rPr>
              <a:t>f</a:t>
            </a:r>
            <a:r>
              <a:rPr lang="en-US" altLang="zh-CN" b="1" baseline="-25000" dirty="0">
                <a:latin typeface="楷体" pitchFamily="49" charset="-122"/>
                <a:ea typeface="楷体" pitchFamily="49" charset="-122"/>
              </a:rPr>
              <a:t> </a:t>
            </a:r>
            <a:r>
              <a:rPr lang="en-US" altLang="zh-CN" b="1" dirty="0">
                <a:latin typeface="楷体" pitchFamily="49" charset="-122"/>
                <a:ea typeface="楷体" pitchFamily="49" charset="-122"/>
              </a:rPr>
              <a:t>+ F</a:t>
            </a:r>
            <a:r>
              <a:rPr lang="en-US" altLang="zh-CN" b="1" baseline="-25000" dirty="0">
                <a:latin typeface="楷体" pitchFamily="49" charset="-122"/>
                <a:ea typeface="楷体" pitchFamily="49" charset="-122"/>
              </a:rPr>
              <a:t>L</a:t>
            </a:r>
            <a:endParaRPr lang="zh-CN" altLang="en-US" dirty="0"/>
          </a:p>
        </p:txBody>
      </p:sp>
      <p:cxnSp>
        <p:nvCxnSpPr>
          <p:cNvPr id="11" name="直接箭头连接符 10"/>
          <p:cNvCxnSpPr/>
          <p:nvPr/>
        </p:nvCxnSpPr>
        <p:spPr>
          <a:xfrm flipV="1">
            <a:off x="8277474" y="5733144"/>
            <a:ext cx="0" cy="557712"/>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20520" y="2393856"/>
            <a:ext cx="1775168"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1200" b="1" dirty="0" smtClean="0">
                <a:effectLst>
                  <a:outerShdw blurRad="38100" dist="38100" dir="2700000" algn="tl">
                    <a:srgbClr val="C0C0C0"/>
                  </a:outerShdw>
                </a:effectLst>
                <a:latin typeface="楷体" pitchFamily="49" charset="-122"/>
                <a:ea typeface="楷体" pitchFamily="49" charset="-122"/>
              </a:rPr>
              <a:t>顺序阀</a:t>
            </a:r>
            <a:r>
              <a:rPr lang="zh-CN" altLang="en-US" sz="1200" b="1" dirty="0">
                <a:effectLst>
                  <a:outerShdw blurRad="38100" dist="38100" dir="2700000" algn="tl">
                    <a:srgbClr val="C0C0C0"/>
                  </a:outerShdw>
                </a:effectLst>
                <a:latin typeface="楷体" pitchFamily="49" charset="-122"/>
                <a:ea typeface="楷体" pitchFamily="49" charset="-122"/>
              </a:rPr>
              <a:t>的作用是为了保证静止状态下，液压缸与运动部件不会因自重而下落</a:t>
            </a:r>
            <a:r>
              <a:rPr lang="zh-CN" altLang="en-US" sz="1200" b="1" dirty="0" smtClean="0">
                <a:effectLst>
                  <a:outerShdw blurRad="38100" dist="38100" dir="2700000" algn="tl">
                    <a:srgbClr val="C0C0C0"/>
                  </a:outerShdw>
                </a:effectLst>
                <a:latin typeface="楷体" pitchFamily="49" charset="-122"/>
                <a:ea typeface="楷体" pitchFamily="49" charset="-122"/>
              </a:rPr>
              <a:t>。</a:t>
            </a:r>
            <a:endParaRPr lang="zh-CN" altLang="en-US" sz="1200" dirty="0">
              <a:latin typeface="楷体" pitchFamily="49" charset="-122"/>
              <a:ea typeface="楷体" pitchFamily="49" charset="-122"/>
            </a:endParaRPr>
          </a:p>
        </p:txBody>
      </p:sp>
    </p:spTree>
    <p:extLst>
      <p:ext uri="{BB962C8B-B14F-4D97-AF65-F5344CB8AC3E}">
        <p14:creationId xmlns:p14="http://schemas.microsoft.com/office/powerpoint/2010/main" val="2879189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3608" y="2708920"/>
            <a:ext cx="7560840" cy="3139321"/>
          </a:xfrm>
          <a:prstGeom prst="rect">
            <a:avLst/>
          </a:prstGeom>
        </p:spPr>
        <p:txBody>
          <a:bodyPr wrap="square">
            <a:spAutoFit/>
          </a:bodyPr>
          <a:lstStyle/>
          <a:p>
            <a:pPr>
              <a:lnSpc>
                <a:spcPct val="150000"/>
              </a:lnSpc>
              <a:buClr>
                <a:srgbClr val="006600"/>
              </a:buClr>
              <a:buSzPct val="80000"/>
              <a:defRPr/>
            </a:pPr>
            <a:r>
              <a:rPr lang="en-US" altLang="zh-CN" sz="2000" b="1" dirty="0" smtClean="0">
                <a:latin typeface="楷体" pitchFamily="49" charset="-122"/>
                <a:ea typeface="楷体" pitchFamily="49" charset="-122"/>
              </a:rPr>
              <a:t>1</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液压泵输出功率：</a:t>
            </a:r>
            <a:r>
              <a:rPr lang="en-US" altLang="zh-CN" sz="2400" b="1" dirty="0" smtClean="0">
                <a:latin typeface="楷体" pitchFamily="49" charset="-122"/>
                <a:ea typeface="楷体" pitchFamily="49" charset="-122"/>
              </a:rPr>
              <a:t>P= </a:t>
            </a:r>
            <a:r>
              <a:rPr lang="en-US" altLang="zh-CN" sz="2400" b="1" dirty="0" err="1" smtClean="0">
                <a:latin typeface="楷体" pitchFamily="49" charset="-122"/>
                <a:ea typeface="楷体" pitchFamily="49" charset="-122"/>
              </a:rPr>
              <a:t>p</a:t>
            </a:r>
            <a:r>
              <a:rPr lang="en-US" altLang="zh-CN" sz="2400" b="1" baseline="-25000" dirty="0" err="1" smtClean="0">
                <a:latin typeface="楷体" pitchFamily="49" charset="-122"/>
                <a:ea typeface="楷体" pitchFamily="49" charset="-122"/>
              </a:rPr>
              <a:t>p</a:t>
            </a:r>
            <a:r>
              <a:rPr lang="en-US" altLang="zh-CN" sz="2400" b="1" dirty="0" err="1" smtClean="0">
                <a:latin typeface="楷体" pitchFamily="49" charset="-122"/>
                <a:ea typeface="楷体" pitchFamily="49" charset="-122"/>
              </a:rPr>
              <a:t>q</a:t>
            </a:r>
            <a:r>
              <a:rPr lang="en-US" altLang="zh-CN" sz="2400" b="1" baseline="-25000" dirty="0" err="1" smtClean="0">
                <a:latin typeface="楷体" pitchFamily="49" charset="-122"/>
                <a:ea typeface="楷体" pitchFamily="49" charset="-122"/>
              </a:rPr>
              <a:t>p</a:t>
            </a:r>
            <a:endParaRPr lang="en-US" altLang="zh-CN" sz="2400" b="1" baseline="-25000" dirty="0" smtClean="0">
              <a:latin typeface="楷体" pitchFamily="49" charset="-122"/>
              <a:ea typeface="楷体" pitchFamily="49" charset="-122"/>
            </a:endParaRPr>
          </a:p>
          <a:p>
            <a:pPr>
              <a:lnSpc>
                <a:spcPct val="150000"/>
              </a:lnSpc>
              <a:buClr>
                <a:srgbClr val="006600"/>
              </a:buClr>
              <a:buSzPct val="80000"/>
              <a:defRPr/>
            </a:pPr>
            <a:r>
              <a:rPr lang="en-US" altLang="zh-CN" sz="2400" b="1" baseline="-25000" dirty="0" smtClean="0">
                <a:latin typeface="楷体" pitchFamily="49" charset="-122"/>
                <a:ea typeface="楷体" pitchFamily="49" charset="-122"/>
              </a:rPr>
              <a:t>   </a:t>
            </a:r>
            <a:r>
              <a:rPr lang="zh-CN" altLang="en-US" sz="2400" b="1" dirty="0" smtClean="0">
                <a:latin typeface="楷体" pitchFamily="49" charset="-122"/>
                <a:ea typeface="楷体" pitchFamily="49" charset="-122"/>
              </a:rPr>
              <a:t>液压缸输出功率：</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1 </a:t>
            </a:r>
            <a:r>
              <a:rPr lang="en-US" altLang="zh-CN" sz="2400" b="1" dirty="0" smtClean="0">
                <a:latin typeface="楷体" pitchFamily="49" charset="-122"/>
                <a:ea typeface="楷体" pitchFamily="49" charset="-122"/>
              </a:rPr>
              <a:t>= FV</a:t>
            </a:r>
            <a:endParaRPr lang="en-US" altLang="zh-CN" sz="2400" b="1" dirty="0" smtClean="0">
              <a:solidFill>
                <a:srgbClr val="FF0000"/>
              </a:solidFill>
              <a:latin typeface="楷体" pitchFamily="49" charset="-122"/>
              <a:ea typeface="楷体" pitchFamily="49" charset="-122"/>
            </a:endParaRPr>
          </a:p>
          <a:p>
            <a:pPr>
              <a:lnSpc>
                <a:spcPct val="150000"/>
              </a:lnSpc>
              <a:buClr>
                <a:srgbClr val="006600"/>
              </a:buClr>
              <a:buSzPct val="80000"/>
              <a:defRPr/>
            </a:pPr>
            <a:r>
              <a:rPr lang="en-US" altLang="zh-CN" sz="2800" b="1" dirty="0" smtClean="0">
                <a:solidFill>
                  <a:srgbClr val="FF0000"/>
                </a:solidFill>
                <a:latin typeface="楷体" pitchFamily="49" charset="-122"/>
                <a:ea typeface="楷体" pitchFamily="49" charset="-122"/>
              </a:rPr>
              <a:t>    </a:t>
            </a:r>
            <a:r>
              <a:rPr lang="el-GR" altLang="zh-CN" sz="2800" b="1" dirty="0" smtClean="0">
                <a:solidFill>
                  <a:srgbClr val="FF0000"/>
                </a:solidFill>
                <a:latin typeface="楷体" pitchFamily="49" charset="-122"/>
                <a:ea typeface="楷体" pitchFamily="49" charset="-122"/>
              </a:rPr>
              <a:t>η</a:t>
            </a:r>
            <a:r>
              <a:rPr lang="en-US" altLang="zh-CN" sz="2800" b="1" dirty="0" smtClean="0">
                <a:solidFill>
                  <a:srgbClr val="FF0000"/>
                </a:solidFill>
                <a:latin typeface="楷体" pitchFamily="49" charset="-122"/>
                <a:ea typeface="楷体" pitchFamily="49" charset="-122"/>
              </a:rPr>
              <a:t>=</a:t>
            </a:r>
            <a:r>
              <a:rPr lang="en-US" altLang="zh-CN" sz="2800" b="1" dirty="0">
                <a:solidFill>
                  <a:srgbClr val="FF0000"/>
                </a:solidFill>
                <a:latin typeface="楷体" pitchFamily="49" charset="-122"/>
                <a:ea typeface="楷体" pitchFamily="49" charset="-122"/>
              </a:rPr>
              <a:t> P</a:t>
            </a:r>
            <a:r>
              <a:rPr lang="en-US" altLang="zh-CN" sz="2800" b="1" baseline="-25000" dirty="0">
                <a:solidFill>
                  <a:srgbClr val="FF0000"/>
                </a:solidFill>
                <a:latin typeface="楷体" pitchFamily="49" charset="-122"/>
                <a:ea typeface="楷体" pitchFamily="49" charset="-122"/>
              </a:rPr>
              <a:t>1 </a:t>
            </a:r>
            <a:r>
              <a:rPr lang="en-US" altLang="zh-CN" sz="2800" b="1" dirty="0" smtClean="0">
                <a:solidFill>
                  <a:srgbClr val="FF0000"/>
                </a:solidFill>
                <a:latin typeface="楷体" pitchFamily="49" charset="-122"/>
                <a:ea typeface="楷体" pitchFamily="49" charset="-122"/>
              </a:rPr>
              <a:t>/P</a:t>
            </a:r>
          </a:p>
          <a:p>
            <a:pPr>
              <a:lnSpc>
                <a:spcPct val="150000"/>
              </a:lnSpc>
              <a:buClr>
                <a:srgbClr val="006600"/>
              </a:buClr>
              <a:buSzPct val="80000"/>
              <a:defRPr/>
            </a:pPr>
            <a:r>
              <a:rPr lang="en-US" altLang="zh-CN" sz="2800" b="1" dirty="0">
                <a:solidFill>
                  <a:srgbClr val="FF0000"/>
                </a:solidFill>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     = FV/</a:t>
            </a:r>
            <a:r>
              <a:rPr lang="en-US" altLang="zh-CN" sz="2800" b="1" dirty="0" err="1" smtClean="0">
                <a:solidFill>
                  <a:srgbClr val="FF0000"/>
                </a:solidFill>
                <a:latin typeface="楷体" pitchFamily="49" charset="-122"/>
                <a:ea typeface="楷体" pitchFamily="49" charset="-122"/>
              </a:rPr>
              <a:t>p</a:t>
            </a:r>
            <a:r>
              <a:rPr lang="en-US" altLang="zh-CN" sz="2800" b="1" baseline="-25000" dirty="0" err="1" smtClean="0">
                <a:solidFill>
                  <a:srgbClr val="FF0000"/>
                </a:solidFill>
                <a:latin typeface="楷体" pitchFamily="49" charset="-122"/>
                <a:ea typeface="楷体" pitchFamily="49" charset="-122"/>
              </a:rPr>
              <a:t>p</a:t>
            </a:r>
            <a:r>
              <a:rPr lang="en-US" altLang="zh-CN" sz="2800" b="1" dirty="0" err="1" smtClean="0">
                <a:solidFill>
                  <a:srgbClr val="FF0000"/>
                </a:solidFill>
                <a:latin typeface="楷体" pitchFamily="49" charset="-122"/>
                <a:ea typeface="楷体" pitchFamily="49" charset="-122"/>
              </a:rPr>
              <a:t>q</a:t>
            </a:r>
            <a:r>
              <a:rPr lang="en-US" altLang="zh-CN" sz="2800" b="1" baseline="-25000" dirty="0" err="1" smtClean="0">
                <a:solidFill>
                  <a:srgbClr val="FF0000"/>
                </a:solidFill>
                <a:latin typeface="楷体" pitchFamily="49" charset="-122"/>
                <a:ea typeface="楷体" pitchFamily="49" charset="-122"/>
              </a:rPr>
              <a:t>p</a:t>
            </a:r>
            <a:r>
              <a:rPr lang="en-US" altLang="zh-CN" sz="2800" b="1" baseline="-25000" dirty="0" smtClean="0">
                <a:solidFill>
                  <a:srgbClr val="FF0000"/>
                </a:solidFill>
                <a:latin typeface="楷体" pitchFamily="49" charset="-122"/>
                <a:ea typeface="楷体" pitchFamily="49" charset="-122"/>
              </a:rPr>
              <a:t> </a:t>
            </a:r>
          </a:p>
          <a:p>
            <a:pPr>
              <a:lnSpc>
                <a:spcPct val="150000"/>
              </a:lnSpc>
              <a:buClr>
                <a:srgbClr val="006600"/>
              </a:buClr>
              <a:buSzPct val="80000"/>
              <a:defRPr/>
            </a:pPr>
            <a:r>
              <a:rPr lang="en-US" altLang="zh-CN" sz="2800" b="1" baseline="-25000" dirty="0">
                <a:solidFill>
                  <a:srgbClr val="FF0000"/>
                </a:solidFill>
                <a:latin typeface="楷体" pitchFamily="49" charset="-122"/>
                <a:ea typeface="楷体" pitchFamily="49" charset="-122"/>
              </a:rPr>
              <a:t> </a:t>
            </a:r>
            <a:r>
              <a:rPr lang="en-US" altLang="zh-CN" sz="2800" b="1" baseline="-25000" dirty="0" smtClean="0">
                <a:solidFill>
                  <a:srgbClr val="FF0000"/>
                </a:solidFill>
                <a:latin typeface="楷体" pitchFamily="49" charset="-122"/>
                <a:ea typeface="楷体" pitchFamily="49" charset="-122"/>
              </a:rPr>
              <a:t>         </a:t>
            </a:r>
            <a:r>
              <a:rPr lang="en-US" altLang="zh-CN" sz="2800" b="1" dirty="0" smtClean="0">
                <a:solidFill>
                  <a:srgbClr val="FF0000"/>
                </a:solidFill>
                <a:latin typeface="楷体" pitchFamily="49" charset="-122"/>
                <a:ea typeface="楷体" pitchFamily="49" charset="-122"/>
              </a:rPr>
              <a:t>= 5.33%</a:t>
            </a:r>
          </a:p>
        </p:txBody>
      </p:sp>
      <p:sp>
        <p:nvSpPr>
          <p:cNvPr id="4" name="Text Box 5"/>
          <p:cNvSpPr txBox="1">
            <a:spLocks noChangeArrowheads="1"/>
          </p:cNvSpPr>
          <p:nvPr/>
        </p:nvSpPr>
        <p:spPr bwMode="auto">
          <a:xfrm>
            <a:off x="0" y="-94593"/>
            <a:ext cx="9144000" cy="2400657"/>
          </a:xfrm>
          <a:prstGeom prst="rect">
            <a:avLst/>
          </a:prstGeom>
          <a:solidFill>
            <a:srgbClr val="92D050"/>
          </a:solidFill>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pP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6-4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图</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6-9</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所示的回油节流调速回路，已知液压泵的供油流量</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25L/min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，负载为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40000N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，溢流阀调定压力</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5.4MPa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，液压缸无杆腔面积为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A1=80ⅹ10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，有杆腔面积</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A2=40ⅹ10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，液压缸工进速度</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0.18m/min,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不考虑管路损失和液压缸的摩擦损失，试计</a:t>
            </a:r>
            <a:endPar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endParaRPr>
          </a:p>
          <a:p>
            <a:pPr>
              <a:lnSpc>
                <a:spcPct val="125000"/>
              </a:lnSpc>
            </a:pP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1</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）液压缸工进时液压系统的效率？</a:t>
            </a:r>
            <a:endPar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5" name="矩形 4"/>
          <p:cNvSpPr/>
          <p:nvPr/>
        </p:nvSpPr>
        <p:spPr>
          <a:xfrm>
            <a:off x="6867415" y="6486711"/>
            <a:ext cx="2276585" cy="424732"/>
          </a:xfrm>
          <a:prstGeom prst="rect">
            <a:avLst/>
          </a:prstGeom>
          <a:solidFill>
            <a:schemeClr val="accent5"/>
          </a:solidFill>
        </p:spPr>
        <p:txBody>
          <a:bodyPr wrap="none">
            <a:spAutoFit/>
          </a:bodyPr>
          <a:lstStyle/>
          <a:p>
            <a:pPr>
              <a:lnSpc>
                <a:spcPct val="120000"/>
              </a:lnSpc>
              <a:buClr>
                <a:srgbClr val="006600"/>
              </a:buClr>
              <a:buSzPct val="80000"/>
              <a:defRPr/>
            </a:pPr>
            <a:r>
              <a:rPr lang="zh-CN" altLang="en-US" b="1" dirty="0" smtClean="0">
                <a:latin typeface="楷体" pitchFamily="49" charset="-122"/>
                <a:ea typeface="楷体" pitchFamily="49" charset="-122"/>
              </a:rPr>
              <a:t>节流阀回油节流调速</a:t>
            </a:r>
            <a:endParaRPr lang="en-US" altLang="zh-CN" b="1" dirty="0" smtClean="0">
              <a:latin typeface="楷体" pitchFamily="49" charset="-122"/>
              <a:ea typeface="楷体" pitchFamily="49" charset="-122"/>
            </a:endParaRPr>
          </a:p>
        </p:txBody>
      </p:sp>
      <p:pic>
        <p:nvPicPr>
          <p:cNvPr id="6" name="Picture 7"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8395" y="2563413"/>
            <a:ext cx="3203848" cy="27352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545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3070391"/>
            <a:ext cx="6768752" cy="2846933"/>
          </a:xfrm>
          <a:prstGeom prst="rect">
            <a:avLst/>
          </a:prstGeom>
        </p:spPr>
        <p:txBody>
          <a:bodyPr wrap="square">
            <a:spAutoFit/>
          </a:bodyPr>
          <a:lstStyle/>
          <a:p>
            <a:pPr>
              <a:lnSpc>
                <a:spcPct val="150000"/>
              </a:lnSpc>
              <a:spcBef>
                <a:spcPts val="0"/>
              </a:spcBef>
              <a:buClr>
                <a:srgbClr val="006600"/>
              </a:buClr>
              <a:buSzPct val="80000"/>
              <a:defRPr/>
            </a:pPr>
            <a:r>
              <a:rPr lang="en-US" altLang="zh-CN" sz="2400" b="1" dirty="0" smtClean="0">
                <a:latin typeface="楷体" pitchFamily="49" charset="-122"/>
                <a:ea typeface="楷体" pitchFamily="49" charset="-122"/>
              </a:rPr>
              <a:t>2)F=0</a:t>
            </a:r>
            <a:r>
              <a:rPr lang="zh-CN" altLang="en-US" sz="2400" b="1" dirty="0" smtClean="0">
                <a:latin typeface="楷体" pitchFamily="49" charset="-122"/>
                <a:ea typeface="楷体" pitchFamily="49" charset="-122"/>
              </a:rPr>
              <a:t>时，</a:t>
            </a:r>
            <a:r>
              <a:rPr lang="en-US" altLang="zh-CN" sz="2400" b="1" dirty="0">
                <a:latin typeface="楷体" pitchFamily="49" charset="-122"/>
                <a:ea typeface="楷体" pitchFamily="49" charset="-122"/>
              </a:rPr>
              <a:t> P</a:t>
            </a:r>
            <a:r>
              <a:rPr lang="en-US" altLang="zh-CN" sz="2400" b="1" baseline="-25000" dirty="0">
                <a:latin typeface="楷体" pitchFamily="49" charset="-122"/>
                <a:ea typeface="楷体" pitchFamily="49" charset="-122"/>
              </a:rPr>
              <a:t>1</a:t>
            </a:r>
            <a:r>
              <a:rPr lang="en-US" altLang="zh-CN" sz="2400" b="1" dirty="0">
                <a:latin typeface="楷体" pitchFamily="49" charset="-122"/>
                <a:ea typeface="楷体" pitchFamily="49" charset="-122"/>
              </a:rPr>
              <a:t>A</a:t>
            </a:r>
            <a:r>
              <a:rPr lang="en-US" altLang="zh-CN" sz="2400" b="1" baseline="-25000" dirty="0">
                <a:latin typeface="楷体" pitchFamily="49" charset="-122"/>
                <a:ea typeface="楷体" pitchFamily="49" charset="-122"/>
              </a:rPr>
              <a:t>1 </a:t>
            </a: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2</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2</a:t>
            </a:r>
            <a:r>
              <a:rPr lang="en-US" altLang="zh-CN" sz="2400" b="1" dirty="0" smtClean="0">
                <a:solidFill>
                  <a:srgbClr val="FF0000"/>
                </a:solidFill>
                <a:latin typeface="楷体" pitchFamily="49" charset="-122"/>
                <a:ea typeface="楷体" pitchFamily="49" charset="-122"/>
              </a:rPr>
              <a:t>        P</a:t>
            </a:r>
            <a:r>
              <a:rPr lang="en-US" altLang="zh-CN" sz="2400" b="1" baseline="-25000" dirty="0" smtClean="0">
                <a:solidFill>
                  <a:srgbClr val="FF0000"/>
                </a:solidFill>
                <a:latin typeface="楷体" pitchFamily="49" charset="-122"/>
                <a:ea typeface="楷体" pitchFamily="49" charset="-122"/>
              </a:rPr>
              <a:t>2</a:t>
            </a:r>
            <a:r>
              <a:rPr lang="en-US" altLang="zh-CN" sz="2400" b="1" dirty="0" smtClean="0">
                <a:solidFill>
                  <a:srgbClr val="FF0000"/>
                </a:solidFill>
                <a:latin typeface="楷体" pitchFamily="49" charset="-122"/>
                <a:ea typeface="楷体" pitchFamily="49" charset="-122"/>
              </a:rPr>
              <a:t>= 10.8MPa</a:t>
            </a:r>
          </a:p>
          <a:p>
            <a:pPr>
              <a:lnSpc>
                <a:spcPct val="150000"/>
              </a:lnSpc>
              <a:spcBef>
                <a:spcPts val="0"/>
              </a:spcBef>
              <a:buClr>
                <a:srgbClr val="006600"/>
              </a:buClr>
              <a:buSzPct val="80000"/>
              <a:defRPr/>
            </a:pPr>
            <a:r>
              <a:rPr lang="en-US" altLang="zh-CN" sz="2400" b="1" dirty="0" smtClean="0">
                <a:latin typeface="楷体" pitchFamily="49" charset="-122"/>
                <a:ea typeface="楷体" pitchFamily="49" charset="-122"/>
              </a:rPr>
              <a:t>F=40000N</a:t>
            </a:r>
            <a:r>
              <a:rPr lang="zh-CN" altLang="en-US" sz="2400" b="1" dirty="0" smtClean="0">
                <a:latin typeface="楷体" pitchFamily="49" charset="-122"/>
                <a:ea typeface="楷体" pitchFamily="49" charset="-122"/>
              </a:rPr>
              <a:t>时，</a:t>
            </a:r>
            <a:r>
              <a:rPr lang="en-US" altLang="zh-CN" sz="2400" b="1" dirty="0">
                <a:latin typeface="楷体" pitchFamily="49" charset="-122"/>
                <a:ea typeface="楷体" pitchFamily="49" charset="-122"/>
              </a:rPr>
              <a:t> P</a:t>
            </a:r>
            <a:r>
              <a:rPr lang="en-US" altLang="zh-CN" sz="2400" b="1" baseline="-25000" dirty="0">
                <a:latin typeface="楷体" pitchFamily="49" charset="-122"/>
                <a:ea typeface="楷体" pitchFamily="49" charset="-122"/>
              </a:rPr>
              <a:t>1</a:t>
            </a:r>
            <a:r>
              <a:rPr lang="en-US" altLang="zh-CN" sz="2400" b="1" dirty="0">
                <a:latin typeface="楷体" pitchFamily="49" charset="-122"/>
                <a:ea typeface="楷体" pitchFamily="49" charset="-122"/>
              </a:rPr>
              <a:t>A</a:t>
            </a:r>
            <a:r>
              <a:rPr lang="en-US" altLang="zh-CN" sz="2400" b="1" baseline="-25000" dirty="0">
                <a:latin typeface="楷体" pitchFamily="49" charset="-122"/>
                <a:ea typeface="楷体" pitchFamily="49" charset="-122"/>
              </a:rPr>
              <a:t>1 </a:t>
            </a: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2</a:t>
            </a:r>
            <a:r>
              <a:rPr lang="en-US" altLang="zh-CN" sz="2400" b="1" baseline="-25000" dirty="0">
                <a:latin typeface="楷体" pitchFamily="49" charset="-122"/>
                <a:ea typeface="楷体" pitchFamily="49" charset="-122"/>
              </a:rPr>
              <a:t>1</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2</a:t>
            </a:r>
            <a:r>
              <a:rPr lang="en-US" altLang="zh-CN" sz="2400" b="1" dirty="0" smtClean="0">
                <a:latin typeface="楷体" pitchFamily="49" charset="-122"/>
                <a:ea typeface="楷体" pitchFamily="49" charset="-122"/>
              </a:rPr>
              <a:t>+ F  </a:t>
            </a:r>
            <a:r>
              <a:rPr lang="en-US" altLang="zh-CN" sz="2400" b="1" dirty="0" smtClean="0">
                <a:solidFill>
                  <a:srgbClr val="C00000"/>
                </a:solidFill>
                <a:latin typeface="楷体" pitchFamily="49" charset="-122"/>
                <a:ea typeface="楷体" pitchFamily="49" charset="-122"/>
              </a:rPr>
              <a:t>P</a:t>
            </a:r>
            <a:r>
              <a:rPr lang="en-US" altLang="zh-CN" sz="2400" b="1" baseline="-25000" dirty="0" smtClean="0">
                <a:solidFill>
                  <a:srgbClr val="C00000"/>
                </a:solidFill>
                <a:latin typeface="楷体" pitchFamily="49" charset="-122"/>
                <a:ea typeface="楷体" pitchFamily="49" charset="-122"/>
              </a:rPr>
              <a:t>21</a:t>
            </a:r>
            <a:r>
              <a:rPr lang="en-US" altLang="zh-CN" sz="2400" b="1" dirty="0" smtClean="0">
                <a:solidFill>
                  <a:srgbClr val="C00000"/>
                </a:solidFill>
                <a:latin typeface="楷体" pitchFamily="49" charset="-122"/>
                <a:ea typeface="楷体" pitchFamily="49" charset="-122"/>
              </a:rPr>
              <a:t>= 0.8MPa </a:t>
            </a:r>
            <a:r>
              <a:rPr lang="zh-CN" altLang="en-US" sz="2400" b="1" dirty="0" smtClean="0">
                <a:latin typeface="楷体" pitchFamily="49" charset="-122"/>
                <a:ea typeface="楷体" pitchFamily="49" charset="-122"/>
              </a:rPr>
              <a:t> </a:t>
            </a:r>
            <a:endParaRPr lang="en-US" altLang="zh-CN" sz="2400" b="1" dirty="0" smtClean="0">
              <a:latin typeface="楷体" pitchFamily="49" charset="-122"/>
              <a:ea typeface="楷体" pitchFamily="49" charset="-122"/>
            </a:endParaRPr>
          </a:p>
          <a:p>
            <a:pPr>
              <a:lnSpc>
                <a:spcPct val="150000"/>
              </a:lnSpc>
              <a:spcBef>
                <a:spcPts val="0"/>
              </a:spcBef>
              <a:buClr>
                <a:srgbClr val="006600"/>
              </a:buClr>
              <a:buSzPct val="80000"/>
              <a:defRPr/>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000" b="1" dirty="0" smtClean="0">
                <a:latin typeface="楷体" pitchFamily="49" charset="-122"/>
                <a:ea typeface="楷体" pitchFamily="49" charset="-122"/>
              </a:rPr>
              <a:t>回油节流调速回路，节流阀进口压力是有杆腔压力，出口压力是</a:t>
            </a:r>
            <a:r>
              <a:rPr lang="en-US" altLang="zh-CN" sz="2000" b="1" dirty="0" smtClean="0">
                <a:latin typeface="楷体" pitchFamily="49" charset="-122"/>
                <a:ea typeface="楷体" pitchFamily="49" charset="-122"/>
              </a:rPr>
              <a:t>0,</a:t>
            </a:r>
            <a:r>
              <a:rPr lang="zh-CN" altLang="en-US" sz="2000" b="1" dirty="0" smtClean="0">
                <a:latin typeface="楷体" pitchFamily="49" charset="-122"/>
                <a:ea typeface="楷体" pitchFamily="49" charset="-122"/>
              </a:rPr>
              <a:t>节流阀的开口没变化，只是压差有变化。</a:t>
            </a:r>
            <a:endParaRPr lang="en-US" altLang="zh-CN" sz="2000" b="1" dirty="0" smtClean="0">
              <a:latin typeface="楷体" pitchFamily="49" charset="-122"/>
              <a:ea typeface="楷体" pitchFamily="49" charset="-122"/>
            </a:endParaRPr>
          </a:p>
          <a:p>
            <a:pPr>
              <a:lnSpc>
                <a:spcPct val="150000"/>
              </a:lnSpc>
              <a:spcBef>
                <a:spcPts val="600"/>
              </a:spcBef>
              <a:buClr>
                <a:srgbClr val="006600"/>
              </a:buClr>
              <a:buSzPct val="80000"/>
              <a:defRPr/>
            </a:pPr>
            <a:r>
              <a:rPr lang="en-US" altLang="zh-CN" sz="2400" b="1" dirty="0" smtClean="0">
                <a:solidFill>
                  <a:srgbClr val="FF0000"/>
                </a:solidFill>
                <a:latin typeface="楷体" pitchFamily="49" charset="-122"/>
                <a:ea typeface="楷体" pitchFamily="49" charset="-122"/>
              </a:rPr>
              <a:t>   V</a:t>
            </a:r>
            <a:r>
              <a:rPr lang="en-US" altLang="zh-CN" sz="2400" b="1" baseline="-25000" dirty="0" smtClean="0">
                <a:solidFill>
                  <a:srgbClr val="FF0000"/>
                </a:solidFill>
                <a:latin typeface="楷体" pitchFamily="49" charset="-122"/>
                <a:ea typeface="楷体" pitchFamily="49" charset="-122"/>
              </a:rPr>
              <a:t>2</a:t>
            </a:r>
            <a:r>
              <a:rPr lang="en-US" altLang="zh-CN" sz="2400" b="1" dirty="0" smtClean="0">
                <a:solidFill>
                  <a:srgbClr val="FF0000"/>
                </a:solidFill>
                <a:latin typeface="楷体" pitchFamily="49" charset="-122"/>
                <a:ea typeface="楷体" pitchFamily="49" charset="-122"/>
              </a:rPr>
              <a:t>=</a:t>
            </a:r>
            <a:r>
              <a:rPr lang="zh-CN" altLang="en-US" sz="2400" b="1" dirty="0" smtClean="0">
                <a:solidFill>
                  <a:srgbClr val="FF0000"/>
                </a:solidFill>
                <a:latin typeface="楷体" pitchFamily="49" charset="-122"/>
                <a:ea typeface="楷体" pitchFamily="49" charset="-122"/>
              </a:rPr>
              <a:t>（</a:t>
            </a:r>
            <a:r>
              <a:rPr lang="en-US" altLang="zh-CN" sz="2400" b="1" dirty="0">
                <a:solidFill>
                  <a:srgbClr val="FF0000"/>
                </a:solidFill>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P</a:t>
            </a:r>
            <a:r>
              <a:rPr lang="en-US" altLang="zh-CN" sz="2400" b="1" baseline="-25000" dirty="0" smtClean="0">
                <a:solidFill>
                  <a:srgbClr val="FF0000"/>
                </a:solidFill>
                <a:latin typeface="楷体" pitchFamily="49" charset="-122"/>
                <a:ea typeface="楷体" pitchFamily="49" charset="-122"/>
              </a:rPr>
              <a:t>2</a:t>
            </a:r>
            <a:r>
              <a:rPr lang="en-US" altLang="zh-CN" sz="2400" b="1" dirty="0" smtClean="0">
                <a:solidFill>
                  <a:srgbClr val="FF0000"/>
                </a:solidFill>
                <a:latin typeface="楷体" pitchFamily="49" charset="-122"/>
                <a:ea typeface="楷体" pitchFamily="49" charset="-122"/>
              </a:rPr>
              <a:t>/ P</a:t>
            </a:r>
            <a:r>
              <a:rPr lang="en-US" altLang="zh-CN" sz="2400" b="1" baseline="-25000" dirty="0" smtClean="0">
                <a:solidFill>
                  <a:srgbClr val="FF0000"/>
                </a:solidFill>
                <a:latin typeface="楷体" pitchFamily="49" charset="-122"/>
                <a:ea typeface="楷体" pitchFamily="49" charset="-122"/>
              </a:rPr>
              <a:t>21</a:t>
            </a:r>
            <a:r>
              <a:rPr lang="en-US" altLang="zh-CN" sz="2400" b="1" dirty="0" smtClean="0">
                <a:solidFill>
                  <a:srgbClr val="FF0000"/>
                </a:solidFill>
                <a:latin typeface="楷体" pitchFamily="49" charset="-122"/>
                <a:ea typeface="楷体" pitchFamily="49" charset="-122"/>
              </a:rPr>
              <a:t>)</a:t>
            </a:r>
            <a:r>
              <a:rPr lang="en-US" altLang="zh-CN" sz="2400" b="1" baseline="30000" dirty="0" smtClean="0">
                <a:solidFill>
                  <a:srgbClr val="FF0000"/>
                </a:solidFill>
                <a:latin typeface="楷体" pitchFamily="49" charset="-122"/>
                <a:ea typeface="楷体" pitchFamily="49" charset="-122"/>
              </a:rPr>
              <a:t>1/2</a:t>
            </a:r>
            <a:r>
              <a:rPr lang="en-US" altLang="zh-CN" sz="2400" b="1" dirty="0" smtClean="0">
                <a:solidFill>
                  <a:srgbClr val="FF0000"/>
                </a:solidFill>
                <a:latin typeface="楷体" pitchFamily="49" charset="-122"/>
                <a:ea typeface="楷体" pitchFamily="49" charset="-122"/>
              </a:rPr>
              <a:t>V = 0.66m/min = 0.011m/s</a:t>
            </a:r>
          </a:p>
        </p:txBody>
      </p:sp>
      <p:sp>
        <p:nvSpPr>
          <p:cNvPr id="4" name="Text Box 5"/>
          <p:cNvSpPr txBox="1">
            <a:spLocks noChangeArrowheads="1"/>
          </p:cNvSpPr>
          <p:nvPr/>
        </p:nvSpPr>
        <p:spPr bwMode="auto">
          <a:xfrm>
            <a:off x="0" y="-141890"/>
            <a:ext cx="9144000" cy="2400657"/>
          </a:xfrm>
          <a:prstGeom prst="rect">
            <a:avLst/>
          </a:prstGeom>
          <a:solidFill>
            <a:srgbClr val="92D050"/>
          </a:solidFill>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pP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图</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6-9</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所示的回油节流调速回路，已知液压泵的供油流量</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25L/min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，负载为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40000N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，溢流阀调定压力</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5.4MPa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，液压缸无杆腔面积为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A1=80ⅹ10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，有杆腔面积</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A2=40ⅹ10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，液压缸工进速度</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0.18m/min,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不考虑管路损失和液压缸的摩擦损失，试计</a:t>
            </a:r>
            <a:endPar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endParaRPr>
          </a:p>
          <a:p>
            <a:pPr>
              <a:lnSpc>
                <a:spcPct val="125000"/>
              </a:lnSpc>
            </a:pP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）当负载为零时，活塞的运动速度和回油腔的压力？</a:t>
            </a:r>
            <a:endPar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5" name="矩形 4"/>
          <p:cNvSpPr/>
          <p:nvPr/>
        </p:nvSpPr>
        <p:spPr>
          <a:xfrm>
            <a:off x="6867415" y="6486711"/>
            <a:ext cx="2276585" cy="424732"/>
          </a:xfrm>
          <a:prstGeom prst="rect">
            <a:avLst/>
          </a:prstGeom>
          <a:solidFill>
            <a:schemeClr val="accent5"/>
          </a:solidFill>
        </p:spPr>
        <p:txBody>
          <a:bodyPr wrap="none">
            <a:spAutoFit/>
          </a:bodyPr>
          <a:lstStyle/>
          <a:p>
            <a:pPr>
              <a:lnSpc>
                <a:spcPct val="120000"/>
              </a:lnSpc>
              <a:buClr>
                <a:srgbClr val="006600"/>
              </a:buClr>
              <a:buSzPct val="80000"/>
              <a:defRPr/>
            </a:pPr>
            <a:r>
              <a:rPr lang="zh-CN" altLang="en-US" b="1" dirty="0" smtClean="0">
                <a:latin typeface="楷体" pitchFamily="49" charset="-122"/>
                <a:ea typeface="楷体" pitchFamily="49" charset="-122"/>
              </a:rPr>
              <a:t>节流阀回油节流调速</a:t>
            </a:r>
            <a:endParaRPr lang="en-US" altLang="zh-CN" b="1" dirty="0" smtClean="0">
              <a:latin typeface="楷体" pitchFamily="49" charset="-122"/>
              <a:ea typeface="楷体" pitchFamily="49" charset="-122"/>
            </a:endParaRPr>
          </a:p>
        </p:txBody>
      </p:sp>
      <p:pic>
        <p:nvPicPr>
          <p:cNvPr id="6" name="Picture 7"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802" y="3401896"/>
            <a:ext cx="2274319" cy="19416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056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875513"/>
            <a:ext cx="9154228" cy="4991751"/>
          </a:xfrm>
          <a:prstGeom prst="rect">
            <a:avLst/>
          </a:prstGeom>
          <a:solidFill>
            <a:schemeClr val="bg2"/>
          </a:solidFill>
        </p:spPr>
        <p:txBody>
          <a:bodyPr wrap="square">
            <a:spAutoFit/>
          </a:bodyPr>
          <a:lstStyle/>
          <a:p>
            <a:pPr>
              <a:lnSpc>
                <a:spcPct val="150000"/>
              </a:lnSpc>
              <a:buClr>
                <a:srgbClr val="006600"/>
              </a:buClr>
              <a:buSzPct val="80000"/>
              <a:defRPr/>
            </a:pPr>
            <a:r>
              <a:rPr lang="en-US" altLang="zh-CN" sz="2400" b="1" dirty="0" smtClean="0">
                <a:latin typeface="楷体" pitchFamily="49" charset="-122"/>
                <a:ea typeface="楷体" pitchFamily="49" charset="-122"/>
              </a:rPr>
              <a:t>1)</a:t>
            </a:r>
            <a:r>
              <a:rPr lang="zh-CN" altLang="en-US" sz="2400" b="1" dirty="0" smtClean="0">
                <a:latin typeface="楷体" pitchFamily="49" charset="-122"/>
                <a:ea typeface="楷体" pitchFamily="49" charset="-122"/>
              </a:rPr>
              <a:t>活塞杆的运动速度</a:t>
            </a:r>
            <a:endParaRPr lang="en-US" altLang="zh-CN" sz="2400" b="1" dirty="0" smtClean="0">
              <a:latin typeface="楷体" pitchFamily="49" charset="-122"/>
              <a:ea typeface="楷体" pitchFamily="49" charset="-122"/>
            </a:endParaRPr>
          </a:p>
          <a:p>
            <a:pPr>
              <a:lnSpc>
                <a:spcPct val="150000"/>
              </a:lnSpc>
              <a:buClr>
                <a:srgbClr val="006600"/>
              </a:buClr>
              <a:buSzPct val="80000"/>
              <a:defRPr/>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已知负载为</a:t>
            </a:r>
            <a:r>
              <a:rPr lang="en-US" altLang="zh-CN" sz="2400" b="1" dirty="0" smtClean="0">
                <a:latin typeface="楷体" pitchFamily="49" charset="-122"/>
                <a:ea typeface="楷体" pitchFamily="49" charset="-122"/>
              </a:rPr>
              <a:t>4000N</a:t>
            </a:r>
            <a:r>
              <a:rPr lang="zh-CN" altLang="en-US" sz="2400" b="1" dirty="0" smtClean="0">
                <a:latin typeface="楷体" pitchFamily="49" charset="-122"/>
                <a:ea typeface="楷体" pitchFamily="49" charset="-122"/>
              </a:rPr>
              <a:t>，无杆腔面积</a:t>
            </a:r>
            <a:r>
              <a:rPr lang="en-US" altLang="zh-CN" sz="2400" b="1" dirty="0" smtClean="0">
                <a:latin typeface="楷体" pitchFamily="49" charset="-122"/>
                <a:ea typeface="楷体" pitchFamily="49" charset="-122"/>
              </a:rPr>
              <a:t>20×10</a:t>
            </a:r>
            <a:r>
              <a:rPr lang="en-US" altLang="zh-CN" sz="2400" b="1" baseline="30000" dirty="0" smtClean="0">
                <a:latin typeface="楷体" pitchFamily="49" charset="-122"/>
                <a:ea typeface="楷体" pitchFamily="49" charset="-122"/>
              </a:rPr>
              <a:t>-4</a:t>
            </a:r>
            <a:r>
              <a:rPr lang="en-US" altLang="zh-CN" sz="2400" b="1" dirty="0" smtClean="0">
                <a:latin typeface="楷体" pitchFamily="49" charset="-122"/>
                <a:ea typeface="楷体" pitchFamily="49" charset="-122"/>
              </a:rPr>
              <a:t>m</a:t>
            </a:r>
            <a:r>
              <a:rPr lang="en-US" altLang="zh-CN" sz="2400" b="1" baseline="30000" dirty="0" smtClean="0">
                <a:latin typeface="楷体" pitchFamily="49" charset="-122"/>
                <a:ea typeface="楷体" pitchFamily="49" charset="-122"/>
              </a:rPr>
              <a:t>2</a:t>
            </a:r>
          </a:p>
          <a:p>
            <a:pPr>
              <a:lnSpc>
                <a:spcPct val="150000"/>
              </a:lnSpc>
              <a:buClr>
                <a:srgbClr val="006600"/>
              </a:buClr>
              <a:buSzPct val="80000"/>
              <a:defRPr/>
            </a:pPr>
            <a:r>
              <a:rPr lang="zh-CN" altLang="en-US" sz="2400" b="1" dirty="0" smtClean="0">
                <a:latin typeface="楷体" pitchFamily="49" charset="-122"/>
                <a:ea typeface="楷体" pitchFamily="49" charset="-122"/>
              </a:rPr>
              <a:t>   节流阀出口压力：</a:t>
            </a:r>
            <a:r>
              <a:rPr lang="en-US" altLang="zh-CN" sz="2400" b="1" dirty="0" smtClean="0">
                <a:latin typeface="楷体" pitchFamily="49" charset="-122"/>
                <a:ea typeface="楷体" pitchFamily="49" charset="-122"/>
              </a:rPr>
              <a:t>P= F/A = 2MPa</a:t>
            </a:r>
          </a:p>
          <a:p>
            <a:pPr>
              <a:lnSpc>
                <a:spcPct val="150000"/>
              </a:lnSpc>
              <a:buClr>
                <a:srgbClr val="006600"/>
              </a:buClr>
              <a:buSzPct val="80000"/>
              <a:defRPr/>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节流阀进口压力</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溢流阀调定压力 </a:t>
            </a:r>
            <a:r>
              <a:rPr lang="en-US" altLang="zh-CN" sz="2400" b="1" dirty="0" smtClean="0">
                <a:latin typeface="楷体" pitchFamily="49" charset="-122"/>
                <a:ea typeface="楷体" pitchFamily="49" charset="-122"/>
              </a:rPr>
              <a:t>= 3MPa</a:t>
            </a:r>
          </a:p>
          <a:p>
            <a:pPr>
              <a:lnSpc>
                <a:spcPct val="150000"/>
              </a:lnSpc>
              <a:buClr>
                <a:srgbClr val="006600"/>
              </a:buClr>
              <a:buSzPct val="80000"/>
              <a:defRPr/>
            </a:pPr>
            <a:r>
              <a:rPr lang="zh-CN" altLang="en-US" sz="2400" b="1" dirty="0" smtClean="0">
                <a:latin typeface="楷体" pitchFamily="49" charset="-122"/>
                <a:ea typeface="楷体" pitchFamily="49" charset="-122"/>
              </a:rPr>
              <a:t>   节流阀进出口压差力：</a:t>
            </a:r>
            <a:r>
              <a:rPr lang="zh-CN" altLang="en-US" sz="2400" b="1" dirty="0" smtClean="0">
                <a:solidFill>
                  <a:srgbClr val="FF0000"/>
                </a:solidFill>
                <a:latin typeface="楷体" pitchFamily="49" charset="-122"/>
                <a:ea typeface="楷体" pitchFamily="49" charset="-122"/>
              </a:rPr>
              <a:t>△</a:t>
            </a:r>
            <a:r>
              <a:rPr lang="en-US" altLang="zh-CN" sz="2400" b="1" dirty="0" smtClean="0">
                <a:solidFill>
                  <a:srgbClr val="FF0000"/>
                </a:solidFill>
                <a:latin typeface="楷体" pitchFamily="49" charset="-122"/>
                <a:ea typeface="楷体" pitchFamily="49" charset="-122"/>
              </a:rPr>
              <a:t>P</a:t>
            </a:r>
            <a:r>
              <a:rPr lang="en-US" altLang="zh-CN" sz="2400" b="1" dirty="0" smtClean="0">
                <a:latin typeface="楷体" pitchFamily="49" charset="-122"/>
                <a:ea typeface="楷体" pitchFamily="49" charset="-122"/>
              </a:rPr>
              <a:t>=</a:t>
            </a:r>
            <a:r>
              <a:rPr lang="en-US" altLang="zh-CN" sz="2400" b="1" dirty="0" err="1" smtClean="0">
                <a:latin typeface="楷体" pitchFamily="49" charset="-122"/>
                <a:ea typeface="楷体" pitchFamily="49" charset="-122"/>
              </a:rPr>
              <a:t>P</a:t>
            </a:r>
            <a:r>
              <a:rPr lang="en-US" altLang="zh-CN" sz="2400" b="1" baseline="-25000" dirty="0" err="1"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 </a:t>
            </a:r>
            <a:r>
              <a:rPr lang="en-US" altLang="zh-CN" sz="2400" b="1" dirty="0" smtClean="0">
                <a:latin typeface="楷体" pitchFamily="49" charset="-122"/>
                <a:ea typeface="楷体" pitchFamily="49" charset="-122"/>
              </a:rPr>
              <a:t>-2 = 3-2 = 1MPa</a:t>
            </a:r>
          </a:p>
          <a:p>
            <a:pPr>
              <a:lnSpc>
                <a:spcPct val="150000"/>
              </a:lnSpc>
              <a:buClr>
                <a:srgbClr val="006600"/>
              </a:buClr>
              <a:buSzPct val="80000"/>
              <a:defRPr/>
            </a:pPr>
            <a:r>
              <a:rPr lang="en-US" altLang="zh-CN" sz="2400" b="1" dirty="0">
                <a:solidFill>
                  <a:srgbClr val="FF0000"/>
                </a:solidFill>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  </a:t>
            </a:r>
            <a:r>
              <a:rPr lang="zh-CN" altLang="en-US" sz="2400" b="1" dirty="0" smtClean="0">
                <a:latin typeface="楷体" pitchFamily="49" charset="-122"/>
                <a:ea typeface="楷体" pitchFamily="49" charset="-122"/>
              </a:rPr>
              <a:t>已知</a:t>
            </a:r>
            <a:r>
              <a:rPr lang="en-US" altLang="zh-CN" sz="2400" b="1" dirty="0" smtClean="0">
                <a:latin typeface="楷体" pitchFamily="49" charset="-122"/>
                <a:ea typeface="楷体" pitchFamily="49" charset="-122"/>
              </a:rPr>
              <a:t>C</a:t>
            </a:r>
            <a:r>
              <a:rPr lang="en-US" altLang="zh-CN" sz="2400" b="1" baseline="-25000" dirty="0" smtClean="0">
                <a:latin typeface="楷体" pitchFamily="49" charset="-122"/>
                <a:ea typeface="楷体" pitchFamily="49" charset="-122"/>
              </a:rPr>
              <a:t>d</a:t>
            </a:r>
            <a:r>
              <a:rPr lang="en-US" altLang="zh-CN" sz="2400" b="1" dirty="0" smtClean="0">
                <a:latin typeface="楷体" pitchFamily="49" charset="-122"/>
                <a:ea typeface="楷体" pitchFamily="49" charset="-122"/>
              </a:rPr>
              <a:t>=0.62</a:t>
            </a:r>
            <a:r>
              <a:rPr lang="el-GR"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a:t>
            </a:r>
            <a:r>
              <a:rPr lang="el-GR" altLang="zh-CN" sz="2400" b="1" dirty="0" smtClean="0">
                <a:latin typeface="楷体" pitchFamily="49" charset="-122"/>
                <a:ea typeface="楷体" pitchFamily="49" charset="-122"/>
              </a:rPr>
              <a:t>ρ</a:t>
            </a:r>
            <a:r>
              <a:rPr lang="en-US" altLang="zh-CN" sz="2400" b="1" dirty="0" smtClean="0">
                <a:latin typeface="楷体" pitchFamily="49" charset="-122"/>
                <a:ea typeface="楷体" pitchFamily="49" charset="-122"/>
              </a:rPr>
              <a:t>=900kg/m</a:t>
            </a:r>
            <a:r>
              <a:rPr lang="en-US" altLang="zh-CN" sz="2400" b="1" baseline="30000" dirty="0" smtClean="0">
                <a:latin typeface="楷体" pitchFamily="49" charset="-122"/>
                <a:ea typeface="楷体" pitchFamily="49" charset="-122"/>
              </a:rPr>
              <a:t>3</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A</a:t>
            </a:r>
            <a:r>
              <a:rPr lang="en-US" altLang="zh-CN" sz="2400" b="1" baseline="-25000" dirty="0" smtClean="0">
                <a:latin typeface="楷体" pitchFamily="49" charset="-122"/>
                <a:ea typeface="楷体" pitchFamily="49" charset="-122"/>
              </a:rPr>
              <a:t>T</a:t>
            </a:r>
            <a:r>
              <a:rPr lang="en-US" altLang="zh-CN" sz="2400" b="1" dirty="0" smtClean="0">
                <a:latin typeface="楷体" pitchFamily="49" charset="-122"/>
                <a:ea typeface="楷体" pitchFamily="49" charset="-122"/>
              </a:rPr>
              <a:t>=0.01×10</a:t>
            </a:r>
            <a:r>
              <a:rPr lang="en-US" altLang="zh-CN" sz="2400" b="1" baseline="30000" dirty="0" smtClean="0">
                <a:latin typeface="楷体" pitchFamily="49" charset="-122"/>
                <a:ea typeface="楷体" pitchFamily="49" charset="-122"/>
              </a:rPr>
              <a:t>-4</a:t>
            </a:r>
            <a:r>
              <a:rPr lang="en-US" altLang="zh-CN" sz="2400" b="1" dirty="0" smtClean="0">
                <a:latin typeface="楷体" pitchFamily="49" charset="-122"/>
                <a:ea typeface="楷体" pitchFamily="49" charset="-122"/>
              </a:rPr>
              <a:t>m</a:t>
            </a:r>
            <a:r>
              <a:rPr lang="en-US" altLang="zh-CN" sz="2400" b="1" baseline="30000" dirty="0" smtClean="0">
                <a:latin typeface="楷体" pitchFamily="49" charset="-122"/>
                <a:ea typeface="楷体" pitchFamily="49" charset="-122"/>
              </a:rPr>
              <a:t>2</a:t>
            </a:r>
            <a:endParaRPr lang="en-US" altLang="zh-CN" sz="2400" b="1" baseline="30000" dirty="0">
              <a:latin typeface="楷体" pitchFamily="49" charset="-122"/>
              <a:ea typeface="楷体" pitchFamily="49" charset="-122"/>
            </a:endParaRPr>
          </a:p>
          <a:p>
            <a:pPr>
              <a:lnSpc>
                <a:spcPct val="150000"/>
              </a:lnSpc>
              <a:buClr>
                <a:srgbClr val="006600"/>
              </a:buClr>
              <a:buSzPct val="80000"/>
              <a:defRPr/>
            </a:pPr>
            <a:r>
              <a:rPr lang="en-US" altLang="zh-CN" sz="2400" b="1" dirty="0" smtClean="0">
                <a:solidFill>
                  <a:srgbClr val="FF0000"/>
                </a:solidFill>
                <a:latin typeface="楷体" pitchFamily="49" charset="-122"/>
                <a:ea typeface="楷体" pitchFamily="49" charset="-122"/>
              </a:rPr>
              <a:t>    q = C</a:t>
            </a:r>
            <a:r>
              <a:rPr lang="en-US" altLang="zh-CN" sz="2400" b="1" baseline="-25000" dirty="0" smtClean="0">
                <a:solidFill>
                  <a:srgbClr val="FF0000"/>
                </a:solidFill>
                <a:latin typeface="楷体" pitchFamily="49" charset="-122"/>
                <a:ea typeface="楷体" pitchFamily="49" charset="-122"/>
              </a:rPr>
              <a:t>d</a:t>
            </a:r>
            <a:r>
              <a:rPr lang="en-US" altLang="zh-CN" sz="2400" b="1" dirty="0" smtClean="0">
                <a:solidFill>
                  <a:srgbClr val="FF0000"/>
                </a:solidFill>
                <a:latin typeface="楷体" pitchFamily="49" charset="-122"/>
                <a:ea typeface="楷体" pitchFamily="49" charset="-122"/>
              </a:rPr>
              <a:t> A</a:t>
            </a:r>
            <a:r>
              <a:rPr lang="en-US" altLang="zh-CN" sz="2400" b="1" baseline="-25000" dirty="0" smtClean="0">
                <a:solidFill>
                  <a:srgbClr val="FF0000"/>
                </a:solidFill>
                <a:latin typeface="楷体" pitchFamily="49" charset="-122"/>
                <a:ea typeface="楷体" pitchFamily="49" charset="-122"/>
              </a:rPr>
              <a:t>T</a:t>
            </a:r>
            <a:r>
              <a:rPr lang="en-US" altLang="zh-CN" sz="2400" b="1" dirty="0" smtClean="0">
                <a:solidFill>
                  <a:srgbClr val="FF0000"/>
                </a:solidFill>
                <a:latin typeface="楷体" pitchFamily="49" charset="-122"/>
                <a:ea typeface="楷体" pitchFamily="49" charset="-122"/>
              </a:rPr>
              <a:t>(2△P/</a:t>
            </a:r>
            <a:r>
              <a:rPr lang="el-GR" altLang="zh-CN" sz="2400" b="1" dirty="0" smtClean="0">
                <a:solidFill>
                  <a:srgbClr val="FF0000"/>
                </a:solidFill>
                <a:latin typeface="楷体" pitchFamily="49" charset="-122"/>
                <a:ea typeface="楷体" pitchFamily="49" charset="-122"/>
              </a:rPr>
              <a:t>ρ</a:t>
            </a:r>
            <a:r>
              <a:rPr lang="en-US" altLang="zh-CN" sz="2400" b="1" dirty="0" smtClean="0">
                <a:solidFill>
                  <a:srgbClr val="FF0000"/>
                </a:solidFill>
                <a:latin typeface="楷体" pitchFamily="49" charset="-122"/>
                <a:ea typeface="楷体" pitchFamily="49" charset="-122"/>
              </a:rPr>
              <a:t>)</a:t>
            </a:r>
            <a:r>
              <a:rPr lang="en-US" altLang="zh-CN" sz="2400" b="1" baseline="30000" dirty="0" smtClean="0">
                <a:solidFill>
                  <a:srgbClr val="FF0000"/>
                </a:solidFill>
                <a:latin typeface="楷体" pitchFamily="49" charset="-122"/>
                <a:ea typeface="楷体" pitchFamily="49" charset="-122"/>
              </a:rPr>
              <a:t>1/2 (</a:t>
            </a:r>
            <a:r>
              <a:rPr lang="zh-CN" altLang="en-US" sz="2400" b="1" baseline="30000" dirty="0" smtClean="0">
                <a:solidFill>
                  <a:srgbClr val="FF0000"/>
                </a:solidFill>
                <a:latin typeface="楷体" pitchFamily="49" charset="-122"/>
                <a:ea typeface="楷体" pitchFamily="49" charset="-122"/>
              </a:rPr>
              <a:t>薄壁小孔）</a:t>
            </a:r>
            <a:endParaRPr lang="en-US" altLang="zh-CN" sz="2400" b="1" baseline="30000" dirty="0" smtClean="0">
              <a:solidFill>
                <a:srgbClr val="FF0000"/>
              </a:solidFill>
              <a:latin typeface="楷体" pitchFamily="49" charset="-122"/>
              <a:ea typeface="楷体" pitchFamily="49" charset="-122"/>
            </a:endParaRPr>
          </a:p>
          <a:p>
            <a:pPr>
              <a:lnSpc>
                <a:spcPct val="150000"/>
              </a:lnSpc>
              <a:buClr>
                <a:srgbClr val="006600"/>
              </a:buClr>
              <a:buSzPct val="80000"/>
              <a:defRPr/>
            </a:pPr>
            <a:r>
              <a:rPr lang="en-US" altLang="zh-CN" sz="2400" b="1" baseline="30000" dirty="0" smtClean="0">
                <a:latin typeface="楷体" pitchFamily="49" charset="-122"/>
                <a:ea typeface="楷体" pitchFamily="49" charset="-122"/>
              </a:rPr>
              <a:t>         </a:t>
            </a:r>
            <a:r>
              <a:rPr lang="en-US" altLang="zh-CN" sz="2400" b="1" dirty="0" smtClean="0">
                <a:latin typeface="楷体" pitchFamily="49" charset="-122"/>
                <a:ea typeface="楷体" pitchFamily="49" charset="-122"/>
              </a:rPr>
              <a:t>=  2.92×10</a:t>
            </a:r>
            <a:r>
              <a:rPr lang="en-US" altLang="zh-CN" sz="2400" b="1" baseline="30000" dirty="0" smtClean="0">
                <a:latin typeface="楷体" pitchFamily="49" charset="-122"/>
                <a:ea typeface="楷体" pitchFamily="49" charset="-122"/>
              </a:rPr>
              <a:t>-5</a:t>
            </a:r>
            <a:r>
              <a:rPr lang="en-US" altLang="zh-CN" sz="2400" b="1" dirty="0" smtClean="0">
                <a:latin typeface="楷体" pitchFamily="49" charset="-122"/>
                <a:ea typeface="楷体" pitchFamily="49" charset="-122"/>
              </a:rPr>
              <a:t>m</a:t>
            </a:r>
            <a:r>
              <a:rPr lang="en-US" altLang="zh-CN" sz="2400" b="1" baseline="30000" dirty="0" smtClean="0">
                <a:latin typeface="楷体" pitchFamily="49" charset="-122"/>
                <a:ea typeface="楷体" pitchFamily="49" charset="-122"/>
              </a:rPr>
              <a:t>3</a:t>
            </a:r>
            <a:r>
              <a:rPr lang="en-US" altLang="zh-CN" sz="2400" b="1" dirty="0" smtClean="0">
                <a:latin typeface="楷体" pitchFamily="49" charset="-122"/>
                <a:ea typeface="楷体" pitchFamily="49" charset="-122"/>
              </a:rPr>
              <a:t>/s</a:t>
            </a:r>
            <a:r>
              <a:rPr lang="en-US" altLang="zh-CN" sz="2400" b="1" dirty="0" smtClean="0">
                <a:solidFill>
                  <a:srgbClr val="FF0000"/>
                </a:solidFill>
                <a:latin typeface="楷体" pitchFamily="49" charset="-122"/>
                <a:ea typeface="楷体" pitchFamily="49" charset="-122"/>
              </a:rPr>
              <a:t> </a:t>
            </a:r>
            <a:r>
              <a:rPr lang="zh-CN" altLang="en-US" sz="2400" b="1" dirty="0" smtClean="0">
                <a:latin typeface="楷体" pitchFamily="49" charset="-122"/>
                <a:ea typeface="楷体" pitchFamily="49" charset="-122"/>
              </a:rPr>
              <a:t>（通过节流阀进入无杆腔的流量）</a:t>
            </a:r>
            <a:endParaRPr lang="en-US" altLang="zh-CN" sz="2400" b="1" dirty="0" smtClean="0">
              <a:latin typeface="楷体" pitchFamily="49" charset="-122"/>
              <a:ea typeface="楷体" pitchFamily="49" charset="-122"/>
            </a:endParaRPr>
          </a:p>
          <a:p>
            <a:pPr>
              <a:lnSpc>
                <a:spcPct val="150000"/>
              </a:lnSpc>
              <a:buClr>
                <a:srgbClr val="006600"/>
              </a:buClr>
              <a:buSzPct val="80000"/>
              <a:defRPr/>
            </a:pPr>
            <a:r>
              <a:rPr lang="en-US" altLang="zh-CN" sz="2400" b="1" dirty="0" smtClean="0">
                <a:latin typeface="楷体" pitchFamily="49" charset="-122"/>
                <a:ea typeface="楷体" pitchFamily="49" charset="-122"/>
              </a:rPr>
              <a:t>    </a:t>
            </a:r>
            <a:r>
              <a:rPr lang="en-US" altLang="zh-CN" sz="2400" b="1" dirty="0" smtClean="0">
                <a:solidFill>
                  <a:srgbClr val="FF0000"/>
                </a:solidFill>
                <a:latin typeface="楷体" pitchFamily="49" charset="-122"/>
                <a:ea typeface="楷体" pitchFamily="49" charset="-122"/>
              </a:rPr>
              <a:t>V </a:t>
            </a:r>
            <a:r>
              <a:rPr lang="en-US" altLang="zh-CN" sz="2400" b="1" dirty="0" smtClean="0">
                <a:latin typeface="楷体" pitchFamily="49" charset="-122"/>
                <a:ea typeface="楷体" pitchFamily="49" charset="-122"/>
              </a:rPr>
              <a:t>= q/</a:t>
            </a:r>
            <a:r>
              <a:rPr lang="en-US" altLang="zh-CN" sz="2400" b="1" dirty="0" smtClean="0">
                <a:solidFill>
                  <a:srgbClr val="FF0000"/>
                </a:solidFill>
                <a:latin typeface="楷体" pitchFamily="49" charset="-122"/>
                <a:ea typeface="楷体" pitchFamily="49" charset="-122"/>
              </a:rPr>
              <a:t>A </a:t>
            </a:r>
            <a:r>
              <a:rPr lang="en-US" altLang="zh-CN" sz="2400" b="1" dirty="0" smtClean="0">
                <a:latin typeface="楷体" pitchFamily="49" charset="-122"/>
                <a:ea typeface="楷体" pitchFamily="49" charset="-122"/>
              </a:rPr>
              <a:t>= 1.46×10</a:t>
            </a:r>
            <a:r>
              <a:rPr lang="en-US" altLang="zh-CN" sz="2400" b="1" baseline="30000" dirty="0" smtClean="0">
                <a:latin typeface="楷体" pitchFamily="49" charset="-122"/>
                <a:ea typeface="楷体" pitchFamily="49" charset="-122"/>
              </a:rPr>
              <a:t>-2</a:t>
            </a:r>
            <a:r>
              <a:rPr lang="en-US" altLang="zh-CN" sz="2400" b="1" dirty="0" smtClean="0">
                <a:latin typeface="楷体" pitchFamily="49" charset="-122"/>
                <a:ea typeface="楷体" pitchFamily="49" charset="-122"/>
              </a:rPr>
              <a:t>m/s</a:t>
            </a:r>
          </a:p>
        </p:txBody>
      </p:sp>
      <p:sp>
        <p:nvSpPr>
          <p:cNvPr id="6" name="Text Box 5"/>
          <p:cNvSpPr txBox="1">
            <a:spLocks noChangeArrowheads="1"/>
          </p:cNvSpPr>
          <p:nvPr/>
        </p:nvSpPr>
        <p:spPr bwMode="auto">
          <a:xfrm>
            <a:off x="0" y="0"/>
            <a:ext cx="9144000" cy="1938992"/>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pP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6-5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图</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6-8</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所示的进油节流调速回路，已知液压泵的供油流量</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6L/min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，溢流阀调定压力</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3MPa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，液压缸无杆腔面积为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A1=20ⅹ10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，负载</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4000N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，节流阀为薄壁孔口，开口面积为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0.01ⅹ10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C</a:t>
            </a:r>
            <a:r>
              <a:rPr kumimoji="1" lang="en-US" altLang="zh-CN" sz="2400" b="1" baseline="-25000" dirty="0" smtClean="0">
                <a:effectLst>
                  <a:outerShdw blurRad="38100" dist="38100" dir="2700000" algn="tl">
                    <a:srgbClr val="C0C0C0"/>
                  </a:outerShdw>
                </a:effectLst>
                <a:latin typeface="楷体" panose="02010609060101010101" pitchFamily="49" charset="-122"/>
                <a:ea typeface="楷体" panose="02010609060101010101" pitchFamily="49" charset="-122"/>
              </a:rPr>
              <a:t>d</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=0.62,</a:t>
            </a:r>
            <a:r>
              <a:rPr kumimoji="1" lang="el-GR"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ρ</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=900kg/m3,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求  </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1</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）活塞杆的运动速度。</a:t>
            </a:r>
            <a:endPar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669" y="2122226"/>
            <a:ext cx="2232248" cy="16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867415" y="6486711"/>
            <a:ext cx="2276585" cy="380553"/>
          </a:xfrm>
          <a:prstGeom prst="rect">
            <a:avLst/>
          </a:prstGeom>
          <a:solidFill>
            <a:srgbClr val="FFC000"/>
          </a:solidFill>
        </p:spPr>
        <p:txBody>
          <a:bodyPr wrap="none">
            <a:spAutoFit/>
          </a:bodyPr>
          <a:lstStyle/>
          <a:p>
            <a:pPr>
              <a:lnSpc>
                <a:spcPct val="120000"/>
              </a:lnSpc>
              <a:buClr>
                <a:srgbClr val="006600"/>
              </a:buClr>
              <a:buSzPct val="80000"/>
              <a:defRPr/>
            </a:pPr>
            <a:r>
              <a:rPr lang="zh-CN" altLang="en-US" b="1" dirty="0" smtClean="0">
                <a:latin typeface="楷体" pitchFamily="49" charset="-122"/>
                <a:ea typeface="楷体" pitchFamily="49" charset="-122"/>
              </a:rPr>
              <a:t>节流阀进油节流调速</a:t>
            </a:r>
            <a:endParaRPr lang="en-US" altLang="zh-CN" b="1" dirty="0" smtClean="0">
              <a:latin typeface="楷体" pitchFamily="49" charset="-122"/>
              <a:ea typeface="楷体" pitchFamily="49" charset="-122"/>
            </a:endParaRPr>
          </a:p>
        </p:txBody>
      </p:sp>
    </p:spTree>
    <p:extLst>
      <p:ext uri="{BB962C8B-B14F-4D97-AF65-F5344CB8AC3E}">
        <p14:creationId xmlns:p14="http://schemas.microsoft.com/office/powerpoint/2010/main" val="3245101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0" y="0"/>
            <a:ext cx="9144000" cy="1938992"/>
          </a:xfrm>
          <a:prstGeom prst="rect">
            <a:avLst/>
          </a:prstGeom>
          <a:ln/>
          <a:extLst/>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pP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    图</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6-8</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所示的进油节流调速回路，已知液压泵的供油流量</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6L/min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，溢流阀调定压力</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3MPa</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，液压缸无杆腔面积为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A1=20ⅹ10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，负载</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4000N</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，节流阀为薄壁孔口，开口面积为</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0.01ⅹ10</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-4</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m</a:t>
            </a:r>
            <a:r>
              <a:rPr kumimoji="1" lang="en-US" altLang="zh-CN" sz="2400" b="1" baseline="30000"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C</a:t>
            </a:r>
            <a:r>
              <a:rPr kumimoji="1" lang="en-US" altLang="zh-CN" sz="2400" b="1" baseline="-25000" dirty="0" smtClean="0">
                <a:effectLst>
                  <a:outerShdw blurRad="38100" dist="38100" dir="2700000" algn="tl">
                    <a:srgbClr val="C0C0C0"/>
                  </a:outerShdw>
                </a:effectLst>
                <a:latin typeface="楷体" panose="02010609060101010101" pitchFamily="49" charset="-122"/>
                <a:ea typeface="楷体" panose="02010609060101010101" pitchFamily="49" charset="-122"/>
              </a:rPr>
              <a:t>d</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=0.62,</a:t>
            </a:r>
            <a:r>
              <a:rPr kumimoji="1" lang="el-GR"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ρ</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=900kg/m3, </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求   </a:t>
            </a:r>
            <a:r>
              <a:rPr kumimoji="1" lang="en-US" altLang="zh-CN"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2</a:t>
            </a:r>
            <a:r>
              <a:rPr kumimoji="1" lang="zh-CN" altLang="en-US" sz="2400" b="1" dirty="0" smtClean="0">
                <a:effectLst>
                  <a:outerShdw blurRad="38100" dist="38100" dir="2700000" algn="tl">
                    <a:srgbClr val="C0C0C0"/>
                  </a:outerShdw>
                </a:effectLst>
                <a:latin typeface="楷体" panose="02010609060101010101" pitchFamily="49" charset="-122"/>
                <a:ea typeface="楷体" panose="02010609060101010101" pitchFamily="49" charset="-122"/>
              </a:rPr>
              <a:t>）溢流阀的溢流量和回路效率。</a:t>
            </a:r>
            <a:endParaRPr kumimoji="1" lang="zh-CN" altLang="en-US" sz="2400" b="1" dirty="0">
              <a:effectLst>
                <a:outerShdw blurRad="38100" dist="38100" dir="2700000" algn="tl">
                  <a:srgbClr val="C0C0C0"/>
                </a:outerShdw>
              </a:effectLst>
              <a:latin typeface="楷体" panose="02010609060101010101" pitchFamily="49" charset="-122"/>
              <a:ea typeface="楷体" panose="02010609060101010101" pitchFamily="49"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752" y="2584051"/>
            <a:ext cx="2232248" cy="16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41306" y="2781690"/>
            <a:ext cx="6326109" cy="2862322"/>
          </a:xfrm>
          <a:prstGeom prst="rect">
            <a:avLst/>
          </a:prstGeom>
        </p:spPr>
        <p:txBody>
          <a:bodyPr wrap="square">
            <a:spAutoFit/>
          </a:bodyPr>
          <a:lstStyle/>
          <a:p>
            <a:pPr>
              <a:lnSpc>
                <a:spcPct val="150000"/>
              </a:lnSpc>
              <a:buClr>
                <a:srgbClr val="006600"/>
              </a:buClr>
              <a:buSzPct val="80000"/>
              <a:defRPr/>
            </a:pP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通过溢流阀的溢流量</a:t>
            </a:r>
            <a:r>
              <a:rPr lang="en-US" altLang="zh-CN" sz="2400" b="1" dirty="0">
                <a:solidFill>
                  <a:srgbClr val="FF0000"/>
                </a:solidFill>
                <a:latin typeface="楷体" pitchFamily="49" charset="-122"/>
                <a:ea typeface="楷体" pitchFamily="49" charset="-122"/>
              </a:rPr>
              <a:t>q</a:t>
            </a:r>
            <a:r>
              <a:rPr lang="en-US" altLang="zh-CN" sz="2400" b="1" baseline="-25000" dirty="0">
                <a:solidFill>
                  <a:srgbClr val="FF0000"/>
                </a:solidFill>
                <a:latin typeface="楷体" pitchFamily="49" charset="-122"/>
                <a:ea typeface="楷体" pitchFamily="49" charset="-122"/>
              </a:rPr>
              <a:t>1</a:t>
            </a:r>
            <a:r>
              <a:rPr lang="zh-CN" altLang="en-US" sz="2400" b="1" dirty="0">
                <a:latin typeface="楷体" pitchFamily="49" charset="-122"/>
                <a:ea typeface="楷体" pitchFamily="49" charset="-122"/>
              </a:rPr>
              <a:t>和回路效率</a:t>
            </a:r>
            <a:endParaRPr lang="en-US" altLang="zh-CN" sz="2400" b="1" dirty="0">
              <a:latin typeface="楷体" pitchFamily="49" charset="-122"/>
              <a:ea typeface="楷体" pitchFamily="49" charset="-122"/>
            </a:endParaRPr>
          </a:p>
          <a:p>
            <a:pPr>
              <a:lnSpc>
                <a:spcPct val="150000"/>
              </a:lnSpc>
              <a:buClr>
                <a:srgbClr val="006600"/>
              </a:buClr>
              <a:buSzPct val="80000"/>
              <a:defRPr/>
            </a:pPr>
            <a:r>
              <a:rPr lang="en-US" altLang="zh-CN" sz="2400" b="1" dirty="0">
                <a:latin typeface="楷体" pitchFamily="49" charset="-122"/>
                <a:ea typeface="楷体" pitchFamily="49" charset="-122"/>
              </a:rPr>
              <a:t>       </a:t>
            </a:r>
            <a:r>
              <a:rPr lang="zh-CN" altLang="en-US" sz="2400" b="1" dirty="0">
                <a:latin typeface="楷体" pitchFamily="49" charset="-122"/>
                <a:ea typeface="楷体" pitchFamily="49" charset="-122"/>
              </a:rPr>
              <a:t>已知 </a:t>
            </a:r>
            <a:r>
              <a:rPr lang="en-US" altLang="zh-CN" sz="2400" b="1" dirty="0" err="1">
                <a:latin typeface="楷体" pitchFamily="49" charset="-122"/>
                <a:ea typeface="楷体" pitchFamily="49" charset="-122"/>
              </a:rPr>
              <a:t>q</a:t>
            </a:r>
            <a:r>
              <a:rPr lang="en-US" altLang="zh-CN" sz="2400" b="1" baseline="-25000" dirty="0" err="1">
                <a:latin typeface="楷体" pitchFamily="49" charset="-122"/>
                <a:ea typeface="楷体" pitchFamily="49" charset="-122"/>
              </a:rPr>
              <a:t>p</a:t>
            </a:r>
            <a:r>
              <a:rPr lang="en-US" altLang="zh-CN" sz="2400" b="1" baseline="-25000" dirty="0">
                <a:latin typeface="楷体" pitchFamily="49" charset="-122"/>
                <a:ea typeface="楷体" pitchFamily="49" charset="-122"/>
              </a:rPr>
              <a:t> </a:t>
            </a:r>
            <a:r>
              <a:rPr lang="en-US" altLang="zh-CN" sz="2400" b="1" dirty="0">
                <a:latin typeface="楷体" pitchFamily="49" charset="-122"/>
                <a:ea typeface="楷体" pitchFamily="49" charset="-122"/>
              </a:rPr>
              <a:t>= 6L/min</a:t>
            </a:r>
          </a:p>
          <a:p>
            <a:pPr>
              <a:lnSpc>
                <a:spcPct val="150000"/>
              </a:lnSpc>
              <a:buClr>
                <a:srgbClr val="006600"/>
              </a:buClr>
              <a:buSzPct val="80000"/>
              <a:defRPr/>
            </a:pPr>
            <a:r>
              <a:rPr lang="en-US" altLang="zh-CN" sz="2400" b="1" dirty="0">
                <a:solidFill>
                  <a:srgbClr val="FF0000"/>
                </a:solidFill>
                <a:latin typeface="楷体" pitchFamily="49" charset="-122"/>
                <a:ea typeface="楷体" pitchFamily="49" charset="-122"/>
              </a:rPr>
              <a:t>        q</a:t>
            </a:r>
            <a:r>
              <a:rPr lang="en-US" altLang="zh-CN" sz="2400" b="1" baseline="-25000" dirty="0">
                <a:solidFill>
                  <a:srgbClr val="FF0000"/>
                </a:solidFill>
                <a:latin typeface="楷体" pitchFamily="49" charset="-122"/>
                <a:ea typeface="楷体" pitchFamily="49" charset="-122"/>
              </a:rPr>
              <a:t>1 </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q</a:t>
            </a:r>
            <a:r>
              <a:rPr lang="en-US" altLang="zh-CN" sz="2400" b="1" baseline="-25000" dirty="0" err="1">
                <a:latin typeface="楷体" pitchFamily="49" charset="-122"/>
                <a:ea typeface="楷体" pitchFamily="49" charset="-122"/>
              </a:rPr>
              <a:t>p</a:t>
            </a:r>
            <a:r>
              <a:rPr lang="en-US" altLang="zh-CN" sz="2400" b="1" dirty="0">
                <a:latin typeface="楷体" pitchFamily="49" charset="-122"/>
                <a:ea typeface="楷体" pitchFamily="49" charset="-122"/>
              </a:rPr>
              <a:t>- q = 7.08×10</a:t>
            </a:r>
            <a:r>
              <a:rPr lang="en-US" altLang="zh-CN" sz="2400" b="1" baseline="30000" dirty="0">
                <a:latin typeface="楷体" pitchFamily="49" charset="-122"/>
                <a:ea typeface="楷体" pitchFamily="49" charset="-122"/>
              </a:rPr>
              <a:t>-5</a:t>
            </a:r>
            <a:r>
              <a:rPr lang="en-US" altLang="zh-CN" sz="2400" b="1" dirty="0">
                <a:latin typeface="楷体" pitchFamily="49" charset="-122"/>
                <a:ea typeface="楷体" pitchFamily="49" charset="-122"/>
              </a:rPr>
              <a:t>m</a:t>
            </a:r>
            <a:r>
              <a:rPr lang="en-US" altLang="zh-CN" sz="2400" b="1" baseline="30000" dirty="0">
                <a:latin typeface="楷体" pitchFamily="49" charset="-122"/>
                <a:ea typeface="楷体" pitchFamily="49" charset="-122"/>
              </a:rPr>
              <a:t>3</a:t>
            </a:r>
            <a:r>
              <a:rPr lang="en-US" altLang="zh-CN" sz="2400" b="1" dirty="0">
                <a:latin typeface="楷体" pitchFamily="49" charset="-122"/>
                <a:ea typeface="楷体" pitchFamily="49" charset="-122"/>
              </a:rPr>
              <a:t>/s </a:t>
            </a:r>
            <a:r>
              <a:rPr lang="en-US" altLang="zh-CN" sz="2400" b="1" dirty="0" smtClean="0">
                <a:latin typeface="楷体" pitchFamily="49" charset="-122"/>
                <a:ea typeface="楷体" pitchFamily="49" charset="-122"/>
              </a:rPr>
              <a:t>  </a:t>
            </a:r>
          </a:p>
          <a:p>
            <a:pPr>
              <a:lnSpc>
                <a:spcPct val="150000"/>
              </a:lnSpc>
              <a:buClr>
                <a:srgbClr val="006600"/>
              </a:buClr>
              <a:buSzPct val="80000"/>
              <a:defRPr/>
            </a:pPr>
            <a:r>
              <a:rPr lang="en-US" altLang="zh-CN" sz="2400" b="1" dirty="0" smtClean="0">
                <a:latin typeface="楷体" pitchFamily="49" charset="-122"/>
                <a:ea typeface="楷体" pitchFamily="49" charset="-122"/>
              </a:rPr>
              <a:t>        = </a:t>
            </a:r>
            <a:r>
              <a:rPr lang="en-US" altLang="zh-CN" sz="2400" b="1" dirty="0">
                <a:latin typeface="楷体" pitchFamily="49" charset="-122"/>
                <a:ea typeface="楷体" pitchFamily="49" charset="-122"/>
              </a:rPr>
              <a:t>4.25L/min</a:t>
            </a:r>
          </a:p>
          <a:p>
            <a:pPr>
              <a:lnSpc>
                <a:spcPct val="150000"/>
              </a:lnSpc>
              <a:buClr>
                <a:srgbClr val="006600"/>
              </a:buClr>
              <a:buSzPct val="80000"/>
              <a:defRPr/>
            </a:pPr>
            <a:r>
              <a:rPr lang="en-US" altLang="zh-CN" sz="2400" b="1" dirty="0">
                <a:latin typeface="楷体" pitchFamily="49" charset="-122"/>
                <a:ea typeface="楷体" pitchFamily="49" charset="-122"/>
              </a:rPr>
              <a:t>        </a:t>
            </a:r>
            <a:r>
              <a:rPr lang="el-GR" altLang="zh-CN" sz="2400" b="1" dirty="0">
                <a:solidFill>
                  <a:srgbClr val="FF0000"/>
                </a:solidFill>
                <a:latin typeface="楷体" pitchFamily="49" charset="-122"/>
                <a:ea typeface="楷体" pitchFamily="49" charset="-122"/>
              </a:rPr>
              <a:t>η</a:t>
            </a:r>
            <a:r>
              <a:rPr lang="en-US" altLang="zh-CN" sz="2400" b="1" dirty="0">
                <a:latin typeface="楷体" pitchFamily="49" charset="-122"/>
                <a:ea typeface="楷体" pitchFamily="49" charset="-122"/>
              </a:rPr>
              <a:t>=  </a:t>
            </a:r>
            <a:r>
              <a:rPr lang="en-US" altLang="zh-CN" sz="2400" b="1" dirty="0">
                <a:solidFill>
                  <a:srgbClr val="FF0000"/>
                </a:solidFill>
                <a:latin typeface="楷体" pitchFamily="49" charset="-122"/>
                <a:ea typeface="楷体" pitchFamily="49" charset="-122"/>
              </a:rPr>
              <a:t>FV</a:t>
            </a:r>
            <a:r>
              <a:rPr lang="en-US" altLang="zh-CN" sz="2400" b="1" dirty="0">
                <a:latin typeface="楷体" pitchFamily="49" charset="-122"/>
                <a:ea typeface="楷体" pitchFamily="49" charset="-122"/>
              </a:rPr>
              <a:t>/</a:t>
            </a:r>
            <a:r>
              <a:rPr lang="en-US" altLang="zh-CN" sz="2400" b="1" dirty="0" err="1">
                <a:latin typeface="楷体" pitchFamily="49" charset="-122"/>
                <a:ea typeface="楷体" pitchFamily="49" charset="-122"/>
              </a:rPr>
              <a:t>p</a:t>
            </a:r>
            <a:r>
              <a:rPr lang="en-US" altLang="zh-CN" sz="2400" b="1" baseline="-25000" dirty="0" err="1">
                <a:latin typeface="楷体" pitchFamily="49" charset="-122"/>
                <a:ea typeface="楷体" pitchFamily="49" charset="-122"/>
              </a:rPr>
              <a:t>p</a:t>
            </a:r>
            <a:r>
              <a:rPr lang="en-US" altLang="zh-CN" sz="2400" b="1" dirty="0" err="1">
                <a:latin typeface="楷体" pitchFamily="49" charset="-122"/>
                <a:ea typeface="楷体" pitchFamily="49" charset="-122"/>
              </a:rPr>
              <a:t>q</a:t>
            </a:r>
            <a:r>
              <a:rPr lang="en-US" altLang="zh-CN" sz="2400" b="1" baseline="-25000" dirty="0" err="1">
                <a:latin typeface="楷体" pitchFamily="49" charset="-122"/>
                <a:ea typeface="楷体" pitchFamily="49" charset="-122"/>
              </a:rPr>
              <a:t>p</a:t>
            </a:r>
            <a:r>
              <a:rPr lang="en-US" altLang="zh-CN" sz="2400" b="1" baseline="-25000" dirty="0">
                <a:latin typeface="楷体" pitchFamily="49" charset="-122"/>
                <a:ea typeface="楷体" pitchFamily="49" charset="-122"/>
              </a:rPr>
              <a:t> </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pq</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p</a:t>
            </a:r>
            <a:r>
              <a:rPr lang="en-US" altLang="zh-CN" sz="2400" b="1" baseline="-25000" dirty="0" err="1">
                <a:latin typeface="楷体" pitchFamily="49" charset="-122"/>
                <a:ea typeface="楷体" pitchFamily="49" charset="-122"/>
              </a:rPr>
              <a:t>p</a:t>
            </a:r>
            <a:r>
              <a:rPr lang="en-US" altLang="zh-CN" sz="2400" b="1" dirty="0" err="1">
                <a:latin typeface="楷体" pitchFamily="49" charset="-122"/>
                <a:ea typeface="楷体" pitchFamily="49" charset="-122"/>
              </a:rPr>
              <a:t>q</a:t>
            </a:r>
            <a:r>
              <a:rPr lang="en-US" altLang="zh-CN" sz="2400" b="1" baseline="-25000" dirty="0" err="1">
                <a:latin typeface="楷体" pitchFamily="49" charset="-122"/>
                <a:ea typeface="楷体" pitchFamily="49" charset="-122"/>
              </a:rPr>
              <a:t>p</a:t>
            </a:r>
            <a:r>
              <a:rPr lang="en-US" altLang="zh-CN" sz="2400" b="1" baseline="-25000" dirty="0">
                <a:latin typeface="楷体" pitchFamily="49" charset="-122"/>
                <a:ea typeface="楷体" pitchFamily="49" charset="-122"/>
              </a:rPr>
              <a:t> </a:t>
            </a:r>
            <a:r>
              <a:rPr lang="en-US" altLang="zh-CN" sz="2400" b="1" dirty="0">
                <a:latin typeface="楷体" pitchFamily="49" charset="-122"/>
                <a:ea typeface="楷体" pitchFamily="49" charset="-122"/>
              </a:rPr>
              <a:t>= 19.5%</a:t>
            </a:r>
          </a:p>
        </p:txBody>
      </p:sp>
      <p:sp>
        <p:nvSpPr>
          <p:cNvPr id="8" name="矩形 7"/>
          <p:cNvSpPr/>
          <p:nvPr/>
        </p:nvSpPr>
        <p:spPr>
          <a:xfrm>
            <a:off x="6867415" y="6486711"/>
            <a:ext cx="2276585" cy="380553"/>
          </a:xfrm>
          <a:prstGeom prst="rect">
            <a:avLst/>
          </a:prstGeom>
          <a:solidFill>
            <a:srgbClr val="FFC000"/>
          </a:solidFill>
        </p:spPr>
        <p:txBody>
          <a:bodyPr wrap="none">
            <a:spAutoFit/>
          </a:bodyPr>
          <a:lstStyle/>
          <a:p>
            <a:pPr>
              <a:lnSpc>
                <a:spcPct val="120000"/>
              </a:lnSpc>
              <a:buClr>
                <a:srgbClr val="006600"/>
              </a:buClr>
              <a:buSzPct val="80000"/>
              <a:defRPr/>
            </a:pPr>
            <a:r>
              <a:rPr lang="zh-CN" altLang="en-US" b="1" dirty="0" smtClean="0">
                <a:latin typeface="楷体" pitchFamily="49" charset="-122"/>
                <a:ea typeface="楷体" pitchFamily="49" charset="-122"/>
              </a:rPr>
              <a:t>节流阀进油节流调速</a:t>
            </a:r>
            <a:endParaRPr lang="en-US" altLang="zh-CN" b="1" dirty="0" smtClean="0">
              <a:latin typeface="楷体" pitchFamily="49" charset="-122"/>
              <a:ea typeface="楷体" pitchFamily="49" charset="-122"/>
            </a:endParaRPr>
          </a:p>
        </p:txBody>
      </p:sp>
    </p:spTree>
    <p:extLst>
      <p:ext uri="{BB962C8B-B14F-4D97-AF65-F5344CB8AC3E}">
        <p14:creationId xmlns:p14="http://schemas.microsoft.com/office/powerpoint/2010/main" val="3754866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3214</TotalTime>
  <Words>1980</Words>
  <Application>Microsoft Office PowerPoint</Application>
  <PresentationFormat>全屏显示(4:3)</PresentationFormat>
  <Paragraphs>151</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楷体</vt:lpstr>
      <vt:lpstr>隶书</vt:lpstr>
      <vt:lpstr>宋体</vt:lpstr>
      <vt:lpstr>Calibri</vt:lpstr>
      <vt:lpstr>Constantia</vt:lpstr>
      <vt:lpstr>Tahoma</vt:lpstr>
      <vt:lpstr>Wingdings 2</vt:lpstr>
      <vt:lpstr>流畅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典型液压传系统动</dc:title>
  <dc:creator>wq</dc:creator>
  <cp:lastModifiedBy>wangqiang</cp:lastModifiedBy>
  <cp:revision>180</cp:revision>
  <dcterms:created xsi:type="dcterms:W3CDTF">2002-06-25T08:55:42Z</dcterms:created>
  <dcterms:modified xsi:type="dcterms:W3CDTF">2015-10-18T11:57:26Z</dcterms:modified>
</cp:coreProperties>
</file>