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8"/>
  </p:notesMasterIdLst>
  <p:sldIdLst>
    <p:sldId id="547" r:id="rId2"/>
    <p:sldId id="548" r:id="rId3"/>
    <p:sldId id="549" r:id="rId4"/>
    <p:sldId id="550" r:id="rId5"/>
    <p:sldId id="551" r:id="rId6"/>
    <p:sldId id="556" r:id="rId7"/>
    <p:sldId id="555" r:id="rId8"/>
    <p:sldId id="552" r:id="rId9"/>
    <p:sldId id="558" r:id="rId10"/>
    <p:sldId id="559" r:id="rId11"/>
    <p:sldId id="553" r:id="rId12"/>
    <p:sldId id="554" r:id="rId13"/>
    <p:sldId id="560" r:id="rId14"/>
    <p:sldId id="561" r:id="rId15"/>
    <p:sldId id="562" r:id="rId16"/>
    <p:sldId id="563" r:id="rId1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FF"/>
    <a:srgbClr val="D60093"/>
    <a:srgbClr val="CC6600"/>
    <a:srgbClr val="800000"/>
    <a:srgbClr val="008000"/>
    <a:srgbClr val="CC0000"/>
    <a:srgbClr val="CC3300"/>
    <a:srgbClr val="6633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49" autoAdjust="0"/>
    <p:restoredTop sz="94652" autoAdjust="0"/>
  </p:normalViewPr>
  <p:slideViewPr>
    <p:cSldViewPr>
      <p:cViewPr varScale="1">
        <p:scale>
          <a:sx n="61" d="100"/>
          <a:sy n="61" d="100"/>
        </p:scale>
        <p:origin x="80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8AB36CA-E7BD-400A-8178-C3F56CC7479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4801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96AC42-C76D-4576-B09C-FA5621F45E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198730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7DCA9F-C4B2-4BF9-B641-9504E6704FC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42594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F3B14F-81B5-4D96-80CC-E333EEB7742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96456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63039D-710E-49A9-AF91-B0AA0DD7900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65377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12F473-2B2D-4702-872B-8A9EE92531F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770040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D68784-F89E-48A1-8036-2F529856F13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62904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DFD9D9-00ED-4BD9-BFF3-56FF5B77BA0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79761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F3B4F1-66F2-4129-BB16-2CF4153F40A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45950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80CDC1-FC34-497A-9950-FF787E91672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21442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1707B1-2256-40E9-B6D0-669CD9E631E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36519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8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6" name="Right Triangle 11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8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8F2000-6DBC-4830-ADFF-806174CC45F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73203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3076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smtClean="0"/>
          </a:p>
        </p:txBody>
      </p:sp>
      <p:sp>
        <p:nvSpPr>
          <p:cNvPr id="3077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2A49583B-FBB2-478A-8B47-1341CC18081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grpSp>
        <p:nvGrpSpPr>
          <p:cNvPr id="3081" name="Group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4" r:id="rId1"/>
    <p:sldLayoutId id="2147484046" r:id="rId2"/>
    <p:sldLayoutId id="2147484055" r:id="rId3"/>
    <p:sldLayoutId id="2147484047" r:id="rId4"/>
    <p:sldLayoutId id="2147484048" r:id="rId5"/>
    <p:sldLayoutId id="2147484049" r:id="rId6"/>
    <p:sldLayoutId id="2147484050" r:id="rId7"/>
    <p:sldLayoutId id="2147484051" r:id="rId8"/>
    <p:sldLayoutId id="2147484056" r:id="rId9"/>
    <p:sldLayoutId id="2147484052" r:id="rId10"/>
    <p:sldLayoutId id="214748405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99592" y="1628800"/>
            <a:ext cx="7776864" cy="44063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9600" indent="-6096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            </a:t>
            </a:r>
            <a:endParaRPr lang="en-US" altLang="zh-CN" sz="2800" b="1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200000"/>
              </a:lnSpc>
              <a:spcAft>
                <a:spcPts val="3500"/>
              </a:spcAft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800" b="1" dirty="0" smtClean="0">
                <a:latin typeface="楷体" pitchFamily="49" charset="-122"/>
                <a:ea typeface="楷体" pitchFamily="49" charset="-122"/>
              </a:rPr>
              <a:t>    1</a:t>
            </a:r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、液压传动工作介质能有效地传递</a:t>
            </a:r>
            <a:r>
              <a:rPr lang="en-US" altLang="zh-CN" sz="2800" b="1" baseline="-25000" dirty="0" smtClean="0">
                <a:latin typeface="楷体" pitchFamily="49" charset="-122"/>
                <a:ea typeface="楷体" pitchFamily="49" charset="-122"/>
              </a:rPr>
              <a:t>———— </a:t>
            </a:r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和</a:t>
            </a:r>
            <a:r>
              <a:rPr lang="en-US" altLang="zh-CN" sz="2800" b="1" baseline="-25000" dirty="0" smtClean="0">
                <a:latin typeface="楷体" pitchFamily="49" charset="-122"/>
                <a:ea typeface="楷体" pitchFamily="49" charset="-122"/>
              </a:rPr>
              <a:t>————</a:t>
            </a:r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。</a:t>
            </a:r>
            <a:endParaRPr lang="en-US" altLang="zh-CN" sz="2800" b="1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200000"/>
              </a:lnSpc>
              <a:spcAft>
                <a:spcPts val="3500"/>
              </a:spcAft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2000" b="1" dirty="0" smtClean="0">
                <a:latin typeface="楷体" pitchFamily="49" charset="-122"/>
                <a:ea typeface="楷体" pitchFamily="49" charset="-122"/>
              </a:rPr>
              <a:t>                             能量，信号</a:t>
            </a:r>
            <a:endParaRPr lang="zh-CN" altLang="en-US" sz="2000" b="1" dirty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  <a:spcAft>
                <a:spcPts val="3500"/>
              </a:spcAft>
              <a:buClr>
                <a:schemeClr val="folHlink"/>
              </a:buClr>
              <a:buSzPct val="60000"/>
            </a:pPr>
            <a:r>
              <a:rPr lang="en-US" altLang="zh-CN" sz="2800" b="1" dirty="0" smtClean="0">
                <a:latin typeface="楷体" pitchFamily="49" charset="-122"/>
                <a:ea typeface="楷体" pitchFamily="49" charset="-122"/>
              </a:rPr>
              <a:t>    </a:t>
            </a:r>
            <a:endParaRPr lang="zh-CN" altLang="en-US" sz="2800" b="1" dirty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22234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87624" y="1844824"/>
            <a:ext cx="6768752" cy="25228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800" b="1" dirty="0" smtClean="0">
                <a:latin typeface="楷体" pitchFamily="49" charset="-122"/>
                <a:ea typeface="楷体" pitchFamily="49" charset="-122"/>
              </a:rPr>
              <a:t>    10</a:t>
            </a:r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、液体</a:t>
            </a:r>
            <a:r>
              <a:rPr lang="zh-CN" altLang="zh-CN" sz="2800" b="1" dirty="0">
                <a:latin typeface="楷体" pitchFamily="49" charset="-122"/>
                <a:ea typeface="楷体" pitchFamily="49" charset="-122"/>
              </a:rPr>
              <a:t>层流流动时</a:t>
            </a:r>
            <a:r>
              <a:rPr lang="zh-CN" altLang="en-US" sz="2800" b="1" dirty="0">
                <a:latin typeface="楷体" pitchFamily="49" charset="-122"/>
                <a:ea typeface="楷体" pitchFamily="49" charset="-122"/>
              </a:rPr>
              <a:t>，动能修正系数</a:t>
            </a:r>
            <a:r>
              <a:rPr lang="en-US" altLang="zh-CN" sz="2800" b="1" i="1" dirty="0">
                <a:latin typeface="楷体" pitchFamily="49" charset="-122"/>
                <a:ea typeface="楷体" pitchFamily="49" charset="-122"/>
              </a:rPr>
              <a:t>a </a:t>
            </a:r>
            <a:r>
              <a:rPr lang="en-US" altLang="zh-CN" sz="2800" b="1" dirty="0">
                <a:latin typeface="楷体" pitchFamily="49" charset="-122"/>
                <a:ea typeface="楷体" pitchFamily="49" charset="-122"/>
              </a:rPr>
              <a:t>= </a:t>
            </a:r>
            <a:r>
              <a:rPr lang="en-US" altLang="zh-CN" sz="2800" b="1" baseline="-25000" dirty="0" smtClean="0">
                <a:latin typeface="楷体" pitchFamily="49" charset="-122"/>
                <a:ea typeface="楷体" pitchFamily="49" charset="-122"/>
              </a:rPr>
              <a:t>————</a:t>
            </a:r>
            <a:r>
              <a:rPr lang="zh-CN" altLang="zh-CN" sz="2800" b="1" dirty="0" smtClean="0">
                <a:latin typeface="楷体" pitchFamily="49" charset="-122"/>
                <a:ea typeface="楷体" pitchFamily="49" charset="-122"/>
              </a:rPr>
              <a:t>，</a:t>
            </a:r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液体</a:t>
            </a:r>
            <a:r>
              <a:rPr lang="zh-CN" altLang="en-US" sz="2800" b="1" dirty="0">
                <a:latin typeface="楷体" pitchFamily="49" charset="-122"/>
                <a:ea typeface="楷体" pitchFamily="49" charset="-122"/>
              </a:rPr>
              <a:t>湍</a:t>
            </a:r>
            <a:r>
              <a:rPr lang="zh-CN" altLang="zh-CN" sz="2800" b="1" dirty="0">
                <a:latin typeface="楷体" pitchFamily="49" charset="-122"/>
                <a:ea typeface="楷体" pitchFamily="49" charset="-122"/>
              </a:rPr>
              <a:t>流流动时，</a:t>
            </a:r>
            <a:r>
              <a:rPr lang="zh-CN" altLang="en-US" sz="2800" b="1" dirty="0">
                <a:latin typeface="楷体" pitchFamily="49" charset="-122"/>
                <a:ea typeface="楷体" pitchFamily="49" charset="-122"/>
              </a:rPr>
              <a:t>动能修正系数</a:t>
            </a:r>
            <a:r>
              <a:rPr lang="en-US" altLang="zh-CN" sz="2800" b="1" i="1" dirty="0">
                <a:latin typeface="楷体" pitchFamily="49" charset="-122"/>
                <a:ea typeface="楷体" pitchFamily="49" charset="-122"/>
              </a:rPr>
              <a:t>a </a:t>
            </a:r>
            <a:r>
              <a:rPr lang="en-US" altLang="zh-CN" sz="2800" b="1" dirty="0">
                <a:latin typeface="楷体" pitchFamily="49" charset="-122"/>
                <a:ea typeface="楷体" pitchFamily="49" charset="-122"/>
              </a:rPr>
              <a:t>= </a:t>
            </a:r>
            <a:r>
              <a:rPr lang="en-US" altLang="zh-CN" sz="2800" b="1" baseline="-25000" dirty="0" smtClean="0">
                <a:latin typeface="楷体" pitchFamily="49" charset="-122"/>
                <a:ea typeface="楷体" pitchFamily="49" charset="-122"/>
              </a:rPr>
              <a:t>————</a:t>
            </a:r>
            <a:r>
              <a:rPr lang="zh-CN" altLang="zh-CN" sz="2800" b="1" dirty="0" smtClean="0">
                <a:latin typeface="楷体" pitchFamily="49" charset="-122"/>
                <a:ea typeface="楷体" pitchFamily="49" charset="-122"/>
              </a:rPr>
              <a:t>。</a:t>
            </a:r>
            <a:endParaRPr lang="zh-CN" altLang="en-US" sz="28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868144" y="5364509"/>
            <a:ext cx="8050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，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9803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15616" y="1340768"/>
            <a:ext cx="655272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11</a:t>
            </a:r>
            <a:r>
              <a:rPr lang="zh-CN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zh-CN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由于流体具有</a:t>
            </a:r>
            <a:r>
              <a:rPr lang="en-US" altLang="zh-CN" sz="2800" b="1" u="sng" dirty="0">
                <a:latin typeface="楷体" panose="02010609060101010101" pitchFamily="49" charset="-122"/>
                <a:ea typeface="楷体" panose="02010609060101010101" pitchFamily="49" charset="-122"/>
              </a:rPr>
              <a:t>         </a:t>
            </a:r>
            <a:r>
              <a:rPr lang="zh-CN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，液流在管道中流动需要损耗一部分能量，它</a:t>
            </a:r>
            <a:r>
              <a:rPr lang="zh-CN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由</a:t>
            </a:r>
            <a:r>
              <a:rPr lang="en-US" altLang="zh-CN" sz="2800" b="1" u="sng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       </a:t>
            </a:r>
            <a:r>
              <a:rPr lang="zh-CN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损失</a:t>
            </a:r>
            <a:r>
              <a:rPr lang="zh-CN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 sz="2800" b="1" u="sng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     </a:t>
            </a:r>
            <a:r>
              <a:rPr lang="zh-CN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损失两部分组成</a:t>
            </a:r>
            <a:r>
              <a:rPr lang="zh-CN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615631" y="5676056"/>
            <a:ext cx="341151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粘性</a:t>
            </a:r>
            <a:r>
              <a:rPr lang="zh-CN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；沿程压力；局部</a:t>
            </a:r>
            <a:r>
              <a:rPr lang="zh-CN" altLang="zh-CN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压力</a:t>
            </a:r>
            <a:r>
              <a:rPr lang="en-US" altLang="zh-CN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67379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55749" y="1556792"/>
            <a:ext cx="718477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12</a:t>
            </a:r>
            <a:r>
              <a:rPr lang="zh-CN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zh-CN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液流流经薄壁小孔的流量</a:t>
            </a:r>
            <a:r>
              <a:rPr lang="zh-CN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与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800" b="1" baseline="-25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————</a:t>
            </a:r>
            <a:r>
              <a:rPr lang="zh-CN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lang="zh-CN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一次方成正比，与</a:t>
            </a:r>
            <a:r>
              <a:rPr lang="en-US" altLang="zh-CN" sz="2800" b="1" u="sng" dirty="0">
                <a:latin typeface="楷体" panose="02010609060101010101" pitchFamily="49" charset="-122"/>
                <a:ea typeface="楷体" panose="02010609060101010101" pitchFamily="49" charset="-122"/>
              </a:rPr>
              <a:t>       </a:t>
            </a:r>
            <a:r>
              <a:rPr lang="zh-CN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1/2</a:t>
            </a:r>
            <a:r>
              <a:rPr lang="zh-CN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次方成正比。通过小孔的流量对</a:t>
            </a:r>
            <a:r>
              <a:rPr lang="en-US" altLang="zh-CN" sz="2800" b="1" u="sng" dirty="0">
                <a:latin typeface="楷体" panose="02010609060101010101" pitchFamily="49" charset="-122"/>
                <a:ea typeface="楷体" panose="02010609060101010101" pitchFamily="49" charset="-122"/>
              </a:rPr>
              <a:t>          </a:t>
            </a:r>
            <a:r>
              <a:rPr lang="zh-CN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不敏感，因此薄壁小孔常用作可调节流阀</a:t>
            </a:r>
            <a:r>
              <a:rPr lang="zh-CN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23928" y="5733276"/>
            <a:ext cx="392928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zh-CN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小孔</a:t>
            </a:r>
            <a:r>
              <a:rPr lang="zh-CN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通流面积；压力差；</a:t>
            </a:r>
            <a:r>
              <a:rPr lang="zh-CN" altLang="zh-CN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温度</a:t>
            </a:r>
            <a:r>
              <a:rPr lang="en-US" altLang="zh-CN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  <a:endParaRPr lang="zh-CN" altLang="zh-CN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69135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053556" y="2276872"/>
            <a:ext cx="359265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课 堂 练 习</a:t>
            </a:r>
            <a:endParaRPr lang="zh-CN" altLang="en-US" sz="4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75814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331640" y="2276872"/>
            <a:ext cx="640871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4800">
              <a:lnSpc>
                <a:spcPct val="200000"/>
              </a:lnSpc>
              <a:spcAft>
                <a:spcPts val="0"/>
              </a:spcAft>
            </a:pPr>
            <a:r>
              <a:rPr lang="en-US" altLang="zh-CN" b="1" kern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1</a:t>
            </a:r>
            <a:r>
              <a:rPr lang="zh-CN" altLang="zh-CN" b="1" kern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zh-CN" altLang="zh-CN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液压泵是靠</a:t>
            </a:r>
            <a:r>
              <a:rPr lang="en-US" altLang="zh-CN" b="1" u="sng" kern="0" dirty="0">
                <a:latin typeface="楷体" panose="02010609060101010101" pitchFamily="49" charset="-122"/>
                <a:ea typeface="楷体" panose="02010609060101010101" pitchFamily="49" charset="-122"/>
              </a:rPr>
              <a:t>           </a:t>
            </a:r>
            <a:r>
              <a:rPr lang="zh-CN" altLang="zh-CN" b="1" kern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变化</a:t>
            </a:r>
            <a:r>
              <a:rPr lang="zh-CN" altLang="zh-CN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来进行工作的，所以又称液压泵为</a:t>
            </a:r>
            <a:r>
              <a:rPr lang="en-US" altLang="zh-CN" b="1" u="sng" kern="0" dirty="0">
                <a:latin typeface="楷体" panose="02010609060101010101" pitchFamily="49" charset="-122"/>
                <a:ea typeface="楷体" panose="02010609060101010101" pitchFamily="49" charset="-122"/>
              </a:rPr>
              <a:t>         </a:t>
            </a:r>
            <a:r>
              <a:rPr lang="zh-CN" altLang="zh-CN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式泵</a:t>
            </a:r>
            <a:r>
              <a:rPr lang="zh-CN" altLang="zh-CN" b="1" kern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zh-CN" sz="1800" b="1" kern="1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860032" y="5517232"/>
            <a:ext cx="29738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304800">
              <a:lnSpc>
                <a:spcPct val="150000"/>
              </a:lnSpc>
              <a:spcAft>
                <a:spcPts val="0"/>
              </a:spcAft>
            </a:pPr>
            <a:r>
              <a:rPr lang="zh-CN" altLang="zh-CN" sz="1600" b="1" kern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密闭容积</a:t>
            </a:r>
            <a:r>
              <a:rPr lang="zh-CN" altLang="en-US" sz="1600" b="1" kern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周期性</a:t>
            </a:r>
            <a:r>
              <a:rPr lang="zh-CN" altLang="zh-CN" sz="1600" b="1" kern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；容积式泵</a:t>
            </a:r>
            <a:endParaRPr lang="zh-CN" altLang="zh-CN" sz="1600" b="1" kern="1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74445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43608" y="2276872"/>
            <a:ext cx="7056784" cy="1436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000">
              <a:lnSpc>
                <a:spcPct val="200000"/>
              </a:lnSpc>
              <a:spcAft>
                <a:spcPts val="0"/>
              </a:spcAft>
            </a:pPr>
            <a:r>
              <a:rPr lang="en-US" altLang="zh-CN" b="1" kern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2</a:t>
            </a:r>
            <a:r>
              <a:rPr lang="zh-CN" altLang="zh-CN" b="1" kern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zh-CN" altLang="zh-CN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液压泵按结构特点一般可</a:t>
            </a:r>
            <a:r>
              <a:rPr lang="zh-CN" altLang="zh-CN" b="1" kern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分</a:t>
            </a:r>
            <a:r>
              <a:rPr lang="zh-CN" altLang="en-US" b="1" kern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为</a:t>
            </a:r>
            <a:r>
              <a:rPr lang="en-US" altLang="zh-CN" b="1" u="sng" kern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zh-CN" altLang="zh-CN" b="1" kern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b="1" kern="0" baseline="-25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-----</a:t>
            </a:r>
            <a:r>
              <a:rPr lang="en-US" altLang="zh-CN" b="1" u="sng" kern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      </a:t>
            </a:r>
            <a:endParaRPr lang="zh-CN" altLang="zh-CN" b="1" kern="1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6000">
              <a:lnSpc>
                <a:spcPct val="200000"/>
              </a:lnSpc>
              <a:spcAft>
                <a:spcPts val="0"/>
              </a:spcAft>
            </a:pPr>
            <a:r>
              <a:rPr lang="zh-CN" altLang="zh-CN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b="1" u="sng" kern="0" dirty="0">
                <a:latin typeface="楷体" panose="02010609060101010101" pitchFamily="49" charset="-122"/>
                <a:ea typeface="楷体" panose="02010609060101010101" pitchFamily="49" charset="-122"/>
              </a:rPr>
              <a:t>     </a:t>
            </a:r>
            <a:r>
              <a:rPr lang="zh-CN" altLang="zh-CN" b="1" kern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三</a:t>
            </a:r>
            <a:r>
              <a:rPr lang="zh-CN" altLang="zh-CN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类泵</a:t>
            </a:r>
            <a:r>
              <a:rPr lang="zh-CN" altLang="zh-CN" b="1" kern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zh-CN" b="1" kern="1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932040" y="5085184"/>
            <a:ext cx="2741456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zh-CN" altLang="zh-CN" sz="1800" b="1" kern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齿轮泵</a:t>
            </a:r>
            <a:r>
              <a:rPr lang="zh-CN" altLang="zh-CN" sz="18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；叶片泵；</a:t>
            </a:r>
            <a:r>
              <a:rPr lang="zh-CN" altLang="zh-CN" sz="1800" b="1" kern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柱塞泵</a:t>
            </a:r>
            <a:endParaRPr lang="zh-CN" altLang="zh-CN" b="1" kern="1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64236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636912"/>
            <a:ext cx="7839075" cy="19812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419872" y="5373216"/>
            <a:ext cx="5530681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zh-CN" altLang="en-US" sz="1800" b="1" kern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单向定量泵，单向变量泵，双向定量泵，双向变量泵</a:t>
            </a:r>
            <a:endParaRPr lang="zh-CN" altLang="zh-CN" b="1" kern="1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31781" y="1419707"/>
            <a:ext cx="3743332" cy="5597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b="1" kern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b="1" kern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、识别下列泵的职能符号</a:t>
            </a:r>
            <a:endParaRPr lang="zh-CN" altLang="zh-CN" b="1" kern="1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86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71600" y="1772816"/>
            <a:ext cx="698477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2</a:t>
            </a:r>
            <a:r>
              <a:rPr lang="zh-CN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．液体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在外力作用下流动或有流动趋势时，分子间的</a:t>
            </a:r>
            <a:r>
              <a:rPr lang="en-US" altLang="zh-CN" sz="2800" b="1" u="sng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    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要阻止分子相对运动而产生的</a:t>
            </a:r>
            <a:r>
              <a:rPr lang="en-US" altLang="zh-CN" sz="2800" b="1" baseline="-25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————  </a:t>
            </a:r>
            <a:r>
              <a:rPr lang="zh-CN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这种现象就叫</a:t>
            </a:r>
            <a:r>
              <a:rPr lang="zh-CN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粘性。</a:t>
            </a:r>
            <a:endParaRPr lang="zh-CN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076056" y="5371344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内聚力，内摩擦力</a:t>
            </a:r>
            <a:endParaRPr lang="zh-CN" altLang="en-US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84089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59631" y="2204864"/>
            <a:ext cx="691276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3</a:t>
            </a:r>
            <a:r>
              <a:rPr lang="zh-CN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．</a:t>
            </a:r>
            <a:r>
              <a:rPr lang="zh-CN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液体粘性用粘度表示。常用的粘度有</a:t>
            </a:r>
            <a:r>
              <a:rPr lang="en-US" altLang="zh-CN" sz="2800" b="1" u="sng" dirty="0">
                <a:latin typeface="楷体" panose="02010609060101010101" pitchFamily="49" charset="-122"/>
                <a:ea typeface="楷体" panose="02010609060101010101" pitchFamily="49" charset="-122"/>
              </a:rPr>
              <a:t>      </a:t>
            </a:r>
            <a:r>
              <a:rPr lang="en-US" altLang="zh-CN" sz="2800" b="1" u="sng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zh-CN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800" b="1" u="sng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    </a:t>
            </a:r>
            <a:r>
              <a:rPr lang="zh-CN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 sz="2800" b="1" u="sng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    </a:t>
            </a:r>
            <a:r>
              <a:rPr lang="zh-CN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170286" y="5517232"/>
            <a:ext cx="379783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动力</a:t>
            </a:r>
            <a:r>
              <a:rPr lang="zh-CN" altLang="zh-CN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粘度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，运动</a:t>
            </a:r>
            <a:r>
              <a:rPr lang="zh-CN" altLang="zh-CN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粘度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，相对</a:t>
            </a:r>
            <a:r>
              <a:rPr lang="zh-CN" altLang="zh-CN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粘度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48057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43608" y="1484784"/>
            <a:ext cx="705678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4</a:t>
            </a:r>
            <a:r>
              <a:rPr lang="zh-CN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．</a:t>
            </a:r>
            <a:r>
              <a:rPr lang="zh-CN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液体的动力粘度μ与其密度ρ的比值称为</a:t>
            </a:r>
            <a:r>
              <a:rPr lang="en-US" altLang="zh-CN" sz="2800" b="1" u="sng" dirty="0">
                <a:latin typeface="楷体" panose="02010609060101010101" pitchFamily="49" charset="-122"/>
                <a:ea typeface="楷体" panose="02010609060101010101" pitchFamily="49" charset="-122"/>
              </a:rPr>
              <a:t>       </a:t>
            </a:r>
            <a:r>
              <a:rPr lang="zh-CN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，其</a:t>
            </a:r>
            <a:r>
              <a:rPr lang="zh-CN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国际单位为</a:t>
            </a:r>
            <a:r>
              <a:rPr lang="en-US" altLang="zh-CN" sz="2800" b="1" u="sng" dirty="0">
                <a:latin typeface="楷体" panose="02010609060101010101" pitchFamily="49" charset="-122"/>
                <a:ea typeface="楷体" panose="02010609060101010101" pitchFamily="49" charset="-122"/>
              </a:rPr>
              <a:t>       </a:t>
            </a:r>
            <a:r>
              <a:rPr lang="zh-CN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zh-CN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常用单位为</a:t>
            </a:r>
            <a:r>
              <a:rPr lang="en-US" altLang="zh-CN" sz="2800" b="1" u="sng" dirty="0">
                <a:latin typeface="楷体" panose="02010609060101010101" pitchFamily="49" charset="-122"/>
                <a:ea typeface="楷体" panose="02010609060101010101" pitchFamily="49" charset="-122"/>
              </a:rPr>
              <a:t>     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，两种单位之间的关系是</a:t>
            </a:r>
            <a:r>
              <a:rPr lang="en-US" altLang="zh-CN" sz="2800" b="1" u="sng" dirty="0">
                <a:latin typeface="楷体" panose="02010609060101010101" pitchFamily="49" charset="-122"/>
                <a:ea typeface="楷体" panose="02010609060101010101" pitchFamily="49" charset="-122"/>
              </a:rPr>
              <a:t>        </a:t>
            </a:r>
            <a:r>
              <a:rPr lang="zh-CN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699792" y="5333601"/>
            <a:ext cx="5101076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3" eaLnBrk="1" hangingPunct="1">
              <a:lnSpc>
                <a:spcPct val="150000"/>
              </a:lnSpc>
              <a:buClr>
                <a:schemeClr val="accent2"/>
              </a:buClr>
              <a:buSzPct val="55000"/>
              <a:buFont typeface="Wingdings" pitchFamily="2" charset="2"/>
              <a:buNone/>
            </a:pP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运动粘度，㎡</a:t>
            </a:r>
            <a:r>
              <a:rPr lang="en-US" altLang="zh-CN" sz="2000" b="1" i="1" dirty="0">
                <a:latin typeface="楷体" pitchFamily="49" charset="-122"/>
                <a:ea typeface="楷体" pitchFamily="49" charset="-122"/>
              </a:rPr>
              <a:t>/</a:t>
            </a:r>
            <a:r>
              <a:rPr lang="en-US" altLang="zh-CN" sz="2000" b="1" dirty="0" smtClean="0">
                <a:latin typeface="楷体" pitchFamily="49" charset="-122"/>
                <a:ea typeface="楷体" pitchFamily="49" charset="-122"/>
              </a:rPr>
              <a:t>s</a:t>
            </a:r>
            <a:r>
              <a:rPr lang="zh-CN" altLang="en-US" sz="2000" b="1" dirty="0" smtClean="0">
                <a:latin typeface="楷体" pitchFamily="49" charset="-122"/>
                <a:ea typeface="楷体" pitchFamily="49" charset="-122"/>
              </a:rPr>
              <a:t>，</a:t>
            </a:r>
            <a:r>
              <a:rPr lang="en-US" altLang="zh-CN" sz="2000" b="1" i="1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St  </a:t>
            </a:r>
            <a:r>
              <a:rPr lang="en-US" altLang="zh-CN" sz="2000" b="1" dirty="0">
                <a:latin typeface="楷体" pitchFamily="49" charset="-122"/>
                <a:ea typeface="楷体" pitchFamily="49" charset="-122"/>
              </a:rPr>
              <a:t>(</a:t>
            </a:r>
            <a:r>
              <a:rPr lang="zh-CN" altLang="en-US" sz="2000" b="1" dirty="0">
                <a:latin typeface="楷体" pitchFamily="49" charset="-122"/>
                <a:ea typeface="楷体" pitchFamily="49" charset="-122"/>
              </a:rPr>
              <a:t>斯</a:t>
            </a:r>
            <a:r>
              <a:rPr lang="en-US" altLang="zh-CN" sz="2000" b="1" dirty="0" smtClean="0">
                <a:latin typeface="楷体" pitchFamily="49" charset="-122"/>
                <a:ea typeface="楷体" pitchFamily="49" charset="-122"/>
              </a:rPr>
              <a:t>)</a:t>
            </a:r>
            <a:r>
              <a:rPr lang="zh-CN" altLang="en-US" sz="2000" b="1" dirty="0" smtClean="0">
                <a:latin typeface="楷体" pitchFamily="49" charset="-122"/>
                <a:ea typeface="楷体" pitchFamily="49" charset="-122"/>
              </a:rPr>
              <a:t>、</a:t>
            </a:r>
            <a:r>
              <a:rPr lang="en-US" altLang="zh-CN" sz="2000" b="1" i="1" dirty="0" smtClean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2000" b="1" i="1" dirty="0" err="1">
                <a:latin typeface="楷体" pitchFamily="49" charset="-122"/>
                <a:ea typeface="楷体" pitchFamily="49" charset="-122"/>
              </a:rPr>
              <a:t>cSt</a:t>
            </a:r>
            <a:r>
              <a:rPr lang="en-US" altLang="zh-CN" sz="2000" b="1" i="1" dirty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2000" b="1" dirty="0">
                <a:latin typeface="楷体" pitchFamily="49" charset="-122"/>
                <a:ea typeface="楷体" pitchFamily="49" charset="-122"/>
              </a:rPr>
              <a:t>(</a:t>
            </a:r>
            <a:r>
              <a:rPr lang="zh-CN" altLang="en-US" sz="2000" b="1" dirty="0">
                <a:latin typeface="楷体" pitchFamily="49" charset="-122"/>
                <a:ea typeface="楷体" pitchFamily="49" charset="-122"/>
              </a:rPr>
              <a:t>厘斯</a:t>
            </a:r>
            <a:r>
              <a:rPr lang="en-US" altLang="zh-CN" sz="2000" b="1" dirty="0">
                <a:latin typeface="楷体" pitchFamily="49" charset="-122"/>
                <a:ea typeface="楷体" pitchFamily="49" charset="-122"/>
              </a:rPr>
              <a:t>) </a:t>
            </a:r>
          </a:p>
          <a:p>
            <a:pPr marL="0" lvl="3" eaLnBrk="1" hangingPunct="1">
              <a:lnSpc>
                <a:spcPct val="150000"/>
              </a:lnSpc>
              <a:buClr>
                <a:schemeClr val="accent2"/>
              </a:buClr>
              <a:buSzPct val="55000"/>
              <a:buFont typeface="Wingdings" pitchFamily="2" charset="2"/>
              <a:buNone/>
            </a:pPr>
            <a:r>
              <a:rPr lang="en-US" altLang="zh-CN" sz="2000" b="1" i="1" dirty="0" smtClean="0">
                <a:latin typeface="楷体" pitchFamily="49" charset="-122"/>
                <a:ea typeface="楷体" pitchFamily="49" charset="-122"/>
              </a:rPr>
              <a:t>1St </a:t>
            </a:r>
            <a:r>
              <a:rPr lang="en-US" altLang="zh-CN" sz="2000" b="1" dirty="0" smtClean="0">
                <a:latin typeface="楷体" pitchFamily="49" charset="-122"/>
                <a:ea typeface="楷体" pitchFamily="49" charset="-122"/>
              </a:rPr>
              <a:t>=10</a:t>
            </a:r>
            <a:r>
              <a:rPr lang="en-US" altLang="zh-CN" sz="2000" b="1" baseline="30000" dirty="0" smtClean="0">
                <a:latin typeface="楷体" pitchFamily="49" charset="-122"/>
                <a:ea typeface="楷体" pitchFamily="49" charset="-122"/>
              </a:rPr>
              <a:t>-4</a:t>
            </a:r>
            <a:r>
              <a:rPr lang="en-US" altLang="zh-CN" sz="2000" b="1" dirty="0" smtClean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2000" b="1" dirty="0">
                <a:latin typeface="楷体" pitchFamily="49" charset="-122"/>
                <a:ea typeface="楷体" pitchFamily="49" charset="-122"/>
              </a:rPr>
              <a:t>㎡/</a:t>
            </a:r>
            <a:r>
              <a:rPr lang="en-US" altLang="zh-CN" sz="2000" b="1" dirty="0" smtClean="0">
                <a:latin typeface="楷体" pitchFamily="49" charset="-122"/>
                <a:ea typeface="楷体" pitchFamily="49" charset="-122"/>
              </a:rPr>
              <a:t>s</a:t>
            </a:r>
            <a:r>
              <a:rPr lang="zh-CN" altLang="en-US" sz="2000" b="1" dirty="0" smtClean="0">
                <a:latin typeface="楷体" pitchFamily="49" charset="-122"/>
                <a:ea typeface="楷体" pitchFamily="49" charset="-122"/>
              </a:rPr>
              <a:t>、</a:t>
            </a:r>
            <a:r>
              <a:rPr lang="en-US" altLang="zh-CN" sz="2000" b="1" i="1" dirty="0" smtClean="0">
                <a:latin typeface="楷体" pitchFamily="49" charset="-122"/>
                <a:ea typeface="楷体" pitchFamily="49" charset="-122"/>
              </a:rPr>
              <a:t>1cSt</a:t>
            </a:r>
            <a:r>
              <a:rPr lang="en-US" altLang="zh-CN" sz="2000" b="1" dirty="0" smtClean="0">
                <a:latin typeface="楷体" pitchFamily="49" charset="-122"/>
                <a:ea typeface="楷体" pitchFamily="49" charset="-122"/>
              </a:rPr>
              <a:t>=10</a:t>
            </a:r>
            <a:r>
              <a:rPr lang="en-US" altLang="zh-CN" sz="2000" b="1" baseline="30000" dirty="0" smtClean="0">
                <a:latin typeface="楷体" pitchFamily="49" charset="-122"/>
                <a:ea typeface="楷体" pitchFamily="49" charset="-122"/>
              </a:rPr>
              <a:t>-6</a:t>
            </a:r>
            <a:r>
              <a:rPr lang="en-US" altLang="zh-CN" sz="2000" b="1" dirty="0">
                <a:latin typeface="楷体" pitchFamily="49" charset="-122"/>
                <a:ea typeface="楷体" pitchFamily="49" charset="-122"/>
              </a:rPr>
              <a:t>㎡/s</a:t>
            </a:r>
          </a:p>
          <a:p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48057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52190" y="1988840"/>
            <a:ext cx="7632847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5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、牛顿液体内摩擦定律：液体流动时，相邻液层间的内摩擦力与</a:t>
            </a:r>
            <a:r>
              <a:rPr lang="en-US" altLang="zh-CN" sz="2800" b="1" baseline="-25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————</a:t>
            </a:r>
            <a:r>
              <a:rPr lang="zh-CN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————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成正比。</a:t>
            </a:r>
            <a:endParaRPr lang="zh-CN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170286" y="5517232"/>
            <a:ext cx="40559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液层接触面积，液层间的速度梯度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132633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59632" y="1962001"/>
            <a:ext cx="676875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200000"/>
              </a:lnSpc>
            </a:pPr>
            <a:r>
              <a:rPr lang="en-US" altLang="zh-CN" sz="2800" b="1" dirty="0" smtClean="0">
                <a:latin typeface="楷体" pitchFamily="49" charset="-122"/>
                <a:ea typeface="楷体" pitchFamily="49" charset="-122"/>
              </a:rPr>
              <a:t>    6</a:t>
            </a:r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、把既</a:t>
            </a:r>
            <a:r>
              <a:rPr lang="en-US" altLang="zh-CN" sz="2800" b="1" baseline="-25000" dirty="0" smtClean="0">
                <a:latin typeface="楷体" pitchFamily="49" charset="-122"/>
                <a:ea typeface="楷体" pitchFamily="49" charset="-122"/>
              </a:rPr>
              <a:t>——————</a:t>
            </a:r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，又</a:t>
            </a:r>
            <a:r>
              <a:rPr lang="en-US" altLang="zh-CN" sz="2800" b="1" baseline="-25000" dirty="0" smtClean="0">
                <a:latin typeface="楷体" pitchFamily="49" charset="-122"/>
                <a:ea typeface="楷体" pitchFamily="49" charset="-122"/>
              </a:rPr>
              <a:t>——————</a:t>
            </a:r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的</a:t>
            </a:r>
            <a:r>
              <a:rPr lang="zh-CN" altLang="en-US" sz="2800" b="1" dirty="0">
                <a:latin typeface="楷体" pitchFamily="49" charset="-122"/>
                <a:ea typeface="楷体" pitchFamily="49" charset="-122"/>
              </a:rPr>
              <a:t>液体称为理想液体。</a:t>
            </a:r>
            <a:endParaRPr lang="en-US" altLang="zh-CN" sz="28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355976" y="4869160"/>
            <a:ext cx="26597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无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粘性，不可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压缩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581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00149" y="1916832"/>
            <a:ext cx="8136904" cy="16632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200000"/>
              </a:lnSpc>
              <a:spcAft>
                <a:spcPts val="0"/>
              </a:spcAft>
            </a:pPr>
            <a:r>
              <a:rPr lang="en-US" altLang="zh-CN" sz="2800" b="1" dirty="0" smtClean="0">
                <a:latin typeface="楷体" pitchFamily="49" charset="-122"/>
                <a:ea typeface="楷体" pitchFamily="49" charset="-122"/>
              </a:rPr>
              <a:t>    7</a:t>
            </a:r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、</a:t>
            </a:r>
            <a:r>
              <a:rPr lang="zh-CN" altLang="zh-CN" sz="2800" b="1" dirty="0" smtClean="0">
                <a:latin typeface="楷体" pitchFamily="49" charset="-122"/>
                <a:ea typeface="楷体" pitchFamily="49" charset="-122"/>
              </a:rPr>
              <a:t>定</a:t>
            </a:r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常</a:t>
            </a:r>
            <a:r>
              <a:rPr lang="zh-CN" altLang="zh-CN" sz="2800" b="1" dirty="0" smtClean="0">
                <a:latin typeface="楷体" pitchFamily="49" charset="-122"/>
                <a:ea typeface="楷体" pitchFamily="49" charset="-122"/>
              </a:rPr>
              <a:t>流动</a:t>
            </a:r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：其内部</a:t>
            </a:r>
            <a:r>
              <a:rPr lang="zh-CN" altLang="en-US" sz="2800" b="1" dirty="0">
                <a:latin typeface="楷体" pitchFamily="49" charset="-122"/>
                <a:ea typeface="楷体" pitchFamily="49" charset="-122"/>
              </a:rPr>
              <a:t>任一点处</a:t>
            </a:r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的</a:t>
            </a:r>
            <a:r>
              <a:rPr lang="en-US" altLang="zh-CN" sz="2800" b="1" baseline="-25000" dirty="0" smtClean="0">
                <a:latin typeface="楷体" pitchFamily="49" charset="-122"/>
                <a:ea typeface="楷体" pitchFamily="49" charset="-122"/>
              </a:rPr>
              <a:t>——————</a:t>
            </a:r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、</a:t>
            </a:r>
            <a:endParaRPr lang="en-US" altLang="zh-CN" sz="2800" b="1" dirty="0" smtClean="0">
              <a:latin typeface="楷体" pitchFamily="49" charset="-122"/>
              <a:ea typeface="楷体" pitchFamily="49" charset="-122"/>
            </a:endParaRPr>
          </a:p>
          <a:p>
            <a:pPr marL="0" lvl="2">
              <a:lnSpc>
                <a:spcPct val="200000"/>
              </a:lnSpc>
              <a:spcAft>
                <a:spcPts val="0"/>
              </a:spcAft>
            </a:pPr>
            <a:r>
              <a:rPr lang="en-US" altLang="zh-CN" sz="2800" b="1" baseline="-25000" dirty="0" smtClean="0">
                <a:latin typeface="楷体" pitchFamily="49" charset="-122"/>
                <a:ea typeface="楷体" pitchFamily="49" charset="-122"/>
              </a:rPr>
              <a:t>——————</a:t>
            </a:r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和</a:t>
            </a:r>
            <a:r>
              <a:rPr lang="en-US" altLang="zh-CN" sz="2800" b="1" baseline="-25000" dirty="0" smtClean="0">
                <a:latin typeface="楷体" pitchFamily="49" charset="-122"/>
                <a:ea typeface="楷体" pitchFamily="49" charset="-122"/>
              </a:rPr>
              <a:t>——————</a:t>
            </a:r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都</a:t>
            </a:r>
            <a:r>
              <a:rPr lang="zh-CN" altLang="en-US" sz="2800" b="1" dirty="0">
                <a:latin typeface="楷体" pitchFamily="49" charset="-122"/>
                <a:ea typeface="楷体" pitchFamily="49" charset="-122"/>
              </a:rPr>
              <a:t>不随时间变化而变化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。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4655455" y="5244008"/>
            <a:ext cx="26597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压力，速度，密度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7536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331640" y="1988840"/>
            <a:ext cx="684076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8</a:t>
            </a:r>
            <a:r>
              <a:rPr lang="zh-CN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zh-CN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液体在管道中流动时有两种流动状态，一种是</a:t>
            </a:r>
            <a:r>
              <a:rPr lang="en-US" altLang="zh-CN" sz="2800" b="1" u="sng" dirty="0">
                <a:latin typeface="楷体" panose="02010609060101010101" pitchFamily="49" charset="-122"/>
                <a:ea typeface="楷体" panose="02010609060101010101" pitchFamily="49" charset="-122"/>
              </a:rPr>
              <a:t>       </a:t>
            </a:r>
            <a:r>
              <a:rPr lang="zh-CN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，另一种是</a:t>
            </a:r>
            <a:r>
              <a:rPr lang="en-US" altLang="zh-CN" sz="2800" b="1" u="sng" dirty="0">
                <a:latin typeface="楷体" panose="02010609060101010101" pitchFamily="49" charset="-122"/>
                <a:ea typeface="楷体" panose="02010609060101010101" pitchFamily="49" charset="-122"/>
              </a:rPr>
              <a:t>        </a:t>
            </a:r>
            <a:r>
              <a:rPr lang="zh-CN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。区分这两种流动状态的参数是</a:t>
            </a:r>
            <a:r>
              <a:rPr lang="en-US" altLang="zh-CN" sz="2800" b="1" u="sng" dirty="0">
                <a:latin typeface="楷体" panose="02010609060101010101" pitchFamily="49" charset="-122"/>
                <a:ea typeface="楷体" panose="02010609060101010101" pitchFamily="49" charset="-122"/>
              </a:rPr>
              <a:t>       </a:t>
            </a:r>
            <a:r>
              <a:rPr lang="zh-CN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910311" y="5208408"/>
            <a:ext cx="276710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层流、 紊流、 雷诺数</a:t>
            </a:r>
            <a:endParaRPr lang="zh-CN" altLang="en-US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14327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96413" y="2064296"/>
            <a:ext cx="6912768" cy="1671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800" b="1" dirty="0" smtClean="0">
                <a:latin typeface="楷体" pitchFamily="49" charset="-122"/>
                <a:ea typeface="楷体" pitchFamily="49" charset="-122"/>
              </a:rPr>
              <a:t>    9</a:t>
            </a:r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、</a:t>
            </a:r>
            <a:r>
              <a:rPr lang="en-US" altLang="zh-CN" sz="2800" b="1" baseline="-25000" dirty="0" smtClean="0">
                <a:latin typeface="楷体" pitchFamily="49" charset="-122"/>
                <a:ea typeface="楷体" pitchFamily="49" charset="-122"/>
              </a:rPr>
              <a:t>——————</a:t>
            </a:r>
            <a:r>
              <a:rPr lang="zh-CN" altLang="en-US" sz="2800" b="1" dirty="0" smtClean="0">
                <a:latin typeface="楷体" pitchFamily="49" charset="-122"/>
                <a:ea typeface="楷体" pitchFamily="49" charset="-122"/>
                <a:cs typeface="楷体_GB2312"/>
              </a:rPr>
              <a:t>液体作</a:t>
            </a:r>
            <a:r>
              <a:rPr lang="en-US" altLang="zh-CN" sz="2800" b="1" baseline="-25000" dirty="0" smtClean="0">
                <a:latin typeface="楷体" pitchFamily="49" charset="-122"/>
                <a:ea typeface="楷体" pitchFamily="49" charset="-122"/>
              </a:rPr>
              <a:t>————</a:t>
            </a:r>
            <a:r>
              <a:rPr lang="zh-CN" altLang="en-US" sz="2800" b="1" dirty="0" smtClean="0">
                <a:latin typeface="楷体" pitchFamily="49" charset="-122"/>
                <a:ea typeface="楷体" pitchFamily="49" charset="-122"/>
                <a:cs typeface="楷体_GB2312"/>
              </a:rPr>
              <a:t>流动</a:t>
            </a:r>
            <a:r>
              <a:rPr lang="zh-CN" altLang="en-US" sz="2800" b="1" dirty="0">
                <a:latin typeface="楷体" pitchFamily="49" charset="-122"/>
                <a:ea typeface="楷体" pitchFamily="49" charset="-122"/>
                <a:cs typeface="楷体_GB2312"/>
              </a:rPr>
              <a:t>时，通过流管任一通流截面</a:t>
            </a:r>
            <a:r>
              <a:rPr lang="zh-CN" altLang="en-US" sz="2800" b="1" dirty="0" smtClean="0">
                <a:latin typeface="楷体" pitchFamily="49" charset="-122"/>
                <a:ea typeface="楷体" pitchFamily="49" charset="-122"/>
                <a:cs typeface="楷体_GB2312"/>
              </a:rPr>
              <a:t>的</a:t>
            </a:r>
            <a:r>
              <a:rPr lang="en-US" altLang="zh-CN" sz="2800" b="1" baseline="-25000" dirty="0" smtClean="0">
                <a:latin typeface="楷体" pitchFamily="49" charset="-122"/>
                <a:ea typeface="楷体" pitchFamily="49" charset="-122"/>
              </a:rPr>
              <a:t>——————</a:t>
            </a:r>
            <a:r>
              <a:rPr lang="zh-CN" altLang="en-US" sz="2800" b="1" dirty="0" smtClean="0">
                <a:latin typeface="楷体" pitchFamily="49" charset="-122"/>
                <a:ea typeface="楷体" pitchFamily="49" charset="-122"/>
                <a:cs typeface="楷体_GB2312"/>
              </a:rPr>
              <a:t>相等</a:t>
            </a:r>
            <a:r>
              <a:rPr lang="zh-CN" altLang="en-US" sz="2800" b="1" dirty="0">
                <a:latin typeface="楷体" pitchFamily="49" charset="-122"/>
                <a:ea typeface="楷体" pitchFamily="49" charset="-122"/>
                <a:cs typeface="楷体_GB2312"/>
              </a:rPr>
              <a:t>。</a:t>
            </a:r>
            <a:endParaRPr lang="zh-CN" altLang="en-US" sz="2800" dirty="0"/>
          </a:p>
        </p:txBody>
      </p:sp>
      <p:sp>
        <p:nvSpPr>
          <p:cNvPr id="3" name="矩形 2"/>
          <p:cNvSpPr/>
          <p:nvPr/>
        </p:nvSpPr>
        <p:spPr>
          <a:xfrm>
            <a:off x="4211960" y="4869160"/>
            <a:ext cx="32784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楷体" pitchFamily="49" charset="-122"/>
                <a:ea typeface="楷体" pitchFamily="49" charset="-122"/>
                <a:cs typeface="楷体_GB2312"/>
              </a:rPr>
              <a:t>不可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  <a:cs typeface="楷体_GB2312"/>
              </a:rPr>
              <a:t>压缩，定常，流量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0088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畅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流畅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流畅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3737</TotalTime>
  <Words>461</Words>
  <Application>Microsoft Office PowerPoint</Application>
  <PresentationFormat>全屏显示(4:3)</PresentationFormat>
  <Paragraphs>36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7" baseType="lpstr">
      <vt:lpstr>楷体</vt:lpstr>
      <vt:lpstr>楷体_GB2312</vt:lpstr>
      <vt:lpstr>隶书</vt:lpstr>
      <vt:lpstr>宋体</vt:lpstr>
      <vt:lpstr>Calibri</vt:lpstr>
      <vt:lpstr>Constantia</vt:lpstr>
      <vt:lpstr>Tahoma</vt:lpstr>
      <vt:lpstr>Times New Roman</vt:lpstr>
      <vt:lpstr>Wingdings</vt:lpstr>
      <vt:lpstr>Wingdings 2</vt:lpstr>
      <vt:lpstr>流畅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液压传动基础知识</dc:title>
  <dc:creator>wq</dc:creator>
  <cp:lastModifiedBy>wangqiang</cp:lastModifiedBy>
  <cp:revision>305</cp:revision>
  <dcterms:created xsi:type="dcterms:W3CDTF">2002-06-25T08:55:42Z</dcterms:created>
  <dcterms:modified xsi:type="dcterms:W3CDTF">2015-10-08T00:55:32Z</dcterms:modified>
</cp:coreProperties>
</file>