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2"/>
  </p:notesMasterIdLst>
  <p:sldIdLst>
    <p:sldId id="574" r:id="rId2"/>
    <p:sldId id="587" r:id="rId3"/>
    <p:sldId id="588" r:id="rId4"/>
    <p:sldId id="589" r:id="rId5"/>
    <p:sldId id="568" r:id="rId6"/>
    <p:sldId id="569" r:id="rId7"/>
    <p:sldId id="570" r:id="rId8"/>
    <p:sldId id="571" r:id="rId9"/>
    <p:sldId id="572" r:id="rId10"/>
    <p:sldId id="563" r:id="rId11"/>
    <p:sldId id="564" r:id="rId12"/>
    <p:sldId id="576" r:id="rId13"/>
    <p:sldId id="578" r:id="rId14"/>
    <p:sldId id="577" r:id="rId15"/>
    <p:sldId id="582" r:id="rId16"/>
    <p:sldId id="579" r:id="rId17"/>
    <p:sldId id="584" r:id="rId18"/>
    <p:sldId id="586" r:id="rId19"/>
    <p:sldId id="583" r:id="rId20"/>
    <p:sldId id="581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D60093"/>
    <a:srgbClr val="CC6600"/>
    <a:srgbClr val="800000"/>
    <a:srgbClr val="008000"/>
    <a:srgbClr val="CC0000"/>
    <a:srgbClr val="CC3300"/>
    <a:srgbClr val="66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4652" autoAdjust="0"/>
  </p:normalViewPr>
  <p:slideViewPr>
    <p:cSldViewPr>
      <p:cViewPr varScale="1">
        <p:scale>
          <a:sx n="77" d="100"/>
          <a:sy n="77" d="100"/>
        </p:scale>
        <p:origin x="1224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AB36CA-E7BD-400A-8178-C3F56CC747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80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6AC42-C76D-4576-B09C-FA5621F45E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873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DCA9F-C4B2-4BF9-B641-9504E6704F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59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3B14F-81B5-4D96-80CC-E333EEB774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45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039D-710E-49A9-AF91-B0AA0DD790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37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2F473-2B2D-4702-872B-8A9EE92531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004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68784-F89E-48A1-8036-2F529856F1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290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FD9D9-00ED-4BD9-BFF3-56FF5B77BA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76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3B4F1-66F2-4129-BB16-2CF4153F40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595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0CDC1-FC34-497A-9950-FF787E9167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44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707B1-2256-40E9-B6D0-669CD9E631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51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F2000-6DBC-4830-ADFF-806174CC45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20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307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30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2A49583B-FBB2-478A-8B47-1341CC1808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3081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46" r:id="rId2"/>
    <p:sldLayoutId id="2147484055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6" r:id="rId9"/>
    <p:sldLayoutId id="2147484052" r:id="rId10"/>
    <p:sldLayoutId id="214748405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53556" y="2276872"/>
            <a:ext cx="35926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课 堂 练 习</a:t>
            </a:r>
            <a:endParaRPr lang="zh-CN" altLang="en-US" sz="4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5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772816"/>
            <a:ext cx="7128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2000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为保证齿轮泵连续可靠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供油，要求其齿轮的啮合系数必须</a:t>
            </a:r>
            <a:r>
              <a:rPr lang="en-US" altLang="zh-CN" b="1" u="sng" kern="0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b="1" u="sng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1" u="sng" kern="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1" u="sng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这必然产生</a:t>
            </a:r>
            <a:r>
              <a:rPr lang="en-US" altLang="zh-CN" b="1" u="sng" kern="0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b="1" u="sng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，为克服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这一现象，在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齿轮泵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的端盖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开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了</a:t>
            </a:r>
            <a:r>
              <a:rPr lang="en-US" altLang="zh-CN" b="1" u="sng" kern="0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b="1" u="sng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18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11960" y="537321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8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大于</a:t>
            </a:r>
            <a:r>
              <a:rPr lang="en-US" altLang="zh-CN" sz="1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1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；困油现象；卸荷</a:t>
            </a:r>
            <a:r>
              <a:rPr lang="zh-CN" altLang="zh-CN" sz="18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槽</a:t>
            </a: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91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764704"/>
            <a:ext cx="756084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spcAft>
                <a:spcPts val="0"/>
              </a:spcAft>
            </a:pPr>
            <a:r>
              <a:rPr lang="en-US" altLang="zh-CN" kern="0" dirty="0">
                <a:latin typeface="Times New Roman" panose="02020603050405020304" pitchFamily="18" charset="0"/>
              </a:rPr>
              <a:t/>
            </a:r>
            <a:br>
              <a:rPr lang="en-US" altLang="zh-CN" kern="0" dirty="0">
                <a:latin typeface="Times New Roman" panose="02020603050405020304" pitchFamily="18" charset="0"/>
              </a:rPr>
            </a:br>
            <a:endParaRPr lang="zh-CN" altLang="zh-CN" sz="1800" kern="100" dirty="0">
              <a:latin typeface="Times New Roman" panose="02020603050405020304" pitchFamily="18" charset="0"/>
            </a:endParaRPr>
          </a:p>
          <a:p>
            <a:pPr indent="304800">
              <a:lnSpc>
                <a:spcPct val="2000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叶片泵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根据转子转动一周完成吸、压油次数，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一般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分为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b="1" u="sng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叶片泵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b="1" u="sng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叶片泵，</a:t>
            </a:r>
            <a:endParaRPr lang="en-US" altLang="zh-CN" b="1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304800">
              <a:lnSpc>
                <a:spcPct val="200000"/>
              </a:lnSpc>
              <a:spcAft>
                <a:spcPts val="0"/>
              </a:spcAft>
            </a:pPr>
            <a:r>
              <a:rPr lang="en-US" altLang="zh-CN" b="1" kern="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————---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叶片泵是径向力平衡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泵，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其叶片数为</a:t>
            </a:r>
            <a:r>
              <a:rPr lang="en-US" altLang="zh-CN" b="1" kern="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——--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zh-CN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32040" y="5301208"/>
            <a:ext cx="258436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>
              <a:lnSpc>
                <a:spcPct val="150000"/>
              </a:lnSpc>
              <a:spcAft>
                <a:spcPts val="0"/>
              </a:spcAft>
            </a:pPr>
            <a:r>
              <a:rPr lang="zh-CN" altLang="zh-CN" sz="18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单作</a:t>
            </a:r>
            <a:r>
              <a:rPr lang="zh-CN" altLang="zh-CN" sz="1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用；双</a:t>
            </a:r>
            <a:r>
              <a:rPr lang="zh-CN" altLang="zh-CN" sz="18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作用</a:t>
            </a:r>
            <a:r>
              <a:rPr lang="zh-CN" altLang="en-US" sz="18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；偶</a:t>
            </a:r>
            <a:endParaRPr lang="zh-CN" altLang="zh-CN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87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1628800"/>
            <a:ext cx="65527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2000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外啮合齿轮泵位于轮齿逐渐脱开啮合的一侧是</a:t>
            </a:r>
            <a:r>
              <a:rPr lang="en-US" altLang="zh-CN" b="1" u="sng" kern="0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腔，位于轮齿逐渐进入啮合的一侧是</a:t>
            </a:r>
            <a:r>
              <a:rPr lang="en-US" altLang="zh-CN" b="1" u="sng" kern="0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腔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，通过改变</a:t>
            </a:r>
            <a:r>
              <a:rPr lang="en-US" altLang="zh-CN" b="1" kern="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————------  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可以改变泵的吸、压油口位置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kern="0" dirty="0" smtClean="0">
                <a:latin typeface="宋体" panose="02010600030101010101" pitchFamily="2" charset="-122"/>
              </a:rPr>
              <a:t>                                                                    </a:t>
            </a:r>
            <a:endParaRPr lang="zh-CN" altLang="zh-CN" sz="1800" kern="10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8064" y="5661248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吸</a:t>
            </a:r>
            <a:r>
              <a:rPr lang="zh-CN" altLang="zh-CN" sz="1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油；压</a:t>
            </a:r>
            <a:r>
              <a:rPr lang="zh-CN" altLang="zh-CN" sz="18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油</a:t>
            </a:r>
            <a:r>
              <a:rPr lang="zh-CN" altLang="en-US" sz="18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，齿轮转动方向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8932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648" y="1700808"/>
            <a:ext cx="64645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2000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为了消除齿轮泵的困油现象，通常在两侧盖板上开</a:t>
            </a:r>
            <a:r>
              <a:rPr lang="en-US" altLang="zh-CN" b="1" u="sng" kern="0" dirty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，使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闭死容积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由大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小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b="1" u="sng" kern="0" dirty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腔相通，闭死容积由小变大时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b="1" u="sng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腔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相通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18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36096" y="5661248"/>
            <a:ext cx="2432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卸</a:t>
            </a:r>
            <a:r>
              <a:rPr lang="zh-CN" altLang="zh-CN" sz="1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荷槽；压油；吸</a:t>
            </a:r>
            <a:r>
              <a:rPr lang="zh-CN" altLang="zh-CN" sz="18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油</a:t>
            </a: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9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1628800"/>
            <a:ext cx="6768751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0" dirty="0" smtClean="0">
                <a:latin typeface="Times New Roman" panose="02020603050405020304" pitchFamily="18" charset="0"/>
              </a:rPr>
              <a:t>  </a:t>
            </a:r>
            <a:endParaRPr lang="zh-CN" altLang="zh-CN" sz="1800" kern="100" dirty="0">
              <a:latin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齿轮泵产生泄漏的间隙为</a:t>
            </a:r>
            <a:r>
              <a:rPr lang="en-US" altLang="zh-CN" b="1" u="sng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b="1" u="sng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间隙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u="sng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间隙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，此外还存在</a:t>
            </a:r>
            <a:r>
              <a:rPr lang="en-US" altLang="zh-CN" b="1" u="sng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间隙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，其中</a:t>
            </a:r>
            <a:r>
              <a:rPr lang="en-US" altLang="zh-CN" b="1" u="sng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en-US" altLang="zh-CN" b="1" u="sng" kern="0" baseline="-25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---       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泄漏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占总泄漏量的</a:t>
            </a: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80%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85%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20072" y="5805264"/>
            <a:ext cx="3129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端面</a:t>
            </a:r>
            <a:r>
              <a:rPr lang="zh-CN" altLang="zh-CN" sz="1800" b="1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、径向；</a:t>
            </a:r>
            <a:r>
              <a:rPr lang="zh-CN" altLang="zh-CN" sz="1800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啮合</a:t>
            </a:r>
            <a:r>
              <a:rPr lang="zh-CN" altLang="en-US" sz="1800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处</a:t>
            </a:r>
            <a:r>
              <a:rPr lang="zh-CN" altLang="zh-CN" sz="1800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；端面</a:t>
            </a: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23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648" y="1700808"/>
            <a:ext cx="64807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2000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变量泵是指</a:t>
            </a:r>
            <a:r>
              <a:rPr lang="en-US" altLang="zh-CN" b="1" u="sng" kern="0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可以改变的液压泵，</a:t>
            </a:r>
            <a:r>
              <a:rPr lang="en-US" altLang="zh-CN" b="1" u="sng" kern="0" dirty="0"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通过改变转子和定子的偏心距来实现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变量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，其叶片按转动方向向</a:t>
            </a:r>
            <a:r>
              <a:rPr lang="en-US" altLang="zh-CN" b="1" kern="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b="1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304800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                                           </a:t>
            </a:r>
            <a:endParaRPr lang="zh-CN" altLang="zh-CN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2330" y="5733256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排量</a:t>
            </a:r>
            <a:r>
              <a:rPr lang="zh-CN" altLang="zh-CN" sz="1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；单作用</a:t>
            </a:r>
            <a:r>
              <a:rPr lang="zh-CN" altLang="zh-CN" sz="18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叶片泵</a:t>
            </a:r>
            <a:r>
              <a:rPr lang="zh-CN" altLang="en-US" sz="18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，后倾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2424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700808"/>
            <a:ext cx="75608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液压泵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实际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流量</a:t>
            </a: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(q)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比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理论流量</a:t>
            </a:r>
            <a:r>
              <a:rPr lang="en-US" altLang="zh-CN" b="1" u="sng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液压泵的工作压力（</a:t>
            </a: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p)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取决于</a:t>
            </a:r>
            <a:r>
              <a:rPr lang="en-US" altLang="zh-CN" b="1" kern="0" baseline="-25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————------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，液压泵输入的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实际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转矩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比理论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所需转矩</a:t>
            </a:r>
            <a:r>
              <a:rPr lang="en-US" altLang="zh-CN" b="1" u="sng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，液压泵输出的功率等于</a:t>
            </a:r>
            <a:r>
              <a:rPr lang="en-US" altLang="zh-CN" b="1" kern="0" baseline="-25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————----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4048" y="5445224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小；</a:t>
            </a:r>
            <a:r>
              <a:rPr lang="zh-CN" altLang="en-US" sz="1800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外负载</a:t>
            </a:r>
            <a:r>
              <a:rPr lang="en-US" altLang="zh-CN" sz="1800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zh-CN" sz="1800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大</a:t>
            </a:r>
            <a:r>
              <a:rPr lang="zh-CN" altLang="en-US" sz="1800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1800" b="1" kern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7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1772816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2000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双作用叶片泵的定子曲线由两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段</a:t>
            </a:r>
            <a:r>
              <a:rPr lang="en-US" altLang="zh-CN" b="1" kern="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————----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两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段</a:t>
            </a:r>
            <a:r>
              <a:rPr lang="en-US" altLang="zh-CN" b="1" kern="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————-----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及四段</a:t>
            </a:r>
            <a:r>
              <a:rPr lang="en-US" altLang="zh-CN" b="1" kern="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————-----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组成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，吸、压油窗口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位于</a:t>
            </a:r>
            <a:r>
              <a:rPr lang="en-US" altLang="zh-CN" b="1" kern="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————-----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段。</a:t>
            </a:r>
            <a:endParaRPr lang="zh-CN" altLang="zh-CN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75856" y="486916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8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大</a:t>
            </a:r>
            <a:r>
              <a:rPr lang="zh-CN" altLang="zh-CN" sz="1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半径圆弧 、小半径圆弧、 过渡曲线</a:t>
            </a:r>
            <a:r>
              <a:rPr lang="zh-CN" altLang="zh-CN" sz="18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1800" b="1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18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过渡曲线</a:t>
            </a: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62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ypump_11"/>
          <p:cNvPicPr>
            <a:picLocks noChangeAspect="1" noChangeArrowheads="1"/>
          </p:cNvPicPr>
          <p:nvPr/>
        </p:nvPicPr>
        <p:blipFill>
          <a:blip r:embed="rId2">
            <a:lum bright="-18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88224" y="3724816"/>
            <a:ext cx="2381986" cy="299665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B453-BC06-4C0D-A874-4AF89DEDBE4A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10" name="Picture 3" descr="C:\Users\wangqiang\Desktop\12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462" y="-4072"/>
            <a:ext cx="6507411" cy="544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60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556792"/>
            <a:ext cx="71287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2000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调节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限压式变量叶片泵的压力调节螺钉，可以改变泵的压力流量特性曲线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en-US" altLang="zh-CN" b="1" kern="0" baseline="-25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————---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大小，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调节流量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调节螺钉，可以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改变</a:t>
            </a:r>
            <a:r>
              <a:rPr lang="en-US" altLang="zh-CN" b="1" kern="0" baseline="-25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————-----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。调节限压式变量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叶片泵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输出最大功率在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泵的压力流量特性曲线</a:t>
            </a:r>
            <a:r>
              <a:rPr lang="en-US" altLang="zh-CN" b="1" kern="0" baseline="-25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——-----------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附近。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27210" y="5805264"/>
            <a:ext cx="467628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>
              <a:lnSpc>
                <a:spcPct val="150000"/>
              </a:lnSpc>
              <a:spcAft>
                <a:spcPts val="0"/>
              </a:spcAft>
            </a:pPr>
            <a:r>
              <a:rPr lang="zh-CN" altLang="en-US" sz="1800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限定（</a:t>
            </a:r>
            <a:r>
              <a:rPr lang="zh-CN" altLang="zh-CN" sz="1800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拐点</a:t>
            </a:r>
            <a:r>
              <a:rPr lang="zh-CN" altLang="en-US" sz="1800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1800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压力</a:t>
            </a:r>
            <a:r>
              <a:rPr lang="zh-CN" altLang="zh-CN" sz="1800" b="1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；泵的最大</a:t>
            </a:r>
            <a:r>
              <a:rPr lang="zh-CN" altLang="zh-CN" sz="1800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流量</a:t>
            </a:r>
            <a:r>
              <a:rPr lang="zh-CN" altLang="en-US" sz="1800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zh-CN" altLang="zh-CN" sz="1800" b="1" kern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拐点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8431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636912"/>
            <a:ext cx="7839075" cy="19812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19872" y="5373216"/>
            <a:ext cx="55306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18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单向定量泵，单向变量泵，双向定量泵，双向变量泵</a:t>
            </a:r>
            <a:endParaRPr lang="zh-CN" altLang="zh-CN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1781" y="1419707"/>
            <a:ext cx="3743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识别下列泵的职能符号</a:t>
            </a:r>
            <a:endParaRPr lang="zh-CN" altLang="zh-CN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001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1265753"/>
            <a:ext cx="7272808" cy="4611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>
              <a:lnSpc>
                <a:spcPct val="150000"/>
              </a:lnSpc>
              <a:spcBef>
                <a:spcPts val="2500"/>
              </a:spcBef>
              <a:spcAft>
                <a:spcPts val="0"/>
              </a:spcAft>
            </a:pP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1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定量泵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是指输出流量不随泵的输出压力改变的泵。 </a:t>
            </a:r>
            <a:endParaRPr lang="en-US" altLang="zh-CN" b="1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66700">
              <a:lnSpc>
                <a:spcPct val="150000"/>
              </a:lnSpc>
              <a:spcBef>
                <a:spcPts val="2500"/>
              </a:spcBef>
              <a:spcAft>
                <a:spcPts val="0"/>
              </a:spcAft>
            </a:pP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2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液压泵的进、出口压力差为零时，泵输出的流量即为理论流量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b="1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66700">
              <a:lnSpc>
                <a:spcPct val="150000"/>
              </a:lnSpc>
              <a:spcBef>
                <a:spcPts val="2500"/>
              </a:spcBef>
              <a:spcAft>
                <a:spcPts val="0"/>
              </a:spcAft>
            </a:pP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、单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作用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叶片泵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因吸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油窗口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、压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油窗口是对称布置，因此作用在转子和定子上的液压径向力平衡，轴承承受径向力小、寿命长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15118" y="5877272"/>
            <a:ext cx="3549370" cy="15209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>
              <a:lnSpc>
                <a:spcPct val="150000"/>
              </a:lnSpc>
              <a:spcBef>
                <a:spcPts val="2500"/>
              </a:spcBef>
              <a:spcAft>
                <a:spcPts val="0"/>
              </a:spcAft>
            </a:pP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（×）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√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zh-CN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66700">
              <a:lnSpc>
                <a:spcPct val="150000"/>
              </a:lnSpc>
              <a:spcBef>
                <a:spcPts val="2500"/>
              </a:spcBef>
              <a:spcAft>
                <a:spcPts val="0"/>
              </a:spcAft>
            </a:pP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zh-CN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09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1640" y="2276872"/>
            <a:ext cx="64087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2000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液压泵是靠</a:t>
            </a:r>
            <a:r>
              <a:rPr lang="en-US" altLang="zh-CN" b="1" u="sng" kern="0" dirty="0"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变化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来进行工作的，所以又称液压泵为</a:t>
            </a:r>
            <a:r>
              <a:rPr lang="en-US" altLang="zh-CN" b="1" u="sng" kern="0" dirty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式泵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18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60032" y="5517232"/>
            <a:ext cx="2973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>
              <a:lnSpc>
                <a:spcPct val="150000"/>
              </a:lnSpc>
              <a:spcAft>
                <a:spcPts val="0"/>
              </a:spcAft>
            </a:pPr>
            <a:r>
              <a:rPr lang="zh-CN" altLang="zh-CN" sz="16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密闭容积</a:t>
            </a:r>
            <a:r>
              <a:rPr lang="zh-CN" altLang="en-US" sz="16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周期性</a:t>
            </a:r>
            <a:r>
              <a:rPr lang="zh-CN" altLang="zh-CN" sz="16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；容积式泵</a:t>
            </a:r>
            <a:endParaRPr lang="zh-CN" altLang="zh-CN" sz="16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43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2276872"/>
            <a:ext cx="70567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>
              <a:lnSpc>
                <a:spcPct val="2000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液压泵按结构特点一般可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b="1" u="sng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b="1" kern="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-----</a:t>
            </a:r>
            <a:r>
              <a:rPr lang="en-US" altLang="zh-CN" b="1" u="sng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endParaRPr lang="zh-CN" altLang="zh-CN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6000">
              <a:lnSpc>
                <a:spcPct val="200000"/>
              </a:lnSpc>
              <a:spcAft>
                <a:spcPts val="0"/>
              </a:spcAft>
            </a:pP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b="1" u="sng" kern="0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zh-CN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类泵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32040" y="5085184"/>
            <a:ext cx="27414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18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齿轮泵</a:t>
            </a:r>
            <a:r>
              <a:rPr lang="zh-CN" altLang="zh-CN" sz="1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；叶片泵；</a:t>
            </a:r>
            <a:r>
              <a:rPr lang="zh-CN" altLang="zh-CN" sz="18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柱塞泵</a:t>
            </a:r>
            <a:endParaRPr lang="zh-CN" altLang="zh-CN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77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68470" y="1916832"/>
            <a:ext cx="7056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>
              <a:lnSpc>
                <a:spcPct val="2000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液压泵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的工作原理？</a:t>
            </a:r>
            <a:endParaRPr lang="zh-CN" altLang="zh-CN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91880" y="4437112"/>
            <a:ext cx="4833374" cy="44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18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①具备若干个容积可周期性变化的密封工作腔</a:t>
            </a:r>
            <a:endParaRPr lang="en-US" altLang="zh-CN" sz="1800" b="1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91880" y="4879990"/>
            <a:ext cx="4572000" cy="4428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1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②具备配油</a:t>
            </a:r>
            <a:r>
              <a:rPr lang="zh-CN" altLang="en-US" sz="18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装置</a:t>
            </a:r>
            <a:endParaRPr lang="en-US" altLang="zh-CN" sz="18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1880" y="5299109"/>
            <a:ext cx="1811714" cy="44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1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③</a:t>
            </a:r>
            <a:r>
              <a:rPr lang="zh-CN" altLang="en-US" sz="1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具有自吸能力</a:t>
            </a:r>
            <a:endParaRPr lang="zh-CN" altLang="zh-CN" sz="18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272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844824"/>
            <a:ext cx="7056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>
              <a:lnSpc>
                <a:spcPct val="2000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液压泵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的排量是如何计算的？单位是什么？</a:t>
            </a:r>
            <a:endParaRPr lang="zh-CN" altLang="zh-CN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3808" y="4221088"/>
            <a:ext cx="5688632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18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液压泵每转一周，有其密封容积几何尺寸变化计算而得的排出液体的体积。    </a:t>
            </a:r>
            <a:r>
              <a:rPr lang="en-US" altLang="zh-CN" sz="18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sz="1800" b="1" kern="100" baseline="3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18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/r</a:t>
            </a:r>
            <a:endParaRPr lang="zh-CN" altLang="zh-CN" sz="18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12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844824"/>
            <a:ext cx="70567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>
              <a:lnSpc>
                <a:spcPct val="2000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液压泵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的容积效率随着泵的工作压力增大而</a:t>
            </a:r>
            <a:r>
              <a:rPr lang="en-US" altLang="zh-CN" b="1" kern="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液压泵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容积效率大小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影响泵的</a:t>
            </a:r>
            <a:r>
              <a:rPr lang="en-US" altLang="zh-CN" b="1" kern="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83968" y="5085184"/>
            <a:ext cx="56886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18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减小，输出流量</a:t>
            </a:r>
            <a:endParaRPr lang="zh-CN" altLang="zh-CN" sz="18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80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844824"/>
            <a:ext cx="7056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>
              <a:lnSpc>
                <a:spcPct val="2000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在一定压力范围内，</a:t>
            </a:r>
            <a:r>
              <a:rPr lang="zh-CN" altLang="zh-CN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液压泵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的机械效率随着泵的工作压力增大而</a:t>
            </a:r>
            <a:r>
              <a:rPr lang="en-US" altLang="zh-CN" b="1" kern="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，泵机械效率的大小影响泵的</a:t>
            </a:r>
            <a:r>
              <a:rPr lang="en-US" altLang="zh-CN" b="1" kern="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</a:t>
            </a:r>
            <a:r>
              <a:rPr lang="zh-CN" altLang="en-US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07904" y="5157192"/>
            <a:ext cx="5688632" cy="44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18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增大</a:t>
            </a:r>
            <a:r>
              <a:rPr lang="zh-CN" altLang="en-US" sz="1800" b="1" kern="100" smtClean="0">
                <a:latin typeface="楷体" panose="02010609060101010101" pitchFamily="49" charset="-122"/>
                <a:ea typeface="楷体" panose="02010609060101010101" pitchFamily="49" charset="-122"/>
              </a:rPr>
              <a:t>，输入转矩</a:t>
            </a:r>
            <a:endParaRPr lang="zh-CN" altLang="zh-CN" sz="18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825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22-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64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8326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3853</TotalTime>
  <Words>674</Words>
  <Application>Microsoft Office PowerPoint</Application>
  <PresentationFormat>全屏显示(4:3)</PresentationFormat>
  <Paragraphs>47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楷体</vt:lpstr>
      <vt:lpstr>隶书</vt:lpstr>
      <vt:lpstr>宋体</vt:lpstr>
      <vt:lpstr>Calibri</vt:lpstr>
      <vt:lpstr>Constantia</vt:lpstr>
      <vt:lpstr>Tahoma</vt:lpstr>
      <vt:lpstr>Times New Roman</vt:lpstr>
      <vt:lpstr>Wingdings 2</vt:lpstr>
      <vt:lpstr>流畅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液压传动基础知识</dc:title>
  <dc:creator>wq</dc:creator>
  <cp:lastModifiedBy>wangqiang</cp:lastModifiedBy>
  <cp:revision>323</cp:revision>
  <dcterms:created xsi:type="dcterms:W3CDTF">2002-06-25T08:55:42Z</dcterms:created>
  <dcterms:modified xsi:type="dcterms:W3CDTF">2016-10-12T10:52:09Z</dcterms:modified>
</cp:coreProperties>
</file>