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8" r:id="rId5"/>
    <p:sldId id="271" r:id="rId6"/>
    <p:sldId id="272" r:id="rId7"/>
    <p:sldId id="259" r:id="rId8"/>
    <p:sldId id="260" r:id="rId9"/>
    <p:sldId id="261" r:id="rId10"/>
    <p:sldId id="262" r:id="rId11"/>
    <p:sldId id="263" r:id="rId12"/>
    <p:sldId id="264" r:id="rId13"/>
    <p:sldId id="265" r:id="rId14"/>
    <p:sldId id="273" r:id="rId15"/>
    <p:sldId id="266" r:id="rId16"/>
    <p:sldId id="267" r:id="rId17"/>
    <p:sldId id="268" r:id="rId18"/>
    <p:sldId id="26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73" d="100"/>
          <a:sy n="73"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327014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11345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157658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37606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237209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1822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83952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398041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394053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182610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46A44B-F677-468B-AC54-BC3399962BDE}" type="datetimeFigureOut">
              <a:rPr lang="zh-CN" altLang="en-US" smtClean="0"/>
              <a:t>2014/12/22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397594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6A44B-F677-468B-AC54-BC3399962BDE}" type="datetimeFigureOut">
              <a:rPr lang="zh-CN" altLang="en-US" smtClean="0"/>
              <a:t>2014/12/22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8017F-7F73-466B-A3F4-FD922D521D16}" type="slidenum">
              <a:rPr lang="zh-CN" altLang="en-US" smtClean="0"/>
              <a:t>‹#›</a:t>
            </a:fld>
            <a:endParaRPr lang="zh-CN" altLang="en-US"/>
          </a:p>
        </p:txBody>
      </p:sp>
    </p:spTree>
    <p:extLst>
      <p:ext uri="{BB962C8B-B14F-4D97-AF65-F5344CB8AC3E}">
        <p14:creationId xmlns:p14="http://schemas.microsoft.com/office/powerpoint/2010/main" val="687336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0000"/>
                </a:solidFill>
                <a:latin typeface="幼圆" panose="02010509060101010101" pitchFamily="49" charset="-122"/>
                <a:ea typeface="幼圆" panose="02010509060101010101" pitchFamily="49" charset="-122"/>
              </a:rPr>
              <a:t>毛概最后一课</a:t>
            </a:r>
            <a:r>
              <a:rPr lang="en-US" altLang="zh-CN" dirty="0" smtClean="0">
                <a:solidFill>
                  <a:srgbClr val="FF0000"/>
                </a:solidFill>
                <a:latin typeface="幼圆" panose="02010509060101010101" pitchFamily="49" charset="-122"/>
                <a:ea typeface="幼圆" panose="02010509060101010101" pitchFamily="49" charset="-122"/>
              </a:rPr>
              <a:t>PPT</a:t>
            </a:r>
            <a:r>
              <a:rPr lang="zh-CN" altLang="en-US" dirty="0" smtClean="0">
                <a:solidFill>
                  <a:srgbClr val="FF0000"/>
                </a:solidFill>
                <a:latin typeface="幼圆" panose="02010509060101010101" pitchFamily="49" charset="-122"/>
                <a:ea typeface="幼圆" panose="02010509060101010101" pitchFamily="49" charset="-122"/>
              </a:rPr>
              <a:t>再现版附答案</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3" name="副标题 2"/>
          <p:cNvSpPr>
            <a:spLocks noGrp="1"/>
          </p:cNvSpPr>
          <p:nvPr>
            <p:ph type="subTitle" idx="1"/>
          </p:nvPr>
        </p:nvSpPr>
        <p:spPr>
          <a:xfrm>
            <a:off x="278969" y="3602037"/>
            <a:ext cx="8710047" cy="2628281"/>
          </a:xfrm>
        </p:spPr>
        <p:txBody>
          <a:bodyPr/>
          <a:lstStyle/>
          <a:p>
            <a:r>
              <a:rPr lang="zh-CN" altLang="en-US" dirty="0" smtClean="0"/>
              <a:t>助力大家复习，节约时间，提高效率，当然要立足课本。</a:t>
            </a:r>
            <a:endParaRPr lang="en-US" altLang="zh-CN" dirty="0" smtClean="0"/>
          </a:p>
          <a:p>
            <a:r>
              <a:rPr lang="zh-CN" altLang="en-US" dirty="0" smtClean="0"/>
              <a:t>嗯，感觉自己胸口的红领巾更红了。请叫我知名不具的小学生。</a:t>
            </a:r>
            <a:endParaRPr lang="en-US" altLang="zh-CN" dirty="0" smtClean="0"/>
          </a:p>
        </p:txBody>
      </p:sp>
    </p:spTree>
    <p:extLst>
      <p:ext uri="{BB962C8B-B14F-4D97-AF65-F5344CB8AC3E}">
        <p14:creationId xmlns:p14="http://schemas.microsoft.com/office/powerpoint/2010/main" val="167928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555" y="322119"/>
            <a:ext cx="7491846" cy="613064"/>
          </a:xfrm>
        </p:spPr>
        <p:txBody>
          <a:bodyPr>
            <a:noAutofit/>
          </a:bodyPr>
          <a:lstStyle/>
          <a:p>
            <a:r>
              <a:rPr lang="zh-CN" altLang="en-US" sz="2800" dirty="0" smtClean="0">
                <a:solidFill>
                  <a:srgbClr val="FF0000"/>
                </a:solidFill>
              </a:rPr>
              <a:t>第四章 社会主义建设道路初步探索的理论成果</a:t>
            </a:r>
            <a:endParaRPr lang="zh-CN" altLang="en-US" sz="2800" dirty="0">
              <a:solidFill>
                <a:srgbClr val="FF0000"/>
              </a:solidFill>
            </a:endParaRPr>
          </a:p>
        </p:txBody>
      </p:sp>
      <p:sp>
        <p:nvSpPr>
          <p:cNvPr id="3" name="内容占位符 2"/>
          <p:cNvSpPr>
            <a:spLocks noGrp="1"/>
          </p:cNvSpPr>
          <p:nvPr>
            <p:ph idx="1"/>
          </p:nvPr>
        </p:nvSpPr>
        <p:spPr>
          <a:xfrm>
            <a:off x="145473" y="1381991"/>
            <a:ext cx="8369877" cy="5330536"/>
          </a:xfrm>
        </p:spPr>
        <p:txBody>
          <a:bodyPr>
            <a:normAutofit fontScale="85000" lnSpcReduction="20000"/>
          </a:bodyPr>
          <a:lstStyle/>
          <a:p>
            <a:pPr marL="0" indent="0">
              <a:buNone/>
            </a:pPr>
            <a:r>
              <a:rPr lang="en-US" altLang="zh-CN" dirty="0" smtClean="0"/>
              <a:t>1</a:t>
            </a:r>
            <a:r>
              <a:rPr lang="zh-CN" altLang="en-US" dirty="0" smtClean="0"/>
              <a:t>、毛泽东明确提出以苏为鉴，独立自主地探索适合中国情况的社会主义建设道路是</a:t>
            </a:r>
            <a:r>
              <a:rPr lang="zh-CN" altLang="en-US" dirty="0" smtClean="0">
                <a:solidFill>
                  <a:srgbClr val="FF0000"/>
                </a:solidFill>
                <a:latin typeface="华文细黑" panose="02010600040101010101" pitchFamily="2" charset="-122"/>
                <a:ea typeface="华文细黑" panose="02010600040101010101" pitchFamily="2" charset="-122"/>
              </a:rPr>
              <a:t>在</a:t>
            </a:r>
            <a:r>
              <a:rPr lang="en-US" altLang="zh-CN" dirty="0" smtClean="0">
                <a:solidFill>
                  <a:srgbClr val="FF0000"/>
                </a:solidFill>
                <a:latin typeface="华文细黑" panose="02010600040101010101" pitchFamily="2" charset="-122"/>
                <a:ea typeface="华文细黑" panose="02010600040101010101" pitchFamily="2" charset="-122"/>
              </a:rPr>
              <a:t>1956</a:t>
            </a:r>
            <a:r>
              <a:rPr lang="zh-CN" altLang="en-US" dirty="0" smtClean="0">
                <a:solidFill>
                  <a:srgbClr val="FF0000"/>
                </a:solidFill>
                <a:latin typeface="华文细黑" panose="02010600040101010101" pitchFamily="2" charset="-122"/>
                <a:ea typeface="华文细黑" panose="02010600040101010101" pitchFamily="2" charset="-122"/>
              </a:rPr>
              <a:t>年毛泽东作了</a:t>
            </a:r>
            <a:r>
              <a:rPr lang="en-US" altLang="zh-CN" dirty="0" smtClean="0">
                <a:solidFill>
                  <a:srgbClr val="FF0000"/>
                </a:solidFill>
                <a:latin typeface="华文细黑" panose="02010600040101010101" pitchFamily="2" charset="-122"/>
                <a:ea typeface="华文细黑" panose="02010600040101010101" pitchFamily="2" charset="-122"/>
              </a:rPr>
              <a:t>《</a:t>
            </a:r>
            <a:r>
              <a:rPr lang="zh-CN" altLang="en-US" dirty="0" smtClean="0">
                <a:solidFill>
                  <a:srgbClr val="FF0000"/>
                </a:solidFill>
                <a:latin typeface="华文细黑" panose="02010600040101010101" pitchFamily="2" charset="-122"/>
                <a:ea typeface="华文细黑" panose="02010600040101010101" pitchFamily="2" charset="-122"/>
              </a:rPr>
              <a:t>论十大关系</a:t>
            </a:r>
            <a:r>
              <a:rPr lang="en-US" altLang="zh-CN" dirty="0" smtClean="0">
                <a:solidFill>
                  <a:srgbClr val="FF0000"/>
                </a:solidFill>
                <a:latin typeface="华文细黑" panose="02010600040101010101" pitchFamily="2" charset="-122"/>
                <a:ea typeface="华文细黑" panose="02010600040101010101" pitchFamily="2" charset="-122"/>
              </a:rPr>
              <a:t>》</a:t>
            </a:r>
            <a:r>
              <a:rPr lang="zh-CN" altLang="en-US" dirty="0" smtClean="0">
                <a:solidFill>
                  <a:srgbClr val="FF0000"/>
                </a:solidFill>
                <a:latin typeface="华文细黑" panose="02010600040101010101" pitchFamily="2" charset="-122"/>
                <a:ea typeface="华文细黑" panose="02010600040101010101" pitchFamily="2" charset="-122"/>
              </a:rPr>
              <a:t>的报告。</a:t>
            </a:r>
            <a:endParaRPr lang="en-US" altLang="zh-CN" dirty="0" smtClean="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smtClean="0"/>
              <a:t>2</a:t>
            </a:r>
            <a:r>
              <a:rPr lang="zh-CN" altLang="en-US" dirty="0" smtClean="0"/>
              <a:t>、</a:t>
            </a:r>
            <a:r>
              <a:rPr lang="en-US" altLang="zh-CN" dirty="0" smtClean="0"/>
              <a:t>《</a:t>
            </a:r>
            <a:r>
              <a:rPr lang="zh-CN" altLang="en-US" dirty="0" smtClean="0"/>
              <a:t>关于正确处理人民内部矛盾的问题</a:t>
            </a:r>
            <a:r>
              <a:rPr lang="en-US" altLang="zh-CN" dirty="0" smtClean="0"/>
              <a:t>》</a:t>
            </a:r>
            <a:r>
              <a:rPr lang="zh-CN" altLang="en-US" dirty="0" smtClean="0"/>
              <a:t>的主要思想如何理解</a:t>
            </a:r>
            <a:r>
              <a:rPr lang="zh-CN" altLang="en-US" dirty="0" smtClean="0"/>
              <a:t>？（</a:t>
            </a:r>
            <a:r>
              <a:rPr lang="en-US" altLang="zh-CN" dirty="0" smtClean="0"/>
              <a:t>p77-p81</a:t>
            </a:r>
            <a:r>
              <a:rPr lang="zh-CN" altLang="en-US" dirty="0" smtClean="0"/>
              <a:t>）</a:t>
            </a:r>
            <a:endParaRPr lang="en-US" altLang="zh-CN" dirty="0" smtClean="0"/>
          </a:p>
          <a:p>
            <a:pPr marL="0" indent="0">
              <a:buNone/>
            </a:pPr>
            <a:r>
              <a:rPr lang="en-US" altLang="zh-CN" dirty="0" smtClean="0"/>
              <a:t>3</a:t>
            </a:r>
            <a:r>
              <a:rPr lang="zh-CN" altLang="en-US" dirty="0" smtClean="0"/>
              <a:t>、在社会主义建设初步探索期毛泽东提出的国民经济总方针</a:t>
            </a:r>
            <a:r>
              <a:rPr lang="zh-CN" altLang="en-US" dirty="0" smtClean="0"/>
              <a:t>是</a:t>
            </a:r>
            <a:r>
              <a:rPr lang="zh-CN" altLang="en-US" dirty="0" smtClean="0">
                <a:solidFill>
                  <a:srgbClr val="FF0000"/>
                </a:solidFill>
                <a:latin typeface="华文细黑" panose="02010600040101010101" pitchFamily="2" charset="-122"/>
                <a:ea typeface="华文细黑" panose="02010600040101010101" pitchFamily="2" charset="-122"/>
              </a:rPr>
              <a:t>以农业为基础，以工业为主导，以农轻重为序发展国民经济。</a:t>
            </a:r>
            <a:endParaRPr lang="en-US" altLang="zh-CN" dirty="0" smtClean="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smtClean="0"/>
              <a:t>4</a:t>
            </a:r>
            <a:r>
              <a:rPr lang="zh-CN" altLang="en-US" dirty="0" smtClean="0"/>
              <a:t>、在社会主义建设初步探索期，关于经济体制和运行机制的改革，毛泽东、刘少奇、陈云、邓小平都提出了哪些重要的思想观点</a:t>
            </a:r>
            <a:r>
              <a:rPr lang="zh-CN" altLang="en-US" dirty="0" smtClean="0"/>
              <a:t>？</a:t>
            </a:r>
            <a:r>
              <a:rPr lang="en-US" altLang="zh-CN" dirty="0" smtClean="0"/>
              <a:t>p83</a:t>
            </a:r>
            <a:r>
              <a:rPr lang="zh-CN" altLang="en-US" dirty="0" smtClean="0">
                <a:latin typeface="华文细黑" panose="02010600040101010101" pitchFamily="2" charset="-122"/>
                <a:ea typeface="华文细黑" panose="02010600040101010101" pitchFamily="2" charset="-122"/>
              </a:rPr>
              <a:t>（</a:t>
            </a:r>
            <a:r>
              <a:rPr lang="zh-CN" altLang="en-US" sz="1800" dirty="0" smtClean="0">
                <a:latin typeface="华文细黑" panose="02010600040101010101" pitchFamily="2" charset="-122"/>
                <a:ea typeface="华文细黑" panose="02010600040101010101" pitchFamily="2" charset="-122"/>
              </a:rPr>
              <a:t>毛</a:t>
            </a:r>
            <a:r>
              <a:rPr lang="zh-CN" altLang="en-US" sz="1800" dirty="0">
                <a:latin typeface="华文细黑" panose="02010600040101010101" pitchFamily="2" charset="-122"/>
                <a:ea typeface="华文细黑" panose="02010600040101010101" pitchFamily="2" charset="-122"/>
              </a:rPr>
              <a:t>、刘、周提出资本主义经济作为社会主义经济的补充的思想。刘少奇提出</a:t>
            </a:r>
            <a:r>
              <a:rPr lang="zh-CN" altLang="en-US" sz="1800" dirty="0" smtClean="0">
                <a:latin typeface="华文细黑" panose="02010600040101010101" pitchFamily="2" charset="-122"/>
                <a:ea typeface="华文细黑" panose="02010600040101010101" pitchFamily="2" charset="-122"/>
              </a:rPr>
              <a:t>来</a:t>
            </a:r>
            <a:endParaRPr lang="en-US" altLang="zh-CN" sz="1800" dirty="0" smtClean="0">
              <a:latin typeface="华文细黑" panose="02010600040101010101" pitchFamily="2" charset="-122"/>
              <a:ea typeface="华文细黑" panose="02010600040101010101" pitchFamily="2" charset="-122"/>
            </a:endParaRPr>
          </a:p>
          <a:p>
            <a:pPr marL="0" indent="0">
              <a:buNone/>
            </a:pPr>
            <a:r>
              <a:rPr lang="zh-CN" altLang="en-US" sz="1800" dirty="0" smtClean="0">
                <a:latin typeface="华文细黑" panose="02010600040101010101" pitchFamily="2" charset="-122"/>
                <a:ea typeface="华文细黑" panose="02010600040101010101" pitchFamily="2" charset="-122"/>
              </a:rPr>
              <a:t>使</a:t>
            </a:r>
            <a:r>
              <a:rPr lang="zh-CN" altLang="en-US" sz="1800" dirty="0">
                <a:latin typeface="华文细黑" panose="02010600040101010101" pitchFamily="2" charset="-122"/>
                <a:ea typeface="华文细黑" panose="02010600040101010101" pitchFamily="2" charset="-122"/>
              </a:rPr>
              <a:t>社会主义经济既有机会性又有多样性和灵活性的主张，以及按经济办法管理经济的思想。</a:t>
            </a:r>
            <a:r>
              <a:rPr lang="zh-CN" altLang="en-US" sz="1800" dirty="0" smtClean="0">
                <a:latin typeface="华文细黑" panose="02010600040101010101" pitchFamily="2" charset="-122"/>
                <a:ea typeface="华文细黑" panose="02010600040101010101" pitchFamily="2" charset="-122"/>
              </a:rPr>
              <a:t>陈云</a:t>
            </a:r>
            <a:endParaRPr lang="en-US" altLang="zh-CN" sz="1800" dirty="0" smtClean="0">
              <a:latin typeface="华文细黑" panose="02010600040101010101" pitchFamily="2" charset="-122"/>
              <a:ea typeface="华文细黑" panose="02010600040101010101" pitchFamily="2" charset="-122"/>
            </a:endParaRPr>
          </a:p>
          <a:p>
            <a:pPr marL="0" indent="0">
              <a:buNone/>
            </a:pPr>
            <a:r>
              <a:rPr lang="zh-CN" altLang="en-US" sz="1800" dirty="0" smtClean="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三个主体，三个补充”。陈云建立“适合于我国情况和人民需要的社会主义的市场</a:t>
            </a:r>
            <a:r>
              <a:rPr lang="zh-CN" altLang="en-US" sz="1800" dirty="0" smtClean="0">
                <a:latin typeface="华文细黑" panose="02010600040101010101" pitchFamily="2" charset="-122"/>
                <a:ea typeface="华文细黑" panose="02010600040101010101" pitchFamily="2" charset="-122"/>
              </a:rPr>
              <a:t>”</a:t>
            </a:r>
            <a:endParaRPr lang="en-US" altLang="zh-CN" sz="1800" dirty="0" smtClean="0">
              <a:latin typeface="华文细黑" panose="02010600040101010101" pitchFamily="2" charset="-122"/>
              <a:ea typeface="华文细黑" panose="02010600040101010101" pitchFamily="2" charset="-122"/>
            </a:endParaRPr>
          </a:p>
          <a:p>
            <a:pPr marL="0" indent="0">
              <a:buNone/>
            </a:pPr>
            <a:r>
              <a:rPr lang="zh-CN" altLang="en-US" sz="1800" dirty="0" smtClean="0">
                <a:latin typeface="华文细黑" panose="02010600040101010101" pitchFamily="2" charset="-122"/>
                <a:ea typeface="华文细黑" panose="02010600040101010101" pitchFamily="2" charset="-122"/>
              </a:rPr>
              <a:t>毛泽东“两</a:t>
            </a:r>
            <a:r>
              <a:rPr lang="zh-CN" altLang="en-US" sz="1800" dirty="0">
                <a:latin typeface="华文细黑" panose="02010600040101010101" pitchFamily="2" charset="-122"/>
                <a:ea typeface="华文细黑" panose="02010600040101010101" pitchFamily="2" charset="-122"/>
              </a:rPr>
              <a:t>参一改三结合”</a:t>
            </a:r>
            <a:endParaRPr lang="en-US" altLang="zh-CN" sz="1800" dirty="0">
              <a:latin typeface="华文细黑" panose="02010600040101010101" pitchFamily="2" charset="-122"/>
              <a:ea typeface="华文细黑" panose="02010600040101010101" pitchFamily="2" charset="-122"/>
            </a:endParaRPr>
          </a:p>
          <a:p>
            <a:pPr marL="0" indent="0">
              <a:buNone/>
            </a:pPr>
            <a:r>
              <a:rPr lang="zh-CN" altLang="en-US" sz="1800" dirty="0">
                <a:latin typeface="华文细黑" panose="02010600040101010101" pitchFamily="2" charset="-122"/>
                <a:ea typeface="华文细黑" panose="02010600040101010101" pitchFamily="2" charset="-122"/>
              </a:rPr>
              <a:t>邓小平提出了整顿工业企业，改善和加强企业管理，实行职工代表大会制度</a:t>
            </a:r>
            <a:r>
              <a:rPr lang="zh-CN" altLang="en-US" sz="1800" dirty="0" smtClean="0">
                <a:latin typeface="华文细黑" panose="02010600040101010101" pitchFamily="2" charset="-122"/>
                <a:ea typeface="华文细黑" panose="02010600040101010101" pitchFamily="2" charset="-122"/>
              </a:rPr>
              <a:t>。）</a:t>
            </a:r>
            <a:endParaRPr lang="en-US" altLang="zh-CN" sz="1800" dirty="0">
              <a:latin typeface="华文细黑" panose="02010600040101010101" pitchFamily="2" charset="-122"/>
              <a:ea typeface="华文细黑" panose="02010600040101010101" pitchFamily="2" charset="-122"/>
            </a:endParaRPr>
          </a:p>
          <a:p>
            <a:pPr marL="0" indent="0">
              <a:buNone/>
            </a:pPr>
            <a:r>
              <a:rPr lang="en-US" altLang="zh-CN" dirty="0" smtClean="0"/>
              <a:t>5</a:t>
            </a:r>
            <a:r>
              <a:rPr lang="zh-CN" altLang="en-US" dirty="0" smtClean="0"/>
              <a:t>、知识分子是工人阶级的一部分的观点是</a:t>
            </a:r>
            <a:r>
              <a:rPr lang="zh-CN" altLang="en-US" dirty="0" smtClean="0"/>
              <a:t>由</a:t>
            </a:r>
            <a:r>
              <a:rPr lang="zh-CN" altLang="en-US" dirty="0" smtClean="0">
                <a:solidFill>
                  <a:srgbClr val="FF0000"/>
                </a:solidFill>
                <a:latin typeface="华文细黑" panose="02010600040101010101" pitchFamily="2" charset="-122"/>
                <a:ea typeface="华文细黑" panose="02010600040101010101" pitchFamily="2" charset="-122"/>
              </a:rPr>
              <a:t>周恩来</a:t>
            </a:r>
            <a:r>
              <a:rPr lang="zh-CN" altLang="en-US" dirty="0" smtClean="0"/>
              <a:t>提出</a:t>
            </a:r>
            <a:r>
              <a:rPr lang="zh-CN" altLang="en-US" dirty="0" smtClean="0"/>
              <a:t>来</a:t>
            </a:r>
            <a:r>
              <a:rPr lang="zh-CN" altLang="en-US" dirty="0" smtClean="0"/>
              <a:t>的。</a:t>
            </a:r>
            <a:endParaRPr lang="zh-CN" altLang="en-US" dirty="0"/>
          </a:p>
        </p:txBody>
      </p:sp>
    </p:spTree>
    <p:extLst>
      <p:ext uri="{BB962C8B-B14F-4D97-AF65-F5344CB8AC3E}">
        <p14:creationId xmlns:p14="http://schemas.microsoft.com/office/powerpoint/2010/main" val="14595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6532" y="187037"/>
            <a:ext cx="7886700" cy="748146"/>
          </a:xfrm>
        </p:spPr>
        <p:txBody>
          <a:bodyPr>
            <a:normAutofit fontScale="90000"/>
          </a:bodyPr>
          <a:lstStyle/>
          <a:p>
            <a:r>
              <a:rPr lang="zh-CN" altLang="en-US" dirty="0">
                <a:solidFill>
                  <a:srgbClr val="FF0000"/>
                </a:solidFill>
              </a:rPr>
              <a:t/>
            </a:r>
            <a:br>
              <a:rPr lang="zh-CN" altLang="en-US" dirty="0">
                <a:solidFill>
                  <a:srgbClr val="FF0000"/>
                </a:solidFill>
              </a:rPr>
            </a:br>
            <a:r>
              <a:rPr lang="zh-CN" altLang="en-US" sz="3600" dirty="0">
                <a:solidFill>
                  <a:srgbClr val="FF0000"/>
                </a:solidFill>
              </a:rPr>
              <a:t>第五章建设中国特色社会主义总依据 </a:t>
            </a:r>
          </a:p>
        </p:txBody>
      </p:sp>
      <p:sp>
        <p:nvSpPr>
          <p:cNvPr id="3" name="内容占位符 2"/>
          <p:cNvSpPr>
            <a:spLocks noGrp="1"/>
          </p:cNvSpPr>
          <p:nvPr>
            <p:ph idx="1"/>
          </p:nvPr>
        </p:nvSpPr>
        <p:spPr>
          <a:xfrm>
            <a:off x="145473" y="1278082"/>
            <a:ext cx="8894617" cy="5351318"/>
          </a:xfrm>
        </p:spPr>
        <p:txBody>
          <a:bodyPr>
            <a:normAutofit fontScale="92500" lnSpcReduction="10000"/>
          </a:bodyPr>
          <a:lstStyle/>
          <a:p>
            <a:pPr marL="0" indent="0">
              <a:buNone/>
            </a:pPr>
            <a:r>
              <a:rPr lang="en-US" altLang="zh-CN" dirty="0"/>
              <a:t>1</a:t>
            </a:r>
            <a:r>
              <a:rPr lang="zh-CN" altLang="en-US" dirty="0"/>
              <a:t>、建设中国特色社会主义的总</a:t>
            </a:r>
            <a:r>
              <a:rPr lang="zh-CN" altLang="en-US" dirty="0" smtClean="0"/>
              <a:t>依</a:t>
            </a:r>
            <a:r>
              <a:rPr lang="zh-CN" altLang="en-US" dirty="0" smtClean="0"/>
              <a:t>据是</a:t>
            </a:r>
            <a:r>
              <a:rPr lang="zh-CN" altLang="en-US" dirty="0" smtClean="0">
                <a:solidFill>
                  <a:srgbClr val="FF0000"/>
                </a:solidFill>
                <a:latin typeface="华文细黑" panose="02010600040101010101" pitchFamily="2" charset="-122"/>
                <a:ea typeface="华文细黑" panose="02010600040101010101" pitchFamily="2" charset="-122"/>
              </a:rPr>
              <a:t>社会主义初级阶段。</a:t>
            </a:r>
            <a:endParaRPr lang="zh-CN" altLang="en-US"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a:t>2</a:t>
            </a:r>
            <a:r>
              <a:rPr lang="zh-CN" altLang="en-US" dirty="0"/>
              <a:t>、如何理解“社会主义初级阶段”的科学内涵？ </a:t>
            </a:r>
            <a:r>
              <a:rPr lang="zh-CN" altLang="en-US" dirty="0" smtClean="0"/>
              <a:t>（</a:t>
            </a:r>
            <a:r>
              <a:rPr lang="en-US" altLang="zh-CN" dirty="0" smtClean="0"/>
              <a:t>p96-p97</a:t>
            </a:r>
            <a:r>
              <a:rPr lang="zh-CN" altLang="en-US" dirty="0" smtClean="0"/>
              <a:t>）</a:t>
            </a:r>
            <a:endParaRPr lang="zh-CN" altLang="en-US" dirty="0"/>
          </a:p>
          <a:p>
            <a:pPr marL="0" indent="0">
              <a:buNone/>
            </a:pPr>
            <a:r>
              <a:rPr lang="zh-CN" altLang="en-US" dirty="0"/>
              <a:t> </a:t>
            </a:r>
            <a:r>
              <a:rPr lang="en-US" altLang="zh-CN" dirty="0" smtClean="0"/>
              <a:t>3</a:t>
            </a:r>
            <a:r>
              <a:rPr lang="zh-CN" altLang="en-US" dirty="0"/>
              <a:t>、如何认识社会主义初级阶段与新民主主义社会的社会性质的区别</a:t>
            </a:r>
            <a:r>
              <a:rPr lang="zh-CN" altLang="en-US" dirty="0" smtClean="0"/>
              <a:t>？</a:t>
            </a:r>
            <a:r>
              <a:rPr lang="en-US" altLang="zh-CN" sz="1900" dirty="0" smtClean="0">
                <a:latin typeface="华文细黑" panose="02010600040101010101" pitchFamily="2" charset="-122"/>
                <a:ea typeface="华文细黑" panose="02010600040101010101" pitchFamily="2" charset="-122"/>
              </a:rPr>
              <a:t>(</a:t>
            </a:r>
            <a:r>
              <a:rPr lang="zh-CN" altLang="en-US" sz="1900" dirty="0" smtClean="0">
                <a:latin typeface="华文细黑" panose="02010600040101010101" pitchFamily="2" charset="-122"/>
                <a:ea typeface="华文细黑" panose="02010600040101010101" pitchFamily="2" charset="-122"/>
              </a:rPr>
              <a:t>从</a:t>
            </a:r>
            <a:r>
              <a:rPr lang="zh-CN" altLang="en-US" sz="1900" dirty="0" smtClean="0">
                <a:solidFill>
                  <a:srgbClr val="FF0000"/>
                </a:solidFill>
                <a:latin typeface="华文细黑" panose="02010600040101010101" pitchFamily="2" charset="-122"/>
                <a:ea typeface="华文细黑" panose="02010600040101010101" pitchFamily="2" charset="-122"/>
              </a:rPr>
              <a:t>经济基础方面</a:t>
            </a:r>
            <a:r>
              <a:rPr lang="zh-CN" altLang="en-US" sz="1900" dirty="0" smtClean="0">
                <a:latin typeface="华文细黑" panose="02010600040101010101" pitchFamily="2" charset="-122"/>
                <a:ea typeface="华文细黑" panose="02010600040101010101" pitchFamily="2" charset="-122"/>
              </a:rPr>
              <a:t>看，它们之间的根本区别在于，社会主义公有制经济是否成为社会经济的主体，从而整个经济社会生活是否牢牢建立在社会主义的经济基础之上。从</a:t>
            </a:r>
            <a:r>
              <a:rPr lang="zh-CN" altLang="en-US" sz="1900" dirty="0" smtClean="0">
                <a:solidFill>
                  <a:srgbClr val="FF0000"/>
                </a:solidFill>
                <a:latin typeface="华文细黑" panose="02010600040101010101" pitchFamily="2" charset="-122"/>
                <a:ea typeface="华文细黑" panose="02010600040101010101" pitchFamily="2" charset="-122"/>
              </a:rPr>
              <a:t>上层建筑方面</a:t>
            </a:r>
            <a:r>
              <a:rPr lang="zh-CN" altLang="en-US" sz="1900" dirty="0" smtClean="0">
                <a:latin typeface="华文细黑" panose="02010600040101010101" pitchFamily="2" charset="-122"/>
                <a:ea typeface="华文细黑" panose="02010600040101010101" pitchFamily="2" charset="-122"/>
              </a:rPr>
              <a:t>看，它们之间主要区别在于，社会主义根本政治制度是否确立</a:t>
            </a:r>
            <a:r>
              <a:rPr lang="en-US" altLang="zh-CN" sz="1900" dirty="0" smtClean="0">
                <a:latin typeface="华文细黑" panose="02010600040101010101" pitchFamily="2" charset="-122"/>
                <a:ea typeface="华文细黑" panose="02010600040101010101" pitchFamily="2" charset="-122"/>
              </a:rPr>
              <a:t>)</a:t>
            </a:r>
            <a:r>
              <a:rPr lang="zh-CN" altLang="en-US" sz="1900" dirty="0" smtClean="0">
                <a:latin typeface="华文细黑" panose="02010600040101010101" pitchFamily="2" charset="-122"/>
                <a:ea typeface="华文细黑" panose="02010600040101010101" pitchFamily="2" charset="-122"/>
              </a:rPr>
              <a:t> </a:t>
            </a:r>
            <a:endParaRPr lang="zh-CN" altLang="en-US" sz="1900" dirty="0">
              <a:latin typeface="华文细黑" panose="02010600040101010101" pitchFamily="2" charset="-122"/>
              <a:ea typeface="华文细黑" panose="02010600040101010101" pitchFamily="2" charset="-122"/>
            </a:endParaRPr>
          </a:p>
          <a:p>
            <a:pPr marL="0" indent="0">
              <a:buNone/>
            </a:pPr>
            <a:r>
              <a:rPr lang="en-US" altLang="zh-CN" dirty="0"/>
              <a:t>4</a:t>
            </a:r>
            <a:r>
              <a:rPr lang="zh-CN" altLang="en-US" dirty="0"/>
              <a:t>、如何理解社会主义初级阶段的基本特征</a:t>
            </a:r>
            <a:r>
              <a:rPr lang="zh-CN" altLang="en-US" dirty="0" smtClean="0"/>
              <a:t>？</a:t>
            </a:r>
            <a:r>
              <a:rPr lang="zh-CN" altLang="en-US" sz="1900" dirty="0" smtClean="0">
                <a:latin typeface="华文细黑" panose="02010600040101010101" pitchFamily="2" charset="-122"/>
                <a:ea typeface="华文细黑" panose="02010600040101010101" pitchFamily="2" charset="-122"/>
              </a:rPr>
              <a:t>（</a:t>
            </a:r>
            <a:r>
              <a:rPr lang="en-US" altLang="zh-CN" sz="1900" dirty="0" smtClean="0">
                <a:latin typeface="华文细黑" panose="02010600040101010101" pitchFamily="2" charset="-122"/>
                <a:ea typeface="华文细黑" panose="02010600040101010101" pitchFamily="2" charset="-122"/>
              </a:rPr>
              <a:t>p98</a:t>
            </a:r>
            <a:r>
              <a:rPr lang="zh-CN" altLang="en-US" sz="1900" dirty="0" smtClean="0">
                <a:latin typeface="华文细黑" panose="02010600040101010101" pitchFamily="2" charset="-122"/>
                <a:ea typeface="华文细黑" panose="02010600040101010101" pitchFamily="2" charset="-122"/>
              </a:rPr>
              <a:t>九个方面，第一和第九是对社会主义初级阶段基本特点和历史任务的总概括 ，其他七个方面则是对社会主义初级阶段基本特点和历史任务的总概括 ）</a:t>
            </a:r>
            <a:endParaRPr lang="zh-CN" altLang="en-US" sz="1900" dirty="0">
              <a:latin typeface="华文细黑" panose="02010600040101010101" pitchFamily="2" charset="-122"/>
              <a:ea typeface="华文细黑" panose="02010600040101010101" pitchFamily="2" charset="-122"/>
            </a:endParaRPr>
          </a:p>
          <a:p>
            <a:pPr marL="0" indent="0">
              <a:buNone/>
            </a:pPr>
            <a:r>
              <a:rPr lang="en-US" altLang="zh-CN" dirty="0"/>
              <a:t>5</a:t>
            </a:r>
            <a:r>
              <a:rPr lang="zh-CN" altLang="en-US" dirty="0"/>
              <a:t>、我国社会主义初级阶段的长期性，根本上</a:t>
            </a:r>
            <a:r>
              <a:rPr lang="zh-CN" altLang="en-US" dirty="0" smtClean="0"/>
              <a:t>是</a:t>
            </a:r>
            <a:r>
              <a:rPr lang="zh-CN" altLang="en-US" sz="1900" dirty="0" smtClean="0">
                <a:solidFill>
                  <a:srgbClr val="FF0000"/>
                </a:solidFill>
                <a:latin typeface="华文细黑" panose="02010600040101010101" pitchFamily="2" charset="-122"/>
                <a:ea typeface="华文细黑" panose="02010600040101010101" pitchFamily="2" charset="-122"/>
              </a:rPr>
              <a:t>由中国进入社会主义的历史条件和建成社会主义所需的物质基础所决定的。</a:t>
            </a:r>
            <a:endParaRPr lang="en-US" altLang="zh-CN" sz="1900" dirty="0" smtClean="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smtClean="0"/>
              <a:t>6</a:t>
            </a:r>
            <a:r>
              <a:rPr lang="zh-CN" altLang="en-US" dirty="0"/>
              <a:t>、如何正确理解社会主义初级阶段的</a:t>
            </a:r>
            <a:r>
              <a:rPr lang="zh-CN" altLang="en-US" dirty="0" smtClean="0"/>
              <a:t>主要矛盾</a:t>
            </a:r>
            <a:r>
              <a:rPr lang="zh-CN" altLang="en-US" sz="1900" dirty="0" smtClean="0">
                <a:latin typeface="华文细黑" panose="02010600040101010101" pitchFamily="2" charset="-122"/>
                <a:ea typeface="华文细黑" panose="02010600040101010101" pitchFamily="2" charset="-122"/>
              </a:rPr>
              <a:t>（</a:t>
            </a:r>
            <a:r>
              <a:rPr lang="en-US" altLang="zh-CN" sz="1900" dirty="0" smtClean="0">
                <a:latin typeface="华文细黑" panose="02010600040101010101" pitchFamily="2" charset="-122"/>
                <a:ea typeface="华文细黑" panose="02010600040101010101" pitchFamily="2" charset="-122"/>
              </a:rPr>
              <a:t>p101-p103 </a:t>
            </a:r>
            <a:r>
              <a:rPr lang="zh-CN" altLang="en-US" sz="1900" dirty="0" smtClean="0">
                <a:latin typeface="华文细黑" panose="02010600040101010101" pitchFamily="2" charset="-122"/>
                <a:ea typeface="华文细黑" panose="02010600040101010101" pitchFamily="2" charset="-122"/>
              </a:rPr>
              <a:t>主要矛盾是人民日益增长的物质文化需要同落后的社会生产之间的矛盾。） </a:t>
            </a:r>
            <a:endParaRPr lang="zh-CN" altLang="en-US" sz="1900" dirty="0">
              <a:latin typeface="华文细黑" panose="02010600040101010101" pitchFamily="2" charset="-122"/>
              <a:ea typeface="华文细黑" panose="02010600040101010101" pitchFamily="2" charset="-122"/>
            </a:endParaRPr>
          </a:p>
          <a:p>
            <a:pPr marL="0" indent="0">
              <a:buNone/>
            </a:pPr>
            <a:r>
              <a:rPr lang="zh-CN" altLang="en-US" dirty="0"/>
              <a:t> </a:t>
            </a:r>
            <a:r>
              <a:rPr lang="en-US" altLang="zh-CN" dirty="0" smtClean="0"/>
              <a:t>7</a:t>
            </a:r>
            <a:r>
              <a:rPr lang="zh-CN" altLang="en-US" dirty="0"/>
              <a:t>、实现社会主义初级阶段奋斗目标的根本立足点</a:t>
            </a:r>
            <a:r>
              <a:rPr lang="zh-CN" altLang="en-US" dirty="0" smtClean="0"/>
              <a:t>是</a:t>
            </a:r>
            <a:r>
              <a:rPr lang="zh-CN" altLang="en-US" sz="1900" dirty="0" smtClean="0">
                <a:solidFill>
                  <a:srgbClr val="FF0000"/>
                </a:solidFill>
                <a:latin typeface="华文细黑" panose="02010600040101010101" pitchFamily="2" charset="-122"/>
                <a:ea typeface="华文细黑" panose="02010600040101010101" pitchFamily="2" charset="-122"/>
              </a:rPr>
              <a:t>“自力更生，艰苦创业”</a:t>
            </a:r>
            <a:endParaRPr lang="zh-CN" altLang="en-US" sz="19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583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888" y="230046"/>
            <a:ext cx="8432223" cy="798656"/>
          </a:xfrm>
        </p:spPr>
        <p:txBody>
          <a:bodyPr>
            <a:normAutofit/>
          </a:bodyPr>
          <a:lstStyle/>
          <a:p>
            <a:r>
              <a:rPr lang="zh-CN" altLang="en-US" sz="2800" dirty="0">
                <a:solidFill>
                  <a:srgbClr val="FF0000"/>
                </a:solidFill>
              </a:rPr>
              <a:t>第六章社会主义本质和建设中国特色社会主义总任务 </a:t>
            </a:r>
          </a:p>
        </p:txBody>
      </p:sp>
      <p:sp>
        <p:nvSpPr>
          <p:cNvPr id="3" name="内容占位符 2"/>
          <p:cNvSpPr>
            <a:spLocks noGrp="1"/>
          </p:cNvSpPr>
          <p:nvPr>
            <p:ph idx="1"/>
          </p:nvPr>
        </p:nvSpPr>
        <p:spPr>
          <a:xfrm>
            <a:off x="187036" y="1028702"/>
            <a:ext cx="8821882" cy="5148261"/>
          </a:xfrm>
        </p:spPr>
        <p:txBody>
          <a:bodyPr>
            <a:normAutofit fontScale="85000" lnSpcReduction="10000"/>
          </a:bodyPr>
          <a:lstStyle/>
          <a:p>
            <a:pPr marL="0" indent="0">
              <a:buNone/>
            </a:pPr>
            <a:r>
              <a:rPr lang="en-US" altLang="zh-CN" sz="2400" dirty="0"/>
              <a:t>1</a:t>
            </a:r>
            <a:r>
              <a:rPr lang="zh-CN" altLang="en-US" sz="2400" dirty="0"/>
              <a:t>、坚持四项基本原则和改革开放的关系是</a:t>
            </a:r>
            <a:r>
              <a:rPr lang="zh-CN" altLang="en-US" sz="2400" dirty="0" smtClean="0"/>
              <a:t>？</a:t>
            </a:r>
            <a:endParaRPr lang="en-US" altLang="zh-CN" sz="2400" dirty="0" smtClean="0"/>
          </a:p>
          <a:p>
            <a:pPr marL="0" indent="0">
              <a:buNone/>
            </a:pPr>
            <a:r>
              <a:rPr lang="zh-CN" altLang="en-US" sz="1800" dirty="0" smtClean="0">
                <a:latin typeface="华文细黑" panose="02010600040101010101" pitchFamily="2" charset="-122"/>
                <a:ea typeface="华文细黑" panose="02010600040101010101" pitchFamily="2" charset="-122"/>
              </a:rPr>
              <a:t>（四项基本原则是立国之本，是党和国家生存发展的基石；改革开放是强国之路，是党和国家发展进步的活力源泉）</a:t>
            </a:r>
            <a:r>
              <a:rPr lang="zh-CN" altLang="en-US" sz="1800" dirty="0" smtClean="0">
                <a:latin typeface="华文细黑" panose="02010600040101010101" pitchFamily="2" charset="-122"/>
                <a:ea typeface="华文细黑" panose="02010600040101010101" pitchFamily="2" charset="-122"/>
              </a:rPr>
              <a:t> </a:t>
            </a:r>
            <a:endParaRPr lang="zh-CN" altLang="en-US" sz="1800" dirty="0">
              <a:latin typeface="华文细黑" panose="02010600040101010101" pitchFamily="2" charset="-122"/>
              <a:ea typeface="华文细黑" panose="02010600040101010101" pitchFamily="2" charset="-122"/>
            </a:endParaRPr>
          </a:p>
          <a:p>
            <a:pPr marL="0" indent="0">
              <a:buNone/>
            </a:pPr>
            <a:r>
              <a:rPr lang="en-US" altLang="zh-CN" sz="2400" dirty="0"/>
              <a:t>2 </a:t>
            </a:r>
            <a:r>
              <a:rPr lang="zh-CN" altLang="en-US" sz="2400" dirty="0"/>
              <a:t>、邓小平认为建设中国特色社会主义的首要的基本理论问题</a:t>
            </a:r>
            <a:r>
              <a:rPr lang="zh-CN" altLang="en-US" sz="2400" dirty="0" smtClean="0"/>
              <a:t>是</a:t>
            </a:r>
            <a:r>
              <a:rPr lang="zh-CN" altLang="en-US" sz="2000" dirty="0" smtClean="0">
                <a:solidFill>
                  <a:srgbClr val="FF0000"/>
                </a:solidFill>
                <a:latin typeface="华文细黑" panose="02010600040101010101" pitchFamily="2" charset="-122"/>
                <a:ea typeface="华文细黑" panose="02010600040101010101" pitchFamily="2" charset="-122"/>
              </a:rPr>
              <a:t>“什么是社会主义，怎样建设社会主义” </a:t>
            </a:r>
            <a:endParaRPr lang="zh-CN" altLang="en-US" sz="2000"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sz="2400" dirty="0"/>
              <a:t>3 </a:t>
            </a:r>
            <a:r>
              <a:rPr lang="zh-CN" altLang="en-US" sz="2400" dirty="0"/>
              <a:t>、社会主义最大的优越性以及社会主义与资本主义不同的特点是？ </a:t>
            </a:r>
            <a:r>
              <a:rPr lang="zh-CN" altLang="en-US" sz="1800" dirty="0" smtClean="0">
                <a:solidFill>
                  <a:srgbClr val="FF0000"/>
                </a:solidFill>
                <a:latin typeface="华文细黑" panose="02010600040101010101" pitchFamily="2" charset="-122"/>
                <a:ea typeface="华文细黑" panose="02010600040101010101" pitchFamily="2" charset="-122"/>
              </a:rPr>
              <a:t>（</a:t>
            </a:r>
            <a:r>
              <a:rPr lang="en-US" altLang="zh-CN" sz="1800" dirty="0" smtClean="0">
                <a:solidFill>
                  <a:srgbClr val="FF0000"/>
                </a:solidFill>
                <a:latin typeface="华文细黑" panose="02010600040101010101" pitchFamily="2" charset="-122"/>
                <a:ea typeface="华文细黑" panose="02010600040101010101" pitchFamily="2" charset="-122"/>
              </a:rPr>
              <a:t>p113  </a:t>
            </a:r>
            <a:r>
              <a:rPr lang="zh-CN" altLang="en-US" sz="1800" dirty="0" smtClean="0">
                <a:solidFill>
                  <a:srgbClr val="FF0000"/>
                </a:solidFill>
                <a:latin typeface="华文细黑" panose="02010600040101010101" pitchFamily="2" charset="-122"/>
                <a:ea typeface="华文细黑" panose="02010600040101010101" pitchFamily="2" charset="-122"/>
              </a:rPr>
              <a:t>共同富裕的发展目的）</a:t>
            </a:r>
            <a:endParaRPr lang="zh-CN" altLang="en-US" sz="1800"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sz="2400" dirty="0"/>
              <a:t>4</a:t>
            </a:r>
            <a:r>
              <a:rPr lang="zh-CN" altLang="en-US" sz="2400" dirty="0"/>
              <a:t>、先进生产力的集中体现和主要标志</a:t>
            </a:r>
            <a:r>
              <a:rPr lang="zh-CN" altLang="en-US" sz="2400" dirty="0" smtClean="0"/>
              <a:t>是</a:t>
            </a:r>
            <a:r>
              <a:rPr lang="zh-CN" altLang="en-US" sz="1800" dirty="0">
                <a:solidFill>
                  <a:srgbClr val="FF0000"/>
                </a:solidFill>
                <a:latin typeface="华文细黑" panose="02010600040101010101" pitchFamily="2" charset="-122"/>
                <a:ea typeface="华文细黑" panose="02010600040101010101" pitchFamily="2" charset="-122"/>
              </a:rPr>
              <a:t>科学技术</a:t>
            </a:r>
            <a:endParaRPr lang="zh-CN" altLang="en-US" sz="1800"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sz="2400" dirty="0"/>
              <a:t>5</a:t>
            </a:r>
            <a:r>
              <a:rPr lang="zh-CN" altLang="en-US" sz="2400" dirty="0"/>
              <a:t>、如何理解“发展才是硬道理”？ </a:t>
            </a:r>
            <a:r>
              <a:rPr lang="zh-CN" altLang="en-US" sz="1900" dirty="0" smtClean="0">
                <a:latin typeface="华文细黑" panose="02010600040101010101" pitchFamily="2" charset="-122"/>
                <a:ea typeface="华文细黑" panose="02010600040101010101" pitchFamily="2" charset="-122"/>
              </a:rPr>
              <a:t>（改革开放以来，党高度重视发展问题，将发展作为解决中国一切问题的关键。邓小平提出了“发展才是硬道理”著名论断，从社会主义本质要求的高度强调发展的重要性。江泽民强调，发展是党执政兴国的第一要务。我们牢牢扭住经济建设这个中心，不断解放和发展生产力。）</a:t>
            </a:r>
            <a:endParaRPr lang="zh-CN" altLang="en-US" sz="1900" dirty="0">
              <a:latin typeface="华文细黑" panose="02010600040101010101" pitchFamily="2" charset="-122"/>
              <a:ea typeface="华文细黑" panose="02010600040101010101" pitchFamily="2" charset="-122"/>
            </a:endParaRPr>
          </a:p>
          <a:p>
            <a:pPr marL="0" indent="0">
              <a:buNone/>
            </a:pPr>
            <a:r>
              <a:rPr lang="en-US" altLang="zh-CN" sz="2400" dirty="0"/>
              <a:t>6</a:t>
            </a:r>
            <a:r>
              <a:rPr lang="zh-CN" altLang="en-US" sz="2400" dirty="0"/>
              <a:t>、如何理解我国全面建成小康社会的发展目标？ </a:t>
            </a:r>
            <a:r>
              <a:rPr lang="zh-CN" altLang="en-US" sz="2200" dirty="0" smtClean="0">
                <a:latin typeface="华文细黑" panose="02010600040101010101" pitchFamily="2" charset="-122"/>
                <a:ea typeface="华文细黑" panose="02010600040101010101" pitchFamily="2" charset="-122"/>
              </a:rPr>
              <a:t>（“三步走”的发展战略，把我国社会主义现代化建设的目标具体化为切实可行的步骤，展现了美好的前景，统一了全党和全国人民的意志，成为全国人民为共同理想而努力奋斗的行动纲领）</a:t>
            </a:r>
            <a:endParaRPr lang="zh-CN" altLang="en-US" sz="2200" dirty="0">
              <a:latin typeface="华文细黑" panose="02010600040101010101" pitchFamily="2" charset="-122"/>
              <a:ea typeface="华文细黑" panose="02010600040101010101" pitchFamily="2" charset="-122"/>
            </a:endParaRPr>
          </a:p>
          <a:p>
            <a:pPr marL="0" indent="0">
              <a:buNone/>
            </a:pPr>
            <a:r>
              <a:rPr lang="en-US" altLang="zh-CN" sz="2400" dirty="0"/>
              <a:t>7</a:t>
            </a:r>
            <a:r>
              <a:rPr lang="zh-CN" altLang="en-US" sz="2400" dirty="0"/>
              <a:t>、实现中华民族伟大复兴中国梦的根本途径是？ </a:t>
            </a:r>
            <a:r>
              <a:rPr lang="zh-CN" altLang="en-US" sz="2400" dirty="0" smtClean="0">
                <a:solidFill>
                  <a:srgbClr val="FF0000"/>
                </a:solidFill>
                <a:latin typeface="华文细黑" panose="02010600040101010101" pitchFamily="2" charset="-122"/>
                <a:ea typeface="华文细黑" panose="02010600040101010101" pitchFamily="2" charset="-122"/>
              </a:rPr>
              <a:t>（必须坚持中国道路（根本），弘扬中国精神，凝聚中国力量）</a:t>
            </a:r>
            <a:endParaRPr lang="zh-CN" altLang="en-US" sz="2400" dirty="0">
              <a:solidFill>
                <a:srgbClr val="FF0000"/>
              </a:solidFill>
              <a:latin typeface="华文细黑" panose="02010600040101010101" pitchFamily="2" charset="-122"/>
              <a:ea typeface="华文细黑" panose="02010600040101010101" pitchFamily="2" charset="-122"/>
            </a:endParaRPr>
          </a:p>
          <a:p>
            <a:pPr marL="0" indent="0">
              <a:buNone/>
            </a:pPr>
            <a:r>
              <a:rPr lang="zh-CN" altLang="en-US" sz="2400" dirty="0"/>
              <a:t> </a:t>
            </a:r>
          </a:p>
        </p:txBody>
      </p:sp>
    </p:spTree>
    <p:extLst>
      <p:ext uri="{BB962C8B-B14F-4D97-AF65-F5344CB8AC3E}">
        <p14:creationId xmlns:p14="http://schemas.microsoft.com/office/powerpoint/2010/main" val="102205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481"/>
            <a:ext cx="7886700" cy="736310"/>
          </a:xfrm>
        </p:spPr>
        <p:txBody>
          <a:bodyPr>
            <a:normAutofit/>
          </a:bodyPr>
          <a:lstStyle/>
          <a:p>
            <a:r>
              <a:rPr lang="zh-CN" altLang="en-US" sz="2800" dirty="0">
                <a:solidFill>
                  <a:srgbClr val="FF0000"/>
                </a:solidFill>
              </a:rPr>
              <a:t>第七章社会主义改革开放理论 </a:t>
            </a:r>
          </a:p>
        </p:txBody>
      </p:sp>
      <p:sp>
        <p:nvSpPr>
          <p:cNvPr id="3" name="内容占位符 2"/>
          <p:cNvSpPr>
            <a:spLocks noGrp="1"/>
          </p:cNvSpPr>
          <p:nvPr>
            <p:ph idx="1"/>
          </p:nvPr>
        </p:nvSpPr>
        <p:spPr>
          <a:xfrm>
            <a:off x="176645" y="924790"/>
            <a:ext cx="8967355" cy="5933209"/>
          </a:xfrm>
        </p:spPr>
        <p:txBody>
          <a:bodyPr>
            <a:normAutofit fontScale="92500"/>
          </a:bodyPr>
          <a:lstStyle/>
          <a:p>
            <a:pPr marL="0" indent="0">
              <a:buNone/>
            </a:pPr>
            <a:r>
              <a:rPr lang="en-US" altLang="zh-CN" dirty="0"/>
              <a:t>1</a:t>
            </a:r>
            <a:r>
              <a:rPr lang="zh-CN" altLang="en-US" dirty="0"/>
              <a:t>、社会主义社会发展的直接动力是？ </a:t>
            </a:r>
            <a:r>
              <a:rPr lang="zh-CN" altLang="en-US" sz="2000" dirty="0" smtClean="0">
                <a:solidFill>
                  <a:srgbClr val="FF0000"/>
                </a:solidFill>
                <a:latin typeface="华文细黑" panose="02010600040101010101" pitchFamily="2" charset="-122"/>
                <a:ea typeface="华文细黑" panose="02010600040101010101" pitchFamily="2" charset="-122"/>
              </a:rPr>
              <a:t>改革</a:t>
            </a:r>
            <a:endParaRPr lang="zh-CN" altLang="en-US" sz="2000"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a:t>2 </a:t>
            </a:r>
            <a:r>
              <a:rPr lang="zh-CN" altLang="en-US" dirty="0"/>
              <a:t>、我国改革的目的是</a:t>
            </a:r>
            <a:r>
              <a:rPr lang="zh-CN" altLang="en-US" dirty="0" smtClean="0"/>
              <a:t>？（</a:t>
            </a:r>
            <a:r>
              <a:rPr lang="zh-CN" altLang="en-US" sz="2400" dirty="0" smtClean="0">
                <a:latin typeface="华文细黑" panose="02010600040101010101" pitchFamily="2" charset="-122"/>
                <a:ea typeface="华文细黑" panose="02010600040101010101" pitchFamily="2" charset="-122"/>
              </a:rPr>
              <a:t>革命是解放生产力，改革也是解放生产力，改革的目的同过去革命一样，是为扫除社会生产力发展的障碍）</a:t>
            </a:r>
            <a:endParaRPr lang="zh-CN" altLang="en-US" sz="2400" dirty="0">
              <a:latin typeface="华文细黑" panose="02010600040101010101" pitchFamily="2" charset="-122"/>
              <a:ea typeface="华文细黑" panose="02010600040101010101" pitchFamily="2" charset="-122"/>
            </a:endParaRPr>
          </a:p>
          <a:p>
            <a:pPr marL="0" indent="0">
              <a:buNone/>
            </a:pPr>
            <a:r>
              <a:rPr lang="en-US" altLang="zh-CN" dirty="0"/>
              <a:t>3</a:t>
            </a:r>
            <a:r>
              <a:rPr lang="zh-CN" altLang="en-US" dirty="0"/>
              <a:t>、如何理解“改革是中国的第二次革命”</a:t>
            </a:r>
            <a:r>
              <a:rPr lang="zh-CN" altLang="en-US" dirty="0" smtClean="0"/>
              <a:t>？</a:t>
            </a:r>
            <a:endParaRPr lang="en-US" altLang="zh-CN" dirty="0" smtClean="0"/>
          </a:p>
          <a:p>
            <a:pPr marL="0" indent="0">
              <a:buNone/>
            </a:pPr>
            <a:r>
              <a:rPr lang="zh-CN" altLang="en-US" sz="2200" dirty="0" smtClean="0">
                <a:latin typeface="华文细黑" panose="02010600040101010101" pitchFamily="2" charset="-122"/>
                <a:ea typeface="华文细黑" panose="02010600040101010101" pitchFamily="2" charset="-122"/>
              </a:rPr>
              <a:t>（从</a:t>
            </a:r>
            <a:r>
              <a:rPr lang="zh-CN" altLang="en-US" sz="2200" dirty="0" smtClean="0">
                <a:solidFill>
                  <a:srgbClr val="FF0000"/>
                </a:solidFill>
                <a:latin typeface="华文细黑" panose="02010600040101010101" pitchFamily="2" charset="-122"/>
                <a:ea typeface="华文细黑" panose="02010600040101010101" pitchFamily="2" charset="-122"/>
              </a:rPr>
              <a:t>解放生产力，扫除发展生产力的障碍</a:t>
            </a:r>
            <a:r>
              <a:rPr lang="zh-CN" altLang="en-US" sz="2200" dirty="0" smtClean="0">
                <a:latin typeface="华文细黑" panose="02010600040101010101" pitchFamily="2" charset="-122"/>
                <a:ea typeface="华文细黑" panose="02010600040101010101" pitchFamily="2" charset="-122"/>
              </a:rPr>
              <a:t>这个意义上说，从</a:t>
            </a:r>
            <a:r>
              <a:rPr lang="zh-CN" altLang="en-US" sz="2200" dirty="0" smtClean="0">
                <a:solidFill>
                  <a:srgbClr val="FF0000"/>
                </a:solidFill>
                <a:latin typeface="华文细黑" panose="02010600040101010101" pitchFamily="2" charset="-122"/>
                <a:ea typeface="华文细黑" panose="02010600040101010101" pitchFamily="2" charset="-122"/>
              </a:rPr>
              <a:t>政策的重新选择、体制的重新构建的深刻性和广泛性</a:t>
            </a:r>
            <a:r>
              <a:rPr lang="zh-CN" altLang="en-US" sz="2200" dirty="0" smtClean="0">
                <a:latin typeface="华文细黑" panose="02010600040101010101" pitchFamily="2" charset="-122"/>
                <a:ea typeface="华文细黑" panose="02010600040101010101" pitchFamily="2" charset="-122"/>
              </a:rPr>
              <a:t>来说，从</a:t>
            </a:r>
            <a:r>
              <a:rPr lang="zh-CN" altLang="en-US" sz="2200" dirty="0" smtClean="0">
                <a:solidFill>
                  <a:srgbClr val="FF0000"/>
                </a:solidFill>
                <a:latin typeface="华文细黑" panose="02010600040101010101" pitchFamily="2" charset="-122"/>
                <a:ea typeface="华文细黑" panose="02010600040101010101" pitchFamily="2" charset="-122"/>
              </a:rPr>
              <a:t>由此引起的社会生活和人们观念变化的深刻性和广泛性</a:t>
            </a:r>
            <a:r>
              <a:rPr lang="zh-CN" altLang="en-US" sz="2200" dirty="0" smtClean="0">
                <a:latin typeface="华文细黑" panose="02010600040101010101" pitchFamily="2" charset="-122"/>
                <a:ea typeface="华文细黑" panose="02010600040101010101" pitchFamily="2" charset="-122"/>
              </a:rPr>
              <a:t>来说，改革是一场伟大的革命。但它不是一个阶级推翻另一个阶级意义上的革命，也不是不允许否定和抛弃我们已经建立起来的社会主义制度，它是社会主义制度的自我完善和发展。）</a:t>
            </a:r>
            <a:r>
              <a:rPr lang="zh-CN" altLang="en-US" sz="2200" dirty="0" smtClean="0">
                <a:latin typeface="华文细黑" panose="02010600040101010101" pitchFamily="2" charset="-122"/>
                <a:ea typeface="华文细黑" panose="02010600040101010101" pitchFamily="2" charset="-122"/>
              </a:rPr>
              <a:t> </a:t>
            </a:r>
            <a:endParaRPr lang="zh-CN" altLang="en-US" sz="2200" dirty="0">
              <a:latin typeface="华文细黑" panose="02010600040101010101" pitchFamily="2" charset="-122"/>
              <a:ea typeface="华文细黑" panose="02010600040101010101" pitchFamily="2" charset="-122"/>
            </a:endParaRPr>
          </a:p>
          <a:p>
            <a:pPr marL="0" indent="0">
              <a:buNone/>
            </a:pPr>
            <a:r>
              <a:rPr lang="en-US" altLang="zh-CN" dirty="0"/>
              <a:t>4</a:t>
            </a:r>
            <a:r>
              <a:rPr lang="zh-CN" altLang="en-US" dirty="0"/>
              <a:t>、在党</a:t>
            </a:r>
            <a:r>
              <a:rPr lang="zh-CN" altLang="en-US" dirty="0" smtClean="0"/>
              <a:t>的</a:t>
            </a:r>
            <a:r>
              <a:rPr lang="zh-CN" altLang="en-US" dirty="0" smtClean="0">
                <a:solidFill>
                  <a:srgbClr val="FF0000"/>
                </a:solidFill>
                <a:latin typeface="华文细黑" panose="02010600040101010101" pitchFamily="2" charset="-122"/>
                <a:ea typeface="华文细黑" panose="02010600040101010101" pitchFamily="2" charset="-122"/>
              </a:rPr>
              <a:t>十八届三中全会</a:t>
            </a:r>
            <a:r>
              <a:rPr lang="zh-CN" altLang="en-US" dirty="0" smtClean="0"/>
              <a:t>上</a:t>
            </a:r>
            <a:r>
              <a:rPr lang="zh-CN" altLang="en-US" dirty="0"/>
              <a:t>，我国对全面深化改革作出了战略部署？ </a:t>
            </a:r>
          </a:p>
          <a:p>
            <a:pPr marL="0" indent="0">
              <a:buNone/>
            </a:pPr>
            <a:r>
              <a:rPr lang="en-US" altLang="zh-CN" dirty="0"/>
              <a:t>5</a:t>
            </a:r>
            <a:r>
              <a:rPr lang="zh-CN" altLang="en-US" dirty="0"/>
              <a:t>、我国全面深化改革战略部署的总目标</a:t>
            </a:r>
            <a:r>
              <a:rPr lang="zh-CN" altLang="en-US" dirty="0" smtClean="0"/>
              <a:t>是</a:t>
            </a:r>
            <a:r>
              <a:rPr lang="zh-CN" altLang="en-US" dirty="0" smtClean="0">
                <a:solidFill>
                  <a:srgbClr val="FF0000"/>
                </a:solidFill>
                <a:latin typeface="华文细黑" panose="02010600040101010101" pitchFamily="2" charset="-122"/>
                <a:ea typeface="华文细黑" panose="02010600040101010101" pitchFamily="2" charset="-122"/>
              </a:rPr>
              <a:t>完善和发展中国特色社会主义制度，推进国家治理体系和治理能力现代化。 </a:t>
            </a:r>
            <a:endParaRPr lang="zh-CN" altLang="en-US"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a:t>6</a:t>
            </a:r>
            <a:r>
              <a:rPr lang="zh-CN" altLang="en-US" dirty="0"/>
              <a:t>、坚持改革的正确方向，最核心的</a:t>
            </a:r>
            <a:r>
              <a:rPr lang="zh-CN" altLang="en-US" dirty="0" smtClean="0"/>
              <a:t>是</a:t>
            </a:r>
            <a:r>
              <a:rPr lang="zh-CN" altLang="en-US" sz="2600" dirty="0" smtClean="0">
                <a:solidFill>
                  <a:srgbClr val="FF0000"/>
                </a:solidFill>
                <a:latin typeface="华文细黑" panose="02010600040101010101" pitchFamily="2" charset="-122"/>
                <a:ea typeface="华文细黑" panose="02010600040101010101" pitchFamily="2" charset="-122"/>
              </a:rPr>
              <a:t>（只有坚持党的领导，才能把握好改革的正确方向，形成攻坚克难的强大力量）</a:t>
            </a:r>
            <a:endParaRPr lang="zh-CN" altLang="en-US" sz="2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05878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8457" y="718457"/>
            <a:ext cx="7615646" cy="3539430"/>
          </a:xfrm>
          <a:prstGeom prst="rect">
            <a:avLst/>
          </a:prstGeom>
          <a:noFill/>
        </p:spPr>
        <p:txBody>
          <a:bodyPr wrap="square" rtlCol="0">
            <a:spAutoFit/>
          </a:bodyPr>
          <a:lstStyle/>
          <a:p>
            <a:r>
              <a:rPr lang="zh-CN" altLang="en-US" sz="2800" dirty="0" smtClean="0">
                <a:latin typeface="华文细黑" panose="02010600040101010101" pitchFamily="2" charset="-122"/>
                <a:ea typeface="华文细黑" panose="02010600040101010101" pitchFamily="2" charset="-122"/>
              </a:rPr>
              <a:t>改革是动力，发展是目的，稳定是前提。</a:t>
            </a:r>
            <a:endParaRPr lang="en-US" altLang="zh-CN" sz="2800" dirty="0" smtClean="0">
              <a:latin typeface="华文细黑" panose="02010600040101010101" pitchFamily="2" charset="-122"/>
              <a:ea typeface="华文细黑" panose="02010600040101010101" pitchFamily="2" charset="-122"/>
            </a:endParaRPr>
          </a:p>
          <a:p>
            <a:r>
              <a:rPr lang="zh-CN" altLang="en-US" sz="2800" dirty="0" smtClean="0">
                <a:latin typeface="华文细黑" panose="02010600040101010101" pitchFamily="2" charset="-122"/>
                <a:ea typeface="华文细黑" panose="02010600040101010101" pitchFamily="2" charset="-122"/>
              </a:rPr>
              <a:t>正确处理改革、发展、稳定关系，胆子要大，步子要稳。要坚持改革，发展、稳定的统一，把改革力度、发展速度和社会可承载程度统一起来，把改善人民生活作为正确处理改革、发展、稳定关系的重要结合点，在保持社会稳定中推进改革和发展，通过改革发展促进社会稳定。</a:t>
            </a:r>
            <a:endParaRPr lang="zh-CN" altLang="en-US" sz="28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1246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640" y="2736366"/>
            <a:ext cx="7886700" cy="1325563"/>
          </a:xfrm>
        </p:spPr>
        <p:txBody>
          <a:bodyPr/>
          <a:lstStyle/>
          <a:p>
            <a:pPr algn="ctr"/>
            <a:r>
              <a:rPr lang="zh-CN" altLang="en-US" dirty="0" smtClean="0">
                <a:latin typeface="幼圆" panose="02010509060101010101" pitchFamily="49" charset="-122"/>
                <a:ea typeface="幼圆" panose="02010509060101010101" pitchFamily="49" charset="-122"/>
              </a:rPr>
              <a:t>简答题的知识点 </a:t>
            </a:r>
            <a:r>
              <a:rPr lang="en-US" altLang="zh-CN" dirty="0" smtClean="0">
                <a:latin typeface="幼圆" panose="02010509060101010101" pitchFamily="49" charset="-122"/>
                <a:ea typeface="幼圆" panose="02010509060101010101" pitchFamily="49" charset="-122"/>
              </a:rPr>
              <a:t/>
            </a:r>
            <a:br>
              <a:rPr lang="en-US" altLang="zh-CN" dirty="0" smtClean="0">
                <a:latin typeface="幼圆" panose="02010509060101010101" pitchFamily="49" charset="-122"/>
                <a:ea typeface="幼圆" panose="02010509060101010101" pitchFamily="49" charset="-122"/>
              </a:rPr>
            </a:br>
            <a:r>
              <a:rPr lang="zh-CN" altLang="en-US" dirty="0">
                <a:latin typeface="幼圆" panose="02010509060101010101" pitchFamily="49" charset="-122"/>
                <a:ea typeface="幼圆" panose="02010509060101010101" pitchFamily="49" charset="-122"/>
              </a:rPr>
              <a:t>简单</a:t>
            </a:r>
            <a:r>
              <a:rPr lang="zh-CN" altLang="en-US" dirty="0" smtClean="0">
                <a:latin typeface="幼圆" panose="02010509060101010101" pitchFamily="49" charset="-122"/>
                <a:ea typeface="幼圆" panose="02010509060101010101" pitchFamily="49" charset="-122"/>
              </a:rPr>
              <a:t>粗暴 适当展开</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02090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481" y="294468"/>
            <a:ext cx="8865031" cy="5882495"/>
          </a:xfrm>
        </p:spPr>
        <p:txBody>
          <a:bodyPr>
            <a:normAutofit fontScale="92500" lnSpcReduction="10000"/>
          </a:bodyPr>
          <a:lstStyle/>
          <a:p>
            <a:pPr marL="0" indent="0">
              <a:buNone/>
            </a:pPr>
            <a:r>
              <a:rPr lang="en-US" altLang="zh-CN" dirty="0"/>
              <a:t>1</a:t>
            </a:r>
            <a:r>
              <a:rPr lang="zh-CN" altLang="en-US" dirty="0"/>
              <a:t>、如何正确理解马克思主义中国化两大理论成果的“一脉相承”与“与时俱进”？ </a:t>
            </a:r>
            <a:r>
              <a:rPr lang="zh-CN" altLang="en-US" dirty="0" smtClean="0">
                <a:latin typeface="华文细黑" panose="02010600040101010101" pitchFamily="2" charset="-122"/>
                <a:ea typeface="华文细黑" panose="02010600040101010101" pitchFamily="2" charset="-122"/>
              </a:rPr>
              <a:t>（</a:t>
            </a:r>
            <a:r>
              <a:rPr lang="en-US" altLang="zh-CN" dirty="0" smtClean="0">
                <a:latin typeface="华文细黑" panose="02010600040101010101" pitchFamily="2" charset="-122"/>
                <a:ea typeface="华文细黑" panose="02010600040101010101" pitchFamily="2" charset="-122"/>
              </a:rPr>
              <a:t>p5-7 </a:t>
            </a:r>
            <a:r>
              <a:rPr lang="zh-CN" altLang="en-US" dirty="0" smtClean="0">
                <a:latin typeface="华文细黑" panose="02010600040101010101" pitchFamily="2" charset="-122"/>
                <a:ea typeface="华文细黑" panose="02010600040101010101" pitchFamily="2" charset="-122"/>
              </a:rPr>
              <a:t>三个层面）</a:t>
            </a:r>
            <a:endParaRPr lang="zh-CN" altLang="en-US" dirty="0">
              <a:latin typeface="华文细黑" panose="02010600040101010101" pitchFamily="2" charset="-122"/>
              <a:ea typeface="华文细黑" panose="02010600040101010101" pitchFamily="2" charset="-122"/>
            </a:endParaRPr>
          </a:p>
          <a:p>
            <a:pPr marL="0" indent="0">
              <a:buNone/>
            </a:pPr>
            <a:r>
              <a:rPr lang="en-US" altLang="zh-CN" dirty="0"/>
              <a:t>2</a:t>
            </a:r>
            <a:r>
              <a:rPr lang="zh-CN" altLang="en-US" dirty="0"/>
              <a:t>、如何理解新民主主义革命道路的必要性？ </a:t>
            </a:r>
            <a:r>
              <a:rPr lang="zh-CN" altLang="en-US" dirty="0" smtClean="0">
                <a:latin typeface="华文细黑" panose="02010600040101010101" pitchFamily="2" charset="-122"/>
                <a:ea typeface="华文细黑" panose="02010600040101010101" pitchFamily="2" charset="-122"/>
              </a:rPr>
              <a:t>（</a:t>
            </a:r>
            <a:r>
              <a:rPr lang="en-US" altLang="zh-CN" dirty="0" smtClean="0">
                <a:latin typeface="华文细黑" panose="02010600040101010101" pitchFamily="2" charset="-122"/>
                <a:ea typeface="华文细黑" panose="02010600040101010101" pitchFamily="2" charset="-122"/>
              </a:rPr>
              <a:t>p47-49    1</a:t>
            </a:r>
            <a:r>
              <a:rPr lang="zh-CN" altLang="en-US" dirty="0">
                <a:latin typeface="华文细黑" panose="02010600040101010101" pitchFamily="2" charset="-122"/>
                <a:ea typeface="华文细黑" panose="02010600040101010101" pitchFamily="2" charset="-122"/>
              </a:rPr>
              <a:t>中国具体国情 决定的。</a:t>
            </a:r>
            <a:r>
              <a:rPr lang="en-US" altLang="zh-CN" dirty="0">
                <a:latin typeface="华文细黑" panose="02010600040101010101" pitchFamily="2" charset="-122"/>
                <a:ea typeface="华文细黑" panose="02010600040101010101" pitchFamily="2" charset="-122"/>
              </a:rPr>
              <a:t>2</a:t>
            </a:r>
            <a:r>
              <a:rPr lang="zh-CN" altLang="en-US" dirty="0">
                <a:latin typeface="华文细黑" panose="02010600040101010101" pitchFamily="2" charset="-122"/>
                <a:ea typeface="华文细黑" panose="02010600040101010101" pitchFamily="2" charset="-122"/>
              </a:rPr>
              <a:t>农民 解决农民土地问题发动</a:t>
            </a:r>
            <a:r>
              <a:rPr lang="zh-CN" altLang="en-US" dirty="0"/>
              <a:t>群众 </a:t>
            </a:r>
            <a:r>
              <a:rPr lang="en-US" altLang="zh-CN" dirty="0"/>
              <a:t>3</a:t>
            </a:r>
            <a:r>
              <a:rPr lang="zh-CN" altLang="en-US" dirty="0"/>
              <a:t>敌强我弱城市中心 农村敌人薄弱环节</a:t>
            </a:r>
            <a:r>
              <a:rPr lang="zh-CN" altLang="en-US" dirty="0" smtClean="0"/>
              <a:t>）</a:t>
            </a:r>
            <a:endParaRPr lang="zh-CN" altLang="en-US" dirty="0"/>
          </a:p>
          <a:p>
            <a:pPr marL="0" indent="0">
              <a:buNone/>
            </a:pPr>
            <a:r>
              <a:rPr lang="en-US" altLang="zh-CN" dirty="0"/>
              <a:t>3</a:t>
            </a:r>
            <a:r>
              <a:rPr lang="zh-CN" altLang="en-US" dirty="0"/>
              <a:t>、如何理解新民主主义社会的过渡性</a:t>
            </a:r>
            <a:r>
              <a:rPr lang="zh-CN" altLang="en-US" dirty="0" smtClean="0"/>
              <a:t>？（</a:t>
            </a:r>
            <a:r>
              <a:rPr lang="en-US" altLang="zh-CN" dirty="0" smtClean="0"/>
              <a:t>p</a:t>
            </a:r>
            <a:r>
              <a:rPr lang="en-US" altLang="zh-CN" dirty="0" smtClean="0"/>
              <a:t>56-57</a:t>
            </a:r>
            <a:r>
              <a:rPr lang="zh-CN" altLang="en-US" dirty="0" smtClean="0"/>
              <a:t>）</a:t>
            </a:r>
            <a:endParaRPr lang="zh-CN" altLang="en-US" dirty="0"/>
          </a:p>
          <a:p>
            <a:pPr marL="0" indent="0">
              <a:buNone/>
            </a:pPr>
            <a:r>
              <a:rPr lang="en-US" altLang="zh-CN" dirty="0"/>
              <a:t>4</a:t>
            </a:r>
            <a:r>
              <a:rPr lang="zh-CN" altLang="en-US" dirty="0"/>
              <a:t>、如何理党在过渡时期的总路线？ </a:t>
            </a:r>
            <a:r>
              <a:rPr lang="zh-CN" altLang="en-US" dirty="0" smtClean="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p57-59</a:t>
            </a:r>
            <a:r>
              <a:rPr lang="zh-CN" altLang="en-US" dirty="0" smtClean="0">
                <a:latin typeface="华文细黑" panose="02010600040101010101" pitchFamily="2" charset="-122"/>
                <a:ea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endParaRPr>
          </a:p>
          <a:p>
            <a:pPr marL="0" indent="0">
              <a:buNone/>
            </a:pPr>
            <a:r>
              <a:rPr lang="en-US" altLang="zh-CN" dirty="0"/>
              <a:t>5</a:t>
            </a:r>
            <a:r>
              <a:rPr lang="zh-CN" altLang="en-US" dirty="0"/>
              <a:t>、如何认识党对社会主义建设道路初步探索的意义</a:t>
            </a:r>
            <a:r>
              <a:rPr lang="zh-CN" altLang="en-US" dirty="0" smtClean="0"/>
              <a:t>？</a:t>
            </a:r>
            <a:endParaRPr lang="en-US" altLang="zh-CN" dirty="0" smtClean="0"/>
          </a:p>
          <a:p>
            <a:pPr marL="0" indent="0">
              <a:buNone/>
            </a:pPr>
            <a:r>
              <a:rPr lang="zh-CN" altLang="en-US" dirty="0" smtClean="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p85-86</a:t>
            </a:r>
            <a:r>
              <a:rPr lang="zh-CN" altLang="en-US" dirty="0" smtClean="0">
                <a:latin typeface="华文细黑" panose="02010600040101010101" pitchFamily="2" charset="-122"/>
                <a:ea typeface="华文细黑" panose="02010600040101010101" pitchFamily="2" charset="-122"/>
              </a:rPr>
              <a:t>）</a:t>
            </a:r>
            <a:r>
              <a:rPr lang="zh-CN" altLang="en-US" dirty="0" smtClean="0">
                <a:latin typeface="华文细黑" panose="02010600040101010101" pitchFamily="2" charset="-122"/>
                <a:ea typeface="华文细黑" panose="02010600040101010101" pitchFamily="2" charset="-122"/>
              </a:rPr>
              <a:t> </a:t>
            </a:r>
            <a:endParaRPr lang="zh-CN" altLang="en-US" dirty="0">
              <a:latin typeface="华文细黑" panose="02010600040101010101" pitchFamily="2" charset="-122"/>
              <a:ea typeface="华文细黑" panose="02010600040101010101" pitchFamily="2" charset="-122"/>
            </a:endParaRPr>
          </a:p>
          <a:p>
            <a:pPr marL="0" indent="0">
              <a:buNone/>
            </a:pPr>
            <a:r>
              <a:rPr lang="en-US" altLang="zh-CN" dirty="0"/>
              <a:t>6</a:t>
            </a:r>
            <a:r>
              <a:rPr lang="zh-CN" altLang="en-US" dirty="0"/>
              <a:t>、如何理解我国社会主义社会两类不同性质的矛盾</a:t>
            </a:r>
            <a:r>
              <a:rPr lang="zh-CN" altLang="en-US" dirty="0" smtClean="0"/>
              <a:t>？</a:t>
            </a:r>
            <a:r>
              <a:rPr lang="en-US" altLang="zh-CN" dirty="0"/>
              <a:t> </a:t>
            </a:r>
            <a:r>
              <a:rPr lang="zh-CN" altLang="en-US" dirty="0" smtClean="0"/>
              <a:t>（</a:t>
            </a:r>
            <a:r>
              <a:rPr lang="en-US" altLang="zh-CN" dirty="0" smtClean="0"/>
              <a:t>p79-80</a:t>
            </a:r>
            <a:r>
              <a:rPr lang="zh-CN" altLang="en-US" dirty="0" smtClean="0"/>
              <a:t>）</a:t>
            </a:r>
            <a:r>
              <a:rPr lang="zh-CN" altLang="en-US" dirty="0" smtClean="0"/>
              <a:t> </a:t>
            </a:r>
            <a:endParaRPr lang="zh-CN" altLang="en-US" dirty="0"/>
          </a:p>
          <a:p>
            <a:pPr marL="0" indent="0">
              <a:buNone/>
            </a:pPr>
            <a:r>
              <a:rPr lang="en-US" altLang="zh-CN" dirty="0"/>
              <a:t>7</a:t>
            </a:r>
            <a:r>
              <a:rPr lang="zh-CN" altLang="en-US" dirty="0"/>
              <a:t>、如何准确把握邓小平关于社会主义本质的科学论断</a:t>
            </a:r>
            <a:r>
              <a:rPr lang="zh-CN" altLang="en-US" dirty="0" smtClean="0"/>
              <a:t>？</a:t>
            </a:r>
            <a:r>
              <a:rPr lang="en-US" altLang="zh-CN" dirty="0"/>
              <a:t>p113-114 </a:t>
            </a:r>
            <a:r>
              <a:rPr lang="zh-CN" altLang="en-US" dirty="0" smtClean="0"/>
              <a:t> </a:t>
            </a:r>
            <a:endParaRPr lang="zh-CN" altLang="en-US" dirty="0"/>
          </a:p>
          <a:p>
            <a:pPr marL="0" indent="0">
              <a:buNone/>
            </a:pPr>
            <a:r>
              <a:rPr lang="en-US" altLang="zh-CN" dirty="0"/>
              <a:t>8</a:t>
            </a:r>
            <a:r>
              <a:rPr lang="zh-CN" altLang="en-US" dirty="0"/>
              <a:t>、如如理解实现中华民族伟大复兴的中国梦</a:t>
            </a:r>
            <a:r>
              <a:rPr lang="zh-CN" altLang="en-US" dirty="0" smtClean="0"/>
              <a:t>？（</a:t>
            </a:r>
            <a:r>
              <a:rPr lang="en-US" altLang="zh-CN" dirty="0" smtClean="0"/>
              <a:t>p122-123</a:t>
            </a:r>
            <a:r>
              <a:rPr lang="zh-CN" altLang="en-US" dirty="0" smtClean="0"/>
              <a:t>）</a:t>
            </a:r>
            <a:r>
              <a:rPr lang="zh-CN" altLang="en-US" dirty="0" smtClean="0"/>
              <a:t> </a:t>
            </a:r>
            <a:endParaRPr lang="zh-CN" altLang="en-US" dirty="0"/>
          </a:p>
          <a:p>
            <a:pPr marL="0" indent="0">
              <a:buNone/>
            </a:pPr>
            <a:endParaRPr lang="zh-CN" altLang="en-US" dirty="0"/>
          </a:p>
        </p:txBody>
      </p:sp>
    </p:spTree>
    <p:extLst>
      <p:ext uri="{BB962C8B-B14F-4D97-AF65-F5344CB8AC3E}">
        <p14:creationId xmlns:p14="http://schemas.microsoft.com/office/powerpoint/2010/main" val="147307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640" y="2736366"/>
            <a:ext cx="7886700" cy="1325563"/>
          </a:xfrm>
        </p:spPr>
        <p:txBody>
          <a:bodyPr/>
          <a:lstStyle/>
          <a:p>
            <a:pPr algn="ctr"/>
            <a:r>
              <a:rPr lang="zh-CN" altLang="en-US" dirty="0" smtClean="0">
                <a:latin typeface="幼圆" panose="02010509060101010101" pitchFamily="49" charset="-122"/>
                <a:ea typeface="幼圆" panose="02010509060101010101" pitchFamily="49" charset="-122"/>
              </a:rPr>
              <a:t>理论联系实际论述</a:t>
            </a:r>
            <a:r>
              <a:rPr lang="zh-CN" altLang="en-US" dirty="0" smtClean="0">
                <a:latin typeface="幼圆" panose="02010509060101010101" pitchFamily="49" charset="-122"/>
                <a:ea typeface="幼圆" panose="02010509060101010101" pitchFamily="49" charset="-122"/>
              </a:rPr>
              <a:t>题</a:t>
            </a:r>
            <a:r>
              <a:rPr lang="en-US" altLang="zh-CN" dirty="0" smtClean="0">
                <a:latin typeface="幼圆" panose="02010509060101010101" pitchFamily="49" charset="-122"/>
                <a:ea typeface="幼圆" panose="02010509060101010101" pitchFamily="49" charset="-122"/>
              </a:rPr>
              <a:t/>
            </a:r>
            <a:br>
              <a:rPr lang="en-US" altLang="zh-CN" dirty="0" smtClean="0">
                <a:latin typeface="幼圆" panose="02010509060101010101" pitchFamily="49" charset="-122"/>
                <a:ea typeface="幼圆" panose="02010509060101010101" pitchFamily="49" charset="-122"/>
              </a:rPr>
            </a:br>
            <a:r>
              <a:rPr lang="zh-CN" altLang="en-US" dirty="0">
                <a:latin typeface="幼圆" panose="02010509060101010101" pitchFamily="49" charset="-122"/>
                <a:ea typeface="幼圆" panose="02010509060101010101" pitchFamily="49" charset="-122"/>
              </a:rPr>
              <a:t>全面 理论要答，联系实际</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4290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59417"/>
            <a:ext cx="7886700" cy="5417546"/>
          </a:xfrm>
        </p:spPr>
        <p:txBody>
          <a:bodyPr/>
          <a:lstStyle/>
          <a:p>
            <a:pPr marL="0" indent="0">
              <a:buNone/>
            </a:pPr>
            <a:r>
              <a:rPr lang="en-US" altLang="zh-CN" dirty="0"/>
              <a:t>1</a:t>
            </a:r>
            <a:r>
              <a:rPr lang="zh-CN" altLang="en-US" dirty="0"/>
              <a:t>、社会主义初级阶段的科学含义如何理解？</a:t>
            </a:r>
          </a:p>
          <a:p>
            <a:pPr marL="0" indent="0">
              <a:buNone/>
            </a:pPr>
            <a:r>
              <a:rPr lang="zh-CN" altLang="en-US" dirty="0"/>
              <a:t>我国为什么将长期处于社会主义初初级段？</a:t>
            </a:r>
          </a:p>
          <a:p>
            <a:pPr marL="0" indent="0">
              <a:buNone/>
            </a:pPr>
            <a:r>
              <a:rPr lang="zh-CN" altLang="en-US" dirty="0"/>
              <a:t>我国一再强调社会主义初级阶段理论的重要意义又是什么</a:t>
            </a:r>
            <a:r>
              <a:rPr lang="zh-CN" altLang="en-US" dirty="0" smtClean="0"/>
              <a:t>？</a:t>
            </a:r>
            <a:endParaRPr lang="en-US" altLang="zh-CN" dirty="0" smtClean="0"/>
          </a:p>
          <a:p>
            <a:pPr marL="0" indent="0">
              <a:buNone/>
            </a:pPr>
            <a:r>
              <a:rPr lang="zh-CN" altLang="en-US" dirty="0" smtClean="0">
                <a:solidFill>
                  <a:srgbClr val="FF0000"/>
                </a:solidFill>
                <a:latin typeface="华文细黑" panose="02010600040101010101" pitchFamily="2" charset="-122"/>
                <a:ea typeface="华文细黑" panose="02010600040101010101" pitchFamily="2" charset="-122"/>
              </a:rPr>
              <a:t>（</a:t>
            </a:r>
            <a:r>
              <a:rPr lang="en-US" altLang="zh-CN" dirty="0" smtClean="0">
                <a:solidFill>
                  <a:srgbClr val="FF0000"/>
                </a:solidFill>
                <a:latin typeface="华文细黑" panose="02010600040101010101" pitchFamily="2" charset="-122"/>
                <a:ea typeface="华文细黑" panose="02010600040101010101" pitchFamily="2" charset="-122"/>
              </a:rPr>
              <a:t>1</a:t>
            </a:r>
            <a:r>
              <a:rPr lang="zh-CN" altLang="en-US" dirty="0" smtClean="0">
                <a:solidFill>
                  <a:srgbClr val="FF0000"/>
                </a:solidFill>
                <a:latin typeface="华文细黑" panose="02010600040101010101" pitchFamily="2" charset="-122"/>
                <a:ea typeface="华文细黑" panose="02010600040101010101" pitchFamily="2" charset="-122"/>
              </a:rPr>
              <a:t>、</a:t>
            </a:r>
            <a:r>
              <a:rPr lang="en-US" altLang="zh-CN" dirty="0" smtClean="0">
                <a:solidFill>
                  <a:srgbClr val="FF0000"/>
                </a:solidFill>
                <a:latin typeface="华文细黑" panose="02010600040101010101" pitchFamily="2" charset="-122"/>
                <a:ea typeface="华文细黑" panose="02010600040101010101" pitchFamily="2" charset="-122"/>
              </a:rPr>
              <a:t>p96 </a:t>
            </a:r>
            <a:r>
              <a:rPr lang="zh-CN" altLang="en-US" dirty="0">
                <a:solidFill>
                  <a:srgbClr val="FF0000"/>
                </a:solidFill>
                <a:latin typeface="华文细黑" panose="02010600040101010101" pitchFamily="2" charset="-122"/>
                <a:ea typeface="华文细黑" panose="02010600040101010101" pitchFamily="2" charset="-122"/>
              </a:rPr>
              <a:t>含义 </a:t>
            </a:r>
            <a:r>
              <a:rPr lang="en-US" altLang="zh-CN" dirty="0" smtClean="0">
                <a:solidFill>
                  <a:srgbClr val="FF0000"/>
                </a:solidFill>
                <a:latin typeface="华文细黑" panose="02010600040101010101" pitchFamily="2" charset="-122"/>
                <a:ea typeface="华文细黑" panose="02010600040101010101" pitchFamily="2" charset="-122"/>
              </a:rPr>
              <a:t>p99 </a:t>
            </a:r>
            <a:r>
              <a:rPr lang="zh-CN" altLang="en-US" dirty="0">
                <a:solidFill>
                  <a:srgbClr val="FF0000"/>
                </a:solidFill>
                <a:latin typeface="华文细黑" panose="02010600040101010101" pitchFamily="2" charset="-122"/>
                <a:ea typeface="华文细黑" panose="02010600040101010101" pitchFamily="2" charset="-122"/>
              </a:rPr>
              <a:t>意义 </a:t>
            </a:r>
            <a:r>
              <a:rPr lang="en-US" altLang="zh-CN" dirty="0" smtClean="0">
                <a:solidFill>
                  <a:srgbClr val="FF0000"/>
                </a:solidFill>
                <a:latin typeface="华文细黑" panose="02010600040101010101" pitchFamily="2" charset="-122"/>
                <a:ea typeface="华文细黑" panose="02010600040101010101" pitchFamily="2" charset="-122"/>
              </a:rPr>
              <a:t>p100</a:t>
            </a:r>
            <a:r>
              <a:rPr lang="zh-CN" altLang="en-US" dirty="0">
                <a:solidFill>
                  <a:srgbClr val="FF0000"/>
                </a:solidFill>
                <a:latin typeface="华文细黑" panose="02010600040101010101" pitchFamily="2" charset="-122"/>
                <a:ea typeface="华文细黑" panose="02010600040101010101" pitchFamily="2" charset="-122"/>
              </a:rPr>
              <a:t>长期性 </a:t>
            </a:r>
            <a:r>
              <a:rPr lang="zh-CN" altLang="en-US" dirty="0" smtClean="0">
                <a:solidFill>
                  <a:srgbClr val="FF0000"/>
                </a:solidFill>
                <a:latin typeface="华文细黑" panose="02010600040101010101" pitchFamily="2" charset="-122"/>
                <a:ea typeface="华文细黑" panose="02010600040101010101" pitchFamily="2" charset="-122"/>
              </a:rPr>
              <a:t>）</a:t>
            </a:r>
            <a:endParaRPr lang="en-US" altLang="zh-CN" dirty="0">
              <a:solidFill>
                <a:srgbClr val="FF0000"/>
              </a:solidFill>
              <a:latin typeface="华文细黑" panose="02010600040101010101" pitchFamily="2" charset="-122"/>
              <a:ea typeface="华文细黑" panose="02010600040101010101" pitchFamily="2" charset="-122"/>
            </a:endParaRPr>
          </a:p>
          <a:p>
            <a:pPr marL="0" indent="0">
              <a:buNone/>
            </a:pPr>
            <a:r>
              <a:rPr lang="en-US" altLang="zh-CN" dirty="0" smtClean="0"/>
              <a:t>2</a:t>
            </a:r>
            <a:r>
              <a:rPr lang="zh-CN" altLang="en-US" dirty="0" smtClean="0"/>
              <a:t>、请谈谈中国为什么要进行改革开放？在改革进程中，为什么</a:t>
            </a:r>
            <a:r>
              <a:rPr lang="zh-CN" altLang="en-US" dirty="0" smtClean="0"/>
              <a:t>“方向问题至关重要”</a:t>
            </a:r>
            <a:endParaRPr lang="en-US" altLang="zh-CN" dirty="0" smtClean="0"/>
          </a:p>
          <a:p>
            <a:pPr marL="0" indent="0">
              <a:buNone/>
            </a:pPr>
            <a:r>
              <a:rPr lang="en-US" altLang="zh-CN" dirty="0" smtClean="0">
                <a:solidFill>
                  <a:srgbClr val="FF0000"/>
                </a:solidFill>
                <a:latin typeface="华文细黑" panose="02010600040101010101" pitchFamily="2" charset="-122"/>
                <a:ea typeface="华文细黑" panose="02010600040101010101" pitchFamily="2" charset="-122"/>
              </a:rPr>
              <a:t>p127-p128</a:t>
            </a:r>
            <a:r>
              <a:rPr lang="zh-CN" altLang="en-US" dirty="0">
                <a:solidFill>
                  <a:srgbClr val="FF0000"/>
                </a:solidFill>
                <a:latin typeface="华文细黑" panose="02010600040101010101" pitchFamily="2" charset="-122"/>
                <a:ea typeface="华文细黑" panose="02010600040101010101" pitchFamily="2" charset="-122"/>
              </a:rPr>
              <a:t>必要性 </a:t>
            </a:r>
            <a:r>
              <a:rPr lang="en-US" altLang="zh-CN" dirty="0" smtClean="0">
                <a:solidFill>
                  <a:srgbClr val="FF0000"/>
                </a:solidFill>
                <a:latin typeface="华文细黑" panose="02010600040101010101" pitchFamily="2" charset="-122"/>
                <a:ea typeface="华文细黑" panose="02010600040101010101" pitchFamily="2" charset="-122"/>
              </a:rPr>
              <a:t>p133</a:t>
            </a:r>
            <a:r>
              <a:rPr lang="zh-CN" altLang="en-US" dirty="0">
                <a:solidFill>
                  <a:srgbClr val="FF0000"/>
                </a:solidFill>
                <a:latin typeface="华文细黑" panose="02010600040101010101" pitchFamily="2" charset="-122"/>
                <a:ea typeface="华文细黑" panose="02010600040101010101" pitchFamily="2" charset="-122"/>
              </a:rPr>
              <a:t>坚持改革正确方向</a:t>
            </a:r>
            <a:endParaRPr lang="zh-CN" altLang="en-US"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44663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1297" y="1983781"/>
            <a:ext cx="7772400" cy="3223649"/>
          </a:xfrm>
        </p:spPr>
        <p:txBody>
          <a:bodyPr>
            <a:noAutofit/>
          </a:bodyPr>
          <a:lstStyle/>
          <a:p>
            <a:pPr>
              <a:lnSpc>
                <a:spcPct val="150000"/>
              </a:lnSpc>
            </a:pPr>
            <a:r>
              <a:rPr lang="zh-CN" altLang="en-US" sz="3200" dirty="0" smtClean="0">
                <a:latin typeface="幼圆" panose="02010509060101010101" pitchFamily="49" charset="-122"/>
                <a:ea typeface="幼圆" panose="02010509060101010101" pitchFamily="49" charset="-122"/>
              </a:rPr>
              <a:t>题型及分数比例 </a:t>
            </a:r>
            <a:r>
              <a:rPr lang="zh-CN" altLang="en-US" sz="3200" dirty="0">
                <a:latin typeface="幼圆" panose="02010509060101010101" pitchFamily="49" charset="-122"/>
                <a:ea typeface="幼圆" panose="02010509060101010101" pitchFamily="49" charset="-122"/>
              </a:rPr>
              <a:t/>
            </a:r>
            <a:br>
              <a:rPr lang="zh-CN" altLang="en-US" sz="3200" dirty="0">
                <a:latin typeface="幼圆" panose="02010509060101010101" pitchFamily="49" charset="-122"/>
                <a:ea typeface="幼圆" panose="02010509060101010101" pitchFamily="49" charset="-122"/>
              </a:rPr>
            </a:br>
            <a:r>
              <a:rPr lang="zh-CN" altLang="en-US" sz="3200" dirty="0" smtClean="0">
                <a:latin typeface="幼圆" panose="02010509060101010101" pitchFamily="49" charset="-122"/>
                <a:ea typeface="幼圆" panose="02010509060101010101" pitchFamily="49" charset="-122"/>
              </a:rPr>
              <a:t>单项选择</a:t>
            </a:r>
            <a:r>
              <a:rPr lang="en-US" altLang="zh-CN" sz="3200" dirty="0" smtClean="0">
                <a:latin typeface="幼圆" panose="02010509060101010101" pitchFamily="49" charset="-122"/>
                <a:ea typeface="幼圆" panose="02010509060101010101" pitchFamily="49" charset="-122"/>
              </a:rPr>
              <a:t>:30 ,1</a:t>
            </a:r>
            <a:r>
              <a:rPr lang="zh-CN" altLang="en-US" sz="3200" dirty="0" smtClean="0">
                <a:latin typeface="幼圆" panose="02010509060101010101" pitchFamily="49" charset="-122"/>
                <a:ea typeface="幼圆" panose="02010509060101010101" pitchFamily="49" charset="-122"/>
              </a:rPr>
              <a:t>分 </a:t>
            </a:r>
            <a:r>
              <a:rPr lang="en-US" altLang="zh-CN" sz="3200" dirty="0" smtClean="0">
                <a:latin typeface="幼圆" panose="02010509060101010101" pitchFamily="49" charset="-122"/>
                <a:ea typeface="幼圆" panose="02010509060101010101" pitchFamily="49" charset="-122"/>
              </a:rPr>
              <a:t>,</a:t>
            </a:r>
            <a:r>
              <a:rPr lang="zh-CN" altLang="en-US" sz="3200" dirty="0" smtClean="0">
                <a:latin typeface="幼圆" panose="02010509060101010101" pitchFamily="49" charset="-122"/>
                <a:ea typeface="幼圆" panose="02010509060101010101" pitchFamily="49" charset="-122"/>
              </a:rPr>
              <a:t>共</a:t>
            </a:r>
            <a:r>
              <a:rPr lang="en-US" altLang="zh-CN" sz="3200" dirty="0" smtClean="0">
                <a:latin typeface="幼圆" panose="02010509060101010101" pitchFamily="49" charset="-122"/>
                <a:ea typeface="幼圆" panose="02010509060101010101" pitchFamily="49" charset="-122"/>
              </a:rPr>
              <a:t>30</a:t>
            </a:r>
            <a:r>
              <a:rPr lang="zh-CN" altLang="en-US" sz="3200" dirty="0" smtClean="0">
                <a:latin typeface="幼圆" panose="02010509060101010101" pitchFamily="49" charset="-122"/>
                <a:ea typeface="幼圆" panose="02010509060101010101" pitchFamily="49" charset="-122"/>
              </a:rPr>
              <a:t>分 </a:t>
            </a:r>
            <a:r>
              <a:rPr lang="en-US" altLang="zh-CN" sz="3200" dirty="0">
                <a:latin typeface="幼圆" panose="02010509060101010101" pitchFamily="49" charset="-122"/>
                <a:ea typeface="幼圆" panose="02010509060101010101" pitchFamily="49" charset="-122"/>
              </a:rPr>
              <a:t>; </a:t>
            </a:r>
            <a:br>
              <a:rPr lang="en-US" altLang="zh-CN" sz="3200" dirty="0">
                <a:latin typeface="幼圆" panose="02010509060101010101" pitchFamily="49" charset="-122"/>
                <a:ea typeface="幼圆" panose="02010509060101010101" pitchFamily="49" charset="-122"/>
              </a:rPr>
            </a:br>
            <a:r>
              <a:rPr lang="zh-CN" altLang="en-US" sz="3200" dirty="0" smtClean="0">
                <a:latin typeface="幼圆" panose="02010509060101010101" pitchFamily="49" charset="-122"/>
                <a:ea typeface="幼圆" panose="02010509060101010101" pitchFamily="49" charset="-122"/>
              </a:rPr>
              <a:t>多项选择 </a:t>
            </a:r>
            <a:r>
              <a:rPr lang="en-US" altLang="zh-CN" sz="3200" dirty="0">
                <a:latin typeface="幼圆" panose="02010509060101010101" pitchFamily="49" charset="-122"/>
                <a:ea typeface="幼圆" panose="02010509060101010101" pitchFamily="49" charset="-122"/>
              </a:rPr>
              <a:t>: 10 </a:t>
            </a:r>
            <a:r>
              <a:rPr lang="zh-CN" altLang="en-US" sz="3200" dirty="0" smtClean="0">
                <a:latin typeface="幼圆" panose="02010509060101010101" pitchFamily="49" charset="-122"/>
                <a:ea typeface="幼圆" panose="02010509060101010101" pitchFamily="49" charset="-122"/>
              </a:rPr>
              <a:t>题 </a:t>
            </a:r>
            <a:r>
              <a:rPr lang="en-US" altLang="zh-CN" sz="3200" dirty="0" smtClean="0">
                <a:latin typeface="幼圆" panose="02010509060101010101" pitchFamily="49" charset="-122"/>
                <a:ea typeface="幼圆" panose="02010509060101010101" pitchFamily="49" charset="-122"/>
              </a:rPr>
              <a:t>,2</a:t>
            </a:r>
            <a:r>
              <a:rPr lang="zh-CN" altLang="en-US" sz="3200" dirty="0" smtClean="0">
                <a:latin typeface="幼圆" panose="02010509060101010101" pitchFamily="49" charset="-122"/>
                <a:ea typeface="幼圆" panose="02010509060101010101" pitchFamily="49" charset="-122"/>
              </a:rPr>
              <a:t>分 </a:t>
            </a:r>
            <a:r>
              <a:rPr lang="en-US" altLang="zh-CN" sz="3200" dirty="0">
                <a:latin typeface="幼圆" panose="02010509060101010101" pitchFamily="49" charset="-122"/>
                <a:ea typeface="幼圆" panose="02010509060101010101" pitchFamily="49" charset="-122"/>
              </a:rPr>
              <a:t>, </a:t>
            </a:r>
            <a:r>
              <a:rPr lang="zh-CN" altLang="en-US" sz="3200" dirty="0">
                <a:latin typeface="幼圆" panose="02010509060101010101" pitchFamily="49" charset="-122"/>
                <a:ea typeface="幼圆" panose="02010509060101010101" pitchFamily="49" charset="-122"/>
              </a:rPr>
              <a:t>共 </a:t>
            </a:r>
            <a:r>
              <a:rPr lang="en-US" altLang="zh-CN" sz="3200" dirty="0">
                <a:latin typeface="幼圆" panose="02010509060101010101" pitchFamily="49" charset="-122"/>
                <a:ea typeface="幼圆" panose="02010509060101010101" pitchFamily="49" charset="-122"/>
              </a:rPr>
              <a:t>20 </a:t>
            </a:r>
            <a:r>
              <a:rPr lang="zh-CN" altLang="en-US" sz="3200" dirty="0">
                <a:latin typeface="幼圆" panose="02010509060101010101" pitchFamily="49" charset="-122"/>
                <a:ea typeface="幼圆" panose="02010509060101010101" pitchFamily="49" charset="-122"/>
              </a:rPr>
              <a:t>分 </a:t>
            </a:r>
            <a:r>
              <a:rPr lang="en-US" altLang="zh-CN" sz="3200" dirty="0">
                <a:latin typeface="幼圆" panose="02010509060101010101" pitchFamily="49" charset="-122"/>
                <a:ea typeface="幼圆" panose="02010509060101010101" pitchFamily="49" charset="-122"/>
              </a:rPr>
              <a:t>; </a:t>
            </a:r>
            <a:r>
              <a:rPr lang="en-US" altLang="zh-CN" sz="3200" dirty="0" smtClean="0">
                <a:latin typeface="幼圆" panose="02010509060101010101" pitchFamily="49" charset="-122"/>
                <a:ea typeface="幼圆" panose="02010509060101010101" pitchFamily="49" charset="-122"/>
              </a:rPr>
              <a:t/>
            </a:r>
            <a:br>
              <a:rPr lang="en-US" altLang="zh-CN" sz="3200" dirty="0" smtClean="0">
                <a:latin typeface="幼圆" panose="02010509060101010101" pitchFamily="49" charset="-122"/>
                <a:ea typeface="幼圆" panose="02010509060101010101" pitchFamily="49" charset="-122"/>
              </a:rPr>
            </a:br>
            <a:r>
              <a:rPr lang="zh-CN" altLang="en-US" sz="3200" dirty="0" smtClean="0">
                <a:latin typeface="幼圆" panose="02010509060101010101" pitchFamily="49" charset="-122"/>
                <a:ea typeface="幼圆" panose="02010509060101010101" pitchFamily="49" charset="-122"/>
              </a:rPr>
              <a:t>简答题</a:t>
            </a:r>
            <a:r>
              <a:rPr lang="en-US" altLang="zh-CN" sz="3200" dirty="0" smtClean="0">
                <a:latin typeface="幼圆" panose="02010509060101010101" pitchFamily="49" charset="-122"/>
                <a:ea typeface="幼圆" panose="02010509060101010101" pitchFamily="49" charset="-122"/>
              </a:rPr>
              <a:t>: 4</a:t>
            </a:r>
            <a:r>
              <a:rPr lang="zh-CN" altLang="en-US" sz="3200" dirty="0" smtClean="0">
                <a:latin typeface="幼圆" panose="02010509060101010101" pitchFamily="49" charset="-122"/>
                <a:ea typeface="幼圆" panose="02010509060101010101" pitchFamily="49" charset="-122"/>
              </a:rPr>
              <a:t>题 </a:t>
            </a:r>
            <a:r>
              <a:rPr lang="en-US" altLang="zh-CN" sz="3200" dirty="0" smtClean="0">
                <a:latin typeface="幼圆" panose="02010509060101010101" pitchFamily="49" charset="-122"/>
                <a:ea typeface="幼圆" panose="02010509060101010101" pitchFamily="49" charset="-122"/>
              </a:rPr>
              <a:t>,</a:t>
            </a:r>
            <a:r>
              <a:rPr lang="zh-CN" altLang="en-US" sz="3200" dirty="0" smtClean="0">
                <a:latin typeface="幼圆" panose="02010509060101010101" pitchFamily="49" charset="-122"/>
                <a:ea typeface="幼圆" panose="02010509060101010101" pitchFamily="49" charset="-122"/>
              </a:rPr>
              <a:t>每</a:t>
            </a:r>
            <a:r>
              <a:rPr lang="en-US" altLang="zh-CN" sz="3200" dirty="0" smtClean="0">
                <a:latin typeface="幼圆" panose="02010509060101010101" pitchFamily="49" charset="-122"/>
                <a:ea typeface="幼圆" panose="02010509060101010101" pitchFamily="49" charset="-122"/>
              </a:rPr>
              <a:t>8</a:t>
            </a:r>
            <a:r>
              <a:rPr lang="zh-CN" altLang="en-US" sz="3200" dirty="0" smtClean="0">
                <a:latin typeface="幼圆" panose="02010509060101010101" pitchFamily="49" charset="-122"/>
                <a:ea typeface="幼圆" panose="02010509060101010101" pitchFamily="49" charset="-122"/>
              </a:rPr>
              <a:t>分 </a:t>
            </a:r>
            <a:r>
              <a:rPr lang="en-US" altLang="zh-CN" sz="3200" dirty="0" smtClean="0">
                <a:latin typeface="幼圆" panose="02010509060101010101" pitchFamily="49" charset="-122"/>
                <a:ea typeface="幼圆" panose="02010509060101010101" pitchFamily="49" charset="-122"/>
              </a:rPr>
              <a:t>,</a:t>
            </a:r>
            <a:r>
              <a:rPr lang="zh-CN" altLang="en-US" sz="3200" dirty="0" smtClean="0">
                <a:latin typeface="幼圆" panose="02010509060101010101" pitchFamily="49" charset="-122"/>
                <a:ea typeface="幼圆" panose="02010509060101010101" pitchFamily="49" charset="-122"/>
              </a:rPr>
              <a:t>共</a:t>
            </a:r>
            <a:r>
              <a:rPr lang="en-US" altLang="zh-CN" sz="3200" dirty="0" smtClean="0">
                <a:latin typeface="幼圆" panose="02010509060101010101" pitchFamily="49" charset="-122"/>
                <a:ea typeface="幼圆" panose="02010509060101010101" pitchFamily="49" charset="-122"/>
              </a:rPr>
              <a:t>32</a:t>
            </a:r>
            <a:r>
              <a:rPr lang="zh-CN" altLang="en-US" sz="3200" dirty="0" smtClean="0">
                <a:latin typeface="幼圆" panose="02010509060101010101" pitchFamily="49" charset="-122"/>
                <a:ea typeface="幼圆" panose="02010509060101010101" pitchFamily="49" charset="-122"/>
              </a:rPr>
              <a:t>分 </a:t>
            </a:r>
            <a:r>
              <a:rPr lang="en-US" altLang="zh-CN" sz="3200" dirty="0">
                <a:latin typeface="幼圆" panose="02010509060101010101" pitchFamily="49" charset="-122"/>
                <a:ea typeface="幼圆" panose="02010509060101010101" pitchFamily="49" charset="-122"/>
              </a:rPr>
              <a:t>; </a:t>
            </a:r>
            <a:br>
              <a:rPr lang="en-US" altLang="zh-CN" sz="3200" dirty="0">
                <a:latin typeface="幼圆" panose="02010509060101010101" pitchFamily="49" charset="-122"/>
                <a:ea typeface="幼圆" panose="02010509060101010101" pitchFamily="49" charset="-122"/>
              </a:rPr>
            </a:br>
            <a:r>
              <a:rPr lang="zh-CN" altLang="en-US" sz="3200" dirty="0" smtClean="0">
                <a:latin typeface="幼圆" panose="02010509060101010101" pitchFamily="49" charset="-122"/>
                <a:ea typeface="幼圆" panose="02010509060101010101" pitchFamily="49" charset="-122"/>
              </a:rPr>
              <a:t>材料分析论述题</a:t>
            </a:r>
            <a:r>
              <a:rPr lang="en-US" altLang="zh-CN" sz="3200" dirty="0" smtClean="0">
                <a:latin typeface="幼圆" panose="02010509060101010101" pitchFamily="49" charset="-122"/>
                <a:ea typeface="幼圆" panose="02010509060101010101" pitchFamily="49" charset="-122"/>
              </a:rPr>
              <a:t>,18</a:t>
            </a:r>
            <a:r>
              <a:rPr lang="zh-CN" altLang="en-US" sz="3200" dirty="0" smtClean="0">
                <a:latin typeface="幼圆" panose="02010509060101010101" pitchFamily="49" charset="-122"/>
                <a:ea typeface="幼圆" panose="02010509060101010101" pitchFamily="49" charset="-122"/>
              </a:rPr>
              <a:t>分 </a:t>
            </a:r>
            <a:endParaRPr lang="zh-CN" altLang="en-US" sz="32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16777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640" y="2736366"/>
            <a:ext cx="7886700" cy="1325563"/>
          </a:xfrm>
        </p:spPr>
        <p:txBody>
          <a:bodyPr/>
          <a:lstStyle/>
          <a:p>
            <a:pPr algn="ctr"/>
            <a:r>
              <a:rPr lang="zh-CN" altLang="en-US" dirty="0" smtClean="0">
                <a:latin typeface="幼圆" panose="02010509060101010101" pitchFamily="49" charset="-122"/>
                <a:ea typeface="幼圆" panose="02010509060101010101" pitchFamily="49" charset="-122"/>
              </a:rPr>
              <a:t>需准确掌握的知识点 </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74444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olidFill>
                  <a:srgbClr val="FF0000"/>
                </a:solidFill>
              </a:rPr>
              <a:t>第一章马克思主义中国化两大理论成果 </a:t>
            </a:r>
            <a:r>
              <a:rPr lang="zh-CN" altLang="en-US" dirty="0"/>
              <a:t/>
            </a:r>
            <a:br>
              <a:rPr lang="zh-CN" altLang="en-US" dirty="0"/>
            </a:br>
            <a:endParaRPr lang="zh-CN" altLang="en-US" dirty="0"/>
          </a:p>
        </p:txBody>
      </p:sp>
      <p:sp>
        <p:nvSpPr>
          <p:cNvPr id="3" name="内容占位符 2"/>
          <p:cNvSpPr>
            <a:spLocks noGrp="1"/>
          </p:cNvSpPr>
          <p:nvPr>
            <p:ph idx="1"/>
          </p:nvPr>
        </p:nvSpPr>
        <p:spPr>
          <a:xfrm>
            <a:off x="185980" y="1348353"/>
            <a:ext cx="8803037" cy="4828610"/>
          </a:xfrm>
        </p:spPr>
        <p:txBody>
          <a:bodyPr>
            <a:noAutofit/>
          </a:bodyPr>
          <a:lstStyle/>
          <a:p>
            <a:pPr marL="0" indent="0">
              <a:buNone/>
            </a:pPr>
            <a:r>
              <a:rPr lang="en-US" altLang="zh-CN" sz="2400" dirty="0" smtClean="0"/>
              <a:t>1.</a:t>
            </a:r>
            <a:r>
              <a:rPr lang="zh-CN" altLang="en-US" sz="2400" dirty="0" smtClean="0"/>
              <a:t>党找到了马克思主义的思想武器 ，还有一个如何实现马克思主义中国化的问题，这个问题是？</a:t>
            </a:r>
            <a:endParaRPr lang="zh-CN" altLang="en-US" sz="2400" dirty="0"/>
          </a:p>
          <a:p>
            <a:pPr marL="0" indent="0">
              <a:buNone/>
            </a:pPr>
            <a:r>
              <a:rPr lang="zh-CN" altLang="en-US" sz="2400" dirty="0" smtClean="0"/>
              <a:t> </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一个如何把马克思主义基本原理同中国具体实际相结合的问题</a:t>
            </a:r>
            <a:r>
              <a:rPr lang="en-US" altLang="zh-CN" sz="2400" dirty="0" smtClean="0">
                <a:latin typeface="黑体" panose="02010609060101010101" pitchFamily="49" charset="-122"/>
                <a:ea typeface="黑体" panose="02010609060101010101" pitchFamily="49" charset="-122"/>
              </a:rPr>
              <a:t>)</a:t>
            </a:r>
            <a:endParaRPr lang="zh-CN" altLang="en-US" sz="2400" dirty="0"/>
          </a:p>
          <a:p>
            <a:pPr marL="0" indent="0">
              <a:buNone/>
            </a:pPr>
            <a:r>
              <a:rPr lang="en-US" altLang="zh-CN" sz="2400" dirty="0" smtClean="0"/>
              <a:t>2.</a:t>
            </a:r>
            <a:r>
              <a:rPr lang="zh-CN" altLang="en-US" sz="2400" dirty="0" smtClean="0"/>
              <a:t>毛泽东首次明确</a:t>
            </a:r>
            <a:r>
              <a:rPr lang="zh-CN" altLang="en-US" sz="2400" dirty="0"/>
              <a:t>提出</a:t>
            </a:r>
            <a:r>
              <a:rPr lang="zh-CN" altLang="en-US" sz="2400" dirty="0" smtClean="0"/>
              <a:t>马克主主义中国化的重大命题是在？</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1938</a:t>
            </a:r>
            <a:r>
              <a:rPr lang="zh-CN" altLang="en-US" sz="2400" dirty="0" smtClean="0">
                <a:latin typeface="黑体" panose="02010609060101010101" pitchFamily="49" charset="-122"/>
                <a:ea typeface="黑体" panose="02010609060101010101" pitchFamily="49" charset="-122"/>
              </a:rPr>
              <a:t>年 党的六届六中全会）</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smtClean="0"/>
              <a:t>3.</a:t>
            </a:r>
            <a:r>
              <a:rPr lang="zh-CN" altLang="en-US" sz="2400" dirty="0" smtClean="0"/>
              <a:t>将毛泽东思想确立为党的指导思想并写入党章是在党的哪次会议？</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1945</a:t>
            </a:r>
            <a:r>
              <a:rPr lang="zh-CN" altLang="en-US" sz="2400" dirty="0" smtClean="0">
                <a:latin typeface="黑体" panose="02010609060101010101" pitchFamily="49" charset="-122"/>
                <a:ea typeface="黑体" panose="02010609060101010101" pitchFamily="49" charset="-122"/>
              </a:rPr>
              <a:t>年中共七大）</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t>4.</a:t>
            </a:r>
            <a:r>
              <a:rPr lang="zh-CN" altLang="en-US" sz="2400" dirty="0" smtClean="0"/>
              <a:t>马克思主义中国化的科学内涵如何理解？ </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马克思主义中国化，就是将马克思主义基本原理同中国具体实际相结合，不断形成具有中国特色的马克思主义理论成果的过程。具体地说，就是把马克思主义基本原理同中国革命、建设和改革的实践结合起来，同中国的优秀历史传统和优秀文化结合起来，既坚持马克思主义，又发展马克思主义）</a:t>
            </a:r>
            <a:endParaRPr lang="zh-CN" altLang="en-US" sz="2400" dirty="0">
              <a:latin typeface="黑体" panose="02010609060101010101" pitchFamily="49" charset="-122"/>
              <a:ea typeface="黑体" panose="02010609060101010101" pitchFamily="49" charset="-122"/>
            </a:endParaRPr>
          </a:p>
          <a:p>
            <a:pPr marL="0" indent="0">
              <a:buNone/>
            </a:pPr>
            <a:endParaRPr lang="zh-CN" altLang="en-US" sz="2400" dirty="0"/>
          </a:p>
        </p:txBody>
      </p:sp>
    </p:spTree>
    <p:extLst>
      <p:ext uri="{BB962C8B-B14F-4D97-AF65-F5344CB8AC3E}">
        <p14:creationId xmlns:p14="http://schemas.microsoft.com/office/powerpoint/2010/main" val="2990335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0481" y="604434"/>
            <a:ext cx="8865031" cy="4978799"/>
          </a:xfrm>
          <a:prstGeom prst="rect">
            <a:avLst/>
          </a:prstGeom>
          <a:noFill/>
        </p:spPr>
        <p:txBody>
          <a:bodyPr wrap="square" rtlCol="0">
            <a:spAutoFit/>
          </a:bodyPr>
          <a:lstStyle/>
          <a:p>
            <a:pPr lvl="0">
              <a:lnSpc>
                <a:spcPct val="90000"/>
              </a:lnSpc>
              <a:spcBef>
                <a:spcPts val="1000"/>
              </a:spcBef>
            </a:pPr>
            <a:r>
              <a:rPr lang="en-US" altLang="zh-CN" sz="2400" dirty="0">
                <a:solidFill>
                  <a:prstClr val="black"/>
                </a:solidFill>
              </a:rPr>
              <a:t>5.</a:t>
            </a:r>
            <a:r>
              <a:rPr lang="zh-CN" altLang="en-US" sz="2400" dirty="0">
                <a:solidFill>
                  <a:prstClr val="black"/>
                </a:solidFill>
              </a:rPr>
              <a:t>马克主义中国化两大理论成果的关系是 ？ </a:t>
            </a:r>
            <a:endParaRPr lang="en-US" altLang="zh-CN" sz="2400" dirty="0" smtClean="0">
              <a:solidFill>
                <a:prstClr val="black"/>
              </a:solidFill>
            </a:endParaRPr>
          </a:p>
          <a:p>
            <a:pPr lvl="0">
              <a:lnSpc>
                <a:spcPct val="90000"/>
              </a:lnSpc>
              <a:spcBef>
                <a:spcPts val="1000"/>
              </a:spcBef>
            </a:pPr>
            <a:r>
              <a:rPr lang="zh-CN" altLang="en-US"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毛泽东思想和中国特色社会主义理论体系之间是</a:t>
            </a:r>
            <a:r>
              <a:rPr lang="zh-CN" altLang="en-US" sz="2400" dirty="0">
                <a:solidFill>
                  <a:srgbClr val="FF0000"/>
                </a:solidFill>
                <a:latin typeface="黑体" panose="02010609060101010101" pitchFamily="49" charset="-122"/>
                <a:ea typeface="黑体" panose="02010609060101010101" pitchFamily="49" charset="-122"/>
              </a:rPr>
              <a:t>一脉相承</a:t>
            </a:r>
            <a:r>
              <a:rPr lang="zh-CN" altLang="en-US" sz="2400" dirty="0">
                <a:solidFill>
                  <a:prstClr val="black"/>
                </a:solidFill>
                <a:latin typeface="黑体" panose="02010609060101010101" pitchFamily="49" charset="-122"/>
                <a:ea typeface="黑体" panose="02010609060101010101" pitchFamily="49" charset="-122"/>
              </a:rPr>
              <a:t>又</a:t>
            </a:r>
            <a:r>
              <a:rPr lang="zh-CN" altLang="en-US" sz="2400" dirty="0">
                <a:solidFill>
                  <a:srgbClr val="FF0000"/>
                </a:solidFill>
                <a:latin typeface="黑体" panose="02010609060101010101" pitchFamily="49" charset="-122"/>
                <a:ea typeface="黑体" panose="02010609060101010101" pitchFamily="49" charset="-122"/>
              </a:rPr>
              <a:t>与时俱进</a:t>
            </a:r>
            <a:r>
              <a:rPr lang="zh-CN" altLang="en-US" sz="2400" dirty="0">
                <a:solidFill>
                  <a:prstClr val="black"/>
                </a:solidFill>
                <a:latin typeface="黑体" panose="02010609060101010101" pitchFamily="49" charset="-122"/>
                <a:ea typeface="黑体" panose="02010609060101010101" pitchFamily="49" charset="-122"/>
              </a:rPr>
              <a:t>的关系。</a:t>
            </a:r>
            <a:endParaRPr lang="en-US" altLang="zh-CN" sz="2400" dirty="0">
              <a:solidFill>
                <a:prstClr val="black"/>
              </a:solidFill>
              <a:latin typeface="黑体" panose="02010609060101010101" pitchFamily="49" charset="-122"/>
              <a:ea typeface="黑体" panose="02010609060101010101" pitchFamily="49" charset="-122"/>
            </a:endParaRPr>
          </a:p>
          <a:p>
            <a:pPr lvl="0">
              <a:lnSpc>
                <a:spcPct val="90000"/>
              </a:lnSpc>
              <a:spcBef>
                <a:spcPts val="1000"/>
              </a:spcBef>
            </a:pPr>
            <a:r>
              <a:rPr lang="zh-CN" altLang="en-US" sz="2400" dirty="0">
                <a:solidFill>
                  <a:prstClr val="black"/>
                </a:solidFill>
                <a:latin typeface="黑体" panose="02010609060101010101" pitchFamily="49" charset="-122"/>
                <a:ea typeface="黑体" panose="02010609060101010101" pitchFamily="49" charset="-122"/>
              </a:rPr>
              <a:t>首先，毛泽东思想是中国特色社会主义理论体系的</a:t>
            </a:r>
            <a:r>
              <a:rPr lang="zh-CN" altLang="en-US" sz="2400" dirty="0">
                <a:solidFill>
                  <a:srgbClr val="FF0000"/>
                </a:solidFill>
                <a:latin typeface="黑体" panose="02010609060101010101" pitchFamily="49" charset="-122"/>
                <a:ea typeface="黑体" panose="02010609060101010101" pitchFamily="49" charset="-122"/>
              </a:rPr>
              <a:t>重要思想渊源。</a:t>
            </a:r>
            <a:endParaRPr lang="en-US" altLang="zh-CN" sz="2400" dirty="0">
              <a:solidFill>
                <a:srgbClr val="FF0000"/>
              </a:solidFill>
              <a:latin typeface="黑体" panose="02010609060101010101" pitchFamily="49" charset="-122"/>
              <a:ea typeface="黑体" panose="02010609060101010101" pitchFamily="49" charset="-122"/>
            </a:endParaRPr>
          </a:p>
          <a:p>
            <a:pPr lvl="0">
              <a:lnSpc>
                <a:spcPct val="90000"/>
              </a:lnSpc>
              <a:spcBef>
                <a:spcPts val="1000"/>
              </a:spcBef>
            </a:pPr>
            <a:r>
              <a:rPr lang="zh-CN" altLang="en-US" sz="2400" dirty="0">
                <a:solidFill>
                  <a:prstClr val="black"/>
                </a:solidFill>
                <a:latin typeface="黑体" panose="02010609060101010101" pitchFamily="49" charset="-122"/>
                <a:ea typeface="黑体" panose="02010609060101010101" pitchFamily="49" charset="-122"/>
              </a:rPr>
              <a:t>其次，中国特色社会主义理论体系在新的历史条件下进一步</a:t>
            </a:r>
            <a:r>
              <a:rPr lang="zh-CN" altLang="en-US" sz="2400" dirty="0">
                <a:solidFill>
                  <a:srgbClr val="C00000"/>
                </a:solidFill>
                <a:latin typeface="黑体" panose="02010609060101010101" pitchFamily="49" charset="-122"/>
                <a:ea typeface="黑体" panose="02010609060101010101" pitchFamily="49" charset="-122"/>
              </a:rPr>
              <a:t>丰富和发展</a:t>
            </a:r>
            <a:r>
              <a:rPr lang="zh-CN" altLang="en-US" sz="2400" dirty="0">
                <a:solidFill>
                  <a:prstClr val="black"/>
                </a:solidFill>
                <a:latin typeface="黑体" panose="02010609060101010101" pitchFamily="49" charset="-122"/>
                <a:ea typeface="黑体" panose="02010609060101010101" pitchFamily="49" charset="-122"/>
              </a:rPr>
              <a:t>了毛泽东思想）</a:t>
            </a:r>
          </a:p>
          <a:p>
            <a:pPr lvl="0">
              <a:lnSpc>
                <a:spcPct val="90000"/>
              </a:lnSpc>
              <a:spcBef>
                <a:spcPts val="1000"/>
              </a:spcBef>
            </a:pPr>
            <a:r>
              <a:rPr lang="en-US" altLang="zh-CN" sz="2400" dirty="0">
                <a:solidFill>
                  <a:prstClr val="black"/>
                </a:solidFill>
              </a:rPr>
              <a:t>6.</a:t>
            </a:r>
            <a:r>
              <a:rPr lang="zh-CN" altLang="en-US" sz="2400" dirty="0">
                <a:solidFill>
                  <a:prstClr val="black"/>
                </a:solidFill>
              </a:rPr>
              <a:t>毛泽东思想达到成熟的主要标志是 ？</a:t>
            </a:r>
            <a:r>
              <a:rPr lang="en-US" altLang="zh-CN" sz="2400" dirty="0">
                <a:solidFill>
                  <a:prstClr val="black"/>
                </a:solidFill>
              </a:rPr>
              <a:t> </a:t>
            </a:r>
            <a:endParaRPr lang="en-US" altLang="zh-CN" sz="2400" dirty="0" smtClean="0">
              <a:solidFill>
                <a:prstClr val="black"/>
              </a:solidFill>
            </a:endParaRPr>
          </a:p>
          <a:p>
            <a:pPr lvl="0">
              <a:lnSpc>
                <a:spcPct val="90000"/>
              </a:lnSpc>
              <a:spcBef>
                <a:spcPts val="1000"/>
              </a:spcBef>
            </a:pPr>
            <a:r>
              <a:rPr lang="zh-CN" altLang="en-US"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新民主主义革命理论的创立）</a:t>
            </a:r>
            <a:endParaRPr lang="en-US" altLang="zh-CN" sz="2400" dirty="0">
              <a:solidFill>
                <a:prstClr val="black"/>
              </a:solidFill>
              <a:latin typeface="黑体" panose="02010609060101010101" pitchFamily="49" charset="-122"/>
              <a:ea typeface="黑体" panose="02010609060101010101" pitchFamily="49" charset="-122"/>
            </a:endParaRPr>
          </a:p>
          <a:p>
            <a:pPr lvl="0">
              <a:lnSpc>
                <a:spcPct val="90000"/>
              </a:lnSpc>
              <a:spcBef>
                <a:spcPts val="1000"/>
              </a:spcBef>
            </a:pPr>
            <a:r>
              <a:rPr lang="en-US" altLang="zh-CN" sz="2400" dirty="0">
                <a:solidFill>
                  <a:prstClr val="black"/>
                </a:solidFill>
              </a:rPr>
              <a:t>7.</a:t>
            </a:r>
            <a:r>
              <a:rPr lang="zh-CN" altLang="en-US" sz="2400" dirty="0">
                <a:solidFill>
                  <a:prstClr val="black"/>
                </a:solidFill>
              </a:rPr>
              <a:t>毛泽东新型人民军队建设解决的主要问题是 ？ </a:t>
            </a:r>
            <a:endParaRPr lang="en-US" altLang="zh-CN" sz="2400" dirty="0">
              <a:solidFill>
                <a:prstClr val="black"/>
              </a:solidFill>
            </a:endParaRPr>
          </a:p>
          <a:p>
            <a:pPr lvl="0">
              <a:lnSpc>
                <a:spcPct val="90000"/>
              </a:lnSpc>
              <a:spcBef>
                <a:spcPts val="1000"/>
              </a:spcBef>
            </a:pPr>
            <a:r>
              <a:rPr lang="zh-CN" altLang="en-US" sz="2400" dirty="0">
                <a:solidFill>
                  <a:prstClr val="black"/>
                </a:solidFill>
              </a:rPr>
              <a:t>（</a:t>
            </a:r>
            <a:r>
              <a:rPr lang="zh-CN" altLang="en-US" sz="2400" dirty="0">
                <a:solidFill>
                  <a:prstClr val="black"/>
                </a:solidFill>
                <a:latin typeface="黑体" panose="02010609060101010101" pitchFamily="49" charset="-122"/>
                <a:ea typeface="黑体" panose="02010609060101010101" pitchFamily="49" charset="-122"/>
              </a:rPr>
              <a:t>毛泽东系统地解决了如何把以农民为主要成分的革命军队建设成为一支无产阶级性质的、具有严格纪律的，同人民群众保持亲密联系的新型人民军队的问题。）</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522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27" y="146918"/>
            <a:ext cx="8317923" cy="1079210"/>
          </a:xfrm>
        </p:spPr>
        <p:txBody>
          <a:bodyPr>
            <a:normAutofit fontScale="90000"/>
          </a:bodyPr>
          <a:lstStyle/>
          <a:p>
            <a:r>
              <a:rPr lang="zh-CN" altLang="en-US" dirty="0">
                <a:solidFill>
                  <a:srgbClr val="FF0000"/>
                </a:solidFill>
              </a:rPr>
              <a:t>第一章马克思主义中国化两大理论成果</a:t>
            </a:r>
            <a:endParaRPr lang="zh-CN" altLang="en-US" dirty="0"/>
          </a:p>
        </p:txBody>
      </p:sp>
      <p:sp>
        <p:nvSpPr>
          <p:cNvPr id="3" name="内容占位符 2"/>
          <p:cNvSpPr>
            <a:spLocks noGrp="1"/>
          </p:cNvSpPr>
          <p:nvPr>
            <p:ph idx="1"/>
          </p:nvPr>
        </p:nvSpPr>
        <p:spPr>
          <a:xfrm>
            <a:off x="197427" y="1306079"/>
            <a:ext cx="8780317" cy="5271365"/>
          </a:xfrm>
        </p:spPr>
        <p:txBody>
          <a:bodyPr>
            <a:normAutofit fontScale="77500" lnSpcReduction="20000"/>
          </a:bodyPr>
          <a:lstStyle/>
          <a:p>
            <a:pPr marL="0" indent="0">
              <a:buNone/>
            </a:pPr>
            <a:r>
              <a:rPr lang="en-US" altLang="zh-CN" sz="2400" dirty="0" smtClean="0"/>
              <a:t>9</a:t>
            </a:r>
            <a:r>
              <a:rPr lang="zh-CN" altLang="en-US" sz="2400" dirty="0" smtClean="0"/>
              <a:t>、中国共产党区别于其他任何政党的显著标志是？</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（党的三大优良</a:t>
            </a:r>
            <a:r>
              <a:rPr lang="zh-CN" altLang="en-US" sz="2400" dirty="0">
                <a:latin typeface="黑体" panose="02010609060101010101" pitchFamily="49" charset="-122"/>
                <a:ea typeface="黑体" panose="02010609060101010101" pitchFamily="49" charset="-122"/>
              </a:rPr>
              <a:t>作风</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理论</a:t>
            </a:r>
            <a:r>
              <a:rPr lang="zh-CN" altLang="en-US" sz="2400" dirty="0">
                <a:latin typeface="黑体" panose="02010609060101010101" pitchFamily="49" charset="-122"/>
                <a:ea typeface="黑体" panose="02010609060101010101" pitchFamily="49" charset="-122"/>
              </a:rPr>
              <a:t>与实践相结合的作风；</a:t>
            </a:r>
          </a:p>
          <a:p>
            <a:pPr marL="0" indent="0">
              <a:buNone/>
            </a:pPr>
            <a:r>
              <a:rPr lang="zh-CN" altLang="en-US" sz="2400" dirty="0">
                <a:latin typeface="黑体" panose="02010609060101010101" pitchFamily="49" charset="-122"/>
                <a:ea typeface="黑体" panose="02010609060101010101" pitchFamily="49" charset="-122"/>
              </a:rPr>
              <a:t>和人民群众紧密地联系在一起的作风；</a:t>
            </a:r>
          </a:p>
          <a:p>
            <a:pPr marL="0" indent="0">
              <a:buNone/>
            </a:pPr>
            <a:r>
              <a:rPr lang="zh-CN" altLang="en-US" sz="2400" dirty="0">
                <a:latin typeface="黑体" panose="02010609060101010101" pitchFamily="49" charset="-122"/>
                <a:ea typeface="黑体" panose="02010609060101010101" pitchFamily="49" charset="-122"/>
              </a:rPr>
              <a:t>批评与自我批评的作风；）</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t>10</a:t>
            </a:r>
            <a:r>
              <a:rPr lang="zh-CN" altLang="en-US" sz="2400" dirty="0" smtClean="0"/>
              <a:t>、中国特色社会主义理论体系的主题和立论基础分别是？</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（主题：什么是社会主义。立论基础：？我国国情？）</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t>11</a:t>
            </a:r>
            <a:r>
              <a:rPr lang="zh-CN" altLang="en-US" sz="2400" dirty="0" smtClean="0"/>
              <a:t>、科学发展观首次写入党章是在</a:t>
            </a:r>
            <a:r>
              <a:rPr lang="zh-CN" altLang="en-US" sz="2400" dirty="0" smtClean="0">
                <a:solidFill>
                  <a:srgbClr val="FF0000"/>
                </a:solidFill>
                <a:latin typeface="黑体" panose="02010609060101010101" pitchFamily="49" charset="-122"/>
                <a:ea typeface="黑体" panose="02010609060101010101" pitchFamily="49" charset="-122"/>
              </a:rPr>
              <a:t>中共十七大</a:t>
            </a:r>
            <a:r>
              <a:rPr lang="zh-CN" altLang="en-US" sz="2400" dirty="0"/>
              <a:t>。</a:t>
            </a:r>
            <a:r>
              <a:rPr lang="zh-CN" altLang="en-US" sz="2400" dirty="0" smtClean="0"/>
              <a:t>将其确立为党必须长期坚持的指</a:t>
            </a:r>
            <a:endParaRPr lang="en-US" altLang="zh-CN" sz="2400" dirty="0" smtClean="0"/>
          </a:p>
          <a:p>
            <a:pPr marL="0" indent="0">
              <a:buNone/>
            </a:pPr>
            <a:r>
              <a:rPr lang="zh-CN" altLang="en-US" sz="2400" dirty="0" smtClean="0"/>
              <a:t>导思想并写入党章是在</a:t>
            </a:r>
            <a:r>
              <a:rPr lang="zh-CN" altLang="en-US" sz="2400" dirty="0" smtClean="0">
                <a:solidFill>
                  <a:srgbClr val="FF0000"/>
                </a:solidFill>
                <a:latin typeface="黑体" panose="02010609060101010101" pitchFamily="49" charset="-122"/>
                <a:ea typeface="黑体" panose="02010609060101010101" pitchFamily="49" charset="-122"/>
              </a:rPr>
              <a:t>十八大</a:t>
            </a:r>
            <a:r>
              <a:rPr lang="zh-CN" altLang="en-US" sz="2400" dirty="0" smtClean="0"/>
              <a:t>？</a:t>
            </a:r>
            <a:endParaRPr lang="en-US" altLang="zh-CN" sz="2400" dirty="0" smtClean="0"/>
          </a:p>
          <a:p>
            <a:pPr marL="0" indent="0">
              <a:buNone/>
            </a:pPr>
            <a:r>
              <a:rPr lang="en-US" altLang="zh-CN" sz="2400" dirty="0" smtClean="0"/>
              <a:t>12</a:t>
            </a:r>
            <a:r>
              <a:rPr lang="zh-CN" altLang="en-US" sz="2400" dirty="0" smtClean="0"/>
              <a:t>、新时期全党全国各族人民团结奋斗的共同思想基础是？</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（中国特色社会主义）</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t>13</a:t>
            </a:r>
            <a:r>
              <a:rPr lang="zh-CN" altLang="en-US" sz="2400" dirty="0" smtClean="0"/>
              <a:t>、实事求是思想路线的前提和基础是？</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（一切从实际出发）</a:t>
            </a:r>
            <a:endParaRPr lang="en-US" altLang="zh-CN" sz="2400" dirty="0" smtClean="0">
              <a:latin typeface="黑体" panose="02010609060101010101" pitchFamily="49" charset="-122"/>
              <a:ea typeface="黑体" panose="02010609060101010101" pitchFamily="49" charset="-122"/>
            </a:endParaRPr>
          </a:p>
          <a:p>
            <a:pPr marL="0" indent="0">
              <a:buNone/>
            </a:pPr>
            <a:r>
              <a:rPr lang="en-US" altLang="zh-CN" sz="2400" dirty="0" smtClean="0"/>
              <a:t>14</a:t>
            </a:r>
            <a:r>
              <a:rPr lang="zh-CN" altLang="en-US" sz="2400" dirty="0" smtClean="0"/>
              <a:t>、实事求是思想路线的根本途径和方法是？</a:t>
            </a:r>
            <a:endParaRPr lang="en-US" altLang="zh-CN" sz="2400" dirty="0" smtClean="0"/>
          </a:p>
          <a:p>
            <a:pPr marL="0" indent="0">
              <a:buNone/>
            </a:pPr>
            <a:r>
              <a:rPr lang="zh-CN" altLang="en-US" sz="2400" dirty="0" smtClean="0">
                <a:latin typeface="黑体" panose="02010609060101010101" pitchFamily="49" charset="-122"/>
                <a:ea typeface="黑体" panose="02010609060101010101" pitchFamily="49" charset="-122"/>
              </a:rPr>
              <a:t>（理论联系实际）</a:t>
            </a: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（在实践中检验真理和发展真理，是实事求是思想路线的验证条件和目的。）</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3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68" y="146917"/>
            <a:ext cx="7886700" cy="719755"/>
          </a:xfrm>
        </p:spPr>
        <p:txBody>
          <a:bodyPr/>
          <a:lstStyle/>
          <a:p>
            <a:r>
              <a:rPr lang="zh-CN" altLang="en-US" dirty="0" smtClean="0">
                <a:solidFill>
                  <a:srgbClr val="FF0000"/>
                </a:solidFill>
              </a:rPr>
              <a:t>第二章 新民主主义理论 </a:t>
            </a:r>
            <a:endParaRPr lang="zh-CN" altLang="en-US" dirty="0">
              <a:solidFill>
                <a:srgbClr val="FF0000"/>
              </a:solidFill>
            </a:endParaRPr>
          </a:p>
        </p:txBody>
      </p:sp>
      <p:sp>
        <p:nvSpPr>
          <p:cNvPr id="3" name="内容占位符 2"/>
          <p:cNvSpPr>
            <a:spLocks noGrp="1"/>
          </p:cNvSpPr>
          <p:nvPr>
            <p:ph idx="1"/>
          </p:nvPr>
        </p:nvSpPr>
        <p:spPr>
          <a:xfrm>
            <a:off x="77189" y="741980"/>
            <a:ext cx="8948057" cy="6022502"/>
          </a:xfrm>
        </p:spPr>
        <p:txBody>
          <a:bodyPr>
            <a:normAutofit fontScale="55000" lnSpcReduction="20000"/>
          </a:bodyPr>
          <a:lstStyle/>
          <a:p>
            <a:pPr marL="0" indent="0">
              <a:buNone/>
            </a:pPr>
            <a:r>
              <a:rPr lang="en-US" altLang="zh-CN" dirty="0"/>
              <a:t>1 </a:t>
            </a:r>
            <a:r>
              <a:rPr lang="zh-CN" altLang="en-US" dirty="0"/>
              <a:t>、近代中国社会的主要矛盾是由什么决定的</a:t>
            </a:r>
            <a:r>
              <a:rPr lang="zh-CN" altLang="en-US" dirty="0" smtClean="0"/>
              <a:t>？</a:t>
            </a:r>
            <a:endParaRPr lang="en-US" altLang="zh-CN" dirty="0" smtClean="0"/>
          </a:p>
          <a:p>
            <a:pPr marL="0" indent="0">
              <a:buNone/>
            </a:pPr>
            <a:r>
              <a:rPr lang="zh-CN" altLang="en-US" dirty="0" smtClean="0"/>
              <a:t>（</a:t>
            </a:r>
            <a:r>
              <a:rPr lang="zh-CN" altLang="en-US" dirty="0" smtClean="0">
                <a:solidFill>
                  <a:srgbClr val="FF0000"/>
                </a:solidFill>
              </a:rPr>
              <a:t>近代中国半殖民地半封建的社会性质，</a:t>
            </a:r>
            <a:r>
              <a:rPr lang="zh-CN" altLang="en-US" dirty="0" smtClean="0"/>
              <a:t>决定了社会主要矛盾是帝国主义和中国民族的矛盾、封建主义和</a:t>
            </a:r>
            <a:endParaRPr lang="en-US" altLang="zh-CN" dirty="0" smtClean="0"/>
          </a:p>
          <a:p>
            <a:pPr marL="0" indent="0">
              <a:buNone/>
            </a:pPr>
            <a:r>
              <a:rPr lang="zh-CN" altLang="en-US" dirty="0" smtClean="0"/>
              <a:t>人民大众的矛盾。帝国主义和中华民族的矛盾是最主要的矛盾。） </a:t>
            </a:r>
            <a:endParaRPr lang="zh-CN" altLang="en-US" dirty="0"/>
          </a:p>
          <a:p>
            <a:pPr marL="0" indent="0">
              <a:buNone/>
            </a:pPr>
            <a:r>
              <a:rPr lang="en-US" altLang="zh-CN" dirty="0"/>
              <a:t>2 </a:t>
            </a:r>
            <a:r>
              <a:rPr lang="zh-CN" altLang="en-US" dirty="0" smtClean="0"/>
              <a:t>、</a:t>
            </a:r>
            <a:r>
              <a:rPr lang="zh-CN" altLang="en-US" dirty="0"/>
              <a:t>中</a:t>
            </a:r>
            <a:r>
              <a:rPr lang="zh-CN" altLang="en-US" dirty="0" smtClean="0"/>
              <a:t>国</a:t>
            </a:r>
            <a:r>
              <a:rPr lang="zh-CN" altLang="en-US" dirty="0"/>
              <a:t>革命命经历了两次胜利和两次失败才使新民主义革命理论发展成熟，两次胜利和两次失败分别是？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1927</a:t>
            </a:r>
            <a:r>
              <a:rPr lang="zh-CN" altLang="en-US" dirty="0" smtClean="0">
                <a:latin typeface="黑体" panose="02010609060101010101" pitchFamily="49" charset="-122"/>
                <a:ea typeface="黑体" panose="02010609060101010101" pitchFamily="49" charset="-122"/>
              </a:rPr>
              <a:t>年 国共第一次合作破裂，国民大革命失败 败</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土地革命战争：创立农村革命根据地 农村包围城市，武装夺取政权 胜</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第五次反“围剿”战争 败</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抗日战争胜利</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0" indent="0">
              <a:buNone/>
            </a:pPr>
            <a:r>
              <a:rPr lang="en-US" altLang="zh-CN" dirty="0"/>
              <a:t>3 </a:t>
            </a:r>
            <a:r>
              <a:rPr lang="zh-CN" altLang="en-US" dirty="0"/>
              <a:t>、如何正确认识新民主主义革命的对象？ </a:t>
            </a:r>
            <a:endParaRPr lang="en-US" altLang="zh-CN" dirty="0" smtClean="0"/>
          </a:p>
          <a:p>
            <a:pPr marL="0" indent="0">
              <a:buNone/>
            </a:pPr>
            <a:r>
              <a:rPr lang="en-US" altLang="zh-CN" dirty="0"/>
              <a:t> </a:t>
            </a:r>
            <a:r>
              <a:rPr lang="en-US" altLang="zh-CN" dirty="0" smtClean="0"/>
              <a:t>       </a:t>
            </a:r>
            <a:r>
              <a:rPr lang="zh-CN" altLang="en-US" dirty="0" smtClean="0">
                <a:latin typeface="黑体" panose="02010609060101010101" pitchFamily="49" charset="-122"/>
                <a:ea typeface="黑体" panose="02010609060101010101" pitchFamily="49" charset="-122"/>
              </a:rPr>
              <a:t>（近代中国社会的性质和主要矛盾，决定了中国革命的主要敌人就是帝国主义、封建主义和官僚资本</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主义。帝国主义是首要对象）</a:t>
            </a:r>
            <a:endParaRPr lang="zh-CN" altLang="en-US" dirty="0">
              <a:latin typeface="黑体" panose="02010609060101010101" pitchFamily="49" charset="-122"/>
              <a:ea typeface="黑体" panose="02010609060101010101" pitchFamily="49" charset="-122"/>
            </a:endParaRPr>
          </a:p>
          <a:p>
            <a:pPr marL="0" indent="0">
              <a:buNone/>
            </a:pPr>
            <a:r>
              <a:rPr lang="en-US" altLang="zh-CN" dirty="0"/>
              <a:t>4</a:t>
            </a:r>
            <a:r>
              <a:rPr lang="zh-CN" altLang="en-US" dirty="0"/>
              <a:t>、在新民主主义革命的不同历史阶段，集中反对的主要敌人分别是</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latin typeface="黑体" panose="02010609060101010101" pitchFamily="49" charset="-122"/>
                <a:ea typeface="黑体" panose="02010609060101010101" pitchFamily="49" charset="-122"/>
              </a:rPr>
              <a:t>（国共合作大革命时期：帝国主义支持下的北洋军阀</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土地革命时期：国民党新军阀</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抗日战争：日本帝国主义   解放战争：美帝国主义支持下国民党反动派）</a:t>
            </a:r>
            <a:endParaRPr lang="zh-CN" altLang="en-US" dirty="0">
              <a:latin typeface="黑体" panose="02010609060101010101" pitchFamily="49" charset="-122"/>
              <a:ea typeface="黑体" panose="02010609060101010101" pitchFamily="49" charset="-122"/>
            </a:endParaRPr>
          </a:p>
          <a:p>
            <a:pPr marL="0" indent="0">
              <a:buNone/>
            </a:pPr>
            <a:r>
              <a:rPr lang="en-US" altLang="zh-CN" dirty="0"/>
              <a:t>5 </a:t>
            </a:r>
            <a:r>
              <a:rPr lang="zh-CN" altLang="en-US" dirty="0"/>
              <a:t>、</a:t>
            </a:r>
            <a:r>
              <a:rPr lang="zh-CN" altLang="en-US" dirty="0" smtClean="0"/>
              <a:t>如何理解农民</a:t>
            </a:r>
            <a:r>
              <a:rPr lang="zh-CN" altLang="en-US" dirty="0"/>
              <a:t>问题是中国民主革命的基本问题？ </a:t>
            </a:r>
            <a:r>
              <a:rPr lang="zh-CN" altLang="en-US" dirty="0" smtClean="0">
                <a:latin typeface="黑体" panose="02010609060101010101" pitchFamily="49" charset="-122"/>
                <a:ea typeface="黑体" panose="02010609060101010101" pitchFamily="49" charset="-122"/>
              </a:rPr>
              <a:t>（农民占全国人口的</a:t>
            </a:r>
            <a:r>
              <a:rPr lang="en-US" altLang="zh-CN" dirty="0" smtClean="0">
                <a:latin typeface="黑体" panose="02010609060101010101" pitchFamily="49" charset="-122"/>
                <a:ea typeface="黑体" panose="02010609060101010101" pitchFamily="49" charset="-122"/>
              </a:rPr>
              <a:t>80%</a:t>
            </a:r>
            <a:r>
              <a:rPr lang="zh-CN" altLang="en-US" dirty="0" smtClean="0">
                <a:latin typeface="黑体" panose="02010609060101010101" pitchFamily="49" charset="-122"/>
                <a:ea typeface="黑体" panose="02010609060101010101" pitchFamily="49" charset="-122"/>
              </a:rPr>
              <a:t>以上，具有强烈的反帝反封建的革命要求。中国革命战争实质就是党领导下的农民战争。工人阶级只有与农民结成巩固的联盟，才能形成强大的力量。）</a:t>
            </a:r>
            <a:endParaRPr lang="zh-CN" altLang="en-US" dirty="0">
              <a:latin typeface="黑体" panose="02010609060101010101" pitchFamily="49" charset="-122"/>
              <a:ea typeface="黑体" panose="02010609060101010101" pitchFamily="49" charset="-122"/>
            </a:endParaRPr>
          </a:p>
          <a:p>
            <a:pPr marL="0" indent="0">
              <a:buNone/>
            </a:pPr>
            <a:r>
              <a:rPr lang="en-US" altLang="zh-CN" dirty="0"/>
              <a:t>6 </a:t>
            </a:r>
            <a:r>
              <a:rPr lang="zh-CN" altLang="en-US" dirty="0"/>
              <a:t>、区别新旧两种不同范畴的民主主义革命的根本标志是？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（革命的领导权掌握在无产阶级手上而不是资产阶级）</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8237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36527"/>
            <a:ext cx="6707332" cy="663574"/>
          </a:xfrm>
        </p:spPr>
        <p:txBody>
          <a:bodyPr>
            <a:normAutofit fontScale="90000"/>
          </a:bodyPr>
          <a:lstStyle/>
          <a:p>
            <a:r>
              <a:rPr lang="zh-CN" altLang="en-US" dirty="0">
                <a:solidFill>
                  <a:srgbClr val="FF0000"/>
                </a:solidFill>
              </a:rPr>
              <a:t>第二</a:t>
            </a:r>
            <a:r>
              <a:rPr lang="zh-CN" altLang="en-US" dirty="0" smtClean="0">
                <a:solidFill>
                  <a:srgbClr val="FF0000"/>
                </a:solidFill>
              </a:rPr>
              <a:t>章 新民主主义</a:t>
            </a:r>
            <a:r>
              <a:rPr lang="zh-CN" altLang="en-US" dirty="0">
                <a:solidFill>
                  <a:srgbClr val="FF0000"/>
                </a:solidFill>
              </a:rPr>
              <a:t>理论 </a:t>
            </a:r>
          </a:p>
        </p:txBody>
      </p:sp>
      <p:sp>
        <p:nvSpPr>
          <p:cNvPr id="3" name="内容占位符 2"/>
          <p:cNvSpPr>
            <a:spLocks noGrp="1"/>
          </p:cNvSpPr>
          <p:nvPr>
            <p:ph idx="1"/>
          </p:nvPr>
        </p:nvSpPr>
        <p:spPr>
          <a:xfrm>
            <a:off x="72736" y="800101"/>
            <a:ext cx="9071264" cy="5953990"/>
          </a:xfrm>
        </p:spPr>
        <p:txBody>
          <a:bodyPr>
            <a:normAutofit fontScale="85000" lnSpcReduction="20000"/>
          </a:bodyPr>
          <a:lstStyle/>
          <a:p>
            <a:pPr marL="0" indent="0">
              <a:buNone/>
            </a:pPr>
            <a:r>
              <a:rPr lang="en-US" altLang="zh-CN" dirty="0"/>
              <a:t>7</a:t>
            </a:r>
            <a:r>
              <a:rPr lang="zh-CN" altLang="en-US" dirty="0"/>
              <a:t>、新民主主义革命理论的核心问题是？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zh-CN" altLang="en-US" dirty="0" smtClean="0">
                <a:solidFill>
                  <a:srgbClr val="FF0000"/>
                </a:solidFill>
                <a:latin typeface="黑体" panose="02010609060101010101" pitchFamily="49" charset="-122"/>
                <a:ea typeface="黑体" panose="02010609060101010101" pitchFamily="49" charset="-122"/>
              </a:rPr>
              <a:t>无产阶级的领导权</a:t>
            </a:r>
            <a:r>
              <a:rPr lang="zh-CN" altLang="en-US" dirty="0" smtClean="0">
                <a:latin typeface="黑体" panose="02010609060101010101" pitchFamily="49" charset="-122"/>
                <a:ea typeface="黑体" panose="02010609060101010101" pitchFamily="49" charset="-122"/>
              </a:rPr>
              <a:t>是中国革命的中心问题，也是</a:t>
            </a:r>
            <a:r>
              <a:rPr lang="zh-CN" altLang="en-US" dirty="0" smtClean="0">
                <a:latin typeface="黑体" panose="02010609060101010101" pitchFamily="49" charset="-122"/>
                <a:ea typeface="黑体" panose="02010609060101010101" pitchFamily="49" charset="-122"/>
              </a:rPr>
              <a:t>新民主主义革命</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核心问题）</a:t>
            </a:r>
            <a:endParaRPr lang="zh-CN" altLang="en-US" dirty="0">
              <a:latin typeface="黑体" panose="02010609060101010101" pitchFamily="49" charset="-122"/>
              <a:ea typeface="黑体" panose="02010609060101010101" pitchFamily="49" charset="-122"/>
            </a:endParaRPr>
          </a:p>
          <a:p>
            <a:pPr marL="0" indent="0">
              <a:buNone/>
            </a:pPr>
            <a:r>
              <a:rPr lang="en-US" altLang="zh-CN" dirty="0"/>
              <a:t>8</a:t>
            </a:r>
            <a:r>
              <a:rPr lang="zh-CN" altLang="en-US" dirty="0"/>
              <a:t>、中国的新民主主义革命实质上是什么革命？ </a:t>
            </a:r>
            <a:endParaRPr lang="en-US" altLang="zh-CN" dirty="0" smtClean="0"/>
          </a:p>
          <a:p>
            <a:pPr marL="0" indent="0">
              <a:buNone/>
            </a:pPr>
            <a:r>
              <a:rPr lang="zh-CN" altLang="en-US" dirty="0" smtClean="0"/>
              <a:t>（</a:t>
            </a:r>
            <a:r>
              <a:rPr lang="zh-CN" altLang="en-US" dirty="0">
                <a:latin typeface="黑体" panose="02010609060101010101" pitchFamily="49" charset="-122"/>
                <a:ea typeface="黑体" panose="02010609060101010101" pitchFamily="49" charset="-122"/>
              </a:rPr>
              <a:t>中国革命战争实质就是党领导下的</a:t>
            </a:r>
            <a:r>
              <a:rPr lang="zh-CN" altLang="en-US" dirty="0" smtClean="0">
                <a:latin typeface="黑体" panose="02010609060101010101" pitchFamily="49" charset="-122"/>
                <a:ea typeface="黑体" panose="02010609060101010101" pitchFamily="49" charset="-122"/>
              </a:rPr>
              <a:t>农民战争</a:t>
            </a:r>
            <a:r>
              <a:rPr lang="zh-CN" altLang="en-US" dirty="0">
                <a:latin typeface="黑体" panose="02010609060101010101" pitchFamily="49" charset="-122"/>
                <a:ea typeface="黑体" panose="02010609060101010101" pitchFamily="49" charset="-122"/>
              </a:rPr>
              <a:t>。</a:t>
            </a:r>
            <a:r>
              <a:rPr lang="zh-CN" altLang="en-US" dirty="0" smtClean="0"/>
              <a:t>）</a:t>
            </a:r>
            <a:endParaRPr lang="zh-CN" altLang="en-US" dirty="0"/>
          </a:p>
          <a:p>
            <a:pPr marL="0" indent="0">
              <a:buNone/>
            </a:pPr>
            <a:r>
              <a:rPr lang="en-US" altLang="zh-CN" dirty="0"/>
              <a:t>9</a:t>
            </a:r>
            <a:r>
              <a:rPr lang="zh-CN" altLang="en-US" dirty="0"/>
              <a:t>、新民主主义革命和社会主义革命的关系知何理解</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（民主主义革命是社会主义革命的</a:t>
            </a:r>
            <a:r>
              <a:rPr lang="zh-CN" altLang="en-US" dirty="0" smtClean="0">
                <a:solidFill>
                  <a:srgbClr val="FF0000"/>
                </a:solidFill>
                <a:latin typeface="黑体" panose="02010609060101010101" pitchFamily="49" charset="-122"/>
                <a:ea typeface="黑体" panose="02010609060101010101" pitchFamily="49" charset="-122"/>
              </a:rPr>
              <a:t>必要准备</a:t>
            </a:r>
            <a:r>
              <a:rPr lang="zh-CN" altLang="en-US"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社会主义革命</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是</a:t>
            </a:r>
            <a:r>
              <a:rPr lang="zh-CN" altLang="en-US" dirty="0" smtClean="0">
                <a:latin typeface="黑体" panose="02010609060101010101" pitchFamily="49" charset="-122"/>
                <a:ea typeface="黑体" panose="02010609060101010101" pitchFamily="49" charset="-122"/>
              </a:rPr>
              <a:t>民主主义革命的</a:t>
            </a:r>
            <a:r>
              <a:rPr lang="zh-CN" altLang="en-US" dirty="0" smtClean="0">
                <a:solidFill>
                  <a:srgbClr val="FF0000"/>
                </a:solidFill>
                <a:latin typeface="黑体" panose="02010609060101010101" pitchFamily="49" charset="-122"/>
                <a:ea typeface="黑体" panose="02010609060101010101" pitchFamily="49" charset="-122"/>
              </a:rPr>
              <a:t>必然趋势</a:t>
            </a:r>
            <a:r>
              <a:rPr lang="zh-CN" altLang="en-US"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marL="0" indent="0">
              <a:buNone/>
            </a:pPr>
            <a:r>
              <a:rPr lang="en-US" altLang="zh-CN" dirty="0"/>
              <a:t>10 </a:t>
            </a:r>
            <a:r>
              <a:rPr lang="zh-CN" altLang="en-US" dirty="0"/>
              <a:t>、如何理解新民主主义共和国的政治纲领、经济纲领</a:t>
            </a:r>
            <a:r>
              <a:rPr lang="zh-CN" altLang="en-US" dirty="0" smtClean="0"/>
              <a:t>？</a:t>
            </a:r>
            <a:endParaRPr lang="en-US" altLang="zh-CN" dirty="0" smtClean="0"/>
          </a:p>
          <a:p>
            <a:pPr marL="0" indent="0">
              <a:buNone/>
            </a:pPr>
            <a:r>
              <a:rPr lang="zh-CN" altLang="en-US" dirty="0" smtClean="0"/>
              <a:t>（</a:t>
            </a:r>
            <a:r>
              <a:rPr lang="en-US" altLang="zh-CN" dirty="0" smtClean="0"/>
              <a:t>p44-p45 </a:t>
            </a:r>
            <a:r>
              <a:rPr lang="zh-CN" altLang="en-US" dirty="0" smtClean="0"/>
              <a:t>） </a:t>
            </a:r>
            <a:endParaRPr lang="zh-CN" altLang="en-US" dirty="0"/>
          </a:p>
          <a:p>
            <a:pPr marL="0" indent="0">
              <a:buNone/>
            </a:pPr>
            <a:r>
              <a:rPr lang="en-US" altLang="zh-CN" dirty="0"/>
              <a:t>11 </a:t>
            </a:r>
            <a:r>
              <a:rPr lang="zh-CN" altLang="en-US" dirty="0"/>
              <a:t>、在新民主主义条件下保护民族工商业，发展资本主义是由什么决定的？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（中国落后的生产力和新民主主义革命的性质）</a:t>
            </a:r>
            <a:endParaRPr lang="zh-CN" altLang="en-US" dirty="0">
              <a:latin typeface="黑体" panose="02010609060101010101" pitchFamily="49" charset="-122"/>
              <a:ea typeface="黑体" panose="02010609060101010101" pitchFamily="49" charset="-122"/>
            </a:endParaRPr>
          </a:p>
          <a:p>
            <a:pPr marL="0" indent="0">
              <a:buNone/>
            </a:pPr>
            <a:r>
              <a:rPr lang="en-US" altLang="zh-CN" dirty="0"/>
              <a:t>12 </a:t>
            </a:r>
            <a:r>
              <a:rPr lang="zh-CN" altLang="en-US" dirty="0"/>
              <a:t>、如何理解近代中国社会两头小中间大的社会结构</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（无产阶级和地主大资产阶级都只占少数，最广大人民是农民、城市小资产阶级以及其他的中间阶级） </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1268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141" y="115745"/>
            <a:ext cx="7886700" cy="705138"/>
          </a:xfrm>
        </p:spPr>
        <p:txBody>
          <a:bodyPr/>
          <a:lstStyle/>
          <a:p>
            <a:r>
              <a:rPr lang="zh-CN" altLang="en-US" dirty="0">
                <a:solidFill>
                  <a:srgbClr val="FF0000"/>
                </a:solidFill>
              </a:rPr>
              <a:t>第三</a:t>
            </a:r>
            <a:r>
              <a:rPr lang="zh-CN" altLang="en-US" dirty="0" smtClean="0">
                <a:solidFill>
                  <a:srgbClr val="FF0000"/>
                </a:solidFill>
              </a:rPr>
              <a:t>章 社会主义改造</a:t>
            </a:r>
            <a:r>
              <a:rPr lang="zh-CN" altLang="en-US" dirty="0">
                <a:solidFill>
                  <a:srgbClr val="FF0000"/>
                </a:solidFill>
              </a:rPr>
              <a:t>理论 </a:t>
            </a:r>
          </a:p>
        </p:txBody>
      </p:sp>
      <p:sp>
        <p:nvSpPr>
          <p:cNvPr id="3" name="内容占位符 2"/>
          <p:cNvSpPr>
            <a:spLocks noGrp="1"/>
          </p:cNvSpPr>
          <p:nvPr>
            <p:ph idx="1"/>
          </p:nvPr>
        </p:nvSpPr>
        <p:spPr>
          <a:xfrm>
            <a:off x="197427" y="820883"/>
            <a:ext cx="8317923" cy="5933208"/>
          </a:xfrm>
        </p:spPr>
        <p:txBody>
          <a:bodyPr>
            <a:normAutofit fontScale="62500" lnSpcReduction="20000"/>
          </a:bodyPr>
          <a:lstStyle/>
          <a:p>
            <a:pPr marL="0" indent="0">
              <a:buNone/>
            </a:pPr>
            <a:r>
              <a:rPr lang="en-US" altLang="zh-CN" dirty="0"/>
              <a:t>1</a:t>
            </a:r>
            <a:r>
              <a:rPr lang="zh-CN" altLang="en-US" dirty="0"/>
              <a:t>、新民主主义社会的主要经济成分为？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（社会主义经济；个体经济；资本主义经济）</a:t>
            </a:r>
            <a:endParaRPr lang="zh-CN" altLang="en-US" dirty="0">
              <a:latin typeface="黑体" panose="02010609060101010101" pitchFamily="49" charset="-122"/>
              <a:ea typeface="黑体" panose="02010609060101010101" pitchFamily="49" charset="-122"/>
            </a:endParaRPr>
          </a:p>
          <a:p>
            <a:pPr marL="0" indent="0">
              <a:buNone/>
            </a:pPr>
            <a:r>
              <a:rPr lang="en-US" altLang="zh-CN" dirty="0"/>
              <a:t>2</a:t>
            </a:r>
            <a:r>
              <a:rPr lang="zh-CN" altLang="en-US" dirty="0"/>
              <a:t>、新民主主义社会的主要矛盾是？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zh-CN" altLang="en-US" dirty="0" smtClean="0">
                <a:solidFill>
                  <a:srgbClr val="FF0000"/>
                </a:solidFill>
                <a:latin typeface="黑体" panose="02010609060101010101" pitchFamily="49" charset="-122"/>
                <a:ea typeface="黑体" panose="02010609060101010101" pitchFamily="49" charset="-122"/>
              </a:rPr>
              <a:t>资产阶级和工人阶级两个阶级的矛盾</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0" indent="0">
              <a:buNone/>
            </a:pPr>
            <a:r>
              <a:rPr lang="en-US" altLang="zh-CN" dirty="0"/>
              <a:t>3</a:t>
            </a:r>
            <a:r>
              <a:rPr lang="zh-CN" altLang="en-US" dirty="0"/>
              <a:t>、新民主主义社会中社会主义因素的经济和政治地位？ </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（居于领导地位）</a:t>
            </a:r>
            <a:endParaRPr lang="zh-CN" altLang="en-US" dirty="0">
              <a:latin typeface="黑体" panose="02010609060101010101" pitchFamily="49" charset="-122"/>
              <a:ea typeface="黑体" panose="02010609060101010101" pitchFamily="49" charset="-122"/>
            </a:endParaRPr>
          </a:p>
          <a:p>
            <a:pPr marL="0" indent="0">
              <a:buNone/>
            </a:pPr>
            <a:r>
              <a:rPr lang="en-US" altLang="zh-CN" dirty="0"/>
              <a:t>4</a:t>
            </a:r>
            <a:r>
              <a:rPr lang="zh-CN" altLang="en-US" dirty="0"/>
              <a:t>、如何理解新民主主义中民族资产阶级的两面性</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（既有剥削工人的一面，又有接受工人阶级及其政党领导的一面</a:t>
            </a:r>
            <a:r>
              <a:rPr lang="en-US" altLang="zh-CN" dirty="0" smtClean="0">
                <a:latin typeface="黑体" panose="02010609060101010101" pitchFamily="49" charset="-122"/>
                <a:ea typeface="黑体" panose="02010609060101010101" pitchFamily="49" charset="-122"/>
              </a:rPr>
              <a:t>P57</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P64</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0" indent="0">
              <a:buNone/>
            </a:pPr>
            <a:r>
              <a:rPr lang="en-US" altLang="zh-CN" dirty="0"/>
              <a:t>5</a:t>
            </a:r>
            <a:r>
              <a:rPr lang="zh-CN" altLang="en-US" dirty="0"/>
              <a:t>、毛泽东对社会主义过度的时间和步骤重新思考的几个标志性年份</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 58 1951</a:t>
            </a:r>
            <a:r>
              <a:rPr lang="zh-CN" altLang="en-US" dirty="0" smtClean="0">
                <a:latin typeface="黑体" panose="02010609060101010101" pitchFamily="49" charset="-122"/>
                <a:ea typeface="黑体" panose="02010609060101010101" pitchFamily="49" charset="-122"/>
              </a:rPr>
              <a:t>年前后</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1952</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9</a:t>
            </a:r>
            <a:r>
              <a:rPr lang="zh-CN" altLang="en-US" dirty="0" smtClean="0">
                <a:latin typeface="黑体" panose="02010609060101010101" pitchFamily="49" charset="-122"/>
                <a:ea typeface="黑体" panose="02010609060101010101" pitchFamily="49" charset="-122"/>
              </a:rPr>
              <a:t>月</a:t>
            </a: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1953</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月提出过度时期的总路线，即“一化三改”） </a:t>
            </a:r>
            <a:endParaRPr lang="zh-CN" altLang="en-US" dirty="0">
              <a:latin typeface="黑体" panose="02010609060101010101" pitchFamily="49" charset="-122"/>
              <a:ea typeface="黑体" panose="02010609060101010101" pitchFamily="49" charset="-122"/>
            </a:endParaRPr>
          </a:p>
          <a:p>
            <a:pPr marL="0" indent="0">
              <a:buNone/>
            </a:pPr>
            <a:r>
              <a:rPr lang="en-US" altLang="zh-CN" dirty="0"/>
              <a:t>6</a:t>
            </a:r>
            <a:r>
              <a:rPr lang="zh-CN" altLang="en-US" dirty="0"/>
              <a:t>、我国对个体农业实行社会主义改造所遵循的原则有哪些</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P62 </a:t>
            </a:r>
            <a:r>
              <a:rPr lang="zh-CN" altLang="en-US" dirty="0" smtClean="0">
                <a:latin typeface="黑体" panose="02010609060101010101" pitchFamily="49" charset="-122"/>
                <a:ea typeface="黑体" panose="02010609060101010101" pitchFamily="49" charset="-122"/>
              </a:rPr>
              <a:t>自愿互利、典型示范和国家帮助的原则）</a:t>
            </a:r>
            <a:endParaRPr lang="zh-CN" altLang="en-US" dirty="0">
              <a:latin typeface="黑体" panose="02010609060101010101" pitchFamily="49" charset="-122"/>
              <a:ea typeface="黑体" panose="02010609060101010101" pitchFamily="49" charset="-122"/>
            </a:endParaRPr>
          </a:p>
          <a:p>
            <a:pPr marL="0" indent="0">
              <a:buNone/>
            </a:pPr>
            <a:r>
              <a:rPr lang="en-US" altLang="zh-CN" dirty="0"/>
              <a:t>7</a:t>
            </a:r>
            <a:r>
              <a:rPr lang="zh-CN" altLang="en-US" dirty="0"/>
              <a:t>、如何理解我国对手工业和资本主义工商业的社会主义改造过程</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p63 </a:t>
            </a:r>
            <a:r>
              <a:rPr lang="zh-CN" altLang="en-US" dirty="0" smtClean="0">
                <a:latin typeface="黑体" panose="02010609060101010101" pitchFamily="49" charset="-122"/>
                <a:ea typeface="黑体" panose="02010609060101010101" pitchFamily="49" charset="-122"/>
              </a:rPr>
              <a:t>由小到大，</a:t>
            </a:r>
            <a:r>
              <a:rPr lang="zh-CN" altLang="en-US" dirty="0">
                <a:latin typeface="黑体" panose="02010609060101010101" pitchFamily="49" charset="-122"/>
                <a:ea typeface="黑体" panose="02010609060101010101" pitchFamily="49" charset="-122"/>
              </a:rPr>
              <a:t>由</a:t>
            </a:r>
            <a:r>
              <a:rPr lang="zh-CN" altLang="en-US" dirty="0" smtClean="0">
                <a:latin typeface="黑体" panose="02010609060101010101" pitchFamily="49" charset="-122"/>
                <a:ea typeface="黑体" panose="02010609060101010101" pitchFamily="49" charset="-122"/>
              </a:rPr>
              <a:t>低级到高级 都是三步）</a:t>
            </a:r>
            <a:endParaRPr lang="zh-CN" altLang="en-US" dirty="0">
              <a:latin typeface="黑体" panose="02010609060101010101" pitchFamily="49" charset="-122"/>
              <a:ea typeface="黑体" panose="02010609060101010101" pitchFamily="49" charset="-122"/>
            </a:endParaRPr>
          </a:p>
          <a:p>
            <a:pPr marL="0" indent="0">
              <a:buNone/>
            </a:pPr>
            <a:r>
              <a:rPr lang="en-US" altLang="zh-CN" dirty="0"/>
              <a:t>8</a:t>
            </a:r>
            <a:r>
              <a:rPr lang="zh-CN" altLang="en-US" dirty="0"/>
              <a:t>、社会主义改造的历史经验、失误与偏差如何理解</a:t>
            </a:r>
            <a:r>
              <a:rPr lang="zh-CN" altLang="en-US" dirty="0" smtClean="0"/>
              <a:t>？</a:t>
            </a:r>
            <a:endParaRPr lang="en-US" altLang="zh-CN" dirty="0" smtClean="0"/>
          </a:p>
          <a:p>
            <a:pPr marL="0" indent="0">
              <a:buNone/>
            </a:pP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P67-P68</a:t>
            </a:r>
            <a:r>
              <a:rPr lang="zh-CN" altLang="en-US" dirty="0" smtClean="0">
                <a:latin typeface="黑体" panose="02010609060101010101" pitchFamily="49" charset="-122"/>
                <a:ea typeface="黑体" panose="02010609060101010101" pitchFamily="49" charset="-122"/>
              </a:rPr>
              <a:t>保证了社会稳定，极大地促进了社会主义事业的发展。农业合作化</a:t>
            </a:r>
            <a:r>
              <a:rPr lang="zh-CN" altLang="en-US" dirty="0" smtClean="0">
                <a:latin typeface="黑体" panose="02010609060101010101" pitchFamily="49" charset="-122"/>
                <a:ea typeface="黑体" panose="02010609060101010101" pitchFamily="49" charset="-122"/>
              </a:rPr>
              <a:t>以及对</a:t>
            </a:r>
            <a:r>
              <a:rPr lang="zh-CN" altLang="en-US" dirty="0" smtClean="0">
                <a:latin typeface="黑体" panose="02010609060101010101" pitchFamily="49" charset="-122"/>
                <a:ea typeface="黑体" panose="02010609060101010101" pitchFamily="49" charset="-122"/>
              </a:rPr>
              <a:t>手工业和个体商业改造要求过急，工作过粗，形式过于简单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547269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TotalTime>
  <Words>2527</Words>
  <Application>Microsoft Office PowerPoint</Application>
  <PresentationFormat>全屏显示(4:3)</PresentationFormat>
  <Paragraphs>147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黑体</vt:lpstr>
      <vt:lpstr>华文细黑</vt:lpstr>
      <vt:lpstr>宋体</vt:lpstr>
      <vt:lpstr>幼圆</vt:lpstr>
      <vt:lpstr>Arial</vt:lpstr>
      <vt:lpstr>Calibri</vt:lpstr>
      <vt:lpstr>Calibri Light</vt:lpstr>
      <vt:lpstr>Office 主题</vt:lpstr>
      <vt:lpstr>毛概最后一课PPT再现版附答案</vt:lpstr>
      <vt:lpstr>题型及分数比例  单项选择:30 ,1分 ,共30分 ;  多项选择 : 10 题 ,2分 , 共 20 分 ;  简答题: 4题 ,每8分 ,共32分 ;  材料分析论述题,18分 </vt:lpstr>
      <vt:lpstr>需准确掌握的知识点 </vt:lpstr>
      <vt:lpstr>第一章马克思主义中国化两大理论成果  </vt:lpstr>
      <vt:lpstr>PowerPoint 演示文稿</vt:lpstr>
      <vt:lpstr>第一章马克思主义中国化两大理论成果</vt:lpstr>
      <vt:lpstr>第二章 新民主主义理论 </vt:lpstr>
      <vt:lpstr>第二章 新民主主义理论 </vt:lpstr>
      <vt:lpstr>第三章 社会主义改造理论 </vt:lpstr>
      <vt:lpstr>第四章 社会主义建设道路初步探索的理论成果</vt:lpstr>
      <vt:lpstr> 第五章建设中国特色社会主义总依据 </vt:lpstr>
      <vt:lpstr>第六章社会主义本质和建设中国特色社会主义总任务 </vt:lpstr>
      <vt:lpstr>第七章社会主义改革开放理论 </vt:lpstr>
      <vt:lpstr>PowerPoint 演示文稿</vt:lpstr>
      <vt:lpstr>简答题的知识点  简单粗暴 适当展开</vt:lpstr>
      <vt:lpstr>PowerPoint 演示文稿</vt:lpstr>
      <vt:lpstr>理论联系实际论述题 全面 理论要答，联系实际</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题型及分数比例  单项选择:30 ,1分 ,共30分 ;  多项选择 : 10 题 ,2分 , 共 20 分 ;  简答题: 4题 ,每8分 ,共32分 ;  材料分析论述题,18分 </dc:title>
  <dc:creator>袁泽</dc:creator>
  <cp:lastModifiedBy>袁泽</cp:lastModifiedBy>
  <cp:revision>27</cp:revision>
  <dcterms:created xsi:type="dcterms:W3CDTF">2014-12-22T04:38:58Z</dcterms:created>
  <dcterms:modified xsi:type="dcterms:W3CDTF">2014-12-22T12:01:17Z</dcterms:modified>
</cp:coreProperties>
</file>