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3"/>
    <p:sldId id="276" r:id="rId4"/>
    <p:sldId id="288" r:id="rId5"/>
    <p:sldId id="257" r:id="rId6"/>
    <p:sldId id="258" r:id="rId7"/>
    <p:sldId id="259" r:id="rId8"/>
    <p:sldId id="260" r:id="rId9"/>
    <p:sldId id="261" r:id="rId10"/>
    <p:sldId id="277" r:id="rId11"/>
    <p:sldId id="278" r:id="rId12"/>
    <p:sldId id="313" r:id="rId13"/>
    <p:sldId id="292" r:id="rId14"/>
    <p:sldId id="280" r:id="rId15"/>
    <p:sldId id="268" r:id="rId16"/>
    <p:sldId id="281" r:id="rId17"/>
    <p:sldId id="269" r:id="rId18"/>
    <p:sldId id="270" r:id="rId19"/>
    <p:sldId id="271" r:id="rId20"/>
    <p:sldId id="283" r:id="rId21"/>
    <p:sldId id="343" r:id="rId23"/>
    <p:sldId id="338" r:id="rId24"/>
    <p:sldId id="339" r:id="rId25"/>
    <p:sldId id="340" r:id="rId26"/>
    <p:sldId id="341" r:id="rId27"/>
    <p:sldId id="284" r:id="rId28"/>
    <p:sldId id="282" r:id="rId29"/>
    <p:sldId id="286" r:id="rId30"/>
    <p:sldId id="285" r:id="rId31"/>
    <p:sldId id="287" r:id="rId32"/>
    <p:sldId id="289" r:id="rId33"/>
    <p:sldId id="331" r:id="rId34"/>
    <p:sldId id="291" r:id="rId35"/>
    <p:sldId id="366" r:id="rId36"/>
    <p:sldId id="367" r:id="rId37"/>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卢 晓航" initials="卢" lastIdx="2" clrIdx="0"/>
  <p:cmAuthor id="2" name="rjh" initials="rjh" lastIdx="12"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gs" Target="tags/tag1.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801289B-DEF4-4E3B-8E35-8D5A4C5E6B2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5A0896-A501-4B47-B05E-F3F048E9BF7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801289B-DEF4-4E3B-8E35-8D5A4C5E6B2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5A0896-A501-4B47-B05E-F3F048E9BF7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801289B-DEF4-4E3B-8E35-8D5A4C5E6B2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5A0896-A501-4B47-B05E-F3F048E9BF7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801289B-DEF4-4E3B-8E35-8D5A4C5E6B2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5A0896-A501-4B47-B05E-F3F048E9BF7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801289B-DEF4-4E3B-8E35-8D5A4C5E6B2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5A0896-A501-4B47-B05E-F3F048E9BF7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801289B-DEF4-4E3B-8E35-8D5A4C5E6B2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5A0896-A501-4B47-B05E-F3F048E9BF7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801289B-DEF4-4E3B-8E35-8D5A4C5E6B2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85A0896-A501-4B47-B05E-F3F048E9BF7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801289B-DEF4-4E3B-8E35-8D5A4C5E6B2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85A0896-A501-4B47-B05E-F3F048E9BF7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01289B-DEF4-4E3B-8E35-8D5A4C5E6B2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85A0896-A501-4B47-B05E-F3F048E9BF7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801289B-DEF4-4E3B-8E35-8D5A4C5E6B2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5A0896-A501-4B47-B05E-F3F048E9BF7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801289B-DEF4-4E3B-8E35-8D5A4C5E6B2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5A0896-A501-4B47-B05E-F3F048E9BF7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01289B-DEF4-4E3B-8E35-8D5A4C5E6B2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A0896-A501-4B47-B05E-F3F048E9BF7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第六讲 </a:t>
            </a:r>
            <a:r>
              <a:rPr lang="zh-CN" altLang="en-US" dirty="0" smtClean="0"/>
              <a:t> 行政法</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dirty="0" smtClean="0"/>
            </a:br>
            <a:r>
              <a:rPr lang="zh-CN" altLang="en-US" dirty="0" smtClean="0"/>
              <a:t>期限（与行政拘留、刑罚的比较</a:t>
            </a:r>
            <a:r>
              <a:rPr lang="zh-CN" altLang="en-US" dirty="0"/>
              <a:t>）</a:t>
            </a:r>
            <a:br>
              <a:rPr lang="en-US" altLang="zh-CN" dirty="0"/>
            </a:br>
            <a:endParaRPr lang="zh-CN" altLang="en-US" dirty="0"/>
          </a:p>
        </p:txBody>
      </p:sp>
      <p:sp>
        <p:nvSpPr>
          <p:cNvPr id="3" name="内容占位符 2"/>
          <p:cNvSpPr>
            <a:spLocks noGrp="1"/>
          </p:cNvSpPr>
          <p:nvPr>
            <p:ph idx="1"/>
          </p:nvPr>
        </p:nvSpPr>
        <p:spPr/>
        <p:txBody>
          <a:bodyPr>
            <a:normAutofit fontScale="25000" lnSpcReduction="20000"/>
          </a:bodyPr>
          <a:lstStyle/>
          <a:p>
            <a:r>
              <a:rPr lang="en-US" altLang="zh-CN" sz="7200" dirty="0" smtClean="0"/>
              <a:t>《</a:t>
            </a:r>
            <a:r>
              <a:rPr lang="zh-CN" altLang="en-US" sz="7200" dirty="0"/>
              <a:t>公安部关于公安机关办理劳动教养案件规定的通知</a:t>
            </a:r>
            <a:r>
              <a:rPr lang="en-US" altLang="zh-CN" sz="7200" dirty="0" smtClean="0"/>
              <a:t>》</a:t>
            </a:r>
            <a:endParaRPr lang="en-US" altLang="zh-CN" sz="7200" dirty="0" smtClean="0"/>
          </a:p>
          <a:p>
            <a:r>
              <a:rPr lang="zh-CN" altLang="en-US" sz="7200" dirty="0" smtClean="0"/>
              <a:t>第四十四</a:t>
            </a:r>
            <a:r>
              <a:rPr lang="zh-CN" altLang="en-US" sz="7200" dirty="0"/>
              <a:t>条 决定劳动教养的期限，应当与违法犯罪嫌疑人的违法犯罪事实、性质、情节、动机、社会危害程度及应当承担的法律责任相适应，确定为</a:t>
            </a:r>
            <a:r>
              <a:rPr lang="zh-CN" altLang="en-US" sz="7200" dirty="0">
                <a:solidFill>
                  <a:srgbClr val="FF0000"/>
                </a:solidFill>
              </a:rPr>
              <a:t>一年</a:t>
            </a:r>
            <a:r>
              <a:rPr lang="zh-CN" altLang="en-US" sz="7200" dirty="0"/>
              <a:t>、</a:t>
            </a:r>
            <a:r>
              <a:rPr lang="zh-CN" altLang="en-US" sz="7200" dirty="0">
                <a:solidFill>
                  <a:srgbClr val="FF0000"/>
                </a:solidFill>
              </a:rPr>
              <a:t>一年三个月、一年六个月、一年九个月、二年、二年三个月、二年六个月、二年九个月</a:t>
            </a:r>
            <a:r>
              <a:rPr lang="zh-CN" altLang="en-US" sz="7200" dirty="0"/>
              <a:t>或者</a:t>
            </a:r>
            <a:r>
              <a:rPr lang="zh-CN" altLang="en-US" sz="7200" b="1" dirty="0">
                <a:solidFill>
                  <a:srgbClr val="FF0000"/>
                </a:solidFill>
              </a:rPr>
              <a:t>三年</a:t>
            </a:r>
            <a:r>
              <a:rPr lang="zh-CN" altLang="en-US" sz="7200" dirty="0"/>
              <a:t>。</a:t>
            </a:r>
            <a:endParaRPr lang="en-US" altLang="zh-CN" sz="7200" dirty="0"/>
          </a:p>
          <a:p>
            <a:r>
              <a:rPr lang="en-US" altLang="zh-CN" sz="7200" dirty="0"/>
              <a:t>《</a:t>
            </a:r>
            <a:r>
              <a:rPr lang="zh-CN" altLang="en-US" sz="7200" dirty="0"/>
              <a:t>治安管理处罚法</a:t>
            </a:r>
            <a:r>
              <a:rPr lang="en-US" altLang="zh-CN" sz="7200" dirty="0" smtClean="0"/>
              <a:t>》</a:t>
            </a:r>
            <a:endParaRPr lang="en-US" altLang="zh-CN" sz="7200" dirty="0" smtClean="0"/>
          </a:p>
          <a:p>
            <a:r>
              <a:rPr lang="zh-CN" altLang="en-US" sz="7200" dirty="0" smtClean="0"/>
              <a:t>第二条　扰乱公共秩序，妨害公共安全，侵犯人身权利、财产权利，妨害社会管理，具有社会危害性，依照《中华人民共和国刑法》的规定构成犯罪的，依法追究刑事责任；尚不够刑事处罚的，由公安机关依照本法给予治安管理处罚。</a:t>
            </a:r>
            <a:endParaRPr lang="zh-CN" altLang="en-US" sz="7200" dirty="0" smtClean="0"/>
          </a:p>
          <a:p>
            <a:r>
              <a:rPr lang="zh-CN" altLang="en-US" sz="7200" dirty="0" smtClean="0"/>
              <a:t>第十六</a:t>
            </a:r>
            <a:r>
              <a:rPr lang="zh-CN" altLang="en-US" sz="7200" dirty="0"/>
              <a:t>条 有两种以上违反治安管理行为的，分别决定，合并执行。</a:t>
            </a:r>
            <a:r>
              <a:rPr lang="zh-CN" altLang="en-US" sz="7200" dirty="0">
                <a:solidFill>
                  <a:srgbClr val="FF0000"/>
                </a:solidFill>
              </a:rPr>
              <a:t>行政拘留</a:t>
            </a:r>
            <a:r>
              <a:rPr lang="zh-CN" altLang="en-US" sz="7200" dirty="0"/>
              <a:t>处罚合并执行的，</a:t>
            </a:r>
            <a:r>
              <a:rPr lang="zh-CN" altLang="en-US" sz="7200" dirty="0">
                <a:solidFill>
                  <a:srgbClr val="FF0000"/>
                </a:solidFill>
              </a:rPr>
              <a:t>最长不超过二十日</a:t>
            </a:r>
            <a:r>
              <a:rPr lang="zh-CN" altLang="en-US" sz="7200" dirty="0"/>
              <a:t>。</a:t>
            </a:r>
            <a:endParaRPr lang="en-US" altLang="zh-CN" sz="7200" dirty="0"/>
          </a:p>
          <a:p>
            <a:r>
              <a:rPr lang="en-US" altLang="zh-CN" sz="7200" dirty="0"/>
              <a:t>《</a:t>
            </a:r>
            <a:r>
              <a:rPr lang="zh-CN" altLang="en-US" sz="7200" dirty="0"/>
              <a:t>刑法</a:t>
            </a:r>
            <a:r>
              <a:rPr lang="en-US" altLang="zh-CN" sz="7200" dirty="0" smtClean="0"/>
              <a:t>》</a:t>
            </a:r>
            <a:endParaRPr lang="en-US" altLang="zh-CN" sz="7200" dirty="0" smtClean="0"/>
          </a:p>
          <a:p>
            <a:r>
              <a:rPr lang="zh-CN" altLang="en-US" sz="7200" dirty="0" smtClean="0"/>
              <a:t>第三十三</a:t>
            </a:r>
            <a:r>
              <a:rPr lang="zh-CN" altLang="en-US" sz="7200" dirty="0"/>
              <a:t>条  主刑的种类如下：</a:t>
            </a:r>
            <a:endParaRPr lang="zh-CN" altLang="en-US" sz="7200" dirty="0"/>
          </a:p>
          <a:p>
            <a:r>
              <a:rPr lang="zh-CN" altLang="en-US" sz="7200" dirty="0"/>
              <a:t>（一）管制；</a:t>
            </a:r>
            <a:r>
              <a:rPr lang="en-US" altLang="zh-CN" sz="7200" dirty="0"/>
              <a:t>【</a:t>
            </a:r>
            <a:r>
              <a:rPr lang="zh-CN" altLang="en-US" sz="7200" dirty="0">
                <a:solidFill>
                  <a:srgbClr val="FF0000"/>
                </a:solidFill>
              </a:rPr>
              <a:t>三个月以上二年以下</a:t>
            </a:r>
            <a:r>
              <a:rPr lang="en-US" altLang="zh-CN" sz="7200" dirty="0"/>
              <a:t>】</a:t>
            </a:r>
            <a:endParaRPr lang="zh-CN" altLang="en-US" sz="7200" dirty="0"/>
          </a:p>
          <a:p>
            <a:r>
              <a:rPr lang="zh-CN" altLang="en-US" sz="7200" dirty="0"/>
              <a:t>（二）拘役；</a:t>
            </a:r>
            <a:r>
              <a:rPr lang="en-US" altLang="zh-CN" sz="7200" dirty="0"/>
              <a:t>【</a:t>
            </a:r>
            <a:r>
              <a:rPr lang="zh-CN" altLang="en-US" sz="7200" dirty="0">
                <a:solidFill>
                  <a:srgbClr val="FF0000"/>
                </a:solidFill>
              </a:rPr>
              <a:t>一个月以上六个月以下</a:t>
            </a:r>
            <a:r>
              <a:rPr lang="en-US" altLang="zh-CN" sz="7200" dirty="0"/>
              <a:t>】</a:t>
            </a:r>
            <a:endParaRPr lang="zh-CN" altLang="en-US" sz="7200" dirty="0"/>
          </a:p>
          <a:p>
            <a:r>
              <a:rPr lang="zh-CN" altLang="en-US" sz="7200" dirty="0"/>
              <a:t>（三）有期徒刑；</a:t>
            </a:r>
            <a:r>
              <a:rPr lang="en-US" altLang="zh-CN" sz="7200" dirty="0"/>
              <a:t>【</a:t>
            </a:r>
            <a:r>
              <a:rPr lang="zh-CN" altLang="en-US" sz="7200" dirty="0">
                <a:solidFill>
                  <a:srgbClr val="FF0000"/>
                </a:solidFill>
              </a:rPr>
              <a:t>六个月以上十五年以下</a:t>
            </a:r>
            <a:r>
              <a:rPr lang="en-US" altLang="zh-CN" sz="7200" dirty="0"/>
              <a:t>】</a:t>
            </a:r>
            <a:endParaRPr lang="zh-CN" altLang="en-US" sz="7200" dirty="0"/>
          </a:p>
          <a:p>
            <a:r>
              <a:rPr lang="zh-CN" altLang="en-US" sz="7200" dirty="0"/>
              <a:t>（四）无期徒刑；</a:t>
            </a:r>
            <a:endParaRPr lang="zh-CN" altLang="en-US" sz="7200" dirty="0"/>
          </a:p>
          <a:p>
            <a:r>
              <a:rPr lang="zh-CN" altLang="en-US" sz="7200" dirty="0"/>
              <a:t>（五）死刑。</a:t>
            </a:r>
            <a:endParaRPr lang="zh-CN" altLang="en-US" sz="7200" dirty="0"/>
          </a:p>
          <a:p>
            <a:endParaRPr lang="en-US" altLang="zh-CN" sz="7200" dirty="0"/>
          </a:p>
          <a:p>
            <a:endParaRPr lang="en-US" altLang="zh-CN" sz="7200" dirty="0"/>
          </a:p>
          <a:p>
            <a:endParaRPr lang="en-US" altLang="zh-CN" sz="7200" dirty="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行政处罚法（2021）</a:t>
            </a:r>
            <a:endParaRPr lang="zh-CN" altLang="en-US"/>
          </a:p>
        </p:txBody>
      </p:sp>
      <p:sp>
        <p:nvSpPr>
          <p:cNvPr id="3" name="内容占位符 2"/>
          <p:cNvSpPr>
            <a:spLocks noGrp="1"/>
          </p:cNvSpPr>
          <p:nvPr>
            <p:ph idx="1"/>
          </p:nvPr>
        </p:nvSpPr>
        <p:spPr/>
        <p:txBody>
          <a:bodyPr/>
          <a:p>
            <a:r>
              <a:rPr lang="zh-CN" altLang="en-US" sz="1800"/>
              <a:t>第九条　行政处罚的种类：</a:t>
            </a:r>
            <a:endParaRPr lang="zh-CN" altLang="en-US" sz="1800"/>
          </a:p>
          <a:p>
            <a:r>
              <a:rPr lang="zh-CN" altLang="en-US" sz="1800"/>
              <a:t>　　（一）警告、通报批评；</a:t>
            </a:r>
            <a:endParaRPr lang="zh-CN" altLang="en-US" sz="1800"/>
          </a:p>
          <a:p>
            <a:r>
              <a:rPr lang="zh-CN" altLang="en-US" sz="1800"/>
              <a:t>　　（二）罚款、没收违法所得、没收非法财物；</a:t>
            </a:r>
            <a:endParaRPr lang="zh-CN" altLang="en-US" sz="1800"/>
          </a:p>
          <a:p>
            <a:r>
              <a:rPr lang="zh-CN" altLang="en-US" sz="1800"/>
              <a:t>　　（三）暂扣许可证件、降低资质等级、吊销许可证件；</a:t>
            </a:r>
            <a:endParaRPr lang="zh-CN" altLang="en-US" sz="1800"/>
          </a:p>
          <a:p>
            <a:r>
              <a:rPr lang="zh-CN" altLang="en-US" sz="1800"/>
              <a:t>　　（四）限制开展生产经营活动、责令停产停业、责令关闭、限制从业；</a:t>
            </a:r>
            <a:endParaRPr lang="zh-CN" altLang="en-US" sz="1800"/>
          </a:p>
          <a:p>
            <a:r>
              <a:rPr lang="zh-CN" altLang="en-US" sz="1800"/>
              <a:t>　　（五）行政拘留；</a:t>
            </a:r>
            <a:endParaRPr lang="zh-CN" altLang="en-US" sz="1800"/>
          </a:p>
          <a:p>
            <a:r>
              <a:rPr lang="zh-CN" altLang="en-US" sz="1800"/>
              <a:t>　　（六）法律、行政法规规定的其他行政处罚。</a:t>
            </a:r>
            <a:endParaRPr lang="zh-CN" altLang="en-US" sz="1800"/>
          </a:p>
          <a:p>
            <a:r>
              <a:rPr lang="zh-CN" altLang="en-US" sz="1800"/>
              <a:t>第十条　法律可以设定各种行政处罚。</a:t>
            </a:r>
            <a:endParaRPr lang="zh-CN" altLang="en-US" sz="1800"/>
          </a:p>
          <a:p>
            <a:r>
              <a:rPr lang="zh-CN" altLang="en-US" sz="1800"/>
              <a:t>　　限制人身自由的行政处罚，只能由法律设定。</a:t>
            </a:r>
            <a:endParaRPr lang="zh-CN" altLang="en-US" sz="1800"/>
          </a:p>
          <a:p>
            <a:r>
              <a:rPr lang="zh-CN" altLang="en-US" sz="1800"/>
              <a:t>第十一条　行政法规可以设定除限制人身自由以外的行政处罚。</a:t>
            </a:r>
            <a:endParaRPr lang="zh-CN" alt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任建宇劳教案（</a:t>
            </a:r>
            <a:r>
              <a:rPr lang="en-US" altLang="zh-CN" dirty="0"/>
              <a:t>2011</a:t>
            </a:r>
            <a:r>
              <a:rPr lang="zh-CN" altLang="en-US" dirty="0"/>
              <a:t>）</a:t>
            </a:r>
            <a:endParaRPr lang="zh-CN" altLang="en-US" dirty="0"/>
          </a:p>
        </p:txBody>
      </p:sp>
      <p:pic>
        <p:nvPicPr>
          <p:cNvPr id="5" name="内容占位符 4"/>
          <p:cNvPicPr>
            <a:picLocks noGrp="1" noChangeAspect="1"/>
          </p:cNvPicPr>
          <p:nvPr>
            <p:ph sz="half" idx="1"/>
          </p:nvPr>
        </p:nvPicPr>
        <p:blipFill>
          <a:blip r:embed="rId1"/>
          <a:stretch>
            <a:fillRect/>
          </a:stretch>
        </p:blipFill>
        <p:spPr>
          <a:xfrm>
            <a:off x="1636620" y="1885798"/>
            <a:ext cx="3584759" cy="4230991"/>
          </a:xfrm>
          <a:prstGeom prst="rect">
            <a:avLst/>
          </a:prstGeom>
        </p:spPr>
      </p:pic>
      <p:sp>
        <p:nvSpPr>
          <p:cNvPr id="4" name="内容占位符 3"/>
          <p:cNvSpPr>
            <a:spLocks noGrp="1"/>
          </p:cNvSpPr>
          <p:nvPr>
            <p:ph sz="half" idx="2"/>
          </p:nvPr>
        </p:nvSpPr>
        <p:spPr/>
        <p:txBody>
          <a:bodyPr/>
          <a:lstStyle/>
          <a:p>
            <a:r>
              <a:rPr lang="zh-CN" altLang="en-US" dirty="0"/>
              <a:t>任建宇，</a:t>
            </a:r>
            <a:r>
              <a:rPr lang="en-US" altLang="zh-CN" dirty="0"/>
              <a:t>2009</a:t>
            </a:r>
            <a:r>
              <a:rPr lang="zh-CN" altLang="en-US" dirty="0"/>
              <a:t>年</a:t>
            </a:r>
            <a:r>
              <a:rPr lang="en-US" altLang="zh-CN" dirty="0"/>
              <a:t>7</a:t>
            </a:r>
            <a:r>
              <a:rPr lang="zh-CN" altLang="en-US" dirty="0"/>
              <a:t>月毕业于重庆文理学院，当年获重庆市选派到彭水县郁山镇担任大学生“村官”，后被录用为公务员。重庆劳教处指他从</a:t>
            </a:r>
            <a:r>
              <a:rPr lang="en-US" altLang="zh-CN" dirty="0"/>
              <a:t>2011</a:t>
            </a:r>
            <a:r>
              <a:rPr lang="zh-CN" altLang="en-US" dirty="0"/>
              <a:t>年</a:t>
            </a:r>
            <a:r>
              <a:rPr lang="en-US" altLang="zh-CN" dirty="0"/>
              <a:t>4</a:t>
            </a:r>
            <a:r>
              <a:rPr lang="zh-CN" altLang="en-US" dirty="0"/>
              <a:t>月至</a:t>
            </a:r>
            <a:r>
              <a:rPr lang="en-US" altLang="zh-CN" dirty="0"/>
              <a:t>8</a:t>
            </a:r>
            <a:r>
              <a:rPr lang="zh-CN" altLang="en-US" dirty="0"/>
              <a:t>月多次发表“负面言论和信息”，在他的公务员身份处于公示期，处以两年劳动教养。</a:t>
            </a:r>
            <a:r>
              <a:rPr lang="en-US" altLang="zh-CN" dirty="0"/>
              <a:t>2012</a:t>
            </a:r>
            <a:r>
              <a:rPr lang="zh-CN" altLang="en-US" dirty="0"/>
              <a:t>年</a:t>
            </a:r>
            <a:r>
              <a:rPr lang="en-US" altLang="zh-CN" dirty="0"/>
              <a:t>11</a:t>
            </a:r>
            <a:r>
              <a:rPr lang="zh-CN" altLang="en-US" dirty="0"/>
              <a:t>月</a:t>
            </a:r>
            <a:r>
              <a:rPr lang="en-US" altLang="zh-CN" dirty="0"/>
              <a:t>19</a:t>
            </a:r>
            <a:r>
              <a:rPr lang="zh-CN" altLang="en-US" dirty="0"/>
              <a:t>日，劳教委撤销了劳教决定，任建宇重获自由。</a:t>
            </a:r>
            <a:endParaRPr lang="zh-CN" altLang="en-US" dirty="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二 行政行为的种类</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5016501" y="2205038"/>
            <a:ext cx="2087563" cy="187325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v"/>
              <a:defRPr sz="3200">
                <a:solidFill>
                  <a:schemeClr val="tx1"/>
                </a:solidFill>
                <a:latin typeface="Arial" panose="020B0604020202020204" pitchFamily="34" charset="0"/>
                <a:ea typeface="宋体" pitchFamily="2" charset="-122"/>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hlink"/>
              </a:buClr>
              <a:buSzPct val="70000"/>
              <a:buFont typeface="Wingdings" panose="05000000000000000000" pitchFamily="2" charset="2"/>
              <a:buChar char="v"/>
              <a:defRPr sz="2400">
                <a:solidFill>
                  <a:schemeClr val="tx1"/>
                </a:solidFill>
                <a:latin typeface="Arial" panose="020B0604020202020204" pitchFamily="34" charset="0"/>
                <a:ea typeface="宋体" pitchFamily="2" charset="-122"/>
              </a:defRPr>
            </a:lvl3pPr>
            <a:lvl4pPr marL="1600200" indent="-228600">
              <a:spcBef>
                <a:spcPct val="20000"/>
              </a:spcBef>
              <a:buClr>
                <a:schemeClr val="tx2"/>
              </a:buClr>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9pPr>
          </a:lstStyle>
          <a:p>
            <a:pPr algn="ctr" eaLnBrk="1" hangingPunct="1">
              <a:spcBef>
                <a:spcPct val="0"/>
              </a:spcBef>
              <a:buClrTx/>
              <a:buSzTx/>
              <a:buFontTx/>
              <a:buNone/>
            </a:pPr>
            <a:r>
              <a:rPr lang="zh-CN" altLang="en-US" sz="2400" b="1">
                <a:latin typeface="Times New Roman" panose="02020603050405020304" pitchFamily="18" charset="0"/>
              </a:rPr>
              <a:t>行政行为</a:t>
            </a:r>
            <a:endParaRPr lang="zh-CN" altLang="en-US" sz="2400" b="1">
              <a:latin typeface="Times New Roman" panose="02020603050405020304" pitchFamily="18" charset="0"/>
            </a:endParaRPr>
          </a:p>
        </p:txBody>
      </p:sp>
      <p:sp>
        <p:nvSpPr>
          <p:cNvPr id="58371" name="Oval 3"/>
          <p:cNvSpPr>
            <a:spLocks noChangeArrowheads="1"/>
          </p:cNvSpPr>
          <p:nvPr/>
        </p:nvSpPr>
        <p:spPr bwMode="auto">
          <a:xfrm>
            <a:off x="1703388" y="476251"/>
            <a:ext cx="1922462" cy="836613"/>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v"/>
              <a:defRPr sz="3200">
                <a:solidFill>
                  <a:schemeClr val="tx1"/>
                </a:solidFill>
                <a:latin typeface="Arial" panose="020B0604020202020204" pitchFamily="34" charset="0"/>
                <a:ea typeface="宋体" pitchFamily="2" charset="-122"/>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hlink"/>
              </a:buClr>
              <a:buSzPct val="70000"/>
              <a:buFont typeface="Wingdings" panose="05000000000000000000" pitchFamily="2" charset="2"/>
              <a:buChar char="v"/>
              <a:defRPr sz="2400">
                <a:solidFill>
                  <a:schemeClr val="tx1"/>
                </a:solidFill>
                <a:latin typeface="Arial" panose="020B0604020202020204" pitchFamily="34" charset="0"/>
                <a:ea typeface="宋体" pitchFamily="2" charset="-122"/>
              </a:defRPr>
            </a:lvl3pPr>
            <a:lvl4pPr marL="1600200" indent="-228600">
              <a:spcBef>
                <a:spcPct val="20000"/>
              </a:spcBef>
              <a:buClr>
                <a:schemeClr val="tx2"/>
              </a:buClr>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9pPr>
          </a:lstStyle>
          <a:p>
            <a:pPr algn="ctr" eaLnBrk="1" hangingPunct="1">
              <a:spcBef>
                <a:spcPct val="0"/>
              </a:spcBef>
              <a:buClrTx/>
              <a:buSzTx/>
              <a:buFontTx/>
              <a:buNone/>
            </a:pPr>
            <a:r>
              <a:rPr lang="zh-CN" altLang="en-US" sz="2400" b="1">
                <a:latin typeface="Times New Roman" panose="02020603050405020304" pitchFamily="18" charset="0"/>
              </a:rPr>
              <a:t>行政许可 </a:t>
            </a:r>
            <a:endParaRPr lang="zh-CN" altLang="en-US" sz="2400" b="1">
              <a:latin typeface="Times New Roman" panose="02020603050405020304" pitchFamily="18" charset="0"/>
            </a:endParaRPr>
          </a:p>
        </p:txBody>
      </p:sp>
      <p:sp>
        <p:nvSpPr>
          <p:cNvPr id="58372" name="Oval 4"/>
          <p:cNvSpPr>
            <a:spLocks noChangeArrowheads="1"/>
          </p:cNvSpPr>
          <p:nvPr/>
        </p:nvSpPr>
        <p:spPr bwMode="auto">
          <a:xfrm>
            <a:off x="6311901" y="476250"/>
            <a:ext cx="2016125" cy="914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v"/>
              <a:defRPr sz="3200">
                <a:solidFill>
                  <a:schemeClr val="tx1"/>
                </a:solidFill>
                <a:latin typeface="Arial" panose="020B0604020202020204" pitchFamily="34" charset="0"/>
                <a:ea typeface="宋体" pitchFamily="2" charset="-122"/>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hlink"/>
              </a:buClr>
              <a:buSzPct val="70000"/>
              <a:buFont typeface="Wingdings" panose="05000000000000000000" pitchFamily="2" charset="2"/>
              <a:buChar char="v"/>
              <a:defRPr sz="2400">
                <a:solidFill>
                  <a:schemeClr val="tx1"/>
                </a:solidFill>
                <a:latin typeface="Arial" panose="020B0604020202020204" pitchFamily="34" charset="0"/>
                <a:ea typeface="宋体" pitchFamily="2" charset="-122"/>
              </a:defRPr>
            </a:lvl3pPr>
            <a:lvl4pPr marL="1600200" indent="-228600">
              <a:spcBef>
                <a:spcPct val="20000"/>
              </a:spcBef>
              <a:buClr>
                <a:schemeClr val="tx2"/>
              </a:buClr>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9pPr>
          </a:lstStyle>
          <a:p>
            <a:pPr algn="ctr" eaLnBrk="1" hangingPunct="1">
              <a:spcBef>
                <a:spcPct val="0"/>
              </a:spcBef>
              <a:buClrTx/>
              <a:buSzTx/>
              <a:buFontTx/>
              <a:buNone/>
            </a:pPr>
            <a:r>
              <a:rPr lang="zh-CN" altLang="en-US" sz="2400" b="1">
                <a:latin typeface="Times New Roman" panose="02020603050405020304" pitchFamily="18" charset="0"/>
              </a:rPr>
              <a:t>行政处罚</a:t>
            </a:r>
            <a:endParaRPr lang="zh-CN" altLang="en-US" sz="2400" b="1">
              <a:latin typeface="Times New Roman" panose="02020603050405020304" pitchFamily="18" charset="0"/>
            </a:endParaRPr>
          </a:p>
        </p:txBody>
      </p:sp>
      <p:sp>
        <p:nvSpPr>
          <p:cNvPr id="58373" name="Oval 5"/>
          <p:cNvSpPr>
            <a:spLocks noChangeArrowheads="1"/>
          </p:cNvSpPr>
          <p:nvPr/>
        </p:nvSpPr>
        <p:spPr bwMode="auto">
          <a:xfrm>
            <a:off x="4008438" y="476250"/>
            <a:ext cx="1943100" cy="914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v"/>
              <a:defRPr sz="3200">
                <a:solidFill>
                  <a:schemeClr val="tx1"/>
                </a:solidFill>
                <a:latin typeface="Arial" panose="020B0604020202020204" pitchFamily="34" charset="0"/>
                <a:ea typeface="宋体" pitchFamily="2" charset="-122"/>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hlink"/>
              </a:buClr>
              <a:buSzPct val="70000"/>
              <a:buFont typeface="Wingdings" panose="05000000000000000000" pitchFamily="2" charset="2"/>
              <a:buChar char="v"/>
              <a:defRPr sz="2400">
                <a:solidFill>
                  <a:schemeClr val="tx1"/>
                </a:solidFill>
                <a:latin typeface="Arial" panose="020B0604020202020204" pitchFamily="34" charset="0"/>
                <a:ea typeface="宋体" pitchFamily="2" charset="-122"/>
              </a:defRPr>
            </a:lvl3pPr>
            <a:lvl4pPr marL="1600200" indent="-228600">
              <a:spcBef>
                <a:spcPct val="20000"/>
              </a:spcBef>
              <a:buClr>
                <a:schemeClr val="tx2"/>
              </a:buClr>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9pPr>
          </a:lstStyle>
          <a:p>
            <a:pPr algn="ctr" eaLnBrk="1" hangingPunct="1">
              <a:spcBef>
                <a:spcPct val="0"/>
              </a:spcBef>
              <a:buClrTx/>
              <a:buSzTx/>
              <a:buFontTx/>
              <a:buNone/>
            </a:pPr>
            <a:r>
              <a:rPr lang="zh-CN" altLang="en-US" sz="1800" b="1">
                <a:latin typeface="Times New Roman" panose="02020603050405020304" pitchFamily="18" charset="0"/>
              </a:rPr>
              <a:t>行政征收与征用</a:t>
            </a:r>
            <a:endParaRPr lang="zh-CN" altLang="en-US" sz="1800" b="1">
              <a:latin typeface="Times New Roman" panose="02020603050405020304" pitchFamily="18" charset="0"/>
            </a:endParaRPr>
          </a:p>
        </p:txBody>
      </p:sp>
      <p:sp>
        <p:nvSpPr>
          <p:cNvPr id="58374" name="Oval 6"/>
          <p:cNvSpPr>
            <a:spLocks noChangeArrowheads="1"/>
          </p:cNvSpPr>
          <p:nvPr/>
        </p:nvSpPr>
        <p:spPr bwMode="auto">
          <a:xfrm>
            <a:off x="8724900" y="404813"/>
            <a:ext cx="1943100" cy="914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v"/>
              <a:defRPr sz="3200">
                <a:solidFill>
                  <a:schemeClr val="tx1"/>
                </a:solidFill>
                <a:latin typeface="Arial" panose="020B0604020202020204" pitchFamily="34" charset="0"/>
                <a:ea typeface="宋体" pitchFamily="2" charset="-122"/>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hlink"/>
              </a:buClr>
              <a:buSzPct val="70000"/>
              <a:buFont typeface="Wingdings" panose="05000000000000000000" pitchFamily="2" charset="2"/>
              <a:buChar char="v"/>
              <a:defRPr sz="2400">
                <a:solidFill>
                  <a:schemeClr val="tx1"/>
                </a:solidFill>
                <a:latin typeface="Arial" panose="020B0604020202020204" pitchFamily="34" charset="0"/>
                <a:ea typeface="宋体" pitchFamily="2" charset="-122"/>
              </a:defRPr>
            </a:lvl3pPr>
            <a:lvl4pPr marL="1600200" indent="-228600">
              <a:spcBef>
                <a:spcPct val="20000"/>
              </a:spcBef>
              <a:buClr>
                <a:schemeClr val="tx2"/>
              </a:buClr>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9pPr>
          </a:lstStyle>
          <a:p>
            <a:pPr algn="ctr" eaLnBrk="1" hangingPunct="1">
              <a:spcBef>
                <a:spcPct val="0"/>
              </a:spcBef>
              <a:buClrTx/>
              <a:buSzTx/>
              <a:buFontTx/>
              <a:buNone/>
            </a:pPr>
            <a:r>
              <a:rPr lang="zh-CN" altLang="en-US" sz="2400" b="1"/>
              <a:t>行政命令</a:t>
            </a:r>
            <a:endParaRPr lang="zh-CN" altLang="en-US" sz="2400" b="1"/>
          </a:p>
        </p:txBody>
      </p:sp>
      <p:sp>
        <p:nvSpPr>
          <p:cNvPr id="58375" name="Oval 7"/>
          <p:cNvSpPr>
            <a:spLocks noChangeArrowheads="1"/>
          </p:cNvSpPr>
          <p:nvPr/>
        </p:nvSpPr>
        <p:spPr bwMode="auto">
          <a:xfrm>
            <a:off x="1524000" y="1989138"/>
            <a:ext cx="1943100" cy="914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v"/>
              <a:defRPr sz="3200">
                <a:solidFill>
                  <a:schemeClr val="tx1"/>
                </a:solidFill>
                <a:latin typeface="Arial" panose="020B0604020202020204" pitchFamily="34" charset="0"/>
                <a:ea typeface="宋体" pitchFamily="2" charset="-122"/>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hlink"/>
              </a:buClr>
              <a:buSzPct val="70000"/>
              <a:buFont typeface="Wingdings" panose="05000000000000000000" pitchFamily="2" charset="2"/>
              <a:buChar char="v"/>
              <a:defRPr sz="2400">
                <a:solidFill>
                  <a:schemeClr val="tx1"/>
                </a:solidFill>
                <a:latin typeface="Arial" panose="020B0604020202020204" pitchFamily="34" charset="0"/>
                <a:ea typeface="宋体" pitchFamily="2" charset="-122"/>
              </a:defRPr>
            </a:lvl3pPr>
            <a:lvl4pPr marL="1600200" indent="-228600">
              <a:spcBef>
                <a:spcPct val="20000"/>
              </a:spcBef>
              <a:buClr>
                <a:schemeClr val="tx2"/>
              </a:buClr>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9pPr>
          </a:lstStyle>
          <a:p>
            <a:pPr algn="ctr" eaLnBrk="1" hangingPunct="1">
              <a:spcBef>
                <a:spcPct val="0"/>
              </a:spcBef>
              <a:buClrTx/>
              <a:buSzTx/>
              <a:buFontTx/>
              <a:buNone/>
            </a:pPr>
            <a:r>
              <a:rPr lang="zh-CN" altLang="en-US" sz="2400" b="1"/>
              <a:t>行政强制</a:t>
            </a:r>
            <a:endParaRPr lang="zh-CN" altLang="en-US" sz="2400" b="1"/>
          </a:p>
        </p:txBody>
      </p:sp>
      <p:sp>
        <p:nvSpPr>
          <p:cNvPr id="58376" name="Oval 8"/>
          <p:cNvSpPr>
            <a:spLocks noChangeArrowheads="1"/>
          </p:cNvSpPr>
          <p:nvPr/>
        </p:nvSpPr>
        <p:spPr bwMode="auto">
          <a:xfrm>
            <a:off x="8724900" y="2133600"/>
            <a:ext cx="1943100" cy="914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v"/>
              <a:defRPr sz="3200">
                <a:solidFill>
                  <a:schemeClr val="tx1"/>
                </a:solidFill>
                <a:latin typeface="Arial" panose="020B0604020202020204" pitchFamily="34" charset="0"/>
                <a:ea typeface="宋体" pitchFamily="2" charset="-122"/>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hlink"/>
              </a:buClr>
              <a:buSzPct val="70000"/>
              <a:buFont typeface="Wingdings" panose="05000000000000000000" pitchFamily="2" charset="2"/>
              <a:buChar char="v"/>
              <a:defRPr sz="2400">
                <a:solidFill>
                  <a:schemeClr val="tx1"/>
                </a:solidFill>
                <a:latin typeface="Arial" panose="020B0604020202020204" pitchFamily="34" charset="0"/>
                <a:ea typeface="宋体" pitchFamily="2" charset="-122"/>
              </a:defRPr>
            </a:lvl3pPr>
            <a:lvl4pPr marL="1600200" indent="-228600">
              <a:spcBef>
                <a:spcPct val="20000"/>
              </a:spcBef>
              <a:buClr>
                <a:schemeClr val="tx2"/>
              </a:buClr>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9pPr>
          </a:lstStyle>
          <a:p>
            <a:pPr algn="ctr" eaLnBrk="1" hangingPunct="1">
              <a:spcBef>
                <a:spcPct val="0"/>
              </a:spcBef>
              <a:buClrTx/>
              <a:buSzTx/>
              <a:buFontTx/>
              <a:buNone/>
            </a:pPr>
            <a:r>
              <a:rPr lang="zh-CN" altLang="en-US" sz="2400" b="1"/>
              <a:t>行政奖励</a:t>
            </a:r>
            <a:endParaRPr lang="zh-CN" altLang="en-US" sz="2400" b="1"/>
          </a:p>
        </p:txBody>
      </p:sp>
      <p:sp>
        <p:nvSpPr>
          <p:cNvPr id="58377" name="Oval 9"/>
          <p:cNvSpPr>
            <a:spLocks noChangeArrowheads="1"/>
          </p:cNvSpPr>
          <p:nvPr/>
        </p:nvSpPr>
        <p:spPr bwMode="auto">
          <a:xfrm>
            <a:off x="1524000" y="3500438"/>
            <a:ext cx="1943100" cy="914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v"/>
              <a:defRPr sz="3200">
                <a:solidFill>
                  <a:schemeClr val="tx1"/>
                </a:solidFill>
                <a:latin typeface="Arial" panose="020B0604020202020204" pitchFamily="34" charset="0"/>
                <a:ea typeface="宋体" pitchFamily="2" charset="-122"/>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hlink"/>
              </a:buClr>
              <a:buSzPct val="70000"/>
              <a:buFont typeface="Wingdings" panose="05000000000000000000" pitchFamily="2" charset="2"/>
              <a:buChar char="v"/>
              <a:defRPr sz="2400">
                <a:solidFill>
                  <a:schemeClr val="tx1"/>
                </a:solidFill>
                <a:latin typeface="Arial" panose="020B0604020202020204" pitchFamily="34" charset="0"/>
                <a:ea typeface="宋体" pitchFamily="2" charset="-122"/>
              </a:defRPr>
            </a:lvl3pPr>
            <a:lvl4pPr marL="1600200" indent="-228600">
              <a:spcBef>
                <a:spcPct val="20000"/>
              </a:spcBef>
              <a:buClr>
                <a:schemeClr val="tx2"/>
              </a:buClr>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9pPr>
          </a:lstStyle>
          <a:p>
            <a:pPr algn="ctr" eaLnBrk="1" hangingPunct="1">
              <a:spcBef>
                <a:spcPct val="0"/>
              </a:spcBef>
              <a:buClrTx/>
              <a:buSzTx/>
              <a:buFontTx/>
              <a:buNone/>
            </a:pPr>
            <a:r>
              <a:rPr lang="zh-CN" altLang="en-US" sz="2400" b="1"/>
              <a:t>行政确认</a:t>
            </a:r>
            <a:endParaRPr lang="zh-CN" altLang="en-US" sz="2400" b="1"/>
          </a:p>
        </p:txBody>
      </p:sp>
      <p:sp>
        <p:nvSpPr>
          <p:cNvPr id="58378" name="Oval 10"/>
          <p:cNvSpPr>
            <a:spLocks noChangeArrowheads="1"/>
          </p:cNvSpPr>
          <p:nvPr/>
        </p:nvSpPr>
        <p:spPr bwMode="auto">
          <a:xfrm>
            <a:off x="8724900" y="3500438"/>
            <a:ext cx="1943100" cy="914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v"/>
              <a:defRPr sz="3200">
                <a:solidFill>
                  <a:schemeClr val="tx1"/>
                </a:solidFill>
                <a:latin typeface="Arial" panose="020B0604020202020204" pitchFamily="34" charset="0"/>
                <a:ea typeface="宋体" pitchFamily="2" charset="-122"/>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hlink"/>
              </a:buClr>
              <a:buSzPct val="70000"/>
              <a:buFont typeface="Wingdings" panose="05000000000000000000" pitchFamily="2" charset="2"/>
              <a:buChar char="v"/>
              <a:defRPr sz="2400">
                <a:solidFill>
                  <a:schemeClr val="tx1"/>
                </a:solidFill>
                <a:latin typeface="Arial" panose="020B0604020202020204" pitchFamily="34" charset="0"/>
                <a:ea typeface="宋体" pitchFamily="2" charset="-122"/>
              </a:defRPr>
            </a:lvl3pPr>
            <a:lvl4pPr marL="1600200" indent="-228600">
              <a:spcBef>
                <a:spcPct val="20000"/>
              </a:spcBef>
              <a:buClr>
                <a:schemeClr val="tx2"/>
              </a:buClr>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9pPr>
          </a:lstStyle>
          <a:p>
            <a:pPr algn="ctr" eaLnBrk="1" hangingPunct="1">
              <a:spcBef>
                <a:spcPct val="0"/>
              </a:spcBef>
              <a:buClrTx/>
              <a:buSzTx/>
              <a:buFontTx/>
              <a:buNone/>
            </a:pPr>
            <a:r>
              <a:rPr lang="zh-CN" altLang="en-US" sz="2400" b="1"/>
              <a:t>行政给付</a:t>
            </a:r>
            <a:endParaRPr lang="zh-CN" altLang="en-US" sz="2400" b="1"/>
          </a:p>
        </p:txBody>
      </p:sp>
      <p:sp>
        <p:nvSpPr>
          <p:cNvPr id="58379" name="Oval 11"/>
          <p:cNvSpPr>
            <a:spLocks noChangeArrowheads="1"/>
          </p:cNvSpPr>
          <p:nvPr/>
        </p:nvSpPr>
        <p:spPr bwMode="auto">
          <a:xfrm>
            <a:off x="1524000" y="5157788"/>
            <a:ext cx="1943100" cy="914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v"/>
              <a:defRPr sz="3200">
                <a:solidFill>
                  <a:schemeClr val="tx1"/>
                </a:solidFill>
                <a:latin typeface="Arial" panose="020B0604020202020204" pitchFamily="34" charset="0"/>
                <a:ea typeface="宋体" pitchFamily="2" charset="-122"/>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hlink"/>
              </a:buClr>
              <a:buSzPct val="70000"/>
              <a:buFont typeface="Wingdings" panose="05000000000000000000" pitchFamily="2" charset="2"/>
              <a:buChar char="v"/>
              <a:defRPr sz="2400">
                <a:solidFill>
                  <a:schemeClr val="tx1"/>
                </a:solidFill>
                <a:latin typeface="Arial" panose="020B0604020202020204" pitchFamily="34" charset="0"/>
                <a:ea typeface="宋体" pitchFamily="2" charset="-122"/>
              </a:defRPr>
            </a:lvl3pPr>
            <a:lvl4pPr marL="1600200" indent="-228600">
              <a:spcBef>
                <a:spcPct val="20000"/>
              </a:spcBef>
              <a:buClr>
                <a:schemeClr val="tx2"/>
              </a:buClr>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9pPr>
          </a:lstStyle>
          <a:p>
            <a:pPr algn="ctr" eaLnBrk="1" hangingPunct="1">
              <a:spcBef>
                <a:spcPct val="0"/>
              </a:spcBef>
              <a:buClrTx/>
              <a:buSzTx/>
              <a:buFontTx/>
              <a:buNone/>
            </a:pPr>
            <a:r>
              <a:rPr lang="zh-CN" altLang="en-US" sz="2400" b="1"/>
              <a:t>行政裁决</a:t>
            </a:r>
            <a:endParaRPr lang="zh-CN" altLang="en-US" sz="2400" b="1"/>
          </a:p>
        </p:txBody>
      </p:sp>
      <p:sp>
        <p:nvSpPr>
          <p:cNvPr id="58380" name="Oval 12"/>
          <p:cNvSpPr>
            <a:spLocks noChangeArrowheads="1"/>
          </p:cNvSpPr>
          <p:nvPr/>
        </p:nvSpPr>
        <p:spPr bwMode="auto">
          <a:xfrm>
            <a:off x="8724900" y="5229225"/>
            <a:ext cx="1943100" cy="914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v"/>
              <a:defRPr sz="3200">
                <a:solidFill>
                  <a:schemeClr val="tx1"/>
                </a:solidFill>
                <a:latin typeface="Arial" panose="020B0604020202020204" pitchFamily="34" charset="0"/>
                <a:ea typeface="宋体" pitchFamily="2" charset="-122"/>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hlink"/>
              </a:buClr>
              <a:buSzPct val="70000"/>
              <a:buFont typeface="Wingdings" panose="05000000000000000000" pitchFamily="2" charset="2"/>
              <a:buChar char="v"/>
              <a:defRPr sz="2400">
                <a:solidFill>
                  <a:schemeClr val="tx1"/>
                </a:solidFill>
                <a:latin typeface="Arial" panose="020B0604020202020204" pitchFamily="34" charset="0"/>
                <a:ea typeface="宋体" pitchFamily="2" charset="-122"/>
              </a:defRPr>
            </a:lvl3pPr>
            <a:lvl4pPr marL="1600200" indent="-228600">
              <a:spcBef>
                <a:spcPct val="20000"/>
              </a:spcBef>
              <a:buClr>
                <a:schemeClr val="tx2"/>
              </a:buClr>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9pPr>
          </a:lstStyle>
          <a:p>
            <a:pPr algn="ctr" eaLnBrk="1" hangingPunct="1">
              <a:spcBef>
                <a:spcPct val="0"/>
              </a:spcBef>
              <a:buClrTx/>
              <a:buSzTx/>
              <a:buFontTx/>
              <a:buNone/>
            </a:pPr>
            <a:r>
              <a:rPr lang="zh-CN" altLang="en-US" sz="2400" b="1"/>
              <a:t>行政合同</a:t>
            </a:r>
            <a:endParaRPr lang="zh-CN" altLang="en-US" sz="2400" b="1"/>
          </a:p>
        </p:txBody>
      </p:sp>
      <p:sp>
        <p:nvSpPr>
          <p:cNvPr id="58381" name="Oval 13"/>
          <p:cNvSpPr>
            <a:spLocks noChangeArrowheads="1"/>
          </p:cNvSpPr>
          <p:nvPr/>
        </p:nvSpPr>
        <p:spPr bwMode="auto">
          <a:xfrm>
            <a:off x="5087938" y="5229225"/>
            <a:ext cx="1943100" cy="914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v"/>
              <a:defRPr sz="3200">
                <a:solidFill>
                  <a:schemeClr val="tx1"/>
                </a:solidFill>
                <a:latin typeface="Arial" panose="020B0604020202020204" pitchFamily="34" charset="0"/>
                <a:ea typeface="宋体" pitchFamily="2" charset="-122"/>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hlink"/>
              </a:buClr>
              <a:buSzPct val="70000"/>
              <a:buFont typeface="Wingdings" panose="05000000000000000000" pitchFamily="2" charset="2"/>
              <a:buChar char="v"/>
              <a:defRPr sz="2400">
                <a:solidFill>
                  <a:schemeClr val="tx1"/>
                </a:solidFill>
                <a:latin typeface="Arial" panose="020B0604020202020204" pitchFamily="34" charset="0"/>
                <a:ea typeface="宋体" pitchFamily="2" charset="-122"/>
              </a:defRPr>
            </a:lvl3pPr>
            <a:lvl4pPr marL="1600200" indent="-228600">
              <a:spcBef>
                <a:spcPct val="20000"/>
              </a:spcBef>
              <a:buClr>
                <a:schemeClr val="tx2"/>
              </a:buClr>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9pPr>
          </a:lstStyle>
          <a:p>
            <a:pPr algn="ctr" eaLnBrk="1" hangingPunct="1">
              <a:spcBef>
                <a:spcPct val="0"/>
              </a:spcBef>
              <a:buClrTx/>
              <a:buSzTx/>
              <a:buFontTx/>
              <a:buNone/>
            </a:pPr>
            <a:r>
              <a:rPr lang="zh-CN" altLang="en-US" sz="2400" b="1"/>
              <a:t>其它行政行为</a:t>
            </a:r>
            <a:endParaRPr lang="zh-CN" altLang="en-US" sz="24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三 行政行为的救济与监督 </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2827973" y="2492376"/>
            <a:ext cx="2087562" cy="187325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v"/>
              <a:defRPr sz="3200">
                <a:solidFill>
                  <a:schemeClr val="tx1"/>
                </a:solidFill>
                <a:latin typeface="Arial" panose="020B0604020202020204" pitchFamily="34" charset="0"/>
                <a:ea typeface="宋体" pitchFamily="2" charset="-122"/>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hlink"/>
              </a:buClr>
              <a:buSzPct val="70000"/>
              <a:buFont typeface="Wingdings" panose="05000000000000000000" pitchFamily="2" charset="2"/>
              <a:buChar char="v"/>
              <a:defRPr sz="2400">
                <a:solidFill>
                  <a:schemeClr val="tx1"/>
                </a:solidFill>
                <a:latin typeface="Arial" panose="020B0604020202020204" pitchFamily="34" charset="0"/>
                <a:ea typeface="宋体" pitchFamily="2" charset="-122"/>
              </a:defRPr>
            </a:lvl3pPr>
            <a:lvl4pPr marL="1600200" indent="-228600">
              <a:spcBef>
                <a:spcPct val="20000"/>
              </a:spcBef>
              <a:buClr>
                <a:schemeClr val="tx2"/>
              </a:buClr>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9pPr>
          </a:lstStyle>
          <a:p>
            <a:pPr algn="ctr" eaLnBrk="1" hangingPunct="1">
              <a:spcBef>
                <a:spcPct val="0"/>
              </a:spcBef>
              <a:buClrTx/>
              <a:buSzTx/>
              <a:buFontTx/>
              <a:buNone/>
            </a:pPr>
            <a:r>
              <a:rPr lang="zh-CN" altLang="en-US" sz="2400" b="1" dirty="0">
                <a:latin typeface="Times New Roman" panose="02020603050405020304" pitchFamily="18" charset="0"/>
              </a:rPr>
              <a:t>救济和监督</a:t>
            </a:r>
            <a:endParaRPr lang="zh-CN" altLang="en-US" sz="2400" b="1" dirty="0">
              <a:latin typeface="Times New Roman" panose="02020603050405020304" pitchFamily="18" charset="0"/>
            </a:endParaRPr>
          </a:p>
        </p:txBody>
      </p:sp>
      <p:sp>
        <p:nvSpPr>
          <p:cNvPr id="59395" name="Oval 3"/>
          <p:cNvSpPr>
            <a:spLocks noChangeArrowheads="1"/>
          </p:cNvSpPr>
          <p:nvPr/>
        </p:nvSpPr>
        <p:spPr bwMode="auto">
          <a:xfrm>
            <a:off x="6311901" y="4581526"/>
            <a:ext cx="2016125" cy="1058863"/>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v"/>
              <a:defRPr sz="3200">
                <a:solidFill>
                  <a:schemeClr val="tx1"/>
                </a:solidFill>
                <a:latin typeface="Arial" panose="020B0604020202020204" pitchFamily="34" charset="0"/>
                <a:ea typeface="宋体" pitchFamily="2" charset="-122"/>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hlink"/>
              </a:buClr>
              <a:buSzPct val="70000"/>
              <a:buFont typeface="Wingdings" panose="05000000000000000000" pitchFamily="2" charset="2"/>
              <a:buChar char="v"/>
              <a:defRPr sz="2400">
                <a:solidFill>
                  <a:schemeClr val="tx1"/>
                </a:solidFill>
                <a:latin typeface="Arial" panose="020B0604020202020204" pitchFamily="34" charset="0"/>
                <a:ea typeface="宋体" pitchFamily="2" charset="-122"/>
              </a:defRPr>
            </a:lvl3pPr>
            <a:lvl4pPr marL="1600200" indent="-228600">
              <a:spcBef>
                <a:spcPct val="20000"/>
              </a:spcBef>
              <a:buClr>
                <a:schemeClr val="tx2"/>
              </a:buClr>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9pPr>
          </a:lstStyle>
          <a:p>
            <a:pPr algn="ctr" eaLnBrk="1" hangingPunct="1">
              <a:spcBef>
                <a:spcPct val="0"/>
              </a:spcBef>
              <a:buClrTx/>
              <a:buSzTx/>
              <a:buFontTx/>
              <a:buNone/>
            </a:pPr>
            <a:endParaRPr lang="zh-CN" altLang="zh-CN" sz="1800" b="1">
              <a:latin typeface="Times New Roman" panose="02020603050405020304" pitchFamily="18" charset="0"/>
            </a:endParaRPr>
          </a:p>
        </p:txBody>
      </p:sp>
      <p:sp>
        <p:nvSpPr>
          <p:cNvPr id="59396" name="Oval 4"/>
          <p:cNvSpPr>
            <a:spLocks noChangeArrowheads="1"/>
          </p:cNvSpPr>
          <p:nvPr/>
        </p:nvSpPr>
        <p:spPr bwMode="auto">
          <a:xfrm>
            <a:off x="6167438" y="1052513"/>
            <a:ext cx="1922462" cy="914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v"/>
              <a:defRPr sz="3200">
                <a:solidFill>
                  <a:schemeClr val="tx1"/>
                </a:solidFill>
                <a:latin typeface="Arial" panose="020B0604020202020204" pitchFamily="34" charset="0"/>
                <a:ea typeface="宋体" pitchFamily="2" charset="-122"/>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hlink"/>
              </a:buClr>
              <a:buSzPct val="70000"/>
              <a:buFont typeface="Wingdings" panose="05000000000000000000" pitchFamily="2" charset="2"/>
              <a:buChar char="v"/>
              <a:defRPr sz="2400">
                <a:solidFill>
                  <a:schemeClr val="tx1"/>
                </a:solidFill>
                <a:latin typeface="Arial" panose="020B0604020202020204" pitchFamily="34" charset="0"/>
                <a:ea typeface="宋体" pitchFamily="2" charset="-122"/>
              </a:defRPr>
            </a:lvl3pPr>
            <a:lvl4pPr marL="1600200" indent="-228600">
              <a:spcBef>
                <a:spcPct val="20000"/>
              </a:spcBef>
              <a:buClr>
                <a:schemeClr val="tx2"/>
              </a:buClr>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9pPr>
          </a:lstStyle>
          <a:p>
            <a:pPr algn="ctr" eaLnBrk="1" hangingPunct="1">
              <a:spcBef>
                <a:spcPct val="0"/>
              </a:spcBef>
              <a:buClrTx/>
              <a:buSzTx/>
              <a:buFontTx/>
              <a:buNone/>
            </a:pPr>
            <a:r>
              <a:rPr lang="zh-CN" altLang="en-US" sz="2800" b="1">
                <a:latin typeface="Times New Roman" panose="02020603050405020304" pitchFamily="18" charset="0"/>
              </a:rPr>
              <a:t>申诉</a:t>
            </a:r>
            <a:endParaRPr lang="zh-CN" altLang="en-US" sz="2800" b="1">
              <a:latin typeface="Times New Roman" panose="02020603050405020304" pitchFamily="18" charset="0"/>
            </a:endParaRPr>
          </a:p>
        </p:txBody>
      </p:sp>
      <p:sp>
        <p:nvSpPr>
          <p:cNvPr id="59397" name="Line 5"/>
          <p:cNvSpPr>
            <a:spLocks noChangeShapeType="1"/>
          </p:cNvSpPr>
          <p:nvPr/>
        </p:nvSpPr>
        <p:spPr bwMode="auto">
          <a:xfrm flipV="1">
            <a:off x="5159375" y="1916114"/>
            <a:ext cx="1081088" cy="11525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8" name="Line 6"/>
          <p:cNvSpPr>
            <a:spLocks noChangeShapeType="1"/>
          </p:cNvSpPr>
          <p:nvPr/>
        </p:nvSpPr>
        <p:spPr bwMode="auto">
          <a:xfrm>
            <a:off x="5159376" y="4797426"/>
            <a:ext cx="1152525" cy="3603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9" name="Line 7"/>
          <p:cNvSpPr>
            <a:spLocks noChangeShapeType="1"/>
          </p:cNvSpPr>
          <p:nvPr/>
        </p:nvSpPr>
        <p:spPr bwMode="auto">
          <a:xfrm>
            <a:off x="5159376" y="3860800"/>
            <a:ext cx="115252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0" name="Oval 8"/>
          <p:cNvSpPr>
            <a:spLocks noChangeArrowheads="1"/>
          </p:cNvSpPr>
          <p:nvPr/>
        </p:nvSpPr>
        <p:spPr bwMode="auto">
          <a:xfrm>
            <a:off x="6240464" y="3284538"/>
            <a:ext cx="2016125" cy="914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v"/>
              <a:defRPr sz="3200">
                <a:solidFill>
                  <a:schemeClr val="tx1"/>
                </a:solidFill>
                <a:latin typeface="Arial" panose="020B0604020202020204" pitchFamily="34" charset="0"/>
                <a:ea typeface="宋体" pitchFamily="2" charset="-122"/>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hlink"/>
              </a:buClr>
              <a:buSzPct val="70000"/>
              <a:buFont typeface="Wingdings" panose="05000000000000000000" pitchFamily="2" charset="2"/>
              <a:buChar char="v"/>
              <a:defRPr sz="2400">
                <a:solidFill>
                  <a:schemeClr val="tx1"/>
                </a:solidFill>
                <a:latin typeface="Arial" panose="020B0604020202020204" pitchFamily="34" charset="0"/>
                <a:ea typeface="宋体" pitchFamily="2" charset="-122"/>
              </a:defRPr>
            </a:lvl3pPr>
            <a:lvl4pPr marL="1600200" indent="-228600">
              <a:spcBef>
                <a:spcPct val="20000"/>
              </a:spcBef>
              <a:buClr>
                <a:schemeClr val="tx2"/>
              </a:buClr>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9pPr>
          </a:lstStyle>
          <a:p>
            <a:pPr algn="ctr" eaLnBrk="1" hangingPunct="1">
              <a:spcBef>
                <a:spcPct val="0"/>
              </a:spcBef>
              <a:buClrTx/>
              <a:buSzTx/>
              <a:buFontTx/>
              <a:buNone/>
            </a:pPr>
            <a:r>
              <a:rPr lang="zh-CN" altLang="en-US" sz="2400" b="1" dirty="0"/>
              <a:t>行政诉讼</a:t>
            </a:r>
            <a:endParaRPr lang="zh-CN" altLang="en-US" sz="2400" b="1" dirty="0">
              <a:latin typeface="Times New Roman" panose="02020603050405020304" pitchFamily="18" charset="0"/>
            </a:endParaRPr>
          </a:p>
        </p:txBody>
      </p:sp>
      <p:sp>
        <p:nvSpPr>
          <p:cNvPr id="59401" name="Oval 9"/>
          <p:cNvSpPr>
            <a:spLocks noChangeArrowheads="1"/>
          </p:cNvSpPr>
          <p:nvPr/>
        </p:nvSpPr>
        <p:spPr bwMode="auto">
          <a:xfrm>
            <a:off x="6240463" y="2276475"/>
            <a:ext cx="1943100" cy="9144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v"/>
              <a:defRPr sz="3200">
                <a:solidFill>
                  <a:schemeClr val="tx1"/>
                </a:solidFill>
                <a:latin typeface="Arial" panose="020B0604020202020204" pitchFamily="34" charset="0"/>
                <a:ea typeface="宋体" pitchFamily="2" charset="-122"/>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hlink"/>
              </a:buClr>
              <a:buSzPct val="70000"/>
              <a:buFont typeface="Wingdings" panose="05000000000000000000" pitchFamily="2" charset="2"/>
              <a:buChar char="v"/>
              <a:defRPr sz="2400">
                <a:solidFill>
                  <a:schemeClr val="tx1"/>
                </a:solidFill>
                <a:latin typeface="Arial" panose="020B0604020202020204" pitchFamily="34" charset="0"/>
                <a:ea typeface="宋体" pitchFamily="2" charset="-122"/>
              </a:defRPr>
            </a:lvl3pPr>
            <a:lvl4pPr marL="1600200" indent="-228600">
              <a:spcBef>
                <a:spcPct val="20000"/>
              </a:spcBef>
              <a:buClr>
                <a:schemeClr val="tx2"/>
              </a:buClr>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9pPr>
          </a:lstStyle>
          <a:p>
            <a:pPr algn="ctr" eaLnBrk="1" hangingPunct="1">
              <a:spcBef>
                <a:spcPct val="0"/>
              </a:spcBef>
              <a:buClrTx/>
              <a:buSzTx/>
              <a:buFontTx/>
              <a:buNone/>
            </a:pPr>
            <a:r>
              <a:rPr lang="zh-CN" altLang="en-US" sz="2400" b="1"/>
              <a:t>行政复议</a:t>
            </a:r>
            <a:endParaRPr lang="zh-CN" altLang="en-US" sz="2400" b="1"/>
          </a:p>
          <a:p>
            <a:pPr algn="ctr" eaLnBrk="1" hangingPunct="1">
              <a:spcBef>
                <a:spcPct val="0"/>
              </a:spcBef>
              <a:buClrTx/>
              <a:buSzTx/>
              <a:buFontTx/>
              <a:buNone/>
            </a:pPr>
            <a:endParaRPr lang="en-US" altLang="zh-CN" sz="2400" b="1">
              <a:latin typeface="Times New Roman" panose="02020603050405020304" pitchFamily="18" charset="0"/>
            </a:endParaRPr>
          </a:p>
        </p:txBody>
      </p:sp>
      <p:sp>
        <p:nvSpPr>
          <p:cNvPr id="59402" name="Line 10"/>
          <p:cNvSpPr>
            <a:spLocks noChangeShapeType="1"/>
          </p:cNvSpPr>
          <p:nvPr/>
        </p:nvSpPr>
        <p:spPr bwMode="auto">
          <a:xfrm flipV="1">
            <a:off x="5232400" y="2924176"/>
            <a:ext cx="1079500" cy="5048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3" name="Rectangle 11"/>
          <p:cNvSpPr>
            <a:spLocks noChangeArrowheads="1"/>
          </p:cNvSpPr>
          <p:nvPr/>
        </p:nvSpPr>
        <p:spPr bwMode="auto">
          <a:xfrm>
            <a:off x="6311901" y="4797425"/>
            <a:ext cx="1871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65000"/>
              <a:buFont typeface="Wingdings" panose="05000000000000000000" pitchFamily="2" charset="2"/>
              <a:buChar char="v"/>
              <a:defRPr sz="3200">
                <a:solidFill>
                  <a:schemeClr val="tx1"/>
                </a:solidFill>
                <a:latin typeface="Arial" panose="020B0604020202020204" pitchFamily="34" charset="0"/>
                <a:ea typeface="宋体" pitchFamily="2" charset="-122"/>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hlink"/>
              </a:buClr>
              <a:buSzPct val="70000"/>
              <a:buFont typeface="Wingdings" panose="05000000000000000000" pitchFamily="2" charset="2"/>
              <a:buChar char="v"/>
              <a:defRPr sz="2400">
                <a:solidFill>
                  <a:schemeClr val="tx1"/>
                </a:solidFill>
                <a:latin typeface="Arial" panose="020B0604020202020204" pitchFamily="34" charset="0"/>
                <a:ea typeface="宋体" pitchFamily="2" charset="-122"/>
              </a:defRPr>
            </a:lvl3pPr>
            <a:lvl4pPr marL="1600200" indent="-228600">
              <a:spcBef>
                <a:spcPct val="20000"/>
              </a:spcBef>
              <a:buClr>
                <a:schemeClr val="tx2"/>
              </a:buClr>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itchFamily="2" charset="-122"/>
              </a:defRPr>
            </a:lvl9pPr>
          </a:lstStyle>
          <a:p>
            <a:pPr eaLnBrk="1" hangingPunct="1">
              <a:spcBef>
                <a:spcPct val="0"/>
              </a:spcBef>
              <a:buClrTx/>
              <a:buSzTx/>
              <a:buFontTx/>
              <a:buNone/>
            </a:pPr>
            <a:r>
              <a:rPr lang="en-US" altLang="zh-CN" sz="1800" b="1"/>
              <a:t>     </a:t>
            </a:r>
            <a:r>
              <a:rPr lang="zh-CN" altLang="en-US" sz="2400" b="1"/>
              <a:t>行政赔偿</a:t>
            </a:r>
            <a:endParaRPr lang="zh-CN" altLang="en-US" sz="24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rrowheads="1"/>
          </p:cNvSpPr>
          <p:nvPr>
            <p:ph type="title"/>
          </p:nvPr>
        </p:nvSpPr>
        <p:spPr/>
        <p:txBody>
          <a:bodyPr/>
          <a:lstStyle/>
          <a:p>
            <a:pPr eaLnBrk="1" hangingPunct="1">
              <a:defRPr/>
            </a:pPr>
            <a:endParaRPr lang="zh-CN" altLang="zh-CN"/>
          </a:p>
        </p:txBody>
      </p:sp>
      <p:sp>
        <p:nvSpPr>
          <p:cNvPr id="60419" name="Rectangle 3"/>
          <p:cNvSpPr>
            <a:spLocks noGrp="1" noRot="1" noChangeArrowheads="1"/>
          </p:cNvSpPr>
          <p:nvPr>
            <p:ph type="body" idx="1"/>
          </p:nvPr>
        </p:nvSpPr>
        <p:spPr/>
        <p:txBody>
          <a:bodyPr/>
          <a:lstStyle/>
          <a:p>
            <a:r>
              <a:rPr lang="en-US" altLang="zh-CN" dirty="0"/>
              <a:t>《</a:t>
            </a:r>
            <a:r>
              <a:rPr lang="zh-CN" altLang="en-US" dirty="0"/>
              <a:t>行政许可法</a:t>
            </a:r>
            <a:r>
              <a:rPr lang="en-US" altLang="zh-CN" dirty="0"/>
              <a:t>》</a:t>
            </a:r>
            <a:r>
              <a:rPr lang="zh-CN" altLang="en-US" dirty="0"/>
              <a:t>第七条   公民、法人或者其他组织对行政机关实施行政许可，享有</a:t>
            </a:r>
            <a:r>
              <a:rPr lang="zh-CN" altLang="en-US" dirty="0">
                <a:solidFill>
                  <a:srgbClr val="FF0000"/>
                </a:solidFill>
              </a:rPr>
              <a:t>陈述权、申辩权</a:t>
            </a:r>
            <a:r>
              <a:rPr lang="zh-CN" altLang="en-US" dirty="0"/>
              <a:t>；有权依法</a:t>
            </a:r>
            <a:r>
              <a:rPr lang="zh-CN" altLang="en-US" dirty="0">
                <a:solidFill>
                  <a:srgbClr val="FF0000"/>
                </a:solidFill>
              </a:rPr>
              <a:t>申请行政复议</a:t>
            </a:r>
            <a:r>
              <a:rPr lang="zh-CN" altLang="en-US" dirty="0"/>
              <a:t>或者</a:t>
            </a:r>
            <a:r>
              <a:rPr lang="zh-CN" altLang="en-US" dirty="0">
                <a:solidFill>
                  <a:srgbClr val="FF0000"/>
                </a:solidFill>
              </a:rPr>
              <a:t>提起行政诉讼</a:t>
            </a:r>
            <a:r>
              <a:rPr lang="zh-CN" altLang="en-US" dirty="0"/>
              <a:t>；其合法权益因行政机关违法实施行政许可受到损害的，有权依法要求赔偿。</a:t>
            </a:r>
            <a:endParaRPr lang="zh-CN" altLang="en-US" dirty="0"/>
          </a:p>
          <a:p>
            <a:pPr eaLnBrk="1" hangingPunct="1"/>
            <a:endParaRPr lang="en-US" altLang="zh-CN" dirty="0"/>
          </a:p>
          <a:p>
            <a:r>
              <a:rPr lang="en-US" altLang="zh-CN" dirty="0"/>
              <a:t>《</a:t>
            </a:r>
            <a:r>
              <a:rPr lang="zh-CN" altLang="en-US" dirty="0"/>
              <a:t>治安管理处罚法</a:t>
            </a:r>
            <a:r>
              <a:rPr lang="en-US" altLang="zh-CN" dirty="0"/>
              <a:t>》</a:t>
            </a:r>
            <a:r>
              <a:rPr lang="zh-CN" altLang="en-US" dirty="0"/>
              <a:t>第一百零二条  被处罚人对治安管理处罚决定不服的，可以依法</a:t>
            </a:r>
            <a:r>
              <a:rPr lang="zh-CN" altLang="en-US" dirty="0">
                <a:solidFill>
                  <a:srgbClr val="FF0000"/>
                </a:solidFill>
              </a:rPr>
              <a:t>申请行政复议</a:t>
            </a:r>
            <a:r>
              <a:rPr lang="zh-CN" altLang="en-US" dirty="0"/>
              <a:t>或者</a:t>
            </a:r>
            <a:r>
              <a:rPr lang="zh-CN" altLang="en-US" dirty="0">
                <a:solidFill>
                  <a:srgbClr val="FF0000"/>
                </a:solidFill>
              </a:rPr>
              <a:t>提起行政诉讼</a:t>
            </a:r>
            <a:r>
              <a:rPr lang="zh-CN" altLang="en-US" dirty="0"/>
              <a:t>。</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rrowheads="1"/>
          </p:cNvSpPr>
          <p:nvPr>
            <p:ph type="title"/>
          </p:nvPr>
        </p:nvSpPr>
        <p:spPr/>
        <p:txBody>
          <a:bodyPr/>
          <a:lstStyle/>
          <a:p>
            <a:pPr eaLnBrk="1" hangingPunct="1">
              <a:defRPr/>
            </a:pPr>
            <a:endParaRPr lang="zh-CN" altLang="zh-CN"/>
          </a:p>
        </p:txBody>
      </p:sp>
      <p:sp>
        <p:nvSpPr>
          <p:cNvPr id="61443" name="Rectangle 3"/>
          <p:cNvSpPr>
            <a:spLocks noGrp="1" noRot="1" noChangeArrowheads="1"/>
          </p:cNvSpPr>
          <p:nvPr>
            <p:ph type="body" idx="1"/>
          </p:nvPr>
        </p:nvSpPr>
        <p:spPr/>
        <p:txBody>
          <a:bodyPr>
            <a:normAutofit fontScale="92500" lnSpcReduction="10000"/>
          </a:bodyPr>
          <a:lstStyle/>
          <a:p>
            <a:pPr eaLnBrk="1" hangingPunct="1">
              <a:lnSpc>
                <a:spcPct val="90000"/>
              </a:lnSpc>
            </a:pPr>
            <a:r>
              <a:rPr lang="en-US" altLang="zh-CN" dirty="0"/>
              <a:t>《</a:t>
            </a:r>
            <a:r>
              <a:rPr lang="zh-CN" altLang="en-US" dirty="0"/>
              <a:t>行政处罚法</a:t>
            </a:r>
            <a:r>
              <a:rPr lang="en-US" altLang="zh-CN" dirty="0"/>
              <a:t>》</a:t>
            </a:r>
            <a:r>
              <a:rPr lang="zh-CN" altLang="en-US" dirty="0"/>
              <a:t>第六条　公民、法人或者其他组织对行政机关所给予的行政处罚，享有</a:t>
            </a:r>
            <a:r>
              <a:rPr lang="zh-CN" altLang="en-US" dirty="0">
                <a:solidFill>
                  <a:srgbClr val="FF0000"/>
                </a:solidFill>
              </a:rPr>
              <a:t>陈述权、申辩权</a:t>
            </a:r>
            <a:r>
              <a:rPr lang="zh-CN" altLang="en-US" dirty="0"/>
              <a:t>；对行政处罚不服的，有权依法</a:t>
            </a:r>
            <a:r>
              <a:rPr lang="zh-CN" altLang="en-US" dirty="0">
                <a:solidFill>
                  <a:srgbClr val="FF0000"/>
                </a:solidFill>
              </a:rPr>
              <a:t>申请行政复议或者提起行政诉讼</a:t>
            </a:r>
            <a:r>
              <a:rPr lang="zh-CN" altLang="en-US" dirty="0"/>
              <a:t>。</a:t>
            </a:r>
            <a:endParaRPr lang="zh-CN" altLang="en-US" dirty="0"/>
          </a:p>
          <a:p>
            <a:pPr eaLnBrk="1" hangingPunct="1">
              <a:lnSpc>
                <a:spcPct val="90000"/>
              </a:lnSpc>
            </a:pPr>
            <a:r>
              <a:rPr lang="zh-CN" altLang="en-US" dirty="0"/>
              <a:t>　　公民、法人或者其他组织因行政机关违法给予行政处罚受到损害的，有权依法提出赔偿要求。</a:t>
            </a:r>
            <a:endParaRPr lang="en-US" altLang="zh-CN" dirty="0"/>
          </a:p>
          <a:p>
            <a:pPr eaLnBrk="1" hangingPunct="1">
              <a:lnSpc>
                <a:spcPct val="90000"/>
              </a:lnSpc>
            </a:pPr>
            <a:endParaRPr lang="en-US" altLang="zh-CN" dirty="0"/>
          </a:p>
          <a:p>
            <a:r>
              <a:rPr lang="en-US" altLang="zh-CN" dirty="0"/>
              <a:t>《</a:t>
            </a:r>
            <a:r>
              <a:rPr lang="zh-CN" altLang="en-US" dirty="0"/>
              <a:t>行政诉讼法</a:t>
            </a:r>
            <a:r>
              <a:rPr lang="en-US" altLang="zh-CN" dirty="0"/>
              <a:t>》</a:t>
            </a:r>
            <a:r>
              <a:rPr lang="zh-CN" altLang="en-US" dirty="0"/>
              <a:t>第二条 公民、法人或者其他组织认为行政机关和行政机关工作人员的行政行为侵犯其合法权益，有权依照本法向人民法院</a:t>
            </a:r>
            <a:r>
              <a:rPr lang="zh-CN" altLang="en-US" dirty="0">
                <a:solidFill>
                  <a:srgbClr val="FF0000"/>
                </a:solidFill>
              </a:rPr>
              <a:t>提起诉讼</a:t>
            </a:r>
            <a:r>
              <a:rPr lang="zh-CN" altLang="en-US" dirty="0"/>
              <a:t>。</a:t>
            </a:r>
            <a:endParaRPr lang="zh-CN" altLang="en-US" dirty="0"/>
          </a:p>
          <a:p>
            <a:r>
              <a:rPr lang="zh-CN" altLang="en-US" dirty="0"/>
              <a:t>前款所称行政行为，包括法律、法规、规章授权的组织作出的行政行为。</a:t>
            </a:r>
            <a:endParaRPr lang="zh-CN" altLang="en-US" dirty="0"/>
          </a:p>
          <a:p>
            <a:endParaRPr lang="zh-CN" altLang="en-US" b="1" dirty="0"/>
          </a:p>
          <a:p>
            <a:pPr eaLnBrk="1" hangingPunct="1">
              <a:lnSpc>
                <a:spcPct val="90000"/>
              </a:lnSpc>
            </a:pPr>
            <a:endParaRPr lang="zh-CN" altLang="en-US" b="1" dirty="0"/>
          </a:p>
          <a:p>
            <a:pPr eaLnBrk="1" hangingPunct="1">
              <a:lnSpc>
                <a:spcPct val="90000"/>
              </a:lnSpc>
            </a:pP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四 </a:t>
            </a:r>
            <a:r>
              <a:rPr lang="zh-CN" altLang="en-US" dirty="0" smtClean="0"/>
              <a:t>应急状态</a:t>
            </a:r>
            <a:r>
              <a:rPr lang="zh-CN" altLang="en-US" dirty="0"/>
              <a:t>下的行政法</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一 行政法的基本原则</a:t>
            </a:r>
            <a:endParaRPr lang="en-US" altLang="zh-CN" dirty="0"/>
          </a:p>
          <a:p>
            <a:r>
              <a:rPr lang="zh-CN" altLang="en-US" dirty="0"/>
              <a:t>二 行政行为的种类</a:t>
            </a:r>
            <a:endParaRPr lang="en-US" altLang="zh-CN" dirty="0"/>
          </a:p>
          <a:p>
            <a:r>
              <a:rPr lang="zh-CN" altLang="en-US" dirty="0"/>
              <a:t>三 行政行为的救济与监督</a:t>
            </a:r>
            <a:endParaRPr lang="en-US" altLang="zh-CN" dirty="0"/>
          </a:p>
          <a:p>
            <a:r>
              <a:rPr lang="zh-CN" altLang="en-US" dirty="0"/>
              <a:t>四 </a:t>
            </a:r>
            <a:r>
              <a:rPr lang="zh-CN" altLang="en-US" dirty="0" smtClean="0"/>
              <a:t>应急状态</a:t>
            </a:r>
            <a:r>
              <a:rPr lang="zh-CN" altLang="en-US" dirty="0"/>
              <a:t>下的</a:t>
            </a:r>
            <a:r>
              <a:rPr lang="zh-CN" altLang="en-US" dirty="0" smtClean="0"/>
              <a:t>行政法</a:t>
            </a:r>
            <a:endParaRPr lang="en-US" altLang="zh-CN" dirty="0" smtClean="0"/>
          </a:p>
          <a:p>
            <a:r>
              <a:rPr lang="zh-CN" altLang="en-US" dirty="0" smtClean="0"/>
              <a:t>五 讨论：应急状态下的“法无授权不可为”</a:t>
            </a:r>
            <a:endParaRPr lang="zh-CN" altLang="en-US" dirty="0" smtClean="0"/>
          </a:p>
          <a:p>
            <a:r>
              <a:rPr lang="zh-CN" altLang="en-US" dirty="0"/>
              <a:t>六</a:t>
            </a:r>
            <a:r>
              <a:rPr lang="en-US" altLang="zh-CN" dirty="0"/>
              <a:t> </a:t>
            </a:r>
            <a:r>
              <a:rPr lang="zh-CN" altLang="en-US" dirty="0"/>
              <a:t>小结</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5" name="内容占位符 4"/>
          <p:cNvPicPr>
            <a:picLocks noChangeAspect="1"/>
          </p:cNvPicPr>
          <p:nvPr>
            <p:ph idx="1"/>
          </p:nvPr>
        </p:nvPicPr>
        <p:blipFill>
          <a:blip r:embed="rId1"/>
          <a:stretch>
            <a:fillRect/>
          </a:stretch>
        </p:blipFill>
        <p:spPr>
          <a:xfrm>
            <a:off x="3910965" y="1825625"/>
            <a:ext cx="4368800" cy="43516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战争</a:t>
            </a:r>
            <a:r>
              <a:rPr lang="zh-CN" altLang="en-US"/>
              <a:t>状态</a:t>
            </a:r>
            <a:endParaRPr lang="zh-CN" altLang="en-US"/>
          </a:p>
        </p:txBody>
      </p:sp>
      <p:sp>
        <p:nvSpPr>
          <p:cNvPr id="3" name="内容占位符 2"/>
          <p:cNvSpPr>
            <a:spLocks noGrp="1"/>
          </p:cNvSpPr>
          <p:nvPr>
            <p:ph idx="1"/>
          </p:nvPr>
        </p:nvSpPr>
        <p:spPr/>
        <p:txBody>
          <a:bodyPr>
            <a:normAutofit fontScale="90000" lnSpcReduction="10000"/>
          </a:bodyPr>
          <a:p>
            <a:r>
              <a:rPr lang="zh-CN" altLang="en-US"/>
              <a:t>《</a:t>
            </a:r>
            <a:r>
              <a:rPr lang="zh-CN" altLang="en-US"/>
              <a:t>宪法》</a:t>
            </a:r>
            <a:endParaRPr lang="zh-CN" altLang="en-US"/>
          </a:p>
          <a:p>
            <a:r>
              <a:rPr lang="zh-CN" altLang="en-US"/>
              <a:t>第六十二条 全国人民代表大会行使下列职权：</a:t>
            </a:r>
            <a:endParaRPr lang="zh-CN" altLang="en-US"/>
          </a:p>
          <a:p>
            <a:r>
              <a:rPr lang="zh-CN" altLang="en-US"/>
              <a:t>（十五）</a:t>
            </a:r>
            <a:r>
              <a:rPr lang="zh-CN" altLang="en-US">
                <a:solidFill>
                  <a:srgbClr val="FF0000"/>
                </a:solidFill>
              </a:rPr>
              <a:t>决定战争</a:t>
            </a:r>
            <a:r>
              <a:rPr lang="zh-CN" altLang="en-US"/>
              <a:t>和和平的问题；</a:t>
            </a:r>
            <a:endParaRPr lang="zh-CN" altLang="en-US"/>
          </a:p>
          <a:p>
            <a:r>
              <a:rPr lang="zh-CN" altLang="en-US"/>
              <a:t>第六十七条 全国人民代表大会常务委员会行使下列职权：</a:t>
            </a:r>
            <a:endParaRPr lang="zh-CN" altLang="en-US"/>
          </a:p>
          <a:p>
            <a:r>
              <a:rPr lang="zh-CN" altLang="en-US"/>
              <a:t>（十九）在全国人民代表大会闭会期间，如果遇到国家遭受武装侵犯或者必须履行国际间共同防止侵略的条约的情况，</a:t>
            </a:r>
            <a:r>
              <a:rPr lang="zh-CN" altLang="en-US">
                <a:solidFill>
                  <a:srgbClr val="FF0000"/>
                </a:solidFill>
              </a:rPr>
              <a:t>决定战争状态</a:t>
            </a:r>
            <a:r>
              <a:rPr lang="zh-CN" altLang="en-US"/>
              <a:t>的宣布；</a:t>
            </a:r>
            <a:endParaRPr lang="zh-CN" altLang="en-US"/>
          </a:p>
          <a:p>
            <a:r>
              <a:rPr lang="zh-CN" altLang="en-US"/>
              <a:t>第八十条 中华人民共和国主席根据全国人民代表大会的决定和全国人民代表大会常务委员会的决定，公布法律，任免国务院总理、副总理、国务委员、各部部长、各委员会主任、审计长、秘书长，授予国家的勋章和荣誉称号，发布特赦令，宣布进入紧急状态，</a:t>
            </a:r>
            <a:r>
              <a:rPr lang="zh-CN" altLang="en-US">
                <a:solidFill>
                  <a:srgbClr val="FF0000"/>
                </a:solidFill>
              </a:rPr>
              <a:t>宣布战争状态，</a:t>
            </a:r>
            <a:r>
              <a:rPr lang="zh-CN" altLang="en-US"/>
              <a:t>发布动员令。</a:t>
            </a:r>
            <a:endParaRPr lang="zh-CN" altLang="en-US"/>
          </a:p>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smtClean="0"/>
              <a:t>《</a:t>
            </a:r>
            <a:r>
              <a:rPr lang="zh-CN" altLang="en-US" dirty="0" smtClean="0"/>
              <a:t>国防法</a:t>
            </a:r>
            <a:r>
              <a:rPr lang="en-US" altLang="zh-CN" dirty="0" smtClean="0"/>
              <a:t>》</a:t>
            </a:r>
            <a:endParaRPr lang="en-US" altLang="zh-CN" dirty="0" smtClean="0"/>
          </a:p>
          <a:p>
            <a:r>
              <a:rPr lang="zh-CN" altLang="en-US" dirty="0" smtClean="0"/>
              <a:t>第十二</a:t>
            </a:r>
            <a:r>
              <a:rPr lang="zh-CN" altLang="en-US" dirty="0"/>
              <a:t>条 全国人民代表大会依照宪法规定，</a:t>
            </a:r>
            <a:r>
              <a:rPr lang="zh-CN" altLang="en-US" dirty="0">
                <a:solidFill>
                  <a:srgbClr val="FF0000"/>
                </a:solidFill>
              </a:rPr>
              <a:t>决定战争和和平</a:t>
            </a:r>
            <a:r>
              <a:rPr lang="zh-CN" altLang="en-US" dirty="0"/>
              <a:t>的问题，并行使宪法规定的国防方面的其他职权。</a:t>
            </a:r>
            <a:endParaRPr lang="zh-CN" altLang="en-US" dirty="0"/>
          </a:p>
          <a:p>
            <a:r>
              <a:rPr lang="zh-CN" altLang="en-US" dirty="0"/>
              <a:t>全国人民代表大会常务委员会依照宪法规定，</a:t>
            </a:r>
            <a:r>
              <a:rPr lang="zh-CN" altLang="en-US" dirty="0">
                <a:solidFill>
                  <a:srgbClr val="FF0000"/>
                </a:solidFill>
              </a:rPr>
              <a:t>决定战争状态的宣布，</a:t>
            </a:r>
            <a:r>
              <a:rPr lang="zh-CN" altLang="en-US" dirty="0"/>
              <a:t>决定全国总动员或者局部动员，并行使宪法规定的国防方面的其他职权。</a:t>
            </a:r>
            <a:endParaRPr lang="zh-CN" altLang="en-US" dirty="0"/>
          </a:p>
          <a:p>
            <a:r>
              <a:rPr lang="zh-CN" altLang="en-US" dirty="0" smtClean="0"/>
              <a:t>第十三</a:t>
            </a:r>
            <a:r>
              <a:rPr lang="zh-CN" altLang="en-US" dirty="0"/>
              <a:t>条 中华人民共和国主席根据全国人民代表大会的决定和全国人民代表大会常务委员会的决定，</a:t>
            </a:r>
            <a:r>
              <a:rPr lang="zh-CN" altLang="en-US" dirty="0">
                <a:solidFill>
                  <a:srgbClr val="FF0000"/>
                </a:solidFill>
              </a:rPr>
              <a:t>宣布战争状态，</a:t>
            </a:r>
            <a:r>
              <a:rPr lang="zh-CN" altLang="en-US" dirty="0"/>
              <a:t>发布动员令，并行使宪法规定的国防方面的其他职权。</a:t>
            </a:r>
            <a:endParaRPr lang="zh-CN" altLang="en-US" dirty="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紧急</a:t>
            </a:r>
            <a:r>
              <a:rPr lang="zh-CN" altLang="en-US"/>
              <a:t>状态</a:t>
            </a:r>
            <a:endParaRPr lang="zh-CN" altLang="en-US"/>
          </a:p>
        </p:txBody>
      </p:sp>
      <p:sp>
        <p:nvSpPr>
          <p:cNvPr id="3" name="内容占位符 2"/>
          <p:cNvSpPr>
            <a:spLocks noGrp="1"/>
          </p:cNvSpPr>
          <p:nvPr>
            <p:ph idx="1"/>
          </p:nvPr>
        </p:nvSpPr>
        <p:spPr/>
        <p:txBody>
          <a:bodyPr>
            <a:normAutofit/>
          </a:bodyPr>
          <a:lstStyle/>
          <a:p>
            <a:r>
              <a:rPr lang="en-US" altLang="zh-CN" dirty="0"/>
              <a:t>《</a:t>
            </a:r>
            <a:r>
              <a:rPr lang="zh-CN" altLang="en-US" dirty="0"/>
              <a:t>宪法</a:t>
            </a:r>
            <a:r>
              <a:rPr lang="en-US" altLang="zh-CN" dirty="0" smtClean="0"/>
              <a:t>》</a:t>
            </a:r>
            <a:endParaRPr lang="en-US" altLang="zh-CN" dirty="0" smtClean="0"/>
          </a:p>
          <a:p>
            <a:r>
              <a:rPr lang="zh-CN" altLang="en-US" dirty="0"/>
              <a:t>第六十七条 全国人民代表大会常务委员会行使下列职权</a:t>
            </a:r>
            <a:r>
              <a:rPr lang="zh-CN" altLang="en-US" dirty="0" smtClean="0"/>
              <a:t>：</a:t>
            </a:r>
            <a:endParaRPr lang="en-US" altLang="zh-CN" dirty="0" smtClean="0"/>
          </a:p>
          <a:p>
            <a:r>
              <a:rPr lang="zh-CN" altLang="en-US" dirty="0"/>
              <a:t>（二十一）</a:t>
            </a:r>
            <a:r>
              <a:rPr lang="zh-CN" altLang="en-US" dirty="0">
                <a:solidFill>
                  <a:srgbClr val="FF0000"/>
                </a:solidFill>
              </a:rPr>
              <a:t>决定全国或者个别省、自治区、直辖市进入紧急状态</a:t>
            </a:r>
            <a:r>
              <a:rPr lang="zh-CN" altLang="en-US" dirty="0"/>
              <a:t>；</a:t>
            </a:r>
            <a:endParaRPr lang="en-US" altLang="zh-CN" dirty="0"/>
          </a:p>
          <a:p>
            <a:r>
              <a:rPr lang="zh-CN" altLang="en-US" dirty="0" smtClean="0"/>
              <a:t>第八十</a:t>
            </a:r>
            <a:r>
              <a:rPr lang="zh-CN" altLang="en-US" dirty="0"/>
              <a:t>条 中华人民共和国主席根据全国人民代表大会的决定和全国人民代表大会常务委员会的决定，公布法律，任免国务院总理、副总理、国务委员、各部部长、各委员会主任、审计长、秘书长，授予国家的勋章和荣誉称号，发布特赦令，</a:t>
            </a:r>
            <a:r>
              <a:rPr lang="zh-CN" altLang="en-US" dirty="0">
                <a:solidFill>
                  <a:srgbClr val="FF0000"/>
                </a:solidFill>
              </a:rPr>
              <a:t>宣布进入紧急状态，</a:t>
            </a:r>
            <a:r>
              <a:rPr lang="zh-CN" altLang="en-US" dirty="0"/>
              <a:t>宣布战争状态，发布动员令。</a:t>
            </a:r>
            <a:endParaRPr lang="zh-CN" altLang="en-US" dirty="0"/>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应急</a:t>
            </a:r>
            <a:r>
              <a:rPr lang="zh-CN" altLang="en-US"/>
              <a:t>状态</a:t>
            </a:r>
            <a:endParaRPr lang="zh-CN" altLang="en-US"/>
          </a:p>
        </p:txBody>
      </p:sp>
      <p:sp>
        <p:nvSpPr>
          <p:cNvPr id="3" name="内容占位符 2"/>
          <p:cNvSpPr>
            <a:spLocks noGrp="1"/>
          </p:cNvSpPr>
          <p:nvPr>
            <p:ph idx="1"/>
          </p:nvPr>
        </p:nvSpPr>
        <p:spPr/>
        <p:txBody>
          <a:bodyPr/>
          <a:lstStyle/>
          <a:p>
            <a:r>
              <a:rPr lang="en-US" altLang="zh-CN" dirty="0"/>
              <a:t>《</a:t>
            </a:r>
            <a:r>
              <a:rPr lang="zh-CN" altLang="en-US" dirty="0"/>
              <a:t>突发事件应对法</a:t>
            </a:r>
            <a:r>
              <a:rPr lang="en-US" altLang="zh-CN" dirty="0" smtClean="0"/>
              <a:t>》</a:t>
            </a:r>
            <a:endParaRPr lang="en-US" altLang="zh-CN" dirty="0" smtClean="0"/>
          </a:p>
          <a:p>
            <a:r>
              <a:rPr lang="zh-CN" altLang="en-US" dirty="0" smtClean="0"/>
              <a:t>第三</a:t>
            </a:r>
            <a:r>
              <a:rPr lang="zh-CN" altLang="en-US" dirty="0"/>
              <a:t>条 本法所称突发事件，是指突然发生，造成或者可能造成严重社会危害，需要采取</a:t>
            </a:r>
            <a:r>
              <a:rPr lang="zh-CN" altLang="en-US" dirty="0">
                <a:solidFill>
                  <a:srgbClr val="FF0000"/>
                </a:solidFill>
              </a:rPr>
              <a:t>应急处置措施</a:t>
            </a:r>
            <a:r>
              <a:rPr lang="zh-CN" altLang="en-US" dirty="0"/>
              <a:t>予以应对的自然灾害、事故灾难、</a:t>
            </a:r>
            <a:r>
              <a:rPr lang="zh-CN" altLang="en-US" dirty="0">
                <a:solidFill>
                  <a:srgbClr val="FF0000"/>
                </a:solidFill>
              </a:rPr>
              <a:t>公共卫生事件</a:t>
            </a:r>
            <a:r>
              <a:rPr lang="zh-CN" altLang="en-US" dirty="0"/>
              <a:t>和社会安全事件。</a:t>
            </a:r>
            <a:endParaRPr lang="zh-CN" altLang="en-US" dirty="0"/>
          </a:p>
          <a:p>
            <a:r>
              <a:rPr lang="zh-CN" altLang="en-US" dirty="0"/>
              <a:t>按照社会危害程度、影响范围等因素，自然灾害、事故灾难、公共卫生事件分为特别重大、重大、较大和一般四级。法律、行政法规或者国务院另有规定的，从其规定。</a:t>
            </a:r>
            <a:endParaRPr lang="zh-CN" altLang="en-US" dirty="0"/>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征用酒店作为隔离点</a:t>
            </a:r>
            <a:endParaRPr lang="zh-CN" altLang="en-US" dirty="0"/>
          </a:p>
        </p:txBody>
      </p:sp>
      <p:pic>
        <p:nvPicPr>
          <p:cNvPr id="4" name="内容占位符 3"/>
          <p:cNvPicPr>
            <a:picLocks noGrp="1" noChangeAspect="1"/>
          </p:cNvPicPr>
          <p:nvPr>
            <p:ph idx="1"/>
          </p:nvPr>
        </p:nvPicPr>
        <p:blipFill>
          <a:blip r:embed="rId1"/>
          <a:stretch>
            <a:fillRect/>
          </a:stretch>
        </p:blipFill>
        <p:spPr>
          <a:xfrm>
            <a:off x="5338354" y="1800202"/>
            <a:ext cx="6096000" cy="3810000"/>
          </a:xfrm>
          <a:prstGeom prst="rect">
            <a:avLst/>
          </a:prstGeom>
        </p:spPr>
      </p:pic>
      <p:pic>
        <p:nvPicPr>
          <p:cNvPr id="5" name="图片 4"/>
          <p:cNvPicPr>
            <a:picLocks noChangeAspect="1"/>
          </p:cNvPicPr>
          <p:nvPr/>
        </p:nvPicPr>
        <p:blipFill>
          <a:blip r:embed="rId2"/>
          <a:stretch>
            <a:fillRect/>
          </a:stretch>
        </p:blipFill>
        <p:spPr>
          <a:xfrm>
            <a:off x="605246" y="1690688"/>
            <a:ext cx="4219303" cy="48101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征用的法律依据</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a:t>
            </a:r>
            <a:r>
              <a:rPr lang="zh-CN" altLang="en-US" dirty="0"/>
              <a:t>宪法</a:t>
            </a:r>
            <a:r>
              <a:rPr lang="en-US" altLang="zh-CN" dirty="0"/>
              <a:t>》</a:t>
            </a:r>
            <a:r>
              <a:rPr lang="zh-CN" altLang="en-US" dirty="0"/>
              <a:t>第十三条 公民的合法的私有财产不受侵犯。</a:t>
            </a:r>
            <a:endParaRPr lang="zh-CN" altLang="en-US" dirty="0"/>
          </a:p>
          <a:p>
            <a:r>
              <a:rPr lang="zh-CN" altLang="en-US" dirty="0"/>
              <a:t>国家依照法律规定保护公民的私有财产权和继承权。</a:t>
            </a:r>
            <a:endParaRPr lang="zh-CN" altLang="en-US" dirty="0"/>
          </a:p>
          <a:p>
            <a:r>
              <a:rPr lang="zh-CN" altLang="en-US" dirty="0"/>
              <a:t>国家为了公共利益的需要，可以依照法律规定对公民的私有财产实行</a:t>
            </a:r>
            <a:r>
              <a:rPr lang="zh-CN" altLang="en-US" dirty="0">
                <a:solidFill>
                  <a:srgbClr val="FF0000"/>
                </a:solidFill>
              </a:rPr>
              <a:t>征收或者征用</a:t>
            </a:r>
            <a:r>
              <a:rPr lang="zh-CN" altLang="en-US" dirty="0"/>
              <a:t>并</a:t>
            </a:r>
            <a:r>
              <a:rPr lang="zh-CN" altLang="en-US" dirty="0">
                <a:solidFill>
                  <a:srgbClr val="FF0000"/>
                </a:solidFill>
              </a:rPr>
              <a:t>给予补偿</a:t>
            </a:r>
            <a:r>
              <a:rPr lang="zh-CN" altLang="en-US" dirty="0"/>
              <a:t>。</a:t>
            </a:r>
            <a:endParaRPr lang="en-US" altLang="zh-CN" dirty="0"/>
          </a:p>
          <a:p>
            <a:r>
              <a:rPr lang="en-US" altLang="zh-CN" dirty="0"/>
              <a:t>《</a:t>
            </a:r>
            <a:r>
              <a:rPr lang="zh-CN" altLang="en-US" dirty="0"/>
              <a:t>传染病防治法</a:t>
            </a:r>
            <a:r>
              <a:rPr lang="en-US" altLang="zh-CN" dirty="0"/>
              <a:t>》</a:t>
            </a:r>
            <a:r>
              <a:rPr lang="zh-CN" altLang="en-US" dirty="0"/>
              <a:t>四十五条 传染病暴发、流行时，根据传染病疫情控制的需要，国务院有权在全国范围或者跨省、自治区、直辖市范围内，县级以上地方人民政府有权在本行政区域内紧急调集人员或者调用储备物资，</a:t>
            </a:r>
            <a:r>
              <a:rPr lang="zh-CN" altLang="en-US" dirty="0">
                <a:solidFill>
                  <a:srgbClr val="FF0000"/>
                </a:solidFill>
              </a:rPr>
              <a:t>临时征用房屋、交通工具以及相关设施、设备</a:t>
            </a:r>
            <a:r>
              <a:rPr lang="zh-CN" altLang="en-US" dirty="0"/>
              <a:t>。</a:t>
            </a:r>
            <a:endParaRPr lang="zh-CN" altLang="en-US" dirty="0"/>
          </a:p>
          <a:p>
            <a:r>
              <a:rPr lang="zh-CN" altLang="en-US" dirty="0"/>
              <a:t>紧急调集人员的，应当按照规定给予合理报酬。临时征用房屋、交通工具以及相关设施、设备的，应当依法给予补偿；能返还的，应当及时返还。</a:t>
            </a:r>
            <a:endParaRPr lang="zh-CN" altLang="en-US" dirty="0"/>
          </a:p>
          <a:p>
            <a:r>
              <a:rPr lang="en-US" altLang="zh-CN" dirty="0"/>
              <a:t>《</a:t>
            </a:r>
            <a:r>
              <a:rPr lang="zh-CN" altLang="en-US" dirty="0"/>
              <a:t>突发事件应对法</a:t>
            </a:r>
            <a:r>
              <a:rPr lang="en-US" altLang="zh-CN" dirty="0"/>
              <a:t>》</a:t>
            </a:r>
            <a:r>
              <a:rPr lang="zh-CN" altLang="en-US" dirty="0"/>
              <a:t>第十二条 有关人民政府及其部门为应对突发事件，可以</a:t>
            </a:r>
            <a:r>
              <a:rPr lang="zh-CN" altLang="en-US" dirty="0">
                <a:solidFill>
                  <a:srgbClr val="FF0000"/>
                </a:solidFill>
              </a:rPr>
              <a:t>征用单位和个人的财产</a:t>
            </a:r>
            <a:r>
              <a:rPr lang="zh-CN" altLang="en-US" dirty="0"/>
              <a:t>。被征用的财产在使用完毕或者突发事件应急处置工作结束后，</a:t>
            </a:r>
            <a:r>
              <a:rPr lang="zh-CN" altLang="en-US" dirty="0">
                <a:solidFill>
                  <a:srgbClr val="FF0000"/>
                </a:solidFill>
              </a:rPr>
              <a:t>应当及时返还</a:t>
            </a:r>
            <a:r>
              <a:rPr lang="zh-CN" altLang="en-US" dirty="0"/>
              <a:t>。财产被征用或者征用后毁损、灭失的，应当给予补偿。</a:t>
            </a:r>
            <a:endParaRPr lang="zh-CN" altLang="en-US" dirty="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信息公布问题</a:t>
            </a:r>
            <a:endParaRPr lang="zh-CN" altLang="en-US" dirty="0"/>
          </a:p>
        </p:txBody>
      </p:sp>
      <p:pic>
        <p:nvPicPr>
          <p:cNvPr id="4" name="内容占位符 3"/>
          <p:cNvPicPr>
            <a:picLocks noGrp="1" noChangeAspect="1"/>
          </p:cNvPicPr>
          <p:nvPr>
            <p:ph idx="1"/>
          </p:nvPr>
        </p:nvPicPr>
        <p:blipFill>
          <a:blip r:embed="rId1"/>
          <a:stretch>
            <a:fillRect/>
          </a:stretch>
        </p:blipFill>
        <p:spPr>
          <a:xfrm>
            <a:off x="-129155" y="1834333"/>
            <a:ext cx="4351338" cy="4351338"/>
          </a:xfrm>
          <a:prstGeom prst="rect">
            <a:avLst/>
          </a:prstGeom>
        </p:spPr>
      </p:pic>
      <p:pic>
        <p:nvPicPr>
          <p:cNvPr id="5" name="图片 4"/>
          <p:cNvPicPr>
            <a:picLocks noChangeAspect="1"/>
          </p:cNvPicPr>
          <p:nvPr/>
        </p:nvPicPr>
        <p:blipFill>
          <a:blip r:embed="rId2"/>
          <a:stretch>
            <a:fillRect/>
          </a:stretch>
        </p:blipFill>
        <p:spPr>
          <a:xfrm>
            <a:off x="4071608" y="1812380"/>
            <a:ext cx="4963886" cy="4395243"/>
          </a:xfrm>
          <a:prstGeom prst="rect">
            <a:avLst/>
          </a:prstGeom>
        </p:spPr>
      </p:pic>
      <p:pic>
        <p:nvPicPr>
          <p:cNvPr id="6" name="图片 5"/>
          <p:cNvPicPr>
            <a:picLocks noChangeAspect="1"/>
          </p:cNvPicPr>
          <p:nvPr/>
        </p:nvPicPr>
        <p:blipFill>
          <a:blip r:embed="rId3"/>
          <a:stretch>
            <a:fillRect/>
          </a:stretch>
        </p:blipFill>
        <p:spPr>
          <a:xfrm>
            <a:off x="8690065" y="1812380"/>
            <a:ext cx="3524794" cy="524668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信息公布的法律依据</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a:t>
            </a:r>
            <a:r>
              <a:rPr lang="zh-CN" altLang="en-US" dirty="0"/>
              <a:t>传染病防治法</a:t>
            </a:r>
            <a:r>
              <a:rPr lang="en-US" altLang="zh-CN" dirty="0"/>
              <a:t>》</a:t>
            </a:r>
            <a:r>
              <a:rPr lang="zh-CN" altLang="en-US" dirty="0"/>
              <a:t>第三十八条第三款</a:t>
            </a:r>
            <a:endParaRPr lang="en-US" altLang="zh-CN" dirty="0"/>
          </a:p>
          <a:p>
            <a:r>
              <a:rPr lang="zh-CN" altLang="en-US" dirty="0"/>
              <a:t>传染病暴发、流行时，国务院卫生行政部门负责向社会公布传染病疫情信息，并可以授权省、自治区、直辖市人民政府卫生行政部门向社会公布本行政区域的传染病疫情信息。</a:t>
            </a:r>
            <a:r>
              <a:rPr lang="zh-CN" altLang="en-US" dirty="0">
                <a:solidFill>
                  <a:srgbClr val="FF0000"/>
                </a:solidFill>
              </a:rPr>
              <a:t>公布传染病疫情信息应当及时、准确</a:t>
            </a:r>
            <a:r>
              <a:rPr lang="zh-CN" altLang="en-US" b="1" dirty="0"/>
              <a:t>。</a:t>
            </a:r>
            <a:endParaRPr lang="en-US" altLang="zh-CN" b="1" dirty="0"/>
          </a:p>
          <a:p>
            <a:r>
              <a:rPr lang="en-US" altLang="zh-CN" dirty="0"/>
              <a:t>《</a:t>
            </a:r>
            <a:r>
              <a:rPr lang="zh-CN" altLang="en-US" dirty="0"/>
              <a:t>突发公共卫生事件应急条例</a:t>
            </a:r>
            <a:r>
              <a:rPr lang="en-US" altLang="zh-CN" dirty="0"/>
              <a:t>》</a:t>
            </a:r>
            <a:r>
              <a:rPr lang="zh-CN" altLang="en-US" dirty="0"/>
              <a:t>第二十五条</a:t>
            </a:r>
            <a:endParaRPr lang="en-US" altLang="zh-CN" dirty="0"/>
          </a:p>
          <a:p>
            <a:r>
              <a:rPr lang="zh-CN" altLang="en-US" dirty="0"/>
              <a:t>国家建立突发事件的</a:t>
            </a:r>
            <a:r>
              <a:rPr lang="zh-CN" altLang="en-US" dirty="0">
                <a:solidFill>
                  <a:srgbClr val="FF0000"/>
                </a:solidFill>
              </a:rPr>
              <a:t>信息发布制度</a:t>
            </a:r>
            <a:r>
              <a:rPr lang="zh-CN" altLang="en-US" dirty="0"/>
              <a:t>。国务院卫生行政主管部门负责向社会发布突发事件的信息。必要时，可以授权省、自治区、直辖市人民政府卫生行政主管部门向社会发布本行政区域内突发事件的信息。信息发布应当及时、准确、全面。</a:t>
            </a:r>
            <a:endParaRPr lang="en-US" altLang="zh-CN" dirty="0"/>
          </a:p>
          <a:p>
            <a:r>
              <a:rPr lang="en-US" altLang="zh-CN" dirty="0"/>
              <a:t>《</a:t>
            </a:r>
            <a:r>
              <a:rPr lang="zh-CN" altLang="en-US" dirty="0"/>
              <a:t>政府信息公开条例</a:t>
            </a:r>
            <a:r>
              <a:rPr lang="en-US" altLang="zh-CN" dirty="0"/>
              <a:t>》</a:t>
            </a:r>
            <a:r>
              <a:rPr lang="zh-CN" altLang="en-US" dirty="0"/>
              <a:t>第十五条</a:t>
            </a:r>
            <a:endParaRPr lang="en-US" altLang="zh-CN" dirty="0"/>
          </a:p>
          <a:p>
            <a:r>
              <a:rPr lang="zh-CN" altLang="en-US" dirty="0"/>
              <a:t>涉及商业秘密、个人隐私等公开会对第三方合法权益造成损害的政府信息，行政机关不得公开。但是，</a:t>
            </a:r>
            <a:r>
              <a:rPr lang="zh-CN" altLang="en-US" dirty="0">
                <a:solidFill>
                  <a:srgbClr val="FF0000"/>
                </a:solidFill>
              </a:rPr>
              <a:t>第三方同意公开或者行政机关认为不公开会对公共利益造成重大影响的，予以公开</a:t>
            </a:r>
            <a:r>
              <a:rPr lang="zh-CN" altLang="en-US" b="1" dirty="0"/>
              <a:t>。</a:t>
            </a:r>
            <a:endParaRPr lang="en-US" altLang="zh-CN" b="1" dirty="0"/>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问题：</a:t>
            </a:r>
            <a:r>
              <a:rPr lang="zh-CN" altLang="en-US"/>
              <a:t>信息公布的</a:t>
            </a:r>
            <a:r>
              <a:rPr lang="zh-CN" altLang="en-US" dirty="0"/>
              <a:t>标准</a:t>
            </a:r>
            <a:r>
              <a:rPr lang="en-US" altLang="zh-CN" dirty="0"/>
              <a:t>/</a:t>
            </a:r>
            <a:r>
              <a:rPr lang="zh-CN" altLang="en-US" dirty="0"/>
              <a:t>尺度在哪里？</a:t>
            </a:r>
            <a:endParaRPr lang="zh-CN" altLang="en-US" dirty="0"/>
          </a:p>
        </p:txBody>
      </p:sp>
      <p:pic>
        <p:nvPicPr>
          <p:cNvPr id="4" name="图片 3"/>
          <p:cNvPicPr>
            <a:picLocks noChangeAspect="1"/>
          </p:cNvPicPr>
          <p:nvPr/>
        </p:nvPicPr>
        <p:blipFill>
          <a:blip r:embed="rId1"/>
          <a:stretch>
            <a:fillRect/>
          </a:stretch>
        </p:blipFill>
        <p:spPr>
          <a:xfrm>
            <a:off x="1835473" y="504043"/>
            <a:ext cx="6779340" cy="42127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一 行政法的基本原则</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br>
              <a:rPr lang="en-US" altLang="zh-CN" dirty="0" smtClean="0"/>
            </a:br>
            <a:br>
              <a:rPr lang="en-US" altLang="zh-CN" dirty="0" smtClean="0"/>
            </a:br>
            <a:br>
              <a:rPr lang="en-US" altLang="zh-CN" dirty="0"/>
            </a:br>
            <a:br>
              <a:rPr lang="zh-CN" altLang="en-US" dirty="0"/>
            </a:br>
            <a:r>
              <a:rPr lang="zh-CN" altLang="en-US" dirty="0"/>
              <a:t>五 讨论</a:t>
            </a:r>
            <a:br>
              <a:rPr lang="en-US" altLang="zh-CN" dirty="0"/>
            </a:br>
            <a:r>
              <a:rPr lang="zh-CN" altLang="en-US" sz="4900" dirty="0"/>
              <a:t>应急状态下的“法无授权不可</a:t>
            </a:r>
            <a:r>
              <a:rPr lang="zh-CN" altLang="en-US" sz="4900" dirty="0" smtClean="0"/>
              <a:t>为</a:t>
            </a:r>
            <a:r>
              <a:rPr lang="zh-CN" altLang="en-US" sz="4800" dirty="0"/>
              <a:t>”</a:t>
            </a:r>
            <a:endParaRPr lang="zh-CN" altLang="en-US" sz="4900"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0000" lnSpcReduction="20000"/>
          </a:bodyPr>
          <a:lstStyle/>
          <a:p>
            <a:r>
              <a:rPr lang="zh-CN" altLang="en-US" dirty="0"/>
              <a:t>江必新：</a:t>
            </a:r>
            <a:r>
              <a:rPr lang="en-US" altLang="zh-CN" dirty="0"/>
              <a:t>《</a:t>
            </a:r>
            <a:r>
              <a:rPr lang="zh-CN" altLang="en-US" dirty="0"/>
              <a:t>要提高用法治思维和法治方式处置突发事件能力</a:t>
            </a:r>
            <a:r>
              <a:rPr lang="en-US" altLang="zh-CN" dirty="0"/>
              <a:t>》</a:t>
            </a:r>
            <a:r>
              <a:rPr lang="zh-CN" altLang="en-US" dirty="0"/>
              <a:t>（</a:t>
            </a:r>
            <a:r>
              <a:rPr lang="en-US" altLang="zh-CN" dirty="0"/>
              <a:t>《</a:t>
            </a:r>
            <a:r>
              <a:rPr lang="zh-CN" altLang="en-US" dirty="0"/>
              <a:t>求是</a:t>
            </a:r>
            <a:r>
              <a:rPr lang="en-US" altLang="zh-CN" dirty="0"/>
              <a:t>》2020</a:t>
            </a:r>
            <a:r>
              <a:rPr lang="zh-CN" altLang="en-US" dirty="0"/>
              <a:t>年第</a:t>
            </a:r>
            <a:r>
              <a:rPr lang="en-US" altLang="zh-CN" dirty="0"/>
              <a:t>5</a:t>
            </a:r>
            <a:r>
              <a:rPr lang="zh-CN" altLang="en-US" dirty="0"/>
              <a:t>期）</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江必新的主要观点是什么？</a:t>
            </a:r>
            <a:endParaRPr lang="en-US" altLang="zh-CN" dirty="0"/>
          </a:p>
          <a:p>
            <a:r>
              <a:rPr lang="zh-CN" altLang="en-US" dirty="0"/>
              <a:t>你是否同意？你的理由是什么？</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7654836" y="2378665"/>
            <a:ext cx="3039290" cy="4073571"/>
          </a:xfrm>
          <a:prstGeom prst="rect">
            <a:avLst/>
          </a:prstGeom>
        </p:spPr>
      </p:pic>
      <p:pic>
        <p:nvPicPr>
          <p:cNvPr id="6" name="图片 5"/>
          <p:cNvPicPr>
            <a:picLocks noChangeAspect="1"/>
          </p:cNvPicPr>
          <p:nvPr/>
        </p:nvPicPr>
        <p:blipFill>
          <a:blip r:embed="rId2"/>
          <a:stretch>
            <a:fillRect/>
          </a:stretch>
        </p:blipFill>
        <p:spPr>
          <a:xfrm>
            <a:off x="1030605" y="2340610"/>
            <a:ext cx="5930900" cy="244665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a:t>中共中央关于全面推进依法治国若干重大问题的决定</a:t>
            </a:r>
            <a:endParaRPr lang="zh-CN" altLang="en-US" dirty="0"/>
          </a:p>
          <a:p>
            <a:r>
              <a:rPr lang="zh-CN" altLang="en-US" dirty="0"/>
              <a:t>（二〇一四年十月二十三日中国共产党第十八届中央委员会第四次全体会议通过）</a:t>
            </a:r>
            <a:endParaRPr lang="zh-CN" altLang="en-US" dirty="0"/>
          </a:p>
          <a:p>
            <a:r>
              <a:rPr lang="zh-CN" altLang="en-US" dirty="0" smtClean="0"/>
              <a:t>三</a:t>
            </a:r>
            <a:r>
              <a:rPr lang="zh-CN" altLang="en-US" dirty="0"/>
              <a:t>、深入推进依法行政，加快建设法治</a:t>
            </a:r>
            <a:r>
              <a:rPr lang="zh-CN" altLang="en-US" dirty="0" smtClean="0"/>
              <a:t>政府</a:t>
            </a:r>
            <a:endParaRPr lang="en-US" altLang="zh-CN" dirty="0" smtClean="0"/>
          </a:p>
          <a:p>
            <a:r>
              <a:rPr lang="zh-CN" altLang="en-US" dirty="0"/>
              <a:t>（一）依法全面履行政府职能。完善行政组织和行政程序法律制度，推进机构、职能、权限、程序、责任法定化。</a:t>
            </a:r>
            <a:r>
              <a:rPr lang="zh-CN" altLang="en-US" dirty="0">
                <a:solidFill>
                  <a:srgbClr val="FF0000"/>
                </a:solidFill>
              </a:rPr>
              <a:t>行政机关要坚持法定职责必须为、法无授权不可为，</a:t>
            </a:r>
            <a:r>
              <a:rPr lang="zh-CN" altLang="en-US" dirty="0"/>
              <a:t>勇于负责、敢于担当，坚决纠正不作为、乱作为，坚决克服懒政、怠政，坚决惩处失职、渎职。行政机关不得法外设定权力，没有法律法规依据不得作出减损公民、法人和其他组织合法权益或者增加其义务的决定。推行政府权力清单制度，坚决消除权力设租寻租空间</a:t>
            </a:r>
            <a:r>
              <a:rPr lang="zh-CN" altLang="en-US" dirty="0" smtClean="0"/>
              <a:t>。</a:t>
            </a:r>
            <a:endParaRPr lang="en-US" altLang="zh-CN"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br>
              <a:rPr lang="en-US" altLang="zh-CN" dirty="0" smtClean="0"/>
            </a:br>
            <a:br>
              <a:rPr lang="en-US" altLang="zh-CN" dirty="0" smtClean="0"/>
            </a:br>
            <a:br>
              <a:rPr lang="en-US" altLang="zh-CN" dirty="0"/>
            </a:br>
            <a:br>
              <a:rPr lang="zh-CN" altLang="en-US" dirty="0"/>
            </a:br>
            <a:r>
              <a:rPr lang="zh-CN" altLang="en-US" dirty="0"/>
              <a:t>六 小结</a:t>
            </a:r>
            <a:br>
              <a:rPr lang="zh-CN" altLang="en-US" dirty="0"/>
            </a:br>
            <a:endParaRPr lang="zh-CN" altLang="en-US" sz="4900"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t>1. </a:t>
            </a:r>
            <a:r>
              <a:rPr lang="zh-CN" altLang="en-US"/>
              <a:t>行政机关应当恪守</a:t>
            </a:r>
            <a:r>
              <a:rPr lang="en-US" altLang="zh-CN"/>
              <a:t>“</a:t>
            </a:r>
            <a:r>
              <a:rPr lang="zh-CN" altLang="en-US"/>
              <a:t>法无授权不可为</a:t>
            </a:r>
            <a:r>
              <a:rPr lang="en-US" altLang="zh-CN"/>
              <a:t>”</a:t>
            </a:r>
            <a:r>
              <a:rPr lang="zh-CN" altLang="en-US"/>
              <a:t>的底线，应该坚持</a:t>
            </a:r>
            <a:r>
              <a:rPr lang="en-US" altLang="zh-CN"/>
              <a:t>“</a:t>
            </a:r>
            <a:r>
              <a:rPr lang="zh-CN" altLang="en-US"/>
              <a:t>法定职责必须为</a:t>
            </a:r>
            <a:r>
              <a:rPr lang="en-US" altLang="zh-CN"/>
              <a:t>”</a:t>
            </a:r>
            <a:r>
              <a:rPr lang="zh-CN" altLang="en-US"/>
              <a:t>的</a:t>
            </a:r>
            <a:r>
              <a:rPr lang="zh-CN" altLang="en-US"/>
              <a:t>担当。。</a:t>
            </a:r>
            <a:endParaRPr lang="zh-CN" altLang="en-US"/>
          </a:p>
          <a:p>
            <a:r>
              <a:rPr lang="en-US" altLang="zh-CN">
                <a:sym typeface="+mn-ea"/>
              </a:rPr>
              <a:t>2.</a:t>
            </a:r>
            <a:r>
              <a:rPr lang="zh-CN" altLang="en-US">
                <a:sym typeface="+mn-ea"/>
              </a:rPr>
              <a:t>行政行为类型的广泛性意味</a:t>
            </a:r>
            <a:r>
              <a:rPr lang="zh-CN" altLang="en-US">
                <a:sym typeface="+mn-ea"/>
              </a:rPr>
              <a:t>着对政府能力提出更高的要求。</a:t>
            </a:r>
            <a:endParaRPr lang="zh-CN" altLang="en-US"/>
          </a:p>
          <a:p>
            <a:r>
              <a:rPr lang="en-US" altLang="zh-CN"/>
              <a:t>3. </a:t>
            </a:r>
            <a:r>
              <a:rPr lang="zh-CN" altLang="en-US"/>
              <a:t>良法善治</a:t>
            </a:r>
            <a:r>
              <a:rPr lang="zh-CN" altLang="en-US"/>
              <a:t>要求行政行为应当兼具合法性和</a:t>
            </a:r>
            <a:r>
              <a:rPr lang="zh-CN" altLang="en-US"/>
              <a:t>合理性。</a:t>
            </a:r>
            <a:endParaRPr lang="zh-CN" altLang="en-US"/>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rrowheads="1"/>
          </p:cNvSpPr>
          <p:nvPr>
            <p:ph type="title"/>
          </p:nvPr>
        </p:nvSpPr>
        <p:spPr/>
        <p:txBody>
          <a:bodyPr/>
          <a:lstStyle/>
          <a:p>
            <a:pPr eaLnBrk="1" hangingPunct="1">
              <a:defRPr/>
            </a:pPr>
            <a:endParaRPr lang="zh-CN" altLang="en-US" sz="4800" dirty="0"/>
          </a:p>
        </p:txBody>
      </p:sp>
      <p:sp>
        <p:nvSpPr>
          <p:cNvPr id="47107" name="Rectangle 3"/>
          <p:cNvSpPr>
            <a:spLocks noGrp="1" noRot="1" noChangeArrowheads="1"/>
          </p:cNvSpPr>
          <p:nvPr>
            <p:ph type="body" idx="1"/>
          </p:nvPr>
        </p:nvSpPr>
        <p:spPr/>
        <p:txBody>
          <a:bodyPr>
            <a:normAutofit/>
          </a:bodyPr>
          <a:lstStyle/>
          <a:p>
            <a:pPr eaLnBrk="1" hangingPunct="1">
              <a:lnSpc>
                <a:spcPct val="90000"/>
              </a:lnSpc>
            </a:pPr>
            <a:endParaRPr lang="en-US" altLang="zh-CN" sz="2400" b="1" dirty="0"/>
          </a:p>
          <a:p>
            <a:pPr eaLnBrk="1" hangingPunct="1">
              <a:lnSpc>
                <a:spcPct val="90000"/>
              </a:lnSpc>
            </a:pPr>
            <a:r>
              <a:rPr lang="zh-CN" altLang="en-US" sz="4000" dirty="0"/>
              <a:t>（一）合法性原则</a:t>
            </a:r>
            <a:endParaRPr lang="zh-CN" altLang="en-US" sz="4000" dirty="0"/>
          </a:p>
          <a:p>
            <a:pPr eaLnBrk="1" hangingPunct="1">
              <a:lnSpc>
                <a:spcPct val="90000"/>
              </a:lnSpc>
            </a:pPr>
            <a:r>
              <a:rPr lang="zh-CN" altLang="en-US" sz="4000" dirty="0"/>
              <a:t>（二）正当程序原则</a:t>
            </a:r>
            <a:endParaRPr lang="zh-CN" altLang="en-US" sz="4000" dirty="0"/>
          </a:p>
          <a:p>
            <a:pPr eaLnBrk="1" hangingPunct="1">
              <a:lnSpc>
                <a:spcPct val="90000"/>
              </a:lnSpc>
            </a:pPr>
            <a:r>
              <a:rPr lang="zh-CN" altLang="en-US" sz="4000" dirty="0"/>
              <a:t>（三）信赖保护原则</a:t>
            </a:r>
            <a:endParaRPr lang="zh-CN" altLang="en-US" sz="4000" dirty="0"/>
          </a:p>
          <a:p>
            <a:pPr eaLnBrk="1" hangingPunct="1">
              <a:lnSpc>
                <a:spcPct val="90000"/>
              </a:lnSpc>
            </a:pPr>
            <a:r>
              <a:rPr lang="zh-CN" altLang="en-US" sz="4000" dirty="0"/>
              <a:t>（四）合理性原则</a:t>
            </a:r>
            <a:endParaRPr lang="zh-CN" altLang="en-US"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rrowheads="1"/>
          </p:cNvSpPr>
          <p:nvPr>
            <p:ph type="title"/>
          </p:nvPr>
        </p:nvSpPr>
        <p:spPr/>
        <p:txBody>
          <a:bodyPr/>
          <a:lstStyle/>
          <a:p>
            <a:pPr>
              <a:defRPr/>
            </a:pPr>
            <a:r>
              <a:rPr lang="en-US" altLang="zh-CN" sz="4000" b="1" dirty="0"/>
              <a:t> </a:t>
            </a:r>
            <a:r>
              <a:rPr lang="en-US" altLang="zh-CN" sz="3200" dirty="0">
                <a:latin typeface="宋体" pitchFamily="2" charset="-122"/>
              </a:rPr>
              <a:t>《</a:t>
            </a:r>
            <a:r>
              <a:rPr lang="zh-CN" altLang="en-US" sz="3200" dirty="0">
                <a:latin typeface="宋体" pitchFamily="2" charset="-122"/>
              </a:rPr>
              <a:t>立法法</a:t>
            </a:r>
            <a:r>
              <a:rPr lang="en-US" altLang="zh-CN" sz="3200" dirty="0">
                <a:latin typeface="宋体" pitchFamily="2" charset="-122"/>
              </a:rPr>
              <a:t>》</a:t>
            </a:r>
            <a:r>
              <a:rPr lang="zh-CN" altLang="en-US" sz="3200" dirty="0">
                <a:latin typeface="宋体" pitchFamily="2" charset="-122"/>
              </a:rPr>
              <a:t>中所体现的行政合法性原则</a:t>
            </a:r>
            <a:br>
              <a:rPr lang="en-US" altLang="zh-CN" sz="3200" dirty="0">
                <a:latin typeface="宋体" pitchFamily="2" charset="-122"/>
              </a:rPr>
            </a:br>
            <a:r>
              <a:rPr lang="en-US" altLang="zh-CN" sz="3200" dirty="0">
                <a:latin typeface="宋体" pitchFamily="2" charset="-122"/>
              </a:rPr>
              <a:t> </a:t>
            </a:r>
            <a:r>
              <a:rPr lang="zh-CN" altLang="en-US" sz="2800" dirty="0">
                <a:latin typeface="宋体" pitchFamily="2" charset="-122"/>
              </a:rPr>
              <a:t>（法律优位原则、法律保留原则）</a:t>
            </a:r>
            <a:endParaRPr lang="zh-CN" altLang="en-US" sz="2800" dirty="0">
              <a:latin typeface="宋体" pitchFamily="2" charset="-122"/>
            </a:endParaRPr>
          </a:p>
        </p:txBody>
      </p:sp>
      <p:sp>
        <p:nvSpPr>
          <p:cNvPr id="48131" name="Rectangle 3"/>
          <p:cNvSpPr>
            <a:spLocks noGrp="1" noRot="1" noChangeArrowheads="1"/>
          </p:cNvSpPr>
          <p:nvPr>
            <p:ph type="body" idx="1"/>
          </p:nvPr>
        </p:nvSpPr>
        <p:spPr>
          <a:xfrm>
            <a:off x="385354" y="1755957"/>
            <a:ext cx="10515600" cy="4351338"/>
          </a:xfrm>
        </p:spPr>
        <p:txBody>
          <a:bodyPr>
            <a:normAutofit lnSpcReduction="10000"/>
          </a:bodyPr>
          <a:lstStyle/>
          <a:p>
            <a:pPr algn="just">
              <a:buNone/>
            </a:pPr>
            <a:endParaRPr lang="en-US" altLang="zh-CN" dirty="0" smtClean="0"/>
          </a:p>
          <a:p>
            <a:pPr algn="just">
              <a:buNone/>
            </a:pPr>
            <a:r>
              <a:rPr lang="zh-CN" altLang="en-US" dirty="0"/>
              <a:t>第九十九条　法律的效力高于行政法规、地方性法规、规章。</a:t>
            </a:r>
            <a:endParaRPr lang="zh-CN" altLang="en-US" dirty="0"/>
          </a:p>
          <a:p>
            <a:pPr algn="just">
              <a:buNone/>
            </a:pPr>
            <a:r>
              <a:rPr lang="zh-CN" altLang="en-US" dirty="0"/>
              <a:t>　　</a:t>
            </a:r>
            <a:endParaRPr lang="en-US" altLang="zh-CN" dirty="0">
              <a:latin typeface="宋体" pitchFamily="2" charset="-122"/>
            </a:endParaRPr>
          </a:p>
          <a:p>
            <a:pPr algn="just" eaLnBrk="1" hangingPunct="1">
              <a:buFont typeface="Wingdings" panose="05000000000000000000" pitchFamily="2" charset="2"/>
              <a:buNone/>
            </a:pPr>
            <a:r>
              <a:rPr lang="zh-CN" altLang="en-US" dirty="0">
                <a:latin typeface="宋体" pitchFamily="2" charset="-122"/>
              </a:rPr>
              <a:t>第十一条　下列事项只能制定法律：</a:t>
            </a:r>
            <a:r>
              <a:rPr lang="en-US" altLang="zh-CN" dirty="0" smtClean="0"/>
              <a:t>……</a:t>
            </a:r>
            <a:endParaRPr lang="en-US" altLang="zh-CN" dirty="0" smtClean="0"/>
          </a:p>
          <a:p>
            <a:pPr algn="just" eaLnBrk="1" hangingPunct="1">
              <a:buFont typeface="Wingdings" panose="05000000000000000000" pitchFamily="2" charset="2"/>
              <a:buNone/>
            </a:pPr>
            <a:endParaRPr lang="en-US" altLang="zh-CN" dirty="0" smtClean="0"/>
          </a:p>
          <a:p>
            <a:pPr algn="just">
              <a:buNone/>
            </a:pPr>
            <a:r>
              <a:rPr lang="zh-CN" altLang="en-US" dirty="0">
                <a:latin typeface="宋体" pitchFamily="2" charset="-122"/>
              </a:rPr>
              <a:t>第十二条　本法第十一条规定的事项尚未制定法律的，全国人民代表大会及其常务委员会有权作出决定，授权国务院可以根据实际需要，对其中的部分事项先制定行政法规，但是有关犯罪和刑罚、对公民政治权利的剥夺和限制人身自由的强制措施和处罚、司法制度等事项除外。</a:t>
            </a:r>
            <a:endParaRPr lang="zh-CN" altLang="en-US" dirty="0">
              <a:latin typeface="宋体"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rrowheads="1"/>
          </p:cNvSpPr>
          <p:nvPr>
            <p:ph type="title"/>
          </p:nvPr>
        </p:nvSpPr>
        <p:spPr/>
        <p:txBody>
          <a:bodyPr/>
          <a:lstStyle/>
          <a:p>
            <a:pPr eaLnBrk="1" hangingPunct="1">
              <a:defRPr/>
            </a:pPr>
            <a:r>
              <a:rPr lang="zh-CN" altLang="en-US" dirty="0"/>
              <a:t>行政合法性原则的落实：</a:t>
            </a:r>
            <a:br>
              <a:rPr lang="en-US" altLang="zh-CN" dirty="0"/>
            </a:br>
            <a:r>
              <a:rPr lang="en-US" altLang="zh-CN" dirty="0"/>
              <a:t>         </a:t>
            </a:r>
            <a:r>
              <a:rPr lang="zh-CN" altLang="en-US" sz="3200" dirty="0"/>
              <a:t>以劳动教养制度的历史演变为例</a:t>
            </a:r>
            <a:endParaRPr lang="zh-CN" altLang="en-US" sz="3200" dirty="0"/>
          </a:p>
        </p:txBody>
      </p:sp>
      <p:sp>
        <p:nvSpPr>
          <p:cNvPr id="49155" name="Rectangle 3"/>
          <p:cNvSpPr>
            <a:spLocks noGrp="1" noRot="1" noChangeArrowheads="1"/>
          </p:cNvSpPr>
          <p:nvPr>
            <p:ph type="body" idx="1"/>
          </p:nvPr>
        </p:nvSpPr>
        <p:spPr/>
        <p:txBody>
          <a:bodyPr/>
          <a:lstStyle/>
          <a:p>
            <a:pPr>
              <a:lnSpc>
                <a:spcPct val="80000"/>
              </a:lnSpc>
            </a:pPr>
            <a:r>
              <a:rPr lang="en-US" altLang="zh-CN" sz="2400" dirty="0"/>
              <a:t>2013</a:t>
            </a:r>
            <a:r>
              <a:rPr lang="zh-CN" altLang="en-US" sz="2400" dirty="0"/>
              <a:t>年</a:t>
            </a:r>
            <a:r>
              <a:rPr lang="en-US" altLang="zh-CN" sz="2400" dirty="0"/>
              <a:t>11</a:t>
            </a:r>
            <a:r>
              <a:rPr lang="zh-CN" altLang="en-US" sz="2400" dirty="0"/>
              <a:t>月</a:t>
            </a:r>
            <a:r>
              <a:rPr lang="en-US" altLang="zh-CN" sz="2400" dirty="0"/>
              <a:t>15</a:t>
            </a:r>
            <a:r>
              <a:rPr lang="zh-CN" altLang="en-US" sz="2400" dirty="0"/>
              <a:t>日，中共十八届三中全会上通过的</a:t>
            </a:r>
            <a:r>
              <a:rPr lang="en-US" altLang="zh-CN" sz="2400" dirty="0"/>
              <a:t>《</a:t>
            </a:r>
            <a:r>
              <a:rPr lang="zh-CN" altLang="en-US" sz="2400" dirty="0"/>
              <a:t>中共中央关于全面深化改革若干重大问题的决定</a:t>
            </a:r>
            <a:r>
              <a:rPr lang="en-US" altLang="zh-CN" sz="2400" dirty="0"/>
              <a:t>》</a:t>
            </a:r>
            <a:r>
              <a:rPr lang="zh-CN" altLang="en-US" sz="2400" dirty="0"/>
              <a:t>第</a:t>
            </a:r>
            <a:r>
              <a:rPr lang="en-US" altLang="zh-CN" sz="2400" dirty="0" smtClean="0"/>
              <a:t>34</a:t>
            </a:r>
            <a:r>
              <a:rPr lang="zh-CN" altLang="en-US" sz="2400" dirty="0" smtClean="0"/>
              <a:t>项，</a:t>
            </a:r>
            <a:r>
              <a:rPr lang="zh-CN" altLang="en-US" sz="2400" dirty="0" smtClean="0">
                <a:solidFill>
                  <a:srgbClr val="FF0000"/>
                </a:solidFill>
              </a:rPr>
              <a:t>“</a:t>
            </a:r>
            <a:r>
              <a:rPr lang="zh-CN" altLang="en-US" sz="2400" b="1" dirty="0" smtClean="0">
                <a:solidFill>
                  <a:srgbClr val="FF0000"/>
                </a:solidFill>
              </a:rPr>
              <a:t>废止劳动教养制度”</a:t>
            </a:r>
            <a:r>
              <a:rPr lang="zh-CN" altLang="en-US" sz="2400" dirty="0" smtClean="0"/>
              <a:t>。</a:t>
            </a:r>
            <a:endParaRPr lang="zh-CN" altLang="en-US" sz="2400" dirty="0"/>
          </a:p>
          <a:p>
            <a:pPr eaLnBrk="1" hangingPunct="1">
              <a:lnSpc>
                <a:spcPct val="80000"/>
              </a:lnSpc>
            </a:pPr>
            <a:endParaRPr lang="en-US" altLang="zh-CN" sz="2400" b="1" dirty="0"/>
          </a:p>
          <a:p>
            <a:pPr eaLnBrk="1" hangingPunct="1">
              <a:lnSpc>
                <a:spcPct val="80000"/>
              </a:lnSpc>
            </a:pPr>
            <a:r>
              <a:rPr lang="zh-CN" altLang="en-US" sz="2400" dirty="0"/>
              <a:t>源起：</a:t>
            </a:r>
            <a:endParaRPr lang="zh-CN" altLang="en-US" sz="2400" dirty="0"/>
          </a:p>
          <a:p>
            <a:pPr eaLnBrk="1" hangingPunct="1">
              <a:lnSpc>
                <a:spcPct val="80000"/>
              </a:lnSpc>
            </a:pPr>
            <a:r>
              <a:rPr lang="en-US" altLang="zh-CN" sz="2400" dirty="0"/>
              <a:t>1955</a:t>
            </a:r>
            <a:r>
              <a:rPr lang="zh-CN" altLang="en-US" sz="2400" dirty="0"/>
              <a:t>年</a:t>
            </a:r>
            <a:r>
              <a:rPr lang="en-US" altLang="zh-CN" sz="2400" dirty="0"/>
              <a:t>8</a:t>
            </a:r>
            <a:r>
              <a:rPr lang="zh-CN" altLang="en-US" sz="2400" dirty="0"/>
              <a:t>月</a:t>
            </a:r>
            <a:r>
              <a:rPr lang="en-US" altLang="zh-CN" sz="2400" dirty="0"/>
              <a:t>25</a:t>
            </a:r>
            <a:r>
              <a:rPr lang="zh-CN" altLang="en-US" sz="2400" dirty="0"/>
              <a:t>日，中共中央发布了</a:t>
            </a:r>
            <a:r>
              <a:rPr lang="en-US" altLang="zh-CN" sz="2400" dirty="0"/>
              <a:t>《</a:t>
            </a:r>
            <a:r>
              <a:rPr lang="zh-CN" altLang="en-US" sz="2400" dirty="0"/>
              <a:t>关于彻底肃清暗藏的反革命分子的指示</a:t>
            </a:r>
            <a:r>
              <a:rPr lang="en-US" altLang="zh-CN" sz="2400" dirty="0"/>
              <a:t>》</a:t>
            </a:r>
            <a:r>
              <a:rPr lang="zh-CN" altLang="en-US" sz="2400" dirty="0"/>
              <a:t>，其中称，</a:t>
            </a:r>
            <a:endParaRPr lang="zh-CN" altLang="en-US" sz="2400" dirty="0"/>
          </a:p>
          <a:p>
            <a:pPr eaLnBrk="1" hangingPunct="1">
              <a:lnSpc>
                <a:spcPct val="80000"/>
              </a:lnSpc>
            </a:pPr>
            <a:r>
              <a:rPr lang="zh-CN" altLang="en-US" sz="2400" dirty="0"/>
              <a:t>六、对这次运动清查出来的反革命分子和其他坏分子，除判处死刑的和因为罪状较轻、坦白彻底或因为立功而应继续留用的以外，分两种办法处理。</a:t>
            </a:r>
            <a:r>
              <a:rPr lang="zh-CN" altLang="en-US" sz="2400" dirty="0">
                <a:solidFill>
                  <a:srgbClr val="FF0000"/>
                </a:solidFill>
              </a:rPr>
              <a:t>一种办法，是判刑后劳动改造。另一种办法，是不能判刑而政治上又不适于继续留用，</a:t>
            </a:r>
            <a:r>
              <a:rPr lang="zh-CN" altLang="en-US" sz="2400" dirty="0"/>
              <a:t>放到社会上去又会增加失业的，</a:t>
            </a:r>
            <a:r>
              <a:rPr lang="zh-CN" altLang="en-US" sz="2400" dirty="0">
                <a:solidFill>
                  <a:srgbClr val="FF0000"/>
                </a:solidFill>
              </a:rPr>
              <a:t>则进行劳动教养，</a:t>
            </a:r>
            <a:r>
              <a:rPr lang="zh-CN" altLang="en-US" sz="2400" dirty="0"/>
              <a:t>就是虽不判刑，虽不完全失去自由，但亦应集中起来，替国家做工，由国家给予一定的工资。</a:t>
            </a:r>
            <a:r>
              <a:rPr lang="en-US" altLang="zh-CN" sz="2400" dirty="0"/>
              <a:t>……</a:t>
            </a:r>
            <a:endParaRPr lang="en-US" altLang="zh-CN" sz="2400" dirty="0"/>
          </a:p>
          <a:p>
            <a:pPr eaLnBrk="1" hangingPunct="1">
              <a:lnSpc>
                <a:spcPct val="80000"/>
              </a:lnSpc>
            </a:pPr>
            <a:endParaRPr lang="en-US" altLang="zh-CN"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rrowheads="1"/>
          </p:cNvSpPr>
          <p:nvPr>
            <p:ph type="title"/>
          </p:nvPr>
        </p:nvSpPr>
        <p:spPr/>
        <p:txBody>
          <a:bodyPr>
            <a:normAutofit/>
          </a:bodyPr>
          <a:lstStyle/>
          <a:p>
            <a:pPr eaLnBrk="1" hangingPunct="1">
              <a:defRPr/>
            </a:pPr>
            <a:br>
              <a:rPr lang="en-US" altLang="zh-CN" sz="4000" b="1" dirty="0"/>
            </a:br>
            <a:endParaRPr lang="zh-CN" altLang="en-US" sz="4000" b="1" dirty="0"/>
          </a:p>
        </p:txBody>
      </p:sp>
      <p:sp>
        <p:nvSpPr>
          <p:cNvPr id="50179" name="Rectangle 3"/>
          <p:cNvSpPr>
            <a:spLocks noGrp="1" noRot="1" noChangeArrowheads="1"/>
          </p:cNvSpPr>
          <p:nvPr>
            <p:ph type="body" idx="1"/>
          </p:nvPr>
        </p:nvSpPr>
        <p:spPr/>
        <p:txBody>
          <a:bodyPr/>
          <a:lstStyle/>
          <a:p>
            <a:r>
              <a:rPr lang="zh-CN" altLang="en-US" dirty="0"/>
              <a:t>依据的主要</a:t>
            </a:r>
            <a:r>
              <a:rPr lang="zh-CN" altLang="en-US" dirty="0" smtClean="0"/>
              <a:t>规范：</a:t>
            </a:r>
            <a:endParaRPr lang="en-US" altLang="zh-CN" dirty="0" smtClean="0"/>
          </a:p>
          <a:p>
            <a:br>
              <a:rPr lang="zh-CN" altLang="en-US" dirty="0"/>
            </a:br>
            <a:r>
              <a:rPr lang="en-US" altLang="zh-CN" dirty="0" smtClean="0"/>
              <a:t>1</a:t>
            </a:r>
            <a:r>
              <a:rPr lang="zh-CN" altLang="en-US" dirty="0"/>
              <a:t>、</a:t>
            </a:r>
            <a:r>
              <a:rPr lang="en-US" altLang="zh-CN" dirty="0"/>
              <a:t>《</a:t>
            </a:r>
            <a:r>
              <a:rPr lang="zh-CN" altLang="en-US" dirty="0"/>
              <a:t>国务院关于劳动教养问题的决定</a:t>
            </a:r>
            <a:r>
              <a:rPr lang="en-US" altLang="zh-CN" dirty="0"/>
              <a:t>》</a:t>
            </a:r>
            <a:r>
              <a:rPr lang="zh-CN" altLang="en-US" dirty="0"/>
              <a:t>（</a:t>
            </a:r>
            <a:r>
              <a:rPr lang="en-US" altLang="zh-CN" dirty="0"/>
              <a:t>1957</a:t>
            </a:r>
            <a:r>
              <a:rPr lang="zh-CN" altLang="en-US" dirty="0"/>
              <a:t>）</a:t>
            </a:r>
            <a:endParaRPr lang="zh-CN" altLang="en-US" dirty="0"/>
          </a:p>
          <a:p>
            <a:pPr eaLnBrk="1" hangingPunct="1"/>
            <a:r>
              <a:rPr lang="en-US" altLang="zh-CN" dirty="0"/>
              <a:t>2</a:t>
            </a:r>
            <a:r>
              <a:rPr lang="zh-CN" altLang="en-US" dirty="0"/>
              <a:t>、公安部：</a:t>
            </a:r>
            <a:r>
              <a:rPr lang="en-US" altLang="zh-CN" dirty="0"/>
              <a:t>《</a:t>
            </a:r>
            <a:r>
              <a:rPr lang="zh-CN" altLang="en-US" dirty="0"/>
              <a:t>劳动教养试行办法</a:t>
            </a:r>
            <a:r>
              <a:rPr lang="en-US" altLang="zh-CN" dirty="0"/>
              <a:t>》 </a:t>
            </a:r>
            <a:r>
              <a:rPr lang="zh-CN" altLang="en-US" dirty="0"/>
              <a:t>（</a:t>
            </a:r>
            <a:r>
              <a:rPr lang="en-US" altLang="zh-CN" dirty="0"/>
              <a:t>1982</a:t>
            </a:r>
            <a:r>
              <a:rPr lang="zh-CN" altLang="en-US" dirty="0"/>
              <a:t>）</a:t>
            </a:r>
            <a:endParaRPr lang="zh-CN" altLang="en-US" dirty="0"/>
          </a:p>
          <a:p>
            <a:pPr eaLnBrk="1" hangingPunct="1"/>
            <a:r>
              <a:rPr lang="en-US" altLang="zh-CN" dirty="0"/>
              <a:t>3</a:t>
            </a:r>
            <a:r>
              <a:rPr lang="zh-CN" altLang="en-US" dirty="0"/>
              <a:t>、公安部：</a:t>
            </a:r>
            <a:r>
              <a:rPr lang="en-US" altLang="zh-CN" dirty="0"/>
              <a:t>《</a:t>
            </a:r>
            <a:r>
              <a:rPr lang="zh-CN" altLang="en-US" dirty="0"/>
              <a:t>公安机关办理劳动教养案件规定</a:t>
            </a:r>
            <a:r>
              <a:rPr lang="en-US" altLang="zh-CN" dirty="0"/>
              <a:t>》</a:t>
            </a:r>
            <a:r>
              <a:rPr lang="zh-CN" altLang="en-US" dirty="0"/>
              <a:t>（</a:t>
            </a:r>
            <a:r>
              <a:rPr lang="en-US" altLang="zh-CN" dirty="0"/>
              <a:t>2002</a:t>
            </a:r>
            <a:r>
              <a:rPr lang="zh-CN" altLang="en-US" dirty="0"/>
              <a:t>）</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Rot="1" noChangeArrowheads="1"/>
          </p:cNvSpPr>
          <p:nvPr>
            <p:ph type="title"/>
          </p:nvPr>
        </p:nvSpPr>
        <p:spPr/>
        <p:txBody>
          <a:bodyPr/>
          <a:lstStyle/>
          <a:p>
            <a:pPr eaLnBrk="1" hangingPunct="1">
              <a:defRPr/>
            </a:pPr>
            <a:endParaRPr lang="zh-CN" altLang="en-US" sz="3600" dirty="0"/>
          </a:p>
        </p:txBody>
      </p:sp>
      <p:sp>
        <p:nvSpPr>
          <p:cNvPr id="51203" name="Rectangle 3"/>
          <p:cNvSpPr>
            <a:spLocks noGrp="1" noRot="1" noChangeArrowheads="1"/>
          </p:cNvSpPr>
          <p:nvPr>
            <p:ph type="body" idx="1"/>
          </p:nvPr>
        </p:nvSpPr>
        <p:spPr/>
        <p:txBody>
          <a:bodyPr>
            <a:normAutofit lnSpcReduction="10000"/>
          </a:bodyPr>
          <a:lstStyle/>
          <a:p>
            <a:r>
              <a:rPr lang="zh-CN" altLang="en-US" dirty="0"/>
              <a:t>内容和主管部门</a:t>
            </a:r>
            <a:br>
              <a:rPr lang="zh-CN" altLang="en-US" dirty="0"/>
            </a:br>
            <a:endParaRPr lang="en-US" altLang="zh-CN" dirty="0" smtClean="0"/>
          </a:p>
          <a:p>
            <a:r>
              <a:rPr lang="en-US" altLang="zh-CN" dirty="0" smtClean="0"/>
              <a:t>《</a:t>
            </a:r>
            <a:r>
              <a:rPr lang="zh-CN" altLang="en-US" dirty="0"/>
              <a:t>劳动教养试行办法</a:t>
            </a:r>
            <a:r>
              <a:rPr lang="en-US" altLang="zh-CN" dirty="0"/>
              <a:t>》</a:t>
            </a:r>
            <a:endParaRPr lang="en-US" altLang="zh-CN" dirty="0"/>
          </a:p>
          <a:p>
            <a:r>
              <a:rPr lang="zh-CN" altLang="en-US" dirty="0" smtClean="0"/>
              <a:t>第二条 </a:t>
            </a:r>
            <a:r>
              <a:rPr lang="zh-CN" altLang="en-US" dirty="0"/>
              <a:t>劳动教养，是对被劳动教养的人实行强制性教育改造的行政措施，是处理人民内部矛盾的一种方法。</a:t>
            </a:r>
            <a:r>
              <a:rPr lang="en-US" altLang="zh-CN" dirty="0"/>
              <a:t>【</a:t>
            </a:r>
            <a:r>
              <a:rPr lang="zh-CN" altLang="en-US" dirty="0">
                <a:solidFill>
                  <a:srgbClr val="FF0000"/>
                </a:solidFill>
              </a:rPr>
              <a:t>强制劳动、教育与改造</a:t>
            </a:r>
            <a:r>
              <a:rPr lang="en-US" altLang="zh-CN" dirty="0"/>
              <a:t>】</a:t>
            </a:r>
            <a:endParaRPr lang="en-US" altLang="zh-CN" dirty="0"/>
          </a:p>
          <a:p>
            <a:endParaRPr lang="en-US" altLang="zh-CN" dirty="0"/>
          </a:p>
          <a:p>
            <a:pPr eaLnBrk="1" hangingPunct="1"/>
            <a:r>
              <a:rPr lang="en-US" altLang="zh-CN" dirty="0"/>
              <a:t>《</a:t>
            </a:r>
            <a:r>
              <a:rPr lang="zh-CN" altLang="en-US" dirty="0"/>
              <a:t>公安机关办理劳动教养案件规定</a:t>
            </a:r>
            <a:r>
              <a:rPr lang="en-US" altLang="zh-CN" dirty="0"/>
              <a:t>》</a:t>
            </a:r>
            <a:endParaRPr lang="en-US" altLang="zh-CN" dirty="0"/>
          </a:p>
          <a:p>
            <a:pPr eaLnBrk="1" hangingPunct="1"/>
            <a:r>
              <a:rPr lang="zh-CN" altLang="en-US" dirty="0" smtClean="0"/>
              <a:t>第二条 </a:t>
            </a:r>
            <a:r>
              <a:rPr lang="zh-CN" altLang="en-US" dirty="0"/>
              <a:t>劳动教养审批委员会的日常工作由</a:t>
            </a:r>
            <a:r>
              <a:rPr lang="zh-CN" altLang="en-US" dirty="0">
                <a:solidFill>
                  <a:srgbClr val="FF0000"/>
                </a:solidFill>
              </a:rPr>
              <a:t>本级公安机关法制部门</a:t>
            </a:r>
            <a:r>
              <a:rPr lang="zh-CN" altLang="en-US" dirty="0"/>
              <a:t>承担。 </a:t>
            </a:r>
            <a:endParaRPr lang="zh-CN" altLang="en-US" dirty="0"/>
          </a:p>
          <a:p>
            <a:pPr eaLnBrk="1" hangingPunct="1"/>
            <a:endParaRPr lang="en-US" altLang="zh-CN"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1325563"/>
          </a:xfrm>
        </p:spPr>
        <p:txBody>
          <a:bodyPr>
            <a:normAutofit fontScale="90000"/>
          </a:bodyPr>
          <a:lstStyle/>
          <a:p>
            <a:br>
              <a:rPr lang="en-US" altLang="zh-CN" dirty="0"/>
            </a:br>
            <a:r>
              <a:rPr lang="en-US" altLang="zh-CN" sz="3600" dirty="0" smtClean="0"/>
              <a:t>《</a:t>
            </a:r>
            <a:r>
              <a:rPr lang="zh-CN" altLang="en-US" sz="3600" dirty="0"/>
              <a:t>公安机关办理劳动教养案件规定</a:t>
            </a:r>
            <a:r>
              <a:rPr lang="en-US" altLang="zh-CN" sz="3600" dirty="0" smtClean="0"/>
              <a:t>》</a:t>
            </a:r>
            <a:r>
              <a:rPr lang="zh-CN" altLang="en-US" sz="3600" dirty="0" smtClean="0"/>
              <a:t>关于劳教适</a:t>
            </a:r>
            <a:r>
              <a:rPr lang="zh-CN" altLang="en-US" sz="3600" dirty="0" smtClean="0"/>
              <a:t>用对象</a:t>
            </a:r>
            <a:br>
              <a:rPr lang="en-US" altLang="zh-CN" sz="3600" dirty="0"/>
            </a:br>
            <a:br>
              <a:rPr lang="en-US" altLang="zh-CN" sz="3600" dirty="0"/>
            </a:br>
            <a:endParaRPr lang="zh-CN" altLang="en-US" sz="3600"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1"/>
          <a:stretch>
            <a:fillRect/>
          </a:stretch>
        </p:blipFill>
        <p:spPr>
          <a:xfrm>
            <a:off x="1343706" y="975360"/>
            <a:ext cx="8372475" cy="6229757"/>
          </a:xfrm>
          <a:prstGeom prst="rect">
            <a:avLst/>
          </a:prstGeom>
        </p:spPr>
      </p:pic>
    </p:spTree>
  </p:cSld>
  <p:clrMapOvr>
    <a:masterClrMapping/>
  </p:clrMapOvr>
</p:sld>
</file>

<file path=ppt/tags/tag1.xml><?xml version="1.0" encoding="utf-8"?>
<p:tagLst xmlns:p="http://schemas.openxmlformats.org/presentationml/2006/main">
  <p:tag name="KSO_WPP_MARK_KEY" val="4ff4cc82-e732-4af6-9a51-4d8a29aa9265"/>
  <p:tag name="COMMONDATA" val="eyJoZGlkIjoiMjViZDc0MGY3Nzc1MzEzZDc3Zjg5YjVkZjQ5ZjY0MjEifQ=="/>
  <p:tag name="commondata" val="eyJoZGlkIjoiMGUyYjAzNTYxOTkxMDYyYThlYmUxNjJiOTEzZDM1OG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4145</Words>
  <Application>WPS 文字</Application>
  <PresentationFormat>宽屏</PresentationFormat>
  <Paragraphs>231</Paragraphs>
  <Slides>34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34</vt:i4>
      </vt:variant>
    </vt:vector>
  </HeadingPairs>
  <TitlesOfParts>
    <vt:vector size="47" baseType="lpstr">
      <vt:lpstr>Arial</vt:lpstr>
      <vt:lpstr>宋体</vt:lpstr>
      <vt:lpstr>Wingdings</vt:lpstr>
      <vt:lpstr>汉仪书宋二KW</vt:lpstr>
      <vt:lpstr>Times New Roman</vt:lpstr>
      <vt:lpstr>Calibri Light</vt:lpstr>
      <vt:lpstr>Helvetica Neue</vt:lpstr>
      <vt:lpstr>Calibri</vt:lpstr>
      <vt:lpstr>微软雅黑</vt:lpstr>
      <vt:lpstr>汉仪旗黑</vt:lpstr>
      <vt:lpstr>宋体</vt:lpstr>
      <vt:lpstr>Arial Unicode MS</vt:lpstr>
      <vt:lpstr>Office 主题</vt:lpstr>
      <vt:lpstr>第六讲  行政法</vt:lpstr>
      <vt:lpstr>PowerPoint 演示文稿</vt:lpstr>
      <vt:lpstr>一 行政法的基本原则</vt:lpstr>
      <vt:lpstr>PowerPoint 演示文稿</vt:lpstr>
      <vt:lpstr> 《立法法》中所体现的行政合法性原则  （法律优位原则、法律保留原则）</vt:lpstr>
      <vt:lpstr>行政合法性原则的落实：          以劳动教养制度的历史演变为例</vt:lpstr>
      <vt:lpstr> </vt:lpstr>
      <vt:lpstr>PowerPoint 演示文稿</vt:lpstr>
      <vt:lpstr> 《公安机关办理劳动教养案件规定》关于劳教适用对象  </vt:lpstr>
      <vt:lpstr> 期限（与行政拘留、刑罚的比较） </vt:lpstr>
      <vt:lpstr>行政处罚法（2021）</vt:lpstr>
      <vt:lpstr>任建宇劳教案（2011）</vt:lpstr>
      <vt:lpstr>二 行政行为的种类</vt:lpstr>
      <vt:lpstr>PowerPoint 演示文稿</vt:lpstr>
      <vt:lpstr>三 行政行为的救济与监督 </vt:lpstr>
      <vt:lpstr>PowerPoint 演示文稿</vt:lpstr>
      <vt:lpstr>PowerPoint 演示文稿</vt:lpstr>
      <vt:lpstr>PowerPoint 演示文稿</vt:lpstr>
      <vt:lpstr>四 应急状态下的行政法</vt:lpstr>
      <vt:lpstr>PowerPoint 演示文稿</vt:lpstr>
      <vt:lpstr>战争状态</vt:lpstr>
      <vt:lpstr>PowerPoint 演示文稿</vt:lpstr>
      <vt:lpstr>紧急状态</vt:lpstr>
      <vt:lpstr>应急状态</vt:lpstr>
      <vt:lpstr>征用酒店作为隔离点</vt:lpstr>
      <vt:lpstr>征用的法律依据</vt:lpstr>
      <vt:lpstr>信息公布问题</vt:lpstr>
      <vt:lpstr>信息公布的法律依据</vt:lpstr>
      <vt:lpstr>PowerPoint 演示文稿</vt:lpstr>
      <vt:lpstr>    五 讨论 应急状态下的“法无授权不可为”</vt:lpstr>
      <vt:lpstr>PowerPoint 演示文稿</vt:lpstr>
      <vt:lpstr>PowerPoint 演示文稿</vt:lpstr>
      <vt:lpstr>    六 小结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第五讲 特殊状态与宪法</dc:title>
  <dc:creator>CXY</dc:creator>
  <cp:lastModifiedBy>rjh</cp:lastModifiedBy>
  <cp:revision>74</cp:revision>
  <dcterms:created xsi:type="dcterms:W3CDTF">2025-04-09T08:11:11Z</dcterms:created>
  <dcterms:modified xsi:type="dcterms:W3CDTF">2025-04-09T08:11:11Z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948BB5F6B72CD54B3E2AF66732DC0CE2_43</vt:lpwstr>
  </property>
  <property fmtid="{D5CDD505-2E9C-101B-9397-08002B2CF9AE}" pid="3" name="KSOProductBuildVer">
    <vt:lpwstr>2052-5.3.0.7863</vt:lpwstr>
  </property>
</Properties>
</file>