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F7C7-4D20-42FA-8B2D-C5BC65CD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847C-45BF-4E45-83C2-292E0D667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ECA3-2269-45E5-A3D4-7B474104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468C-7E0C-43ED-B4F6-601B2A69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BE1F-322A-425D-A408-FCB1BC4F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EB50-1365-4227-B125-8BA4CE18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2B215-8E69-49AD-92F9-A1292A47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2953-148D-43AF-92D0-7D065B51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CF87-6034-491C-86E9-75B78CD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B3E4-B01F-4AFD-8908-836F01A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43FDD-6964-4C85-BD0B-FC4DC5A1E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9B15-73F1-4EB8-A17D-6F3F5F7C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5583-D3AE-47FB-8EF0-BC7A1BD4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089B-8E23-4BE1-BB51-ED06D419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6FA0-7900-4730-A70E-2DFB8602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0CB9-F604-42D5-8315-262DF401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C453-BC53-4EB7-9D94-2AF1EE52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A7A2-11B9-4791-B026-301DF904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A8AE-5EAF-43EA-9248-AD1884CA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B77E-2710-4E69-8B3B-AD3B20C0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DAAF-80B6-44D6-8546-07A2F49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94CD7-0E8E-4328-BE72-2108B4F0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9FF7-A003-4EB2-928D-06128EAB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86E8-C438-42A2-BF93-9853422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52AB-1D63-4B30-B4CF-695A997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A572-846A-43C9-B471-EF8CDA70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7A22-7376-4929-BA64-6C720F85E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008B-89AA-4F02-931D-57C51B1E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DDBA7-C85B-4BEF-BBA8-304D3D3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4431-ED0C-49CF-8626-A6073C9C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530F5-3FB9-42BC-8EAC-DBEE3C90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D76D-50AF-4989-A237-F6AEB45D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7D25-840D-43DC-B9B0-77C06D70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30588-E741-41CC-B034-744CCEF6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4E734-49E9-4E0B-B82E-71B732E06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39C55-74B8-4F40-9FE6-94BBBA4E0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0F0B7-F4BE-4121-BC34-3FC2FB46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3FD4D-C0BE-419F-9B71-B3B3C4F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B591D-55DA-45AB-8181-07A82671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E80-9166-42D9-97CC-FCC3F63E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88B41-FE0F-469C-8F0A-321B8C68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15D37-093A-4254-A986-DDAA4A8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A73A6-3CCC-48BA-B4BA-74B747A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29A58-1234-4D1E-BD77-C08432FB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1789B-A582-436E-972D-6CD6744B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988EE-BC1D-4BAA-B4C7-E9E3E56E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C4DF-95CB-4FD9-AC5D-98CD4F80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46F1-0936-42CF-B8F8-FCA11D16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3982-80E7-4730-A666-E7F105D64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196A-6614-43F8-85C3-D1A0440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EFD24-547A-4607-AD56-05BB887C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11E7-475B-4A35-83E9-7FA8920A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A251-AE70-4A00-9E0D-D942E15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4E5CD-BABF-4152-8E79-38E6C374D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213CF-520C-426F-B00F-4D46EE924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3E97-0A9B-4950-BE07-52E6E85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239F-CFEA-4896-BD29-7EC7EB33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9E4B5-0172-435B-BE51-2B50D35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A8C73-5935-4FE2-B389-2D5DC8C5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A4FF-13AC-4D89-B247-498F9994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7B73-FA2D-4827-8364-F8505CEF0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79E9-9F67-40D8-BCD5-F1F9515B01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FD5F-E956-4AA8-B340-5E04BF7AD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541C-C535-43AB-B51B-8DC5A4E5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26B4-7BE7-46D9-BA88-9B936DEE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178EF8-EFFB-4B16-81C0-DA7B291AC376}"/>
              </a:ext>
            </a:extLst>
          </p:cNvPr>
          <p:cNvSpPr/>
          <p:nvPr/>
        </p:nvSpPr>
        <p:spPr>
          <a:xfrm>
            <a:off x="152400" y="1151538"/>
            <a:ext cx="11887200" cy="5456450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47615-F9FE-410C-AEB5-3CBB0EE1C364}"/>
              </a:ext>
            </a:extLst>
          </p:cNvPr>
          <p:cNvGrpSpPr/>
          <p:nvPr/>
        </p:nvGrpSpPr>
        <p:grpSpPr>
          <a:xfrm>
            <a:off x="395180" y="1444545"/>
            <a:ext cx="5410314" cy="4167351"/>
            <a:chOff x="10524" y="2249857"/>
            <a:chExt cx="5742641" cy="43462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82FD5E-AECF-40F4-BF10-1E881A65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" y="2249857"/>
              <a:ext cx="5742641" cy="43462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555AB7-3A20-497A-BC08-174A3DCD1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123" y="2506873"/>
              <a:ext cx="5270157" cy="288218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B4BC3C-147C-4D7C-B0F9-987F08FF3AFA}"/>
              </a:ext>
            </a:extLst>
          </p:cNvPr>
          <p:cNvSpPr txBox="1"/>
          <p:nvPr/>
        </p:nvSpPr>
        <p:spPr>
          <a:xfrm>
            <a:off x="6291156" y="5916276"/>
            <a:ext cx="112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Utilization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CC16A-CB0C-4410-9B45-0E26F618C55F}"/>
              </a:ext>
            </a:extLst>
          </p:cNvPr>
          <p:cNvSpPr txBox="1"/>
          <p:nvPr/>
        </p:nvSpPr>
        <p:spPr>
          <a:xfrm>
            <a:off x="8544481" y="5916276"/>
            <a:ext cx="198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Border indicates priority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C5982-DE72-496D-AE21-80E8F0BF99AD}"/>
              </a:ext>
            </a:extLst>
          </p:cNvPr>
          <p:cNvSpPr txBox="1"/>
          <p:nvPr/>
        </p:nvSpPr>
        <p:spPr>
          <a:xfrm>
            <a:off x="9861270" y="4337785"/>
            <a:ext cx="18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Estimated travel time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AC8DA31B-D65A-4024-A8FB-7FB2FCE96B9E}"/>
              </a:ext>
            </a:extLst>
          </p:cNvPr>
          <p:cNvSpPr/>
          <p:nvPr/>
        </p:nvSpPr>
        <p:spPr>
          <a:xfrm rot="11808599">
            <a:off x="3894525" y="4045685"/>
            <a:ext cx="7328030" cy="866686"/>
          </a:xfrm>
          <a:prstGeom prst="trapezoid">
            <a:avLst>
              <a:gd name="adj" fmla="val 384459"/>
            </a:avLst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FC387-F06D-472C-B611-66C23D12B72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043689" y="5652708"/>
            <a:ext cx="491353" cy="263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58B6F-4005-4E47-BF38-C0BA650F24AC}"/>
              </a:ext>
            </a:extLst>
          </p:cNvPr>
          <p:cNvSpPr txBox="1"/>
          <p:nvPr/>
        </p:nvSpPr>
        <p:spPr>
          <a:xfrm>
            <a:off x="7538822" y="4337785"/>
            <a:ext cx="190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Color indicates status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A17EAF-1714-4A17-8F2F-F2795DE5B33A}"/>
              </a:ext>
            </a:extLst>
          </p:cNvPr>
          <p:cNvCxnSpPr/>
          <p:nvPr/>
        </p:nvCxnSpPr>
        <p:spPr>
          <a:xfrm flipV="1">
            <a:off x="8294236" y="4679490"/>
            <a:ext cx="172908" cy="3201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BB9B3C-9247-486D-8050-EC6579C32E87}"/>
              </a:ext>
            </a:extLst>
          </p:cNvPr>
          <p:cNvGrpSpPr/>
          <p:nvPr/>
        </p:nvGrpSpPr>
        <p:grpSpPr>
          <a:xfrm>
            <a:off x="7799827" y="1421907"/>
            <a:ext cx="3880880" cy="2640069"/>
            <a:chOff x="771721" y="-130863"/>
            <a:chExt cx="10680761" cy="72658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93B7DE-31A6-40CC-9CD7-626BA49D271A}"/>
                </a:ext>
              </a:extLst>
            </p:cNvPr>
            <p:cNvGrpSpPr/>
            <p:nvPr/>
          </p:nvGrpSpPr>
          <p:grpSpPr>
            <a:xfrm>
              <a:off x="771721" y="-130863"/>
              <a:ext cx="10680761" cy="7265866"/>
              <a:chOff x="771721" y="-130863"/>
              <a:chExt cx="10680761" cy="7265866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EB4E5DA-DEC0-4C6C-A2F1-4B682DFF2B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771" t="12576" r="7948" b="10875"/>
              <a:stretch/>
            </p:blipFill>
            <p:spPr>
              <a:xfrm>
                <a:off x="771721" y="-130863"/>
                <a:ext cx="10680761" cy="7265866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52D5ACAD-958F-43FB-AD04-0DE6D82A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4431" y="466164"/>
                <a:ext cx="9515339" cy="5886824"/>
              </a:xfrm>
              <a:prstGeom prst="rect">
                <a:avLst/>
              </a:prstGeom>
            </p:spPr>
          </p:pic>
        </p:grpSp>
        <p:pic>
          <p:nvPicPr>
            <p:cNvPr id="50" name="Graphic 49" descr="Marker">
              <a:extLst>
                <a:ext uri="{FF2B5EF4-FFF2-40B4-BE49-F238E27FC236}">
                  <a16:creationId xmlns:a16="http://schemas.microsoft.com/office/drawing/2014/main" id="{2011E3F3-61B4-4FBD-B953-A0D5E060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5953" y="1316525"/>
              <a:ext cx="425302" cy="425302"/>
            </a:xfrm>
            <a:prstGeom prst="rect">
              <a:avLst/>
            </a:prstGeom>
          </p:spPr>
        </p:pic>
        <p:pic>
          <p:nvPicPr>
            <p:cNvPr id="51" name="Graphic 50" descr="Marker">
              <a:extLst>
                <a:ext uri="{FF2B5EF4-FFF2-40B4-BE49-F238E27FC236}">
                  <a16:creationId xmlns:a16="http://schemas.microsoft.com/office/drawing/2014/main" id="{D817F599-4F0A-4843-80F7-0E481DCDC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58828" y="2532511"/>
              <a:ext cx="425302" cy="425302"/>
            </a:xfrm>
            <a:prstGeom prst="rect">
              <a:avLst/>
            </a:prstGeom>
          </p:spPr>
        </p:pic>
        <p:pic>
          <p:nvPicPr>
            <p:cNvPr id="52" name="Graphic 51" descr="Marker">
              <a:extLst>
                <a:ext uri="{FF2B5EF4-FFF2-40B4-BE49-F238E27FC236}">
                  <a16:creationId xmlns:a16="http://schemas.microsoft.com/office/drawing/2014/main" id="{21D07152-2994-4FD2-8767-9CF97D70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48803" y="3720225"/>
              <a:ext cx="425302" cy="425302"/>
            </a:xfrm>
            <a:prstGeom prst="rect">
              <a:avLst/>
            </a:prstGeom>
          </p:spPr>
        </p:pic>
        <p:pic>
          <p:nvPicPr>
            <p:cNvPr id="53" name="Graphic 52" descr="Marker">
              <a:extLst>
                <a:ext uri="{FF2B5EF4-FFF2-40B4-BE49-F238E27FC236}">
                  <a16:creationId xmlns:a16="http://schemas.microsoft.com/office/drawing/2014/main" id="{537FFCC2-8826-41F9-A4BE-4AA96FBDA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8297" y="4434813"/>
              <a:ext cx="425302" cy="425302"/>
            </a:xfrm>
            <a:prstGeom prst="rect">
              <a:avLst/>
            </a:prstGeom>
          </p:spPr>
        </p:pic>
        <p:pic>
          <p:nvPicPr>
            <p:cNvPr id="54" name="Graphic 53" descr="Marker">
              <a:extLst>
                <a:ext uri="{FF2B5EF4-FFF2-40B4-BE49-F238E27FC236}">
                  <a16:creationId xmlns:a16="http://schemas.microsoft.com/office/drawing/2014/main" id="{F4B6662D-7267-4E58-8F94-F195E0F8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63443" y="3051707"/>
              <a:ext cx="425302" cy="425302"/>
            </a:xfrm>
            <a:prstGeom prst="rect">
              <a:avLst/>
            </a:prstGeom>
          </p:spPr>
        </p:pic>
      </p:grp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D5716240-9174-4505-BC23-E41BA1C15D7A}"/>
              </a:ext>
            </a:extLst>
          </p:cNvPr>
          <p:cNvSpPr txBox="1">
            <a:spLocks/>
          </p:cNvSpPr>
          <p:nvPr/>
        </p:nvSpPr>
        <p:spPr>
          <a:xfrm>
            <a:off x="1959997" y="3674816"/>
            <a:ext cx="3605473" cy="763397"/>
          </a:xfrm>
          <a:prstGeom prst="rect">
            <a:avLst/>
          </a:prstGeom>
          <a:solidFill>
            <a:srgbClr val="002060"/>
          </a:solidFill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2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Dispatchers see optimized appointments across all resources on the interactive schedule board.</a:t>
            </a:r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4765E5DA-A743-445E-B394-6EDD27367EA0}"/>
              </a:ext>
            </a:extLst>
          </p:cNvPr>
          <p:cNvSpPr txBox="1">
            <a:spLocks/>
          </p:cNvSpPr>
          <p:nvPr/>
        </p:nvSpPr>
        <p:spPr>
          <a:xfrm>
            <a:off x="8025632" y="3297319"/>
            <a:ext cx="3414769" cy="461805"/>
          </a:xfrm>
          <a:prstGeom prst="rect">
            <a:avLst/>
          </a:prstGeom>
          <a:solidFill>
            <a:srgbClr val="002060"/>
          </a:solidFill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2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 agents see optimized appointments on mobile devices.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E5294-3FCB-4300-BE2B-91E88A527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5356" y="4973161"/>
            <a:ext cx="5879154" cy="7333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206C9C-A32A-45A8-ABD5-F353B7BB86A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855393" y="5581492"/>
            <a:ext cx="175090" cy="3347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360446-75EA-4BB2-A0AE-44B1393C776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531079" y="5581492"/>
            <a:ext cx="324314" cy="3347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B354EA-3AAF-427B-AEC4-6C5EDFD74A64}"/>
              </a:ext>
            </a:extLst>
          </p:cNvPr>
          <p:cNvCxnSpPr>
            <a:cxnSpLocks/>
          </p:cNvCxnSpPr>
          <p:nvPr/>
        </p:nvCxnSpPr>
        <p:spPr>
          <a:xfrm flipV="1">
            <a:off x="10199080" y="4679490"/>
            <a:ext cx="202220" cy="485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22" grpId="0"/>
      <p:bldP spid="57" grpId="0" animBg="1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0DD715F-D6F1-4597-A0E1-11C08BC3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242898"/>
            <a:ext cx="5886450" cy="2200275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D59F5D-8952-4FAE-B576-1C8B0639E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75645" r="75944" b="10210"/>
          <a:stretch/>
        </p:blipFill>
        <p:spPr>
          <a:xfrm>
            <a:off x="1223028" y="1696602"/>
            <a:ext cx="1773221" cy="2813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2E70B1-D82F-4660-9E0A-0EC004ACD278}"/>
              </a:ext>
            </a:extLst>
          </p:cNvPr>
          <p:cNvSpPr/>
          <p:nvPr/>
        </p:nvSpPr>
        <p:spPr>
          <a:xfrm>
            <a:off x="7342632" y="1245308"/>
            <a:ext cx="3236976" cy="119786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setting defined on the Booking Setup Metadata entity.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1A176B-0465-4F31-B029-12180F12AF3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023360" y="1844241"/>
            <a:ext cx="331927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785131-D52D-402B-BE61-2A98A7DF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34" y="3215829"/>
            <a:ext cx="5962650" cy="22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797FB-AC16-4269-B76D-44D2FAC20672}"/>
              </a:ext>
            </a:extLst>
          </p:cNvPr>
          <p:cNvSpPr/>
          <p:nvPr/>
        </p:nvSpPr>
        <p:spPr>
          <a:xfrm>
            <a:off x="7333106" y="4199189"/>
            <a:ext cx="3236976" cy="119786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optimization setting on existing resource requirement record.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673CA-1DCF-4883-875C-ADB18F6C753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13834" y="4798122"/>
            <a:ext cx="331927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80654-788B-4EF9-B303-651BA07546DE}"/>
              </a:ext>
            </a:extLst>
          </p:cNvPr>
          <p:cNvSpPr/>
          <p:nvPr/>
        </p:nvSpPr>
        <p:spPr>
          <a:xfrm>
            <a:off x="1080134" y="242898"/>
            <a:ext cx="9806941" cy="26336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87AFA-FECC-4DB9-AE76-30A1876174F7}"/>
              </a:ext>
            </a:extLst>
          </p:cNvPr>
          <p:cNvSpPr/>
          <p:nvPr/>
        </p:nvSpPr>
        <p:spPr>
          <a:xfrm>
            <a:off x="1080134" y="3215829"/>
            <a:ext cx="9806941" cy="26336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421AD6-A29F-482D-9085-3BF1E4A34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11250"/>
          <a:stretch/>
        </p:blipFill>
        <p:spPr>
          <a:xfrm>
            <a:off x="1371600" y="385762"/>
            <a:ext cx="9775762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8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DF590A-F54E-4B82-ACCD-574982CE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362"/>
            <a:ext cx="12192000" cy="458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1544D6-24B7-4F2D-8CF9-1418DF778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7"/>
          <a:stretch/>
        </p:blipFill>
        <p:spPr>
          <a:xfrm>
            <a:off x="2100762" y="3238500"/>
            <a:ext cx="7990476" cy="21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4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837904-0DDE-461A-BFB9-099BCCAF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2833907"/>
            <a:ext cx="8790476" cy="35142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3A380B-9B54-4E5A-B1EA-FD50D66834C2}"/>
              </a:ext>
            </a:extLst>
          </p:cNvPr>
          <p:cNvCxnSpPr>
            <a:cxnSpLocks/>
          </p:cNvCxnSpPr>
          <p:nvPr/>
        </p:nvCxnSpPr>
        <p:spPr>
          <a:xfrm>
            <a:off x="2993539" y="4667250"/>
            <a:ext cx="2305051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F0314-661A-4DAF-8E66-0DBAF5E3FC48}"/>
              </a:ext>
            </a:extLst>
          </p:cNvPr>
          <p:cNvSpPr/>
          <p:nvPr/>
        </p:nvSpPr>
        <p:spPr>
          <a:xfrm>
            <a:off x="0" y="3672107"/>
            <a:ext cx="3236976" cy="119786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Default Goal is used when single resource optimization is selected from the schedule board. 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467DEF-BB93-47D7-A3AD-3582365A3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7"/>
          <a:stretch/>
        </p:blipFill>
        <p:spPr>
          <a:xfrm>
            <a:off x="329112" y="514830"/>
            <a:ext cx="7990476" cy="2157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CA2EE2-E0D8-4A88-8448-305AF5BB727C}"/>
              </a:ext>
            </a:extLst>
          </p:cNvPr>
          <p:cNvCxnSpPr>
            <a:cxnSpLocks/>
          </p:cNvCxnSpPr>
          <p:nvPr/>
        </p:nvCxnSpPr>
        <p:spPr>
          <a:xfrm flipV="1">
            <a:off x="1821963" y="2350829"/>
            <a:ext cx="825987" cy="13163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80E3B-2EAA-4035-841A-6F59262E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235"/>
            <a:ext cx="12192000" cy="551953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9456ACC-F4E0-4A76-BF49-8792AF1F5145}"/>
              </a:ext>
            </a:extLst>
          </p:cNvPr>
          <p:cNvSpPr/>
          <p:nvPr/>
        </p:nvSpPr>
        <p:spPr>
          <a:xfrm>
            <a:off x="990600" y="2628899"/>
            <a:ext cx="342900" cy="1323975"/>
          </a:xfrm>
          <a:prstGeom prst="leftBrace">
            <a:avLst>
              <a:gd name="adj1" fmla="val 8333"/>
              <a:gd name="adj2" fmla="val 513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60EB99-1B95-4426-AF9A-CCF3167D3871}"/>
              </a:ext>
            </a:extLst>
          </p:cNvPr>
          <p:cNvSpPr/>
          <p:nvPr/>
        </p:nvSpPr>
        <p:spPr>
          <a:xfrm rot="10800000">
            <a:off x="5924550" y="2628899"/>
            <a:ext cx="342900" cy="1323975"/>
          </a:xfrm>
          <a:prstGeom prst="leftBrace">
            <a:avLst>
              <a:gd name="adj1" fmla="val 8333"/>
              <a:gd name="adj2" fmla="val 513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0B13DA9-47BC-439C-BC39-10C3302F33E7}"/>
              </a:ext>
            </a:extLst>
          </p:cNvPr>
          <p:cNvSpPr/>
          <p:nvPr/>
        </p:nvSpPr>
        <p:spPr>
          <a:xfrm>
            <a:off x="904875" y="5250551"/>
            <a:ext cx="342900" cy="731150"/>
          </a:xfrm>
          <a:prstGeom prst="leftBrace">
            <a:avLst>
              <a:gd name="adj1" fmla="val 8333"/>
              <a:gd name="adj2" fmla="val 513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3D52CB2-BE8C-49E7-95B5-1739293C1B0D}"/>
              </a:ext>
            </a:extLst>
          </p:cNvPr>
          <p:cNvSpPr/>
          <p:nvPr/>
        </p:nvSpPr>
        <p:spPr>
          <a:xfrm rot="10800000">
            <a:off x="5934075" y="5250551"/>
            <a:ext cx="342900" cy="731150"/>
          </a:xfrm>
          <a:prstGeom prst="leftBrace">
            <a:avLst>
              <a:gd name="adj1" fmla="val 8333"/>
              <a:gd name="adj2" fmla="val 513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4F0A8-5DA1-4F2D-A5E8-842E47374054}"/>
              </a:ext>
            </a:extLst>
          </p:cNvPr>
          <p:cNvSpPr/>
          <p:nvPr/>
        </p:nvSpPr>
        <p:spPr>
          <a:xfrm>
            <a:off x="6409182" y="2628899"/>
            <a:ext cx="3236976" cy="119786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Resource, Requirement, and Booking views define the optimization scope.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8B5351-6622-4920-86C3-B8765552848E}"/>
              </a:ext>
            </a:extLst>
          </p:cNvPr>
          <p:cNvSpPr/>
          <p:nvPr/>
        </p:nvSpPr>
        <p:spPr>
          <a:xfrm>
            <a:off x="6448044" y="5019474"/>
            <a:ext cx="3236976" cy="119786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Range where new booking will be created. </a:t>
            </a:r>
          </a:p>
        </p:txBody>
      </p:sp>
    </p:spTree>
    <p:extLst>
      <p:ext uri="{BB962C8B-B14F-4D97-AF65-F5344CB8AC3E}">
        <p14:creationId xmlns:p14="http://schemas.microsoft.com/office/powerpoint/2010/main" val="78545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2C0E80A-8A7B-4737-ADAE-7B9C1FEE5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666875"/>
            <a:ext cx="7191375" cy="3524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D0220C-772D-4B71-9AF7-39AECB570F53}"/>
              </a:ext>
            </a:extLst>
          </p:cNvPr>
          <p:cNvSpPr/>
          <p:nvPr/>
        </p:nvSpPr>
        <p:spPr>
          <a:xfrm>
            <a:off x="5438394" y="1866900"/>
            <a:ext cx="2153031" cy="801246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indicates if resource is </a:t>
            </a:r>
            <a:r>
              <a:rPr lang="en-US" sz="1400"/>
              <a:t>not enabled </a:t>
            </a:r>
            <a:r>
              <a:rPr lang="en-US" sz="1400" dirty="0"/>
              <a:t>for optimization even though it’s in resource view.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FA295-943E-470A-8C45-3A7512D029D8}"/>
              </a:ext>
            </a:extLst>
          </p:cNvPr>
          <p:cNvSpPr/>
          <p:nvPr/>
        </p:nvSpPr>
        <p:spPr>
          <a:xfrm>
            <a:off x="3767042" y="2668146"/>
            <a:ext cx="1671352" cy="8846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filter on the schedule board is pre-populated from the resource view.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B4A18-F4C5-4A1B-AF99-0FD1E2CFA76E}"/>
              </a:ext>
            </a:extLst>
          </p:cNvPr>
          <p:cNvSpPr/>
          <p:nvPr/>
        </p:nvSpPr>
        <p:spPr>
          <a:xfrm>
            <a:off x="4904232" y="4289105"/>
            <a:ext cx="1877568" cy="663896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 match the records from the requirement view.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6B731E-BCD2-46A5-86C2-050CCA9FEB7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38500" y="2476500"/>
            <a:ext cx="528542" cy="6339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5878D-8F05-4986-B3D4-72E1EDE5698B}"/>
              </a:ext>
            </a:extLst>
          </p:cNvPr>
          <p:cNvCxnSpPr>
            <a:cxnSpLocks/>
          </p:cNvCxnSpPr>
          <p:nvPr/>
        </p:nvCxnSpPr>
        <p:spPr>
          <a:xfrm flipH="1" flipV="1">
            <a:off x="4733926" y="2267523"/>
            <a:ext cx="942974" cy="851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DD8F55-675F-42DD-9E7D-498E6472D4B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219575" y="4486275"/>
            <a:ext cx="684657" cy="134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3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6B78F0A-9BA8-40D3-BDCF-5242BDF4F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971550"/>
            <a:ext cx="10182225" cy="491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0E95A6-CE6B-48F2-88BD-1E609533954B}"/>
              </a:ext>
            </a:extLst>
          </p:cNvPr>
          <p:cNvCxnSpPr>
            <a:cxnSpLocks/>
          </p:cNvCxnSpPr>
          <p:nvPr/>
        </p:nvCxnSpPr>
        <p:spPr>
          <a:xfrm flipH="1" flipV="1">
            <a:off x="2333625" y="2143125"/>
            <a:ext cx="1047751" cy="533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AF3C642-517F-4E94-8BEF-781F3D5EE8B2}"/>
              </a:ext>
            </a:extLst>
          </p:cNvPr>
          <p:cNvSpPr/>
          <p:nvPr/>
        </p:nvSpPr>
        <p:spPr>
          <a:xfrm>
            <a:off x="3295651" y="1809751"/>
            <a:ext cx="2828925" cy="161924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filters will be saved into the same optimization scope or other scopes referring to the same resource view.  </a:t>
            </a:r>
          </a:p>
        </p:txBody>
      </p:sp>
    </p:spTree>
    <p:extLst>
      <p:ext uri="{BB962C8B-B14F-4D97-AF65-F5344CB8AC3E}">
        <p14:creationId xmlns:p14="http://schemas.microsoft.com/office/powerpoint/2010/main" val="426941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3FF0DA-DD2D-4287-B09D-9D259C7FD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26" b="-1"/>
          <a:stretch/>
        </p:blipFill>
        <p:spPr>
          <a:xfrm>
            <a:off x="600074" y="1619249"/>
            <a:ext cx="11269907" cy="4143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28050-8E0C-4AB2-8C92-60B523E3F0D8}"/>
              </a:ext>
            </a:extLst>
          </p:cNvPr>
          <p:cNvSpPr/>
          <p:nvPr/>
        </p:nvSpPr>
        <p:spPr>
          <a:xfrm>
            <a:off x="5029202" y="3819526"/>
            <a:ext cx="1552574" cy="102869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0C0DBF-D853-413F-939C-2443381CA6FB}"/>
              </a:ext>
            </a:extLst>
          </p:cNvPr>
          <p:cNvCxnSpPr>
            <a:cxnSpLocks/>
          </p:cNvCxnSpPr>
          <p:nvPr/>
        </p:nvCxnSpPr>
        <p:spPr>
          <a:xfrm flipH="1" flipV="1">
            <a:off x="3952875" y="4438651"/>
            <a:ext cx="1362075" cy="1714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4C1C4E6-B269-48B0-8C25-B1B41288A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t="6583"/>
          <a:stretch/>
        </p:blipFill>
        <p:spPr>
          <a:xfrm>
            <a:off x="371474" y="952499"/>
            <a:ext cx="11820525" cy="5328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D95CC-B58F-4E59-8678-2B063EFE58D3}"/>
              </a:ext>
            </a:extLst>
          </p:cNvPr>
          <p:cNvSpPr/>
          <p:nvPr/>
        </p:nvSpPr>
        <p:spPr>
          <a:xfrm>
            <a:off x="6096000" y="2588046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6D04F-1700-4BD2-8A06-88E86EC660CE}"/>
              </a:ext>
            </a:extLst>
          </p:cNvPr>
          <p:cNvSpPr/>
          <p:nvPr/>
        </p:nvSpPr>
        <p:spPr>
          <a:xfrm>
            <a:off x="6134100" y="3803115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1AA1A-CE42-4A9E-90A8-01D28487404E}"/>
              </a:ext>
            </a:extLst>
          </p:cNvPr>
          <p:cNvSpPr/>
          <p:nvPr/>
        </p:nvSpPr>
        <p:spPr>
          <a:xfrm>
            <a:off x="11058525" y="3219336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179CEC-8C51-4BA6-9950-A3E9A6586E2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486400" y="2667000"/>
            <a:ext cx="609600" cy="2129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EB4CF4-9A99-4677-8FBB-DE81FE9EAC61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3165685"/>
            <a:ext cx="1100136" cy="7109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175E9F-3826-4DD3-AA66-CB950B83954F}"/>
              </a:ext>
            </a:extLst>
          </p:cNvPr>
          <p:cNvCxnSpPr>
            <a:cxnSpLocks/>
          </p:cNvCxnSpPr>
          <p:nvPr/>
        </p:nvCxnSpPr>
        <p:spPr>
          <a:xfrm flipH="1" flipV="1">
            <a:off x="9610725" y="2588046"/>
            <a:ext cx="1481137" cy="7552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823A7-0576-4B3C-9A21-DF72C506FF85}"/>
              </a:ext>
            </a:extLst>
          </p:cNvPr>
          <p:cNvCxnSpPr>
            <a:cxnSpLocks/>
          </p:cNvCxnSpPr>
          <p:nvPr/>
        </p:nvCxnSpPr>
        <p:spPr>
          <a:xfrm flipH="1" flipV="1">
            <a:off x="9305927" y="2861517"/>
            <a:ext cx="1904999" cy="6497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B536D-5CE6-49A7-8329-E52B33CDA593}"/>
              </a:ext>
            </a:extLst>
          </p:cNvPr>
          <p:cNvCxnSpPr>
            <a:cxnSpLocks/>
          </p:cNvCxnSpPr>
          <p:nvPr/>
        </p:nvCxnSpPr>
        <p:spPr>
          <a:xfrm flipH="1">
            <a:off x="9191626" y="3559280"/>
            <a:ext cx="2019300" cy="3478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E457E-7C09-4F12-89EF-F3AE29F53732}"/>
              </a:ext>
            </a:extLst>
          </p:cNvPr>
          <p:cNvCxnSpPr>
            <a:cxnSpLocks/>
          </p:cNvCxnSpPr>
          <p:nvPr/>
        </p:nvCxnSpPr>
        <p:spPr>
          <a:xfrm flipH="1">
            <a:off x="7905751" y="3702470"/>
            <a:ext cx="3305175" cy="20398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9A98-2BB7-4F46-AEC9-02FB0520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F20F-3CCE-44AB-B808-755ABEFDF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F49669-C2A9-4A49-9F6F-7FC462865DEC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478267-BFC9-47CC-803B-B9D33DA065E2}"/>
              </a:ext>
            </a:extLst>
          </p:cNvPr>
          <p:cNvCxnSpPr>
            <a:cxnSpLocks/>
          </p:cNvCxnSpPr>
          <p:nvPr/>
        </p:nvCxnSpPr>
        <p:spPr>
          <a:xfrm flipV="1">
            <a:off x="4714875" y="2082733"/>
            <a:ext cx="2759448" cy="183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3F8696-548A-499C-9EDB-C7DCFC0EA494}"/>
              </a:ext>
            </a:extLst>
          </p:cNvPr>
          <p:cNvSpPr txBox="1"/>
          <p:nvPr/>
        </p:nvSpPr>
        <p:spPr>
          <a:xfrm>
            <a:off x="4711327" y="1698461"/>
            <a:ext cx="2759447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RSO Profiles Define 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Objectives &amp; Constraints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28C997-8E59-44D5-8DEE-39E7E9EB9CCC}"/>
              </a:ext>
            </a:extLst>
          </p:cNvPr>
          <p:cNvCxnSpPr>
            <a:cxnSpLocks/>
          </p:cNvCxnSpPr>
          <p:nvPr/>
        </p:nvCxnSpPr>
        <p:spPr>
          <a:xfrm flipH="1">
            <a:off x="4714875" y="3656922"/>
            <a:ext cx="275944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36A382-CBC3-4340-946C-D961BDC0060B}"/>
              </a:ext>
            </a:extLst>
          </p:cNvPr>
          <p:cNvSpPr txBox="1"/>
          <p:nvPr/>
        </p:nvSpPr>
        <p:spPr>
          <a:xfrm>
            <a:off x="4735840" y="3260881"/>
            <a:ext cx="2710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Service requests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7AACB-9FAA-4054-84F8-DFE60BED70B0}"/>
              </a:ext>
            </a:extLst>
          </p:cNvPr>
          <p:cNvSpPr txBox="1"/>
          <p:nvPr/>
        </p:nvSpPr>
        <p:spPr>
          <a:xfrm>
            <a:off x="4711328" y="4983754"/>
            <a:ext cx="2759447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Resource schedules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 are updated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5D6427-8F91-4508-9842-695BC5F0E9A9}"/>
              </a:ext>
            </a:extLst>
          </p:cNvPr>
          <p:cNvSpPr/>
          <p:nvPr/>
        </p:nvSpPr>
        <p:spPr>
          <a:xfrm>
            <a:off x="716457" y="1177927"/>
            <a:ext cx="3879477" cy="5314948"/>
          </a:xfrm>
          <a:prstGeom prst="roundRect">
            <a:avLst>
              <a:gd name="adj" fmla="val 53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Dynamics 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0FB26-AF8E-4F45-9021-94F99621FB73}"/>
              </a:ext>
            </a:extLst>
          </p:cNvPr>
          <p:cNvSpPr/>
          <p:nvPr/>
        </p:nvSpPr>
        <p:spPr>
          <a:xfrm>
            <a:off x="1183919" y="1569804"/>
            <a:ext cx="3005005" cy="18512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Resource Scheduling Optimization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690B2-AA3B-4B58-BD6D-E672A6A786EA}"/>
              </a:ext>
            </a:extLst>
          </p:cNvPr>
          <p:cNvSpPr/>
          <p:nvPr/>
        </p:nvSpPr>
        <p:spPr>
          <a:xfrm>
            <a:off x="1183919" y="3735048"/>
            <a:ext cx="3005005" cy="20656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Field Service Solution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E5013C-0AC3-46B8-9747-8848C360C31F}"/>
              </a:ext>
            </a:extLst>
          </p:cNvPr>
          <p:cNvSpPr/>
          <p:nvPr/>
        </p:nvSpPr>
        <p:spPr>
          <a:xfrm>
            <a:off x="7638745" y="1177927"/>
            <a:ext cx="3879477" cy="5314948"/>
          </a:xfrm>
          <a:prstGeom prst="roundRect">
            <a:avLst>
              <a:gd name="adj" fmla="val 53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Resource Scheduling Optimization</a:t>
            </a:r>
          </a:p>
          <a:p>
            <a:pPr algn="ctr"/>
            <a:r>
              <a:rPr lang="en-US" sz="2800" dirty="0"/>
              <a:t>Service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2C323-09A8-4D9A-8847-7249E1EBE8F8}"/>
              </a:ext>
            </a:extLst>
          </p:cNvPr>
          <p:cNvCxnSpPr>
            <a:cxnSpLocks/>
          </p:cNvCxnSpPr>
          <p:nvPr/>
        </p:nvCxnSpPr>
        <p:spPr>
          <a:xfrm flipV="1">
            <a:off x="4711328" y="4240647"/>
            <a:ext cx="2759448" cy="183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D29BC8-CFC1-4C5A-83EF-DCD2C74876DD}"/>
              </a:ext>
            </a:extLst>
          </p:cNvPr>
          <p:cNvCxnSpPr>
            <a:cxnSpLocks/>
          </p:cNvCxnSpPr>
          <p:nvPr/>
        </p:nvCxnSpPr>
        <p:spPr>
          <a:xfrm flipH="1">
            <a:off x="4711328" y="5399997"/>
            <a:ext cx="275944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C21E7-32D0-4B5F-A9FF-4BF9C54C1A6D}"/>
              </a:ext>
            </a:extLst>
          </p:cNvPr>
          <p:cNvSpPr/>
          <p:nvPr/>
        </p:nvSpPr>
        <p:spPr>
          <a:xfrm>
            <a:off x="584411" y="230188"/>
            <a:ext cx="11264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High Level Architecture – Data Flows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1D013A-FC3D-40A0-9274-5591E8492740}"/>
              </a:ext>
            </a:extLst>
          </p:cNvPr>
          <p:cNvSpPr txBox="1"/>
          <p:nvPr/>
        </p:nvSpPr>
        <p:spPr>
          <a:xfrm>
            <a:off x="4711327" y="4232500"/>
            <a:ext cx="2710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Data sent to service</a:t>
            </a:r>
          </a:p>
        </p:txBody>
      </p:sp>
    </p:spTree>
    <p:extLst>
      <p:ext uri="{BB962C8B-B14F-4D97-AF65-F5344CB8AC3E}">
        <p14:creationId xmlns:p14="http://schemas.microsoft.com/office/powerpoint/2010/main" val="184750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E7D5D3F-E0A1-40F8-9988-24996D8E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6847"/>
          <a:stretch/>
        </p:blipFill>
        <p:spPr>
          <a:xfrm>
            <a:off x="352424" y="1028700"/>
            <a:ext cx="11839575" cy="5181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44547D-1667-4E2D-B764-BEF5752BFADD}"/>
              </a:ext>
            </a:extLst>
          </p:cNvPr>
          <p:cNvSpPr/>
          <p:nvPr/>
        </p:nvSpPr>
        <p:spPr>
          <a:xfrm>
            <a:off x="7734300" y="2549946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8B50B-CE57-4DF8-8B2B-1A4F5FA77DFA}"/>
              </a:ext>
            </a:extLst>
          </p:cNvPr>
          <p:cNvSpPr/>
          <p:nvPr/>
        </p:nvSpPr>
        <p:spPr>
          <a:xfrm>
            <a:off x="7734299" y="3796256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0995-F7ED-47F2-BC1B-478591BFE276}"/>
              </a:ext>
            </a:extLst>
          </p:cNvPr>
          <p:cNvSpPr/>
          <p:nvPr/>
        </p:nvSpPr>
        <p:spPr>
          <a:xfrm>
            <a:off x="9005887" y="4145295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AC5F3A-B1EA-4A18-85C2-646276D6472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77275" y="2841836"/>
            <a:ext cx="1352550" cy="2103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8CDEF3-34AF-4B15-ACF9-51514ECEB7D2}"/>
              </a:ext>
            </a:extLst>
          </p:cNvPr>
          <p:cNvCxnSpPr>
            <a:cxnSpLocks/>
          </p:cNvCxnSpPr>
          <p:nvPr/>
        </p:nvCxnSpPr>
        <p:spPr>
          <a:xfrm flipV="1">
            <a:off x="8572500" y="3695702"/>
            <a:ext cx="1533525" cy="523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2BF902-4846-492E-B27A-A5AA264B05F6}"/>
              </a:ext>
            </a:extLst>
          </p:cNvPr>
          <p:cNvCxnSpPr>
            <a:cxnSpLocks/>
          </p:cNvCxnSpPr>
          <p:nvPr/>
        </p:nvCxnSpPr>
        <p:spPr>
          <a:xfrm flipV="1">
            <a:off x="9694068" y="4135770"/>
            <a:ext cx="1345407" cy="3362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4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049A040-3588-4C3C-8E24-2FA489F1F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6276"/>
          <a:stretch/>
        </p:blipFill>
        <p:spPr>
          <a:xfrm>
            <a:off x="352424" y="1017253"/>
            <a:ext cx="11839575" cy="51696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6935B-747D-429F-AA45-BC7D9A7AD6F2}"/>
              </a:ext>
            </a:extLst>
          </p:cNvPr>
          <p:cNvSpPr/>
          <p:nvPr/>
        </p:nvSpPr>
        <p:spPr>
          <a:xfrm>
            <a:off x="8658224" y="4101056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C5A1D-F478-490F-B941-CD64BA61916A}"/>
              </a:ext>
            </a:extLst>
          </p:cNvPr>
          <p:cNvSpPr/>
          <p:nvPr/>
        </p:nvSpPr>
        <p:spPr>
          <a:xfrm>
            <a:off x="8186736" y="5529806"/>
            <a:ext cx="942975" cy="58377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3E012F-ED93-48EC-8D98-E861E7290B13}"/>
              </a:ext>
            </a:extLst>
          </p:cNvPr>
          <p:cNvCxnSpPr>
            <a:cxnSpLocks/>
          </p:cNvCxnSpPr>
          <p:nvPr/>
        </p:nvCxnSpPr>
        <p:spPr>
          <a:xfrm>
            <a:off x="9601199" y="4426827"/>
            <a:ext cx="1409701" cy="78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A02BB-F3F2-4901-A334-DDBD76627364}"/>
              </a:ext>
            </a:extLst>
          </p:cNvPr>
          <p:cNvCxnSpPr>
            <a:cxnSpLocks/>
          </p:cNvCxnSpPr>
          <p:nvPr/>
        </p:nvCxnSpPr>
        <p:spPr>
          <a:xfrm flipH="1" flipV="1">
            <a:off x="8448675" y="2847975"/>
            <a:ext cx="633412" cy="13007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8C8182-FCE2-40AA-810E-E91D9037B2A4}"/>
              </a:ext>
            </a:extLst>
          </p:cNvPr>
          <p:cNvCxnSpPr>
            <a:cxnSpLocks/>
          </p:cNvCxnSpPr>
          <p:nvPr/>
        </p:nvCxnSpPr>
        <p:spPr>
          <a:xfrm flipV="1">
            <a:off x="9082087" y="5772150"/>
            <a:ext cx="690563" cy="685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0BBDD8-1D4A-4C42-922B-6B00F4590E9E}"/>
              </a:ext>
            </a:extLst>
          </p:cNvPr>
          <p:cNvSpPr/>
          <p:nvPr/>
        </p:nvSpPr>
        <p:spPr>
          <a:xfrm>
            <a:off x="152400" y="1041696"/>
            <a:ext cx="11887200" cy="556629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7EB91F-37B0-42AC-B142-EF22F3754402}"/>
              </a:ext>
            </a:extLst>
          </p:cNvPr>
          <p:cNvGrpSpPr/>
          <p:nvPr/>
        </p:nvGrpSpPr>
        <p:grpSpPr>
          <a:xfrm>
            <a:off x="702916" y="4892342"/>
            <a:ext cx="10349661" cy="923962"/>
            <a:chOff x="863252" y="5269539"/>
            <a:chExt cx="10349661" cy="9239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FF73B2-11A9-4574-BE33-05D754271BCC}"/>
                </a:ext>
              </a:extLst>
            </p:cNvPr>
            <p:cNvCxnSpPr/>
            <p:nvPr/>
          </p:nvCxnSpPr>
          <p:spPr>
            <a:xfrm>
              <a:off x="863252" y="5405635"/>
              <a:ext cx="10040625" cy="0"/>
            </a:xfrm>
            <a:prstGeom prst="straightConnector1">
              <a:avLst/>
            </a:prstGeom>
            <a:ln w="12700">
              <a:solidFill>
                <a:srgbClr val="0072C6">
                  <a:alpha val="50000"/>
                </a:srgb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306306-61ED-4BB9-AFE3-06784334F805}"/>
                </a:ext>
              </a:extLst>
            </p:cNvPr>
            <p:cNvSpPr txBox="1"/>
            <p:nvPr/>
          </p:nvSpPr>
          <p:spPr>
            <a:xfrm>
              <a:off x="10590627" y="5405635"/>
              <a:ext cx="622286" cy="374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36" dirty="0"/>
                <a:t>time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9662BB-6996-4066-920E-D511A8270F39}"/>
                </a:ext>
              </a:extLst>
            </p:cNvPr>
            <p:cNvCxnSpPr/>
            <p:nvPr/>
          </p:nvCxnSpPr>
          <p:spPr>
            <a:xfrm>
              <a:off x="2134983" y="5275129"/>
              <a:ext cx="0" cy="26101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A2F98E-75E3-4098-98ED-90A4C85E470F}"/>
                </a:ext>
              </a:extLst>
            </p:cNvPr>
            <p:cNvSpPr txBox="1"/>
            <p:nvPr/>
          </p:nvSpPr>
          <p:spPr>
            <a:xfrm>
              <a:off x="1774276" y="5536142"/>
              <a:ext cx="721415" cy="657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 dirty="0"/>
                <a:t>0h</a:t>
              </a:r>
            </a:p>
            <a:p>
              <a:pPr algn="ctr"/>
              <a:r>
                <a:rPr lang="en-US" sz="1836" dirty="0"/>
                <a:t>today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97FD92-8C8C-45AA-A514-A38CDD55C6F9}"/>
                </a:ext>
              </a:extLst>
            </p:cNvPr>
            <p:cNvCxnSpPr/>
            <p:nvPr/>
          </p:nvCxnSpPr>
          <p:spPr>
            <a:xfrm>
              <a:off x="3138239" y="5275129"/>
              <a:ext cx="0" cy="26101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E921A1-5FAC-4C7E-896F-21CA3A591285}"/>
                </a:ext>
              </a:extLst>
            </p:cNvPr>
            <p:cNvSpPr txBox="1"/>
            <p:nvPr/>
          </p:nvSpPr>
          <p:spPr>
            <a:xfrm>
              <a:off x="2822177" y="5536142"/>
              <a:ext cx="627801" cy="374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36" dirty="0"/>
                <a:t>Now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4E6A61-8668-480D-938C-21FE06050BE8}"/>
                </a:ext>
              </a:extLst>
            </p:cNvPr>
            <p:cNvCxnSpPr/>
            <p:nvPr/>
          </p:nvCxnSpPr>
          <p:spPr>
            <a:xfrm>
              <a:off x="4401896" y="5275129"/>
              <a:ext cx="0" cy="26101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B7ADF0-CFF9-4D29-964A-DF64C89689DB}"/>
                </a:ext>
              </a:extLst>
            </p:cNvPr>
            <p:cNvSpPr txBox="1"/>
            <p:nvPr/>
          </p:nvSpPr>
          <p:spPr>
            <a:xfrm>
              <a:off x="3828952" y="5536142"/>
              <a:ext cx="1145890" cy="657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 dirty="0"/>
                <a:t>0h</a:t>
              </a:r>
            </a:p>
            <a:p>
              <a:pPr algn="ctr"/>
              <a:r>
                <a:rPr lang="en-US" sz="1836" dirty="0"/>
                <a:t>tomorrow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EE7BB0-7921-4600-878C-6EAC5396DF4D}"/>
                </a:ext>
              </a:extLst>
            </p:cNvPr>
            <p:cNvCxnSpPr/>
            <p:nvPr/>
          </p:nvCxnSpPr>
          <p:spPr>
            <a:xfrm>
              <a:off x="5812913" y="5275129"/>
              <a:ext cx="0" cy="26101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2B9D-3646-40A6-A7BF-BE194D5D7F2B}"/>
                </a:ext>
              </a:extLst>
            </p:cNvPr>
            <p:cNvSpPr txBox="1"/>
            <p:nvPr/>
          </p:nvSpPr>
          <p:spPr>
            <a:xfrm>
              <a:off x="5496851" y="5536142"/>
              <a:ext cx="715260" cy="657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36" dirty="0"/>
                <a:t>Now</a:t>
              </a:r>
            </a:p>
            <a:p>
              <a:r>
                <a:rPr lang="en-US" sz="1836" dirty="0"/>
                <a:t>+ 24h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020BF-27BE-481E-8B9C-93F172334257}"/>
                </a:ext>
              </a:extLst>
            </p:cNvPr>
            <p:cNvCxnSpPr/>
            <p:nvPr/>
          </p:nvCxnSpPr>
          <p:spPr>
            <a:xfrm>
              <a:off x="8493923" y="5275129"/>
              <a:ext cx="0" cy="26101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DC3836-3D8A-404A-9208-BD3886D67737}"/>
                </a:ext>
              </a:extLst>
            </p:cNvPr>
            <p:cNvSpPr txBox="1"/>
            <p:nvPr/>
          </p:nvSpPr>
          <p:spPr>
            <a:xfrm>
              <a:off x="8177861" y="5536142"/>
              <a:ext cx="715260" cy="657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36" dirty="0"/>
                <a:t>Now</a:t>
              </a:r>
            </a:p>
            <a:p>
              <a:r>
                <a:rPr lang="en-US" sz="1836" dirty="0"/>
                <a:t>+ 48h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CDA80A-C2E3-400B-BB84-86D56751FCEB}"/>
                </a:ext>
              </a:extLst>
            </p:cNvPr>
            <p:cNvCxnSpPr/>
            <p:nvPr/>
          </p:nvCxnSpPr>
          <p:spPr>
            <a:xfrm>
              <a:off x="7054584" y="5269539"/>
              <a:ext cx="0" cy="26101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FB47F7-9EF7-4C8C-989F-3AC977686D5B}"/>
                </a:ext>
              </a:extLst>
            </p:cNvPr>
            <p:cNvSpPr txBox="1"/>
            <p:nvPr/>
          </p:nvSpPr>
          <p:spPr>
            <a:xfrm>
              <a:off x="6781915" y="5530552"/>
              <a:ext cx="545341" cy="374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 dirty="0"/>
                <a:t>48h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6D77D8-3932-4227-A923-CF468C4E4500}"/>
              </a:ext>
            </a:extLst>
          </p:cNvPr>
          <p:cNvGrpSpPr/>
          <p:nvPr/>
        </p:nvGrpSpPr>
        <p:grpSpPr>
          <a:xfrm>
            <a:off x="2562987" y="4240429"/>
            <a:ext cx="1872051" cy="563974"/>
            <a:chOff x="3201508" y="4030662"/>
            <a:chExt cx="1872051" cy="563974"/>
          </a:xfrm>
        </p:grpSpPr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1613DED-75F6-4670-B548-84A4A89FF4E7}"/>
                </a:ext>
              </a:extLst>
            </p:cNvPr>
            <p:cNvSpPr/>
            <p:nvPr/>
          </p:nvSpPr>
          <p:spPr>
            <a:xfrm rot="5400000">
              <a:off x="3683600" y="4318914"/>
              <a:ext cx="208544" cy="342899"/>
            </a:xfrm>
            <a:prstGeom prst="leftBrace">
              <a:avLst>
                <a:gd name="adj1" fmla="val 57285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9F998F-4400-4C48-BEF9-F1D1E744D7CC}"/>
                </a:ext>
              </a:extLst>
            </p:cNvPr>
            <p:cNvSpPr txBox="1"/>
            <p:nvPr/>
          </p:nvSpPr>
          <p:spPr>
            <a:xfrm>
              <a:off x="3201508" y="4030662"/>
              <a:ext cx="1872051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 dirty="0"/>
                <a:t>Range Offset = 1h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3B730A-254B-484C-81C4-B3D797A3EA2D}"/>
              </a:ext>
            </a:extLst>
          </p:cNvPr>
          <p:cNvGrpSpPr/>
          <p:nvPr/>
        </p:nvGrpSpPr>
        <p:grpSpPr>
          <a:xfrm>
            <a:off x="1522451" y="5589243"/>
            <a:ext cx="3691319" cy="717561"/>
            <a:chOff x="1682787" y="5966439"/>
            <a:chExt cx="3691319" cy="71756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1A05E93-0BD3-481E-A9EA-5E470AA625A6}"/>
                </a:ext>
              </a:extLst>
            </p:cNvPr>
            <p:cNvCxnSpPr/>
            <p:nvPr/>
          </p:nvCxnSpPr>
          <p:spPr>
            <a:xfrm flipV="1">
              <a:off x="3138236" y="5966439"/>
              <a:ext cx="1" cy="36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907D17-8B16-4925-AAB9-A504F2548AC2}"/>
                </a:ext>
              </a:extLst>
            </p:cNvPr>
            <p:cNvSpPr txBox="1"/>
            <p:nvPr/>
          </p:nvSpPr>
          <p:spPr>
            <a:xfrm>
              <a:off x="1682787" y="6314668"/>
              <a:ext cx="369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Range Reference: Job current time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3747BD-EE96-48A5-9DE4-F02E94D1967C}"/>
              </a:ext>
            </a:extLst>
          </p:cNvPr>
          <p:cNvSpPr txBox="1"/>
          <p:nvPr/>
        </p:nvSpPr>
        <p:spPr>
          <a:xfrm>
            <a:off x="1613941" y="3429000"/>
            <a:ext cx="85778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“Schedule requirements for 24 hours, starting one hour from now”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CF62DD-68B5-4AF7-8A49-6E3F230A6D2A}"/>
              </a:ext>
            </a:extLst>
          </p:cNvPr>
          <p:cNvGrpSpPr/>
          <p:nvPr/>
        </p:nvGrpSpPr>
        <p:grpSpPr>
          <a:xfrm>
            <a:off x="3320799" y="4242985"/>
            <a:ext cx="8259644" cy="2016607"/>
            <a:chOff x="3481136" y="4620181"/>
            <a:chExt cx="8259644" cy="201660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2BD7C73-6CFA-40D2-ABCA-D31824008126}"/>
                </a:ext>
              </a:extLst>
            </p:cNvPr>
            <p:cNvGrpSpPr/>
            <p:nvPr/>
          </p:nvGrpSpPr>
          <p:grpSpPr>
            <a:xfrm>
              <a:off x="3497179" y="4620181"/>
              <a:ext cx="8243601" cy="2016607"/>
              <a:chOff x="3497179" y="4620181"/>
              <a:chExt cx="8243601" cy="201660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D9B3AD9-CEB4-4D2E-B675-BE1EF02AFD76}"/>
                  </a:ext>
                </a:extLst>
              </p:cNvPr>
              <p:cNvGrpSpPr/>
              <p:nvPr/>
            </p:nvGrpSpPr>
            <p:grpSpPr>
              <a:xfrm>
                <a:off x="3497179" y="4620181"/>
                <a:ext cx="3608455" cy="529335"/>
                <a:chOff x="3975364" y="4033217"/>
                <a:chExt cx="3608455" cy="529335"/>
              </a:xfrm>
            </p:grpSpPr>
            <p:sp>
              <p:nvSpPr>
                <p:cNvPr id="65" name="Left Brace 64">
                  <a:extLst>
                    <a:ext uri="{FF2B5EF4-FFF2-40B4-BE49-F238E27FC236}">
                      <a16:creationId xmlns:a16="http://schemas.microsoft.com/office/drawing/2014/main" id="{D719BD49-0E18-40D9-8548-A9220EEBCA54}"/>
                    </a:ext>
                  </a:extLst>
                </p:cNvPr>
                <p:cNvSpPr/>
                <p:nvPr/>
              </p:nvSpPr>
              <p:spPr>
                <a:xfrm rot="5400000">
                  <a:off x="5332998" y="3020142"/>
                  <a:ext cx="184776" cy="2900044"/>
                </a:xfrm>
                <a:prstGeom prst="leftBrace">
                  <a:avLst>
                    <a:gd name="adj1" fmla="val 57285"/>
                    <a:gd name="adj2" fmla="val 50000"/>
                  </a:avLst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836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CF10E19-D0B2-43EA-BDDF-BC795910859E}"/>
                    </a:ext>
                  </a:extLst>
                </p:cNvPr>
                <p:cNvSpPr txBox="1"/>
                <p:nvPr/>
              </p:nvSpPr>
              <p:spPr>
                <a:xfrm>
                  <a:off x="5084865" y="4033217"/>
                  <a:ext cx="2498954" cy="374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36" dirty="0"/>
                    <a:t>  Range Duration = 1 day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BD69797-A931-446F-957D-9DF0D216D9DD}"/>
                  </a:ext>
                </a:extLst>
              </p:cNvPr>
              <p:cNvGrpSpPr/>
              <p:nvPr/>
            </p:nvGrpSpPr>
            <p:grpSpPr>
              <a:xfrm>
                <a:off x="9568247" y="6261942"/>
                <a:ext cx="2172533" cy="374846"/>
                <a:chOff x="9231361" y="5155038"/>
                <a:chExt cx="2172533" cy="37484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F38E9BD-5459-4B4B-B359-54F8BD55A822}"/>
                    </a:ext>
                  </a:extLst>
                </p:cNvPr>
                <p:cNvSpPr/>
                <p:nvPr/>
              </p:nvSpPr>
              <p:spPr>
                <a:xfrm>
                  <a:off x="9231361" y="5266487"/>
                  <a:ext cx="152649" cy="16867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36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CA3968B-87A8-4207-BEFD-117A71170BBA}"/>
                    </a:ext>
                  </a:extLst>
                </p:cNvPr>
                <p:cNvSpPr txBox="1"/>
                <p:nvPr/>
              </p:nvSpPr>
              <p:spPr>
                <a:xfrm>
                  <a:off x="9381609" y="5155038"/>
                  <a:ext cx="2022285" cy="374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36" dirty="0"/>
                    <a:t>Optimization scope</a:t>
                  </a:r>
                </a:p>
              </p:txBody>
            </p: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636481-2BA6-4CE2-84AC-786F4AA7EC4C}"/>
                </a:ext>
              </a:extLst>
            </p:cNvPr>
            <p:cNvSpPr/>
            <p:nvPr/>
          </p:nvSpPr>
          <p:spPr>
            <a:xfrm>
              <a:off x="3481136" y="5269539"/>
              <a:ext cx="2935705" cy="24894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716B5C87-F157-43C2-B36E-0B5B41AA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40" y="1176500"/>
            <a:ext cx="8647619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FCCB89-899B-4D0E-AD9B-320D0747F260}"/>
              </a:ext>
            </a:extLst>
          </p:cNvPr>
          <p:cNvSpPr/>
          <p:nvPr/>
        </p:nvSpPr>
        <p:spPr>
          <a:xfrm>
            <a:off x="152400" y="652822"/>
            <a:ext cx="11887200" cy="5955165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E6A00B-0226-4BF8-BD0A-7500672CB3E2}"/>
              </a:ext>
            </a:extLst>
          </p:cNvPr>
          <p:cNvGrpSpPr/>
          <p:nvPr/>
        </p:nvGrpSpPr>
        <p:grpSpPr>
          <a:xfrm>
            <a:off x="1541631" y="3639052"/>
            <a:ext cx="2824573" cy="686216"/>
            <a:chOff x="2130523" y="3886283"/>
            <a:chExt cx="2824573" cy="686216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1A66BF0E-C353-462B-9E74-B2B83869E3FE}"/>
                </a:ext>
              </a:extLst>
            </p:cNvPr>
            <p:cNvSpPr/>
            <p:nvPr/>
          </p:nvSpPr>
          <p:spPr>
            <a:xfrm rot="5400000">
              <a:off x="3360796" y="3059569"/>
              <a:ext cx="282657" cy="2743203"/>
            </a:xfrm>
            <a:prstGeom prst="leftBrace">
              <a:avLst>
                <a:gd name="adj1" fmla="val 57285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69CB6-AB0E-4FD6-9F9C-02969851EF11}"/>
                </a:ext>
              </a:extLst>
            </p:cNvPr>
            <p:cNvSpPr txBox="1"/>
            <p:nvPr/>
          </p:nvSpPr>
          <p:spPr>
            <a:xfrm>
              <a:off x="2816497" y="3886283"/>
              <a:ext cx="2138599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 dirty="0"/>
                <a:t>Range Offset = 1 day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B57251-D6DD-4CE6-84A9-B8EE8FF5E471}"/>
              </a:ext>
            </a:extLst>
          </p:cNvPr>
          <p:cNvGrpSpPr/>
          <p:nvPr/>
        </p:nvGrpSpPr>
        <p:grpSpPr>
          <a:xfrm>
            <a:off x="65756" y="5372876"/>
            <a:ext cx="2985466" cy="1271559"/>
            <a:chOff x="1682787" y="5966439"/>
            <a:chExt cx="2985466" cy="127155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19FE0F-7F07-4A23-A559-35F75628B8B6}"/>
                </a:ext>
              </a:extLst>
            </p:cNvPr>
            <p:cNvCxnSpPr/>
            <p:nvPr/>
          </p:nvCxnSpPr>
          <p:spPr>
            <a:xfrm flipV="1">
              <a:off x="3138236" y="5966439"/>
              <a:ext cx="1" cy="36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F30E8C-5083-4B48-9EE2-112B0BE31D5E}"/>
                </a:ext>
              </a:extLst>
            </p:cNvPr>
            <p:cNvSpPr txBox="1"/>
            <p:nvPr/>
          </p:nvSpPr>
          <p:spPr>
            <a:xfrm>
              <a:off x="1682787" y="6314668"/>
              <a:ext cx="2985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Range Reference: </a:t>
              </a:r>
            </a:p>
            <a:p>
              <a:pPr algn="ctr"/>
              <a:r>
                <a:rPr lang="en-US" dirty="0"/>
                <a:t>Beginning of Job’s Current Day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4EDFE7-05A6-461C-A59A-357F84816D72}"/>
              </a:ext>
            </a:extLst>
          </p:cNvPr>
          <p:cNvGrpSpPr/>
          <p:nvPr/>
        </p:nvGrpSpPr>
        <p:grpSpPr>
          <a:xfrm>
            <a:off x="4301649" y="3593482"/>
            <a:ext cx="6622575" cy="2706416"/>
            <a:chOff x="3722545" y="4427677"/>
            <a:chExt cx="6622575" cy="27064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8E7978-F828-44D5-A404-2C49ED21AAE6}"/>
                </a:ext>
              </a:extLst>
            </p:cNvPr>
            <p:cNvGrpSpPr/>
            <p:nvPr/>
          </p:nvGrpSpPr>
          <p:grpSpPr>
            <a:xfrm>
              <a:off x="3738587" y="4427677"/>
              <a:ext cx="6606533" cy="2706416"/>
              <a:chOff x="3738587" y="4427677"/>
              <a:chExt cx="6606533" cy="27064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B3F089-0DAA-4533-9D30-7AC96875CCEB}"/>
                  </a:ext>
                </a:extLst>
              </p:cNvPr>
              <p:cNvGrpSpPr/>
              <p:nvPr/>
            </p:nvGrpSpPr>
            <p:grpSpPr>
              <a:xfrm>
                <a:off x="3738587" y="4427677"/>
                <a:ext cx="5437497" cy="673718"/>
                <a:chOff x="4216772" y="3840713"/>
                <a:chExt cx="5437497" cy="673718"/>
              </a:xfrm>
            </p:grpSpPr>
            <p:sp>
              <p:nvSpPr>
                <p:cNvPr id="18" name="Left Brace 17">
                  <a:extLst>
                    <a:ext uri="{FF2B5EF4-FFF2-40B4-BE49-F238E27FC236}">
                      <a16:creationId xmlns:a16="http://schemas.microsoft.com/office/drawing/2014/main" id="{C6703FE9-5097-47C6-BDC3-00A50B0364C0}"/>
                    </a:ext>
                  </a:extLst>
                </p:cNvPr>
                <p:cNvSpPr/>
                <p:nvPr/>
              </p:nvSpPr>
              <p:spPr>
                <a:xfrm rot="5400000">
                  <a:off x="6839269" y="1699431"/>
                  <a:ext cx="192503" cy="5437497"/>
                </a:xfrm>
                <a:prstGeom prst="leftBrace">
                  <a:avLst>
                    <a:gd name="adj1" fmla="val 57285"/>
                    <a:gd name="adj2" fmla="val 50000"/>
                  </a:avLst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836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06E7BF-245D-4945-9E54-508CD0248473}"/>
                    </a:ext>
                  </a:extLst>
                </p:cNvPr>
                <p:cNvSpPr txBox="1"/>
                <p:nvPr/>
              </p:nvSpPr>
              <p:spPr>
                <a:xfrm>
                  <a:off x="5598212" y="3840713"/>
                  <a:ext cx="2588144" cy="374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36" dirty="0"/>
                    <a:t>  Range Duration = 2 days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DDC3C3-FBAF-4A6B-8149-6C732F372757}"/>
                  </a:ext>
                </a:extLst>
              </p:cNvPr>
              <p:cNvGrpSpPr/>
              <p:nvPr/>
            </p:nvGrpSpPr>
            <p:grpSpPr>
              <a:xfrm>
                <a:off x="8172587" y="6759247"/>
                <a:ext cx="2172533" cy="374846"/>
                <a:chOff x="7835701" y="5652343"/>
                <a:chExt cx="2172533" cy="374846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3B9B29E-4120-4B60-B3C9-886DE9AC9028}"/>
                    </a:ext>
                  </a:extLst>
                </p:cNvPr>
                <p:cNvSpPr/>
                <p:nvPr/>
              </p:nvSpPr>
              <p:spPr>
                <a:xfrm>
                  <a:off x="7835701" y="5763792"/>
                  <a:ext cx="152649" cy="16867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36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93F7F99-D607-457A-81EF-CD0D8A496EE4}"/>
                    </a:ext>
                  </a:extLst>
                </p:cNvPr>
                <p:cNvSpPr txBox="1"/>
                <p:nvPr/>
              </p:nvSpPr>
              <p:spPr>
                <a:xfrm>
                  <a:off x="7985949" y="5652343"/>
                  <a:ext cx="2022285" cy="374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36" dirty="0"/>
                    <a:t>Optimization scope</a:t>
                  </a:r>
                </a:p>
              </p:txBody>
            </p: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F2CA51-D09F-40C1-80A8-D6719EB43F14}"/>
                </a:ext>
              </a:extLst>
            </p:cNvPr>
            <p:cNvSpPr/>
            <p:nvPr/>
          </p:nvSpPr>
          <p:spPr>
            <a:xfrm>
              <a:off x="3722545" y="5269539"/>
              <a:ext cx="5469581" cy="2970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EA9477-DD80-42BD-960D-E9879566E27C}"/>
              </a:ext>
            </a:extLst>
          </p:cNvPr>
          <p:cNvGrpSpPr/>
          <p:nvPr/>
        </p:nvGrpSpPr>
        <p:grpSpPr>
          <a:xfrm>
            <a:off x="608165" y="4424892"/>
            <a:ext cx="10494040" cy="1030666"/>
            <a:chOff x="606577" y="4424892"/>
            <a:chExt cx="10494040" cy="10306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D2F5AC-0787-40E5-AC36-B9B2E7EDBD09}"/>
                </a:ext>
              </a:extLst>
            </p:cNvPr>
            <p:cNvGrpSpPr/>
            <p:nvPr/>
          </p:nvGrpSpPr>
          <p:grpSpPr>
            <a:xfrm>
              <a:off x="606577" y="4424892"/>
              <a:ext cx="10494040" cy="1030666"/>
              <a:chOff x="606577" y="4424892"/>
              <a:chExt cx="10494040" cy="103066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5BE0F0-5068-47CF-9879-12EE894E7858}"/>
                  </a:ext>
                </a:extLst>
              </p:cNvPr>
              <p:cNvGrpSpPr/>
              <p:nvPr/>
            </p:nvGrpSpPr>
            <p:grpSpPr>
              <a:xfrm>
                <a:off x="606577" y="4424892"/>
                <a:ext cx="10494040" cy="1030666"/>
                <a:chOff x="718873" y="5259087"/>
                <a:chExt cx="10494040" cy="1030666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C8ABEAF-C35E-4902-AABF-60043C8C696F}"/>
                    </a:ext>
                  </a:extLst>
                </p:cNvPr>
                <p:cNvCxnSpPr/>
                <p:nvPr/>
              </p:nvCxnSpPr>
              <p:spPr>
                <a:xfrm>
                  <a:off x="718873" y="5405635"/>
                  <a:ext cx="100406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0856A4-AECF-4FF7-9471-F2D67E5DA3FA}"/>
                    </a:ext>
                  </a:extLst>
                </p:cNvPr>
                <p:cNvSpPr txBox="1"/>
                <p:nvPr/>
              </p:nvSpPr>
              <p:spPr>
                <a:xfrm>
                  <a:off x="10590627" y="5405635"/>
                  <a:ext cx="622286" cy="3748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36" dirty="0"/>
                    <a:t>time</a:t>
                  </a: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954D433-7F00-4E7C-8148-BB792F7A9F99}"/>
                    </a:ext>
                  </a:extLst>
                </p:cNvPr>
                <p:cNvCxnSpPr/>
                <p:nvPr/>
              </p:nvCxnSpPr>
              <p:spPr>
                <a:xfrm>
                  <a:off x="1637678" y="5259087"/>
                  <a:ext cx="0" cy="261013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04885A7-B5BE-4923-9134-420A59D84599}"/>
                    </a:ext>
                  </a:extLst>
                </p:cNvPr>
                <p:cNvSpPr txBox="1"/>
                <p:nvPr/>
              </p:nvSpPr>
              <p:spPr>
                <a:xfrm>
                  <a:off x="1293012" y="5552184"/>
                  <a:ext cx="721415" cy="65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36" dirty="0"/>
                    <a:t>0h</a:t>
                  </a:r>
                </a:p>
                <a:p>
                  <a:pPr algn="ctr"/>
                  <a:r>
                    <a:rPr lang="en-US" sz="1836" dirty="0"/>
                    <a:t>today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E8B0B3D-B4ED-4C66-A5BC-C68E20FAAB2F}"/>
                    </a:ext>
                  </a:extLst>
                </p:cNvPr>
                <p:cNvCxnSpPr/>
                <p:nvPr/>
              </p:nvCxnSpPr>
              <p:spPr>
                <a:xfrm>
                  <a:off x="2913647" y="5259087"/>
                  <a:ext cx="0" cy="261013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B95F2D-DABE-4E64-B24C-E252AFE36AF8}"/>
                    </a:ext>
                  </a:extLst>
                </p:cNvPr>
                <p:cNvSpPr txBox="1"/>
                <p:nvPr/>
              </p:nvSpPr>
              <p:spPr>
                <a:xfrm>
                  <a:off x="2597588" y="5568226"/>
                  <a:ext cx="627801" cy="3748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36" dirty="0"/>
                    <a:t>Now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192A179-4AEE-4788-AF68-001B88C66323}"/>
                    </a:ext>
                  </a:extLst>
                </p:cNvPr>
                <p:cNvCxnSpPr/>
                <p:nvPr/>
              </p:nvCxnSpPr>
              <p:spPr>
                <a:xfrm>
                  <a:off x="4401896" y="5275129"/>
                  <a:ext cx="0" cy="261013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D13C6B-645E-478A-BC9C-D67B10ACBFC6}"/>
                    </a:ext>
                  </a:extLst>
                </p:cNvPr>
                <p:cNvSpPr txBox="1"/>
                <p:nvPr/>
              </p:nvSpPr>
              <p:spPr>
                <a:xfrm>
                  <a:off x="3653891" y="5632394"/>
                  <a:ext cx="1463927" cy="65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36" dirty="0"/>
                    <a:t>24h</a:t>
                  </a:r>
                </a:p>
                <a:p>
                  <a:pPr algn="ctr"/>
                  <a:r>
                    <a:rPr lang="en-US" sz="1836" dirty="0"/>
                    <a:t>0h tomorrow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CE7EFE6-2F90-490E-B254-92B6F53D22C4}"/>
                    </a:ext>
                  </a:extLst>
                </p:cNvPr>
                <p:cNvCxnSpPr/>
                <p:nvPr/>
              </p:nvCxnSpPr>
              <p:spPr>
                <a:xfrm>
                  <a:off x="5668532" y="5259087"/>
                  <a:ext cx="0" cy="261013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8FE673-D283-4678-AE5F-B96ABE492ECF}"/>
                    </a:ext>
                  </a:extLst>
                </p:cNvPr>
                <p:cNvSpPr txBox="1"/>
                <p:nvPr/>
              </p:nvSpPr>
              <p:spPr>
                <a:xfrm>
                  <a:off x="5352338" y="5616352"/>
                  <a:ext cx="715260" cy="65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36" dirty="0"/>
                    <a:t>Now</a:t>
                  </a:r>
                </a:p>
                <a:p>
                  <a:pPr algn="ctr"/>
                  <a:r>
                    <a:rPr lang="en-US" sz="1836" dirty="0"/>
                    <a:t>+ 24h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8811959-18DA-4022-A529-4D2FFE86F808}"/>
                    </a:ext>
                  </a:extLst>
                </p:cNvPr>
                <p:cNvCxnSpPr/>
                <p:nvPr/>
              </p:nvCxnSpPr>
              <p:spPr>
                <a:xfrm>
                  <a:off x="8429755" y="5275129"/>
                  <a:ext cx="0" cy="261013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A132B09-274B-4CC3-B63D-07131CC3A910}"/>
                    </a:ext>
                  </a:extLst>
                </p:cNvPr>
                <p:cNvSpPr txBox="1"/>
                <p:nvPr/>
              </p:nvSpPr>
              <p:spPr>
                <a:xfrm>
                  <a:off x="8081475" y="5536142"/>
                  <a:ext cx="715260" cy="65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36" dirty="0"/>
                    <a:t>Now</a:t>
                  </a:r>
                </a:p>
                <a:p>
                  <a:pPr algn="ctr"/>
                  <a:r>
                    <a:rPr lang="en-US" sz="1836" dirty="0"/>
                    <a:t>+ 48h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6435F31-D058-42B3-90C4-AD710D33A3EA}"/>
                    </a:ext>
                  </a:extLst>
                </p:cNvPr>
                <p:cNvCxnSpPr/>
                <p:nvPr/>
              </p:nvCxnSpPr>
              <p:spPr>
                <a:xfrm>
                  <a:off x="7102710" y="5269539"/>
                  <a:ext cx="0" cy="261013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CF11C67-4EA7-41FE-B7C0-8FFAAACA50AD}"/>
                    </a:ext>
                  </a:extLst>
                </p:cNvPr>
                <p:cNvSpPr txBox="1"/>
                <p:nvPr/>
              </p:nvSpPr>
              <p:spPr>
                <a:xfrm>
                  <a:off x="6846084" y="5610763"/>
                  <a:ext cx="545341" cy="3748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36" dirty="0"/>
                    <a:t>48h</a:t>
                  </a: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83BE25-DA97-44F5-AC77-6F32E30635BE}"/>
                  </a:ext>
                </a:extLst>
              </p:cNvPr>
              <p:cNvCxnSpPr/>
              <p:nvPr/>
            </p:nvCxnSpPr>
            <p:spPr>
              <a:xfrm>
                <a:off x="9755608" y="4432913"/>
                <a:ext cx="0" cy="261013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ED87A0-1BBD-4599-A19A-A9EC1708EAF9}"/>
                </a:ext>
              </a:extLst>
            </p:cNvPr>
            <p:cNvSpPr txBox="1"/>
            <p:nvPr/>
          </p:nvSpPr>
          <p:spPr>
            <a:xfrm>
              <a:off x="9498646" y="4720420"/>
              <a:ext cx="550152" cy="374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 dirty="0"/>
                <a:t>72h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E9DFF47-D911-4D14-B01B-2D3DB556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05" y="832688"/>
            <a:ext cx="8676190" cy="216190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EEB9C79-3E22-4D10-B817-8DDCF9C5EDE2}"/>
              </a:ext>
            </a:extLst>
          </p:cNvPr>
          <p:cNvSpPr/>
          <p:nvPr/>
        </p:nvSpPr>
        <p:spPr>
          <a:xfrm>
            <a:off x="1757905" y="3105835"/>
            <a:ext cx="8676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“Optimize bookings for two days in advance but don’t change schedules of the current day”</a:t>
            </a:r>
          </a:p>
        </p:txBody>
      </p:sp>
    </p:spTree>
    <p:extLst>
      <p:ext uri="{BB962C8B-B14F-4D97-AF65-F5344CB8AC3E}">
        <p14:creationId xmlns:p14="http://schemas.microsoft.com/office/powerpoint/2010/main" val="858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1CF2C5-91E7-46DB-968B-62D788A2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645"/>
            <a:ext cx="12192000" cy="5506709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6EBA62C-111E-43B5-9EA9-B3E8F94BA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9" t="37318" r="20782" b="23694"/>
          <a:stretch/>
        </p:blipFill>
        <p:spPr>
          <a:xfrm>
            <a:off x="6581774" y="2266949"/>
            <a:ext cx="4399467" cy="27908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F7912D-7BA0-48BB-A032-665DDF0F3C70}"/>
              </a:ext>
            </a:extLst>
          </p:cNvPr>
          <p:cNvSpPr/>
          <p:nvPr/>
        </p:nvSpPr>
        <p:spPr>
          <a:xfrm>
            <a:off x="2334200" y="1947860"/>
            <a:ext cx="3103871" cy="13805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requests can be monitored.  From within each request, resource and booking detail information is available.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5C685-1B27-4774-B7A4-0361DD6868E5}"/>
              </a:ext>
            </a:extLst>
          </p:cNvPr>
          <p:cNvSpPr/>
          <p:nvPr/>
        </p:nvSpPr>
        <p:spPr>
          <a:xfrm>
            <a:off x="6181914" y="1620013"/>
            <a:ext cx="5943030" cy="381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4A95E-1594-4688-90BB-2207E863CF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438071" y="2638138"/>
            <a:ext cx="98101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74CCE-7B86-4CEB-A354-D20128DE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00337"/>
            <a:ext cx="8229600" cy="1457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452874-BBB1-41AD-8587-F7E740A43B0A}"/>
              </a:ext>
            </a:extLst>
          </p:cNvPr>
          <p:cNvSpPr/>
          <p:nvPr/>
        </p:nvSpPr>
        <p:spPr>
          <a:xfrm>
            <a:off x="6025896" y="3428999"/>
            <a:ext cx="3675887" cy="6381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drop-down boxes provide necessary filter criteria.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EB683E-0ED1-4342-BF93-6C85CED02FE5}"/>
              </a:ext>
            </a:extLst>
          </p:cNvPr>
          <p:cNvCxnSpPr>
            <a:cxnSpLocks/>
          </p:cNvCxnSpPr>
          <p:nvPr/>
        </p:nvCxnSpPr>
        <p:spPr>
          <a:xfrm flipH="1">
            <a:off x="5611559" y="3575304"/>
            <a:ext cx="48444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4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A4807-75BE-454E-8DC4-392ACF3F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645"/>
            <a:ext cx="12192000" cy="550670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F9CC240-141F-498C-8640-E836DF224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9" t="37318" r="20782" b="23694"/>
          <a:stretch/>
        </p:blipFill>
        <p:spPr>
          <a:xfrm>
            <a:off x="6581774" y="2266949"/>
            <a:ext cx="4399467" cy="27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504634D-8918-4BD0-B002-F0999B81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747712"/>
            <a:ext cx="11753850" cy="5362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8FBD9F-1473-459B-AB46-2AD5DC86E891}"/>
              </a:ext>
            </a:extLst>
          </p:cNvPr>
          <p:cNvSpPr/>
          <p:nvPr/>
        </p:nvSpPr>
        <p:spPr>
          <a:xfrm>
            <a:off x="971550" y="1914525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386DB1-6019-4FFB-848C-8589F7ECFB7B}"/>
              </a:ext>
            </a:extLst>
          </p:cNvPr>
          <p:cNvCxnSpPr>
            <a:cxnSpLocks/>
          </p:cNvCxnSpPr>
          <p:nvPr/>
        </p:nvCxnSpPr>
        <p:spPr>
          <a:xfrm>
            <a:off x="704088" y="1993392"/>
            <a:ext cx="267462" cy="1554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F6ED6-7BCA-433C-B195-80720A52DB6E}"/>
              </a:ext>
            </a:extLst>
          </p:cNvPr>
          <p:cNvSpPr/>
          <p:nvPr/>
        </p:nvSpPr>
        <p:spPr>
          <a:xfrm>
            <a:off x="722376" y="5230749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0A787-003B-4B66-9B6C-D8A7F2535504}"/>
              </a:ext>
            </a:extLst>
          </p:cNvPr>
          <p:cNvSpPr/>
          <p:nvPr/>
        </p:nvSpPr>
        <p:spPr>
          <a:xfrm>
            <a:off x="1844040" y="5267325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556F4-1283-4A39-BCB6-7F737C829F37}"/>
              </a:ext>
            </a:extLst>
          </p:cNvPr>
          <p:cNvSpPr/>
          <p:nvPr/>
        </p:nvSpPr>
        <p:spPr>
          <a:xfrm>
            <a:off x="3069336" y="5267325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B2ACE-3A35-4B1D-AE28-03E83A424EA0}"/>
              </a:ext>
            </a:extLst>
          </p:cNvPr>
          <p:cNvSpPr/>
          <p:nvPr/>
        </p:nvSpPr>
        <p:spPr>
          <a:xfrm>
            <a:off x="4002024" y="2071116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E38D4-F8BF-4203-827F-68E4C6C4CEE3}"/>
              </a:ext>
            </a:extLst>
          </p:cNvPr>
          <p:cNvSpPr/>
          <p:nvPr/>
        </p:nvSpPr>
        <p:spPr>
          <a:xfrm>
            <a:off x="7339584" y="2585084"/>
            <a:ext cx="514350" cy="45986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C5D81-C3F6-485E-AA45-997AAD632F1B}"/>
              </a:ext>
            </a:extLst>
          </p:cNvPr>
          <p:cNvSpPr/>
          <p:nvPr/>
        </p:nvSpPr>
        <p:spPr>
          <a:xfrm>
            <a:off x="4931854" y="1833753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E571CA-E444-4E97-8248-47320C2C2E1C}"/>
              </a:ext>
            </a:extLst>
          </p:cNvPr>
          <p:cNvSpPr/>
          <p:nvPr/>
        </p:nvSpPr>
        <p:spPr>
          <a:xfrm>
            <a:off x="10256520" y="2170176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9197C-E18D-4906-932C-EAA96CFA6DB1}"/>
              </a:ext>
            </a:extLst>
          </p:cNvPr>
          <p:cNvSpPr/>
          <p:nvPr/>
        </p:nvSpPr>
        <p:spPr>
          <a:xfrm>
            <a:off x="8692896" y="2852928"/>
            <a:ext cx="514350" cy="52997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46491A-4629-48AD-8601-4479017F9883}"/>
              </a:ext>
            </a:extLst>
          </p:cNvPr>
          <p:cNvSpPr/>
          <p:nvPr/>
        </p:nvSpPr>
        <p:spPr>
          <a:xfrm>
            <a:off x="11335512" y="3938397"/>
            <a:ext cx="637413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1AAA4-4D4C-41DB-AF60-F69034B04CC9}"/>
              </a:ext>
            </a:extLst>
          </p:cNvPr>
          <p:cNvSpPr/>
          <p:nvPr/>
        </p:nvSpPr>
        <p:spPr>
          <a:xfrm>
            <a:off x="11262360" y="3209924"/>
            <a:ext cx="514350" cy="43815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8ED78-9F7D-482E-8406-5D526254111D}"/>
              </a:ext>
            </a:extLst>
          </p:cNvPr>
          <p:cNvCxnSpPr>
            <a:cxnSpLocks/>
          </p:cNvCxnSpPr>
          <p:nvPr/>
        </p:nvCxnSpPr>
        <p:spPr>
          <a:xfrm>
            <a:off x="3717798" y="2131314"/>
            <a:ext cx="383381" cy="2305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1570AD-29D8-4F4B-9597-1D1DFE7126C7}"/>
              </a:ext>
            </a:extLst>
          </p:cNvPr>
          <p:cNvCxnSpPr>
            <a:cxnSpLocks/>
          </p:cNvCxnSpPr>
          <p:nvPr/>
        </p:nvCxnSpPr>
        <p:spPr>
          <a:xfrm>
            <a:off x="4655248" y="1885378"/>
            <a:ext cx="410528" cy="2847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24DB73-EFA8-43D4-995C-4D58719F77AA}"/>
              </a:ext>
            </a:extLst>
          </p:cNvPr>
          <p:cNvCxnSpPr>
            <a:cxnSpLocks/>
          </p:cNvCxnSpPr>
          <p:nvPr/>
        </p:nvCxnSpPr>
        <p:spPr>
          <a:xfrm>
            <a:off x="6985254" y="2590038"/>
            <a:ext cx="494538" cy="3543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FDCC29-80B7-43B7-B3C9-7B6F56C997BA}"/>
              </a:ext>
            </a:extLst>
          </p:cNvPr>
          <p:cNvCxnSpPr>
            <a:cxnSpLocks/>
          </p:cNvCxnSpPr>
          <p:nvPr/>
        </p:nvCxnSpPr>
        <p:spPr>
          <a:xfrm flipV="1">
            <a:off x="9135047" y="3063239"/>
            <a:ext cx="402145" cy="66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81ECDD-E6FB-4764-83C8-25700366CDB7}"/>
              </a:ext>
            </a:extLst>
          </p:cNvPr>
          <p:cNvCxnSpPr>
            <a:cxnSpLocks/>
          </p:cNvCxnSpPr>
          <p:nvPr/>
        </p:nvCxnSpPr>
        <p:spPr>
          <a:xfrm flipV="1">
            <a:off x="10677335" y="2328386"/>
            <a:ext cx="402145" cy="66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5E2535-323F-4930-BBEF-94789EF9ABF2}"/>
              </a:ext>
            </a:extLst>
          </p:cNvPr>
          <p:cNvCxnSpPr>
            <a:cxnSpLocks/>
          </p:cNvCxnSpPr>
          <p:nvPr/>
        </p:nvCxnSpPr>
        <p:spPr>
          <a:xfrm>
            <a:off x="11556111" y="2977515"/>
            <a:ext cx="0" cy="2594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2F332-930A-46E2-A122-685ADE3AF2AE}"/>
              </a:ext>
            </a:extLst>
          </p:cNvPr>
          <p:cNvCxnSpPr>
            <a:cxnSpLocks/>
          </p:cNvCxnSpPr>
          <p:nvPr/>
        </p:nvCxnSpPr>
        <p:spPr>
          <a:xfrm>
            <a:off x="10970419" y="3898771"/>
            <a:ext cx="496157" cy="4171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B6AB32-5250-4380-B1EE-90BF5AA7563C}"/>
              </a:ext>
            </a:extLst>
          </p:cNvPr>
          <p:cNvCxnSpPr>
            <a:cxnSpLocks/>
          </p:cNvCxnSpPr>
          <p:nvPr/>
        </p:nvCxnSpPr>
        <p:spPr>
          <a:xfrm>
            <a:off x="571452" y="5075299"/>
            <a:ext cx="193739" cy="520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FA7409-9E1B-4396-82BE-EDE605F515BA}"/>
              </a:ext>
            </a:extLst>
          </p:cNvPr>
          <p:cNvCxnSpPr>
            <a:cxnSpLocks/>
          </p:cNvCxnSpPr>
          <p:nvPr/>
        </p:nvCxnSpPr>
        <p:spPr>
          <a:xfrm>
            <a:off x="1694307" y="5075299"/>
            <a:ext cx="193739" cy="520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A61533-B6C6-4100-9F16-0D009E216616}"/>
              </a:ext>
            </a:extLst>
          </p:cNvPr>
          <p:cNvCxnSpPr>
            <a:cxnSpLocks/>
          </p:cNvCxnSpPr>
          <p:nvPr/>
        </p:nvCxnSpPr>
        <p:spPr>
          <a:xfrm>
            <a:off x="2904029" y="5066155"/>
            <a:ext cx="193739" cy="520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6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93F09-2C27-477C-9AB7-F333FBF6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14350"/>
            <a:ext cx="8420100" cy="582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598DB-A58D-428C-803D-F8DEF0D9C9BE}"/>
              </a:ext>
            </a:extLst>
          </p:cNvPr>
          <p:cNvSpPr/>
          <p:nvPr/>
        </p:nvSpPr>
        <p:spPr>
          <a:xfrm>
            <a:off x="5806440" y="1920241"/>
            <a:ext cx="1545336" cy="39776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A466D-5BCB-4DA0-8A2E-D8C5BCCE685E}"/>
              </a:ext>
            </a:extLst>
          </p:cNvPr>
          <p:cNvSpPr/>
          <p:nvPr/>
        </p:nvSpPr>
        <p:spPr>
          <a:xfrm>
            <a:off x="3575304" y="3136391"/>
            <a:ext cx="2231136" cy="11978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settings for booking statuses.  </a:t>
            </a:r>
          </a:p>
        </p:txBody>
      </p:sp>
    </p:spTree>
    <p:extLst>
      <p:ext uri="{BB962C8B-B14F-4D97-AF65-F5344CB8AC3E}">
        <p14:creationId xmlns:p14="http://schemas.microsoft.com/office/powerpoint/2010/main" val="478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333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Amy McKinnon (Digital Intelligence Systems)</cp:lastModifiedBy>
  <cp:revision>22</cp:revision>
  <dcterms:created xsi:type="dcterms:W3CDTF">2018-12-07T14:23:35Z</dcterms:created>
  <dcterms:modified xsi:type="dcterms:W3CDTF">2019-01-22T17:02:03Z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2019-01-22T16:56:19.7440836Z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4450c329-846b-4f68-b354-fb0e22b621bf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