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9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3315-EAB2-4311-8C14-7573AEE75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7DC65-E9AC-463B-9399-FB1A44C5D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4A64-F3F7-4BE2-A859-689EDC20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F1F65-91DE-48CB-9C1D-F524F97D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2843F-84C5-4B2A-8465-CFC00934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E381-BB5B-4642-A73B-6D02D09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5FB41-B5BC-42F5-B860-47F192D56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E5DC-2880-4312-98A9-C5D02AA4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8866-26E2-4411-9C2D-1CCBD3BC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1618-062B-4BEC-AFC3-7C46F62A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ACC02-8ACD-44EB-90AE-D08EBC489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A37C-FDB5-4AA1-95B8-D271B338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F4FF-E3E8-4378-B2DF-22548B0C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97A5A-3C07-49F5-B6C6-693822DF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75EA-C534-42C9-B683-BE4F79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DDD8-572C-4163-BCA3-A34E0CDB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284A-694E-421F-B926-FA45E952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2CBA-7C61-47A5-B127-279EFFD4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6B11-8D3B-40E5-8818-49A19E7E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3DB06-72CA-4BFD-910C-171EB35C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4CEC-EC2A-4132-A061-E97F6F77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4223F-D245-4EBE-85D2-6A7E003D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6FF2-C0E4-4210-B62F-F40AFC90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3777-7A1D-48D6-8816-FB895BD8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FC39-7AE7-4B8E-AF6C-77701C14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C480-5FC5-4D6C-83A8-C9166612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E527-D319-47A9-8150-13E2459B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68666-10C9-49BE-A70E-32394DB7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6D3E5-EEB8-4221-9C4B-AAC8EC7F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03367-338E-4446-BC85-47BE1E0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CE145-96A0-49C4-A837-E39350A8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E843-3ABB-4997-BC30-4B23ACCF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5462-FA54-4DD2-A887-DCA6851B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F8F2D-849F-480B-8485-2D36EBDB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C937-F7C1-4323-91C9-C949DD80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8F3C8-5A5B-448A-A503-145E1FAE8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76EF5-0072-4959-952C-3F0FE369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35E47-4B97-43AD-8C33-35B2A0D8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4B832-5D84-4909-93B2-03F7760C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45BD-57BA-4DB8-9306-B79E9C8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12F83-E2C3-4270-A1B0-4B537601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BCC26-841B-43B5-BDBD-2ED43A0D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FC7F7-03B1-4D54-B4CE-E980773D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E5A3B-8716-4CEA-8E44-DE20B8BB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E225D-F543-417B-8D07-26C598BB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2B38E-247C-47B5-ADFE-03E1B12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4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34B2-EAC0-40ED-B874-2B4AD01D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4709-323A-4C09-A8B7-A172E18A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E5E61-05A2-447E-8A4B-46ADD1FFB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00FA1-25A0-4018-943F-D194514B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41792-656E-4937-B179-C0EAB476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24BF-8BF5-4553-A457-2263AAF0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0DCA-8546-4B2E-A354-EF3E53A7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9452D-A018-49C7-9F61-0DDD0654D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A408-3AAC-4DED-B1F4-9E5C0621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DC7A-5CE1-4705-A5B7-9FB9EF37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E780-3E0F-4E2E-BF12-42DA1639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738B-F6DE-426C-BEC1-782392F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0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38017-C024-4DDC-9F8C-C0F69F25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685ED-9563-4A9B-A078-C521C69E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22F4-EF97-40AA-9A09-5F3AA163E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E329-24E3-43F5-9FCB-706EC91D7C69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4F213-A2DF-4885-BC3D-674009514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1A25-7BB6-4EDB-A76D-BCE232322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0F3A-6EC8-4CF1-91A3-887676429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A38901-C553-409D-8262-4CD6E246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894"/>
            <a:ext cx="12192000" cy="60992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C86B68-7786-47C6-990F-43AF1B27BDDA}"/>
              </a:ext>
            </a:extLst>
          </p:cNvPr>
          <p:cNvSpPr/>
          <p:nvPr/>
        </p:nvSpPr>
        <p:spPr>
          <a:xfrm>
            <a:off x="0" y="714375"/>
            <a:ext cx="2600325" cy="41052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83F2F-2B47-4FB5-BF04-FD7DC8FE2D29}"/>
              </a:ext>
            </a:extLst>
          </p:cNvPr>
          <p:cNvSpPr/>
          <p:nvPr/>
        </p:nvSpPr>
        <p:spPr>
          <a:xfrm>
            <a:off x="0" y="4819650"/>
            <a:ext cx="12192000" cy="16638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27B68-C32D-4BD6-8274-CD3C1B80EB80}"/>
              </a:ext>
            </a:extLst>
          </p:cNvPr>
          <p:cNvSpPr/>
          <p:nvPr/>
        </p:nvSpPr>
        <p:spPr>
          <a:xfrm>
            <a:off x="10494265" y="712413"/>
            <a:ext cx="1697736" cy="41052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51CEE-C70C-4F5D-AA38-131D2FDA1DB6}"/>
              </a:ext>
            </a:extLst>
          </p:cNvPr>
          <p:cNvSpPr/>
          <p:nvPr/>
        </p:nvSpPr>
        <p:spPr>
          <a:xfrm>
            <a:off x="2600324" y="712412"/>
            <a:ext cx="7893939" cy="41052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D99C-ECD0-438F-8309-8B07CE2D33B0}"/>
              </a:ext>
            </a:extLst>
          </p:cNvPr>
          <p:cNvSpPr/>
          <p:nvPr/>
        </p:nvSpPr>
        <p:spPr>
          <a:xfrm>
            <a:off x="-3" y="4429125"/>
            <a:ext cx="2600325" cy="37637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&amp; Map View Pane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4E963A-8DCE-487C-8E5B-E90A1E58D932}"/>
              </a:ext>
            </a:extLst>
          </p:cNvPr>
          <p:cNvSpPr/>
          <p:nvPr/>
        </p:nvSpPr>
        <p:spPr>
          <a:xfrm>
            <a:off x="10494263" y="4429125"/>
            <a:ext cx="1697737" cy="37637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 Pane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5BD85A-6953-438B-A092-F7D9015CDE39}"/>
              </a:ext>
            </a:extLst>
          </p:cNvPr>
          <p:cNvSpPr/>
          <p:nvPr/>
        </p:nvSpPr>
        <p:spPr>
          <a:xfrm>
            <a:off x="-4" y="6092728"/>
            <a:ext cx="12192004" cy="37637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Requirements.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506ED3-C5BF-4AD5-A412-CFDA529EEDB0}"/>
              </a:ext>
            </a:extLst>
          </p:cNvPr>
          <p:cNvSpPr/>
          <p:nvPr/>
        </p:nvSpPr>
        <p:spPr>
          <a:xfrm>
            <a:off x="2600324" y="323569"/>
            <a:ext cx="7893939" cy="37637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Calendar</a:t>
            </a:r>
          </a:p>
        </p:txBody>
      </p:sp>
    </p:spTree>
    <p:extLst>
      <p:ext uri="{BB962C8B-B14F-4D97-AF65-F5344CB8AC3E}">
        <p14:creationId xmlns:p14="http://schemas.microsoft.com/office/powerpoint/2010/main" val="227105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E173B-2CAE-4AF7-BA6B-AD485EC5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69" b="10556"/>
          <a:stretch/>
        </p:blipFill>
        <p:spPr>
          <a:xfrm>
            <a:off x="455739" y="0"/>
            <a:ext cx="9355011" cy="613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0684F-130E-4051-AD24-31DFE7142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88"/>
          <a:stretch/>
        </p:blipFill>
        <p:spPr>
          <a:xfrm>
            <a:off x="7410450" y="0"/>
            <a:ext cx="2476500" cy="6280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1A3C6D-270D-43B7-B274-651C073BCD38}"/>
              </a:ext>
            </a:extLst>
          </p:cNvPr>
          <p:cNvSpPr/>
          <p:nvPr/>
        </p:nvSpPr>
        <p:spPr>
          <a:xfrm>
            <a:off x="4562475" y="2257425"/>
            <a:ext cx="1276352" cy="4747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2BAC45-3A5C-4DD7-8859-D64350438BCC}"/>
              </a:ext>
            </a:extLst>
          </p:cNvPr>
          <p:cNvCxnSpPr>
            <a:cxnSpLocks/>
          </p:cNvCxnSpPr>
          <p:nvPr/>
        </p:nvCxnSpPr>
        <p:spPr>
          <a:xfrm flipV="1">
            <a:off x="4038600" y="2533650"/>
            <a:ext cx="857250" cy="2190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1246915-9483-41DA-9360-DBCCCE0DC85E}"/>
              </a:ext>
            </a:extLst>
          </p:cNvPr>
          <p:cNvSpPr/>
          <p:nvPr/>
        </p:nvSpPr>
        <p:spPr>
          <a:xfrm>
            <a:off x="7410450" y="0"/>
            <a:ext cx="2476500" cy="6210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9B20E4-F42C-4468-A214-15C4C47BB092}"/>
              </a:ext>
            </a:extLst>
          </p:cNvPr>
          <p:cNvSpPr/>
          <p:nvPr/>
        </p:nvSpPr>
        <p:spPr>
          <a:xfrm>
            <a:off x="2215282" y="2340940"/>
            <a:ext cx="2118594" cy="100167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the time to block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5CB8D-8D94-4944-ABBC-2FB85476AECC}"/>
              </a:ext>
            </a:extLst>
          </p:cNvPr>
          <p:cNvSpPr/>
          <p:nvPr/>
        </p:nvSpPr>
        <p:spPr>
          <a:xfrm>
            <a:off x="7505700" y="4114803"/>
            <a:ext cx="2276475" cy="117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Select a requirement from the list and click add to generate the booking</a:t>
            </a:r>
          </a:p>
        </p:txBody>
      </p:sp>
    </p:spTree>
    <p:extLst>
      <p:ext uri="{BB962C8B-B14F-4D97-AF65-F5344CB8AC3E}">
        <p14:creationId xmlns:p14="http://schemas.microsoft.com/office/powerpoint/2010/main" val="340190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6CB18-AD04-4FDE-A9A3-CF45F0B2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81" y="795666"/>
            <a:ext cx="11495238" cy="52666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B488C4-FECA-460C-B62A-6EB4093FDCF4}"/>
              </a:ext>
            </a:extLst>
          </p:cNvPr>
          <p:cNvSpPr/>
          <p:nvPr/>
        </p:nvSpPr>
        <p:spPr>
          <a:xfrm>
            <a:off x="6191250" y="874748"/>
            <a:ext cx="657225" cy="295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DC9F7F-FA32-4089-B9CD-2094ED8847E9}"/>
              </a:ext>
            </a:extLst>
          </p:cNvPr>
          <p:cNvSpPr/>
          <p:nvPr/>
        </p:nvSpPr>
        <p:spPr>
          <a:xfrm>
            <a:off x="6949207" y="874748"/>
            <a:ext cx="2118594" cy="100167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Expands the Create Resource Booking Panel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7A957F-AE9D-46EC-907E-0F81A460FF3F}"/>
              </a:ext>
            </a:extLst>
          </p:cNvPr>
          <p:cNvCxnSpPr>
            <a:cxnSpLocks/>
          </p:cNvCxnSpPr>
          <p:nvPr/>
        </p:nvCxnSpPr>
        <p:spPr>
          <a:xfrm flipH="1" flipV="1">
            <a:off x="6677025" y="1022399"/>
            <a:ext cx="504825" cy="3531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490938C-7EE3-477D-9BFB-B8119AED8CF4}"/>
              </a:ext>
            </a:extLst>
          </p:cNvPr>
          <p:cNvSpPr/>
          <p:nvPr/>
        </p:nvSpPr>
        <p:spPr>
          <a:xfrm>
            <a:off x="9134475" y="1290965"/>
            <a:ext cx="2709144" cy="43287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B2151-E6BB-40BD-8305-777309C1CD3B}"/>
              </a:ext>
            </a:extLst>
          </p:cNvPr>
          <p:cNvCxnSpPr>
            <a:cxnSpLocks/>
          </p:cNvCxnSpPr>
          <p:nvPr/>
        </p:nvCxnSpPr>
        <p:spPr>
          <a:xfrm>
            <a:off x="8362950" y="1771650"/>
            <a:ext cx="752475" cy="16573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F20B33-A62D-4AF2-9865-0B4D85651CA0}"/>
              </a:ext>
            </a:extLst>
          </p:cNvPr>
          <p:cNvSpPr/>
          <p:nvPr/>
        </p:nvSpPr>
        <p:spPr>
          <a:xfrm>
            <a:off x="8168407" y="4331665"/>
            <a:ext cx="2118594" cy="100167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and schedules the booking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963DD8-CCFF-45C3-99E7-3215A4617620}"/>
              </a:ext>
            </a:extLst>
          </p:cNvPr>
          <p:cNvCxnSpPr>
            <a:cxnSpLocks/>
          </p:cNvCxnSpPr>
          <p:nvPr/>
        </p:nvCxnSpPr>
        <p:spPr>
          <a:xfrm>
            <a:off x="9991725" y="4743450"/>
            <a:ext cx="10763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8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DF1138-821B-4D03-9AF6-E43A6E7C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541"/>
            <a:ext cx="12192000" cy="57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D8759-2551-4C65-A784-83F4EBDF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540"/>
            <a:ext cx="12192000" cy="60829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BBABF9-AB93-4D89-AC99-4F8BE7125124}"/>
              </a:ext>
            </a:extLst>
          </p:cNvPr>
          <p:cNvSpPr/>
          <p:nvPr/>
        </p:nvSpPr>
        <p:spPr>
          <a:xfrm>
            <a:off x="2343149" y="1338590"/>
            <a:ext cx="7096125" cy="4997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9C3546-EC60-49BD-8ED1-7AE4687A681F}"/>
              </a:ext>
            </a:extLst>
          </p:cNvPr>
          <p:cNvSpPr/>
          <p:nvPr/>
        </p:nvSpPr>
        <p:spPr>
          <a:xfrm>
            <a:off x="-70718" y="838855"/>
            <a:ext cx="2118594" cy="4997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Booking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AEEF4F-B941-4C74-AF6D-8E6900BD9BDB}"/>
              </a:ext>
            </a:extLst>
          </p:cNvPr>
          <p:cNvCxnSpPr>
            <a:cxnSpLocks/>
          </p:cNvCxnSpPr>
          <p:nvPr/>
        </p:nvCxnSpPr>
        <p:spPr>
          <a:xfrm>
            <a:off x="1847850" y="1024265"/>
            <a:ext cx="657225" cy="4997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1C38D13-9963-45CD-9A2F-EFB87669AFC9}"/>
              </a:ext>
            </a:extLst>
          </p:cNvPr>
          <p:cNvSpPr/>
          <p:nvPr/>
        </p:nvSpPr>
        <p:spPr>
          <a:xfrm>
            <a:off x="2343149" y="3090464"/>
            <a:ext cx="7096125" cy="4997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AAAB01-5539-46A4-8919-D9F1260356EC}"/>
              </a:ext>
            </a:extLst>
          </p:cNvPr>
          <p:cNvSpPr/>
          <p:nvPr/>
        </p:nvSpPr>
        <p:spPr>
          <a:xfrm>
            <a:off x="371475" y="3763030"/>
            <a:ext cx="4147418" cy="49973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window include travel time estimate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A51590-3503-4AAF-BE41-1BDCFB8B204B}"/>
              </a:ext>
            </a:extLst>
          </p:cNvPr>
          <p:cNvCxnSpPr>
            <a:cxnSpLocks/>
          </p:cNvCxnSpPr>
          <p:nvPr/>
        </p:nvCxnSpPr>
        <p:spPr>
          <a:xfrm flipV="1">
            <a:off x="4318867" y="3352800"/>
            <a:ext cx="977033" cy="5956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72C9BB-0134-4668-AC18-F281A02B7885}"/>
              </a:ext>
            </a:extLst>
          </p:cNvPr>
          <p:cNvSpPr/>
          <p:nvPr/>
        </p:nvSpPr>
        <p:spPr>
          <a:xfrm>
            <a:off x="7590123" y="4037492"/>
            <a:ext cx="2699618" cy="82136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Moves the booking to the new time and/or resource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228D2-4FA4-447D-B172-EB0D77D808A9}"/>
              </a:ext>
            </a:extLst>
          </p:cNvPr>
          <p:cNvCxnSpPr>
            <a:cxnSpLocks/>
          </p:cNvCxnSpPr>
          <p:nvPr/>
        </p:nvCxnSpPr>
        <p:spPr>
          <a:xfrm>
            <a:off x="10106025" y="4448176"/>
            <a:ext cx="981075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6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879E50-1B3D-4965-AC91-2CA2E1A94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62"/>
          <a:stretch/>
        </p:blipFill>
        <p:spPr>
          <a:xfrm>
            <a:off x="0" y="3429000"/>
            <a:ext cx="12192000" cy="25396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BEAA3A-667A-4B80-B93E-2234EE5AB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71" b="22461"/>
          <a:stretch/>
        </p:blipFill>
        <p:spPr>
          <a:xfrm>
            <a:off x="0" y="736965"/>
            <a:ext cx="12192000" cy="2390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E6B7DE-3B76-4EDD-8B9B-0483685BA30B}"/>
              </a:ext>
            </a:extLst>
          </p:cNvPr>
          <p:cNvSpPr/>
          <p:nvPr/>
        </p:nvSpPr>
        <p:spPr>
          <a:xfrm>
            <a:off x="0" y="736965"/>
            <a:ext cx="12192000" cy="2390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B92EC-9EFD-40CA-8811-B1187751CB21}"/>
              </a:ext>
            </a:extLst>
          </p:cNvPr>
          <p:cNvSpPr/>
          <p:nvPr/>
        </p:nvSpPr>
        <p:spPr>
          <a:xfrm>
            <a:off x="0" y="3442065"/>
            <a:ext cx="12192000" cy="25396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A141F-0872-4497-A2E6-5E728F946654}"/>
              </a:ext>
            </a:extLst>
          </p:cNvPr>
          <p:cNvSpPr/>
          <p:nvPr/>
        </p:nvSpPr>
        <p:spPr>
          <a:xfrm>
            <a:off x="0" y="3415935"/>
            <a:ext cx="12192000" cy="5083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Schedule Assistant Window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4A17D-1208-47E8-A044-06525F8955E8}"/>
              </a:ext>
            </a:extLst>
          </p:cNvPr>
          <p:cNvCxnSpPr>
            <a:cxnSpLocks/>
          </p:cNvCxnSpPr>
          <p:nvPr/>
        </p:nvCxnSpPr>
        <p:spPr>
          <a:xfrm flipH="1">
            <a:off x="4610100" y="5019676"/>
            <a:ext cx="329565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700F43-250E-4A00-8AA3-870222BFFDCD}"/>
              </a:ext>
            </a:extLst>
          </p:cNvPr>
          <p:cNvSpPr/>
          <p:nvPr/>
        </p:nvSpPr>
        <p:spPr>
          <a:xfrm>
            <a:off x="5389848" y="4608992"/>
            <a:ext cx="2699618" cy="82136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Assigns the booking to the new resource at the original 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A13E4F-E0D1-4343-AA40-EB4D07EEDBF9}"/>
              </a:ext>
            </a:extLst>
          </p:cNvPr>
          <p:cNvCxnSpPr>
            <a:cxnSpLocks/>
          </p:cNvCxnSpPr>
          <p:nvPr/>
        </p:nvCxnSpPr>
        <p:spPr>
          <a:xfrm flipH="1">
            <a:off x="8210551" y="1423768"/>
            <a:ext cx="1200149" cy="28120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7BC17C-72CA-45CC-A712-9C350C5D4857}"/>
              </a:ext>
            </a:extLst>
          </p:cNvPr>
          <p:cNvSpPr/>
          <p:nvPr/>
        </p:nvSpPr>
        <p:spPr>
          <a:xfrm>
            <a:off x="9285573" y="736965"/>
            <a:ext cx="2699618" cy="82136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you specify a specific resource to substitute.</a:t>
            </a:r>
          </a:p>
        </p:txBody>
      </p:sp>
    </p:spTree>
    <p:extLst>
      <p:ext uri="{BB962C8B-B14F-4D97-AF65-F5344CB8AC3E}">
        <p14:creationId xmlns:p14="http://schemas.microsoft.com/office/powerpoint/2010/main" val="401916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38495-F1B8-405E-836C-DDA48B48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52" y="2067095"/>
            <a:ext cx="8838095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2EE66-FA6F-4082-B647-CA90A7D1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62" r="13828" b="31446"/>
          <a:stretch/>
        </p:blipFill>
        <p:spPr>
          <a:xfrm>
            <a:off x="2543175" y="1212666"/>
            <a:ext cx="7877175" cy="41880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B4893-52AC-4BB2-9057-DF2D6A328E47}"/>
              </a:ext>
            </a:extLst>
          </p:cNvPr>
          <p:cNvSpPr/>
          <p:nvPr/>
        </p:nvSpPr>
        <p:spPr>
          <a:xfrm>
            <a:off x="3981451" y="3190875"/>
            <a:ext cx="1695450" cy="16859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2D575E-2324-4497-BC02-7CF852354054}"/>
              </a:ext>
            </a:extLst>
          </p:cNvPr>
          <p:cNvSpPr/>
          <p:nvPr/>
        </p:nvSpPr>
        <p:spPr>
          <a:xfrm>
            <a:off x="6084190" y="3595687"/>
            <a:ext cx="3810000" cy="876300"/>
          </a:xfrm>
          <a:prstGeom prst="wedgeRoundRectCallout">
            <a:avLst>
              <a:gd name="adj1" fmla="val -65050"/>
              <a:gd name="adj2" fmla="val -41533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card displays a resources skills, roles, and provides communication options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92EFA-8E19-430F-94A5-76DA01DEE00F}"/>
              </a:ext>
            </a:extLst>
          </p:cNvPr>
          <p:cNvSpPr/>
          <p:nvPr/>
        </p:nvSpPr>
        <p:spPr>
          <a:xfrm>
            <a:off x="2543175" y="1570073"/>
            <a:ext cx="7877175" cy="295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5A30F7-ECAC-4E90-9C69-83BC26120D20}"/>
              </a:ext>
            </a:extLst>
          </p:cNvPr>
          <p:cNvSpPr/>
          <p:nvPr/>
        </p:nvSpPr>
        <p:spPr>
          <a:xfrm>
            <a:off x="6610350" y="581025"/>
            <a:ext cx="3810000" cy="876300"/>
          </a:xfrm>
          <a:prstGeom prst="wedgeRoundRectCallout">
            <a:avLst>
              <a:gd name="adj1" fmla="val -63850"/>
              <a:gd name="adj2" fmla="val 72206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Toolbar can be used for items such as changing the view, changing dates, or executing actions on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8A2AC-3628-4885-96D9-17DF4ADDEA00}"/>
              </a:ext>
            </a:extLst>
          </p:cNvPr>
          <p:cNvSpPr/>
          <p:nvPr/>
        </p:nvSpPr>
        <p:spPr>
          <a:xfrm>
            <a:off x="2543175" y="3172587"/>
            <a:ext cx="1438276" cy="32042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287B571-0E6A-4895-8268-C4BE69F59A19}"/>
              </a:ext>
            </a:extLst>
          </p:cNvPr>
          <p:cNvSpPr/>
          <p:nvPr/>
        </p:nvSpPr>
        <p:spPr>
          <a:xfrm>
            <a:off x="512064" y="3595687"/>
            <a:ext cx="1930527" cy="876300"/>
          </a:xfrm>
          <a:prstGeom prst="wedgeRoundRectCallout">
            <a:avLst>
              <a:gd name="adj1" fmla="val 95396"/>
              <a:gd name="adj2" fmla="val -70750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current total and % scheduled</a:t>
            </a:r>
          </a:p>
        </p:txBody>
      </p:sp>
    </p:spTree>
    <p:extLst>
      <p:ext uri="{BB962C8B-B14F-4D97-AF65-F5344CB8AC3E}">
        <p14:creationId xmlns:p14="http://schemas.microsoft.com/office/powerpoint/2010/main" val="408028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CAAD06-A4FB-401D-9590-9AE5FEBC2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"/>
          <a:stretch/>
        </p:blipFill>
        <p:spPr>
          <a:xfrm>
            <a:off x="3082565" y="605190"/>
            <a:ext cx="6089625" cy="564761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A23F97-DF59-40EA-832D-56A739EA93F2}"/>
              </a:ext>
            </a:extLst>
          </p:cNvPr>
          <p:cNvCxnSpPr/>
          <p:nvPr/>
        </p:nvCxnSpPr>
        <p:spPr>
          <a:xfrm>
            <a:off x="6903720" y="5971032"/>
            <a:ext cx="75895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9F6591-1B2D-4973-B500-8B042A176857}"/>
              </a:ext>
            </a:extLst>
          </p:cNvPr>
          <p:cNvSpPr txBox="1"/>
          <p:nvPr/>
        </p:nvSpPr>
        <p:spPr>
          <a:xfrm>
            <a:off x="3720850" y="5786366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Applies the filter criteria defined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E71987-1AA6-4257-BCEE-5F718C26350A}"/>
              </a:ext>
            </a:extLst>
          </p:cNvPr>
          <p:cNvSpPr/>
          <p:nvPr/>
        </p:nvSpPr>
        <p:spPr>
          <a:xfrm>
            <a:off x="3493008" y="886967"/>
            <a:ext cx="3510538" cy="77722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you pre-select the resources displayed.  Filter criteria is applied only to selected resources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2DF5B1-AF13-425F-AF7C-4EF46E150B93}"/>
              </a:ext>
            </a:extLst>
          </p:cNvPr>
          <p:cNvCxnSpPr>
            <a:cxnSpLocks/>
          </p:cNvCxnSpPr>
          <p:nvPr/>
        </p:nvCxnSpPr>
        <p:spPr>
          <a:xfrm>
            <a:off x="6903720" y="1584085"/>
            <a:ext cx="448056" cy="5007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029D6-E3F4-440E-B7C4-941AC1FA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1" y="157570"/>
            <a:ext cx="8142857" cy="65428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0103E0-DA99-400A-B7B0-90F040317445}"/>
              </a:ext>
            </a:extLst>
          </p:cNvPr>
          <p:cNvSpPr/>
          <p:nvPr/>
        </p:nvSpPr>
        <p:spPr>
          <a:xfrm>
            <a:off x="781050" y="3587506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Unscheduled item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3AF26A-A072-4758-8A75-70063A0AE89F}"/>
              </a:ext>
            </a:extLst>
          </p:cNvPr>
          <p:cNvCxnSpPr>
            <a:cxnSpLocks/>
          </p:cNvCxnSpPr>
          <p:nvPr/>
        </p:nvCxnSpPr>
        <p:spPr>
          <a:xfrm flipV="1">
            <a:off x="3819525" y="5088727"/>
            <a:ext cx="569976" cy="4167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DAE4F-0B71-47F9-86BF-6D04C704F3C7}"/>
              </a:ext>
            </a:extLst>
          </p:cNvPr>
          <p:cNvSpPr/>
          <p:nvPr/>
        </p:nvSpPr>
        <p:spPr>
          <a:xfrm>
            <a:off x="1038225" y="5392856"/>
            <a:ext cx="29281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 route is created as items are added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BD48E-07C1-4AF7-9CEC-1D444B579018}"/>
              </a:ext>
            </a:extLst>
          </p:cNvPr>
          <p:cNvSpPr/>
          <p:nvPr/>
        </p:nvSpPr>
        <p:spPr>
          <a:xfrm>
            <a:off x="4600575" y="3428999"/>
            <a:ext cx="2686049" cy="11811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39304-5677-4B50-968B-70EF191C18C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69696" y="3829050"/>
            <a:ext cx="368804" cy="1905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9B30C5-F305-41E1-92EA-6632B1983CF5}"/>
              </a:ext>
            </a:extLst>
          </p:cNvPr>
          <p:cNvSpPr/>
          <p:nvPr/>
        </p:nvSpPr>
        <p:spPr>
          <a:xfrm>
            <a:off x="7604376" y="3667125"/>
            <a:ext cx="2088646" cy="59396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and road closure information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D43ECD-D056-4B68-AB0A-1446137AC16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26802" y="3964109"/>
            <a:ext cx="677574" cy="1064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CBAC03-AE3E-4E97-8C6B-7D4447D7038C}"/>
              </a:ext>
            </a:extLst>
          </p:cNvPr>
          <p:cNvSpPr/>
          <p:nvPr/>
        </p:nvSpPr>
        <p:spPr>
          <a:xfrm>
            <a:off x="5105400" y="706602"/>
            <a:ext cx="2400299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can be searched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4C0B9D-6620-49A6-A938-DD0B1DA7F03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305550" y="1189689"/>
            <a:ext cx="0" cy="31526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6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BC24D-F4DE-44A3-8F35-37F3F025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81" y="2067095"/>
            <a:ext cx="9695238" cy="27238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3A1ED-13A4-4788-9E38-82247585FA43}"/>
              </a:ext>
            </a:extLst>
          </p:cNvPr>
          <p:cNvSpPr/>
          <p:nvPr/>
        </p:nvSpPr>
        <p:spPr>
          <a:xfrm>
            <a:off x="1248381" y="2189198"/>
            <a:ext cx="2885469" cy="295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0DB512-EE21-440C-B774-833CD15C3D2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69777" y="1734538"/>
            <a:ext cx="0" cy="4546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625F8D-A1B4-496D-BA9C-48FCFB446380}"/>
              </a:ext>
            </a:extLst>
          </p:cNvPr>
          <p:cNvSpPr/>
          <p:nvPr/>
        </p:nvSpPr>
        <p:spPr>
          <a:xfrm>
            <a:off x="1205704" y="885825"/>
            <a:ext cx="2928146" cy="84871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Easily switch between different types of requirements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65FDA5-9742-40D8-951E-7E0B1A75C30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829550" y="3308215"/>
            <a:ext cx="1628775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98C737-E1AB-49D5-B38A-71BFC0259645}"/>
              </a:ext>
            </a:extLst>
          </p:cNvPr>
          <p:cNvSpPr/>
          <p:nvPr/>
        </p:nvSpPr>
        <p:spPr>
          <a:xfrm>
            <a:off x="4901404" y="2883859"/>
            <a:ext cx="2928146" cy="84871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can be scheduled directly from the requirements panel</a:t>
            </a:r>
          </a:p>
        </p:txBody>
      </p:sp>
    </p:spTree>
    <p:extLst>
      <p:ext uri="{BB962C8B-B14F-4D97-AF65-F5344CB8AC3E}">
        <p14:creationId xmlns:p14="http://schemas.microsoft.com/office/powerpoint/2010/main" val="12005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8CD13B-0053-4E3F-AD76-BDF8DFE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814714"/>
            <a:ext cx="8714286" cy="52285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58A545-9B89-4577-8F27-545BD12D6C6E}"/>
              </a:ext>
            </a:extLst>
          </p:cNvPr>
          <p:cNvSpPr/>
          <p:nvPr/>
        </p:nvSpPr>
        <p:spPr>
          <a:xfrm>
            <a:off x="8086725" y="814714"/>
            <a:ext cx="2276475" cy="52285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D0E32A-1DD2-4D0C-98BA-FAB07473CFE4}"/>
              </a:ext>
            </a:extLst>
          </p:cNvPr>
          <p:cNvCxnSpPr>
            <a:cxnSpLocks/>
          </p:cNvCxnSpPr>
          <p:nvPr/>
        </p:nvCxnSpPr>
        <p:spPr>
          <a:xfrm flipH="1">
            <a:off x="7324726" y="2486025"/>
            <a:ext cx="76199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310CDE2-4F79-4EDF-84AB-3213B30EACB6}"/>
              </a:ext>
            </a:extLst>
          </p:cNvPr>
          <p:cNvSpPr/>
          <p:nvPr/>
        </p:nvSpPr>
        <p:spPr>
          <a:xfrm>
            <a:off x="8086725" y="4867278"/>
            <a:ext cx="2276475" cy="117600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 displayed based on the item that is currently selected.</a:t>
            </a:r>
          </a:p>
        </p:txBody>
      </p:sp>
    </p:spTree>
    <p:extLst>
      <p:ext uri="{BB962C8B-B14F-4D97-AF65-F5344CB8AC3E}">
        <p14:creationId xmlns:p14="http://schemas.microsoft.com/office/powerpoint/2010/main" val="343297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8E75C8-F0B7-4A91-8766-C7F6F091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F71E9AD-733F-4DB8-830B-A2F463E1B86A}"/>
              </a:ext>
            </a:extLst>
          </p:cNvPr>
          <p:cNvSpPr/>
          <p:nvPr/>
        </p:nvSpPr>
        <p:spPr>
          <a:xfrm rot="3005893">
            <a:off x="2461896" y="1735513"/>
            <a:ext cx="2686050" cy="5539214"/>
          </a:xfrm>
          <a:prstGeom prst="arc">
            <a:avLst>
              <a:gd name="adj1" fmla="val 6244532"/>
              <a:gd name="adj2" fmla="val 15684652"/>
            </a:avLst>
          </a:prstGeom>
          <a:ln w="381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DE231-2601-4819-995F-4D20362BAC5D}"/>
              </a:ext>
            </a:extLst>
          </p:cNvPr>
          <p:cNvSpPr/>
          <p:nvPr/>
        </p:nvSpPr>
        <p:spPr>
          <a:xfrm>
            <a:off x="5419725" y="2362201"/>
            <a:ext cx="1952625" cy="5429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5AFA75-7E76-4010-81D9-2075F5EDF1C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372350" y="2124075"/>
            <a:ext cx="485775" cy="50958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AD2470-0672-4323-A44A-82FA96A60C05}"/>
              </a:ext>
            </a:extLst>
          </p:cNvPr>
          <p:cNvSpPr/>
          <p:nvPr/>
        </p:nvSpPr>
        <p:spPr>
          <a:xfrm>
            <a:off x="7609841" y="1562101"/>
            <a:ext cx="3982084" cy="98480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item is being placed, text color is changed to show it you are in or out the window promised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898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489DA-860E-4D5D-9AA6-B5DB0B22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9" y="395666"/>
            <a:ext cx="11752381" cy="6066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D1FB91-066B-4837-8E82-6B0B00F24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25" y="3757746"/>
            <a:ext cx="2000000" cy="21428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97FBA7-E6A6-4996-ACC3-059B0FE0DB0C}"/>
              </a:ext>
            </a:extLst>
          </p:cNvPr>
          <p:cNvCxnSpPr>
            <a:cxnSpLocks/>
          </p:cNvCxnSpPr>
          <p:nvPr/>
        </p:nvCxnSpPr>
        <p:spPr>
          <a:xfrm flipH="1">
            <a:off x="2857625" y="2427672"/>
            <a:ext cx="435139" cy="12013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4A8074-0609-40FC-A567-33AF392BD77E}"/>
              </a:ext>
            </a:extLst>
          </p:cNvPr>
          <p:cNvSpPr/>
          <p:nvPr/>
        </p:nvSpPr>
        <p:spPr>
          <a:xfrm>
            <a:off x="219809" y="3629025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Unscheduled item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1EE69-0E68-4E3E-BD02-174565E4B095}"/>
              </a:ext>
            </a:extLst>
          </p:cNvPr>
          <p:cNvCxnSpPr>
            <a:cxnSpLocks/>
          </p:cNvCxnSpPr>
          <p:nvPr/>
        </p:nvCxnSpPr>
        <p:spPr>
          <a:xfrm>
            <a:off x="2076450" y="3757746"/>
            <a:ext cx="647700" cy="3543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303F3-643D-40EB-81B8-90EF36BFD05D}"/>
              </a:ext>
            </a:extLst>
          </p:cNvPr>
          <p:cNvSpPr/>
          <p:nvPr/>
        </p:nvSpPr>
        <p:spPr>
          <a:xfrm>
            <a:off x="3095625" y="5284823"/>
            <a:ext cx="1057275" cy="295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BB41D-ABA0-47D5-9B13-9642F49E336A}"/>
              </a:ext>
            </a:extLst>
          </p:cNvPr>
          <p:cNvSpPr/>
          <p:nvPr/>
        </p:nvSpPr>
        <p:spPr>
          <a:xfrm>
            <a:off x="5095625" y="5210175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Estimate: 2 hours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0672-6714-46DF-A1B7-304BC11D6D9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152900" y="5451719"/>
            <a:ext cx="94272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D97C0-EE12-4FC7-8D66-71F222EAD7BB}"/>
              </a:ext>
            </a:extLst>
          </p:cNvPr>
          <p:cNvSpPr/>
          <p:nvPr/>
        </p:nvSpPr>
        <p:spPr>
          <a:xfrm>
            <a:off x="4000789" y="3119649"/>
            <a:ext cx="8043429" cy="4830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5ADE6D-66B2-4EEE-849D-7AD1040E161B}"/>
              </a:ext>
            </a:extLst>
          </p:cNvPr>
          <p:cNvSpPr/>
          <p:nvPr/>
        </p:nvSpPr>
        <p:spPr>
          <a:xfrm>
            <a:off x="3040207" y="2186129"/>
            <a:ext cx="2088646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Unscheduled item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D26D36-1228-4D9D-8CC5-2BD2BD307358}"/>
              </a:ext>
            </a:extLst>
          </p:cNvPr>
          <p:cNvCxnSpPr/>
          <p:nvPr/>
        </p:nvCxnSpPr>
        <p:spPr>
          <a:xfrm>
            <a:off x="9448800" y="2684578"/>
            <a:ext cx="0" cy="13532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6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399DCE-D0E9-4668-89C3-9266E7AE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9" y="762333"/>
            <a:ext cx="10304762" cy="53333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55A850-43F2-4607-B6A4-00298876DAE3}"/>
              </a:ext>
            </a:extLst>
          </p:cNvPr>
          <p:cNvSpPr/>
          <p:nvPr/>
        </p:nvSpPr>
        <p:spPr>
          <a:xfrm>
            <a:off x="2619375" y="4741898"/>
            <a:ext cx="1057275" cy="2953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A3906-19D9-4527-95E7-A0BBE859ABBB}"/>
              </a:ext>
            </a:extLst>
          </p:cNvPr>
          <p:cNvSpPr/>
          <p:nvPr/>
        </p:nvSpPr>
        <p:spPr>
          <a:xfrm>
            <a:off x="4007353" y="4554114"/>
            <a:ext cx="3460247" cy="48308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Launches the Schedule Assistant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33F500-B050-41E3-9F12-EAA216F296FF}"/>
              </a:ext>
            </a:extLst>
          </p:cNvPr>
          <p:cNvCxnSpPr>
            <a:cxnSpLocks/>
          </p:cNvCxnSpPr>
          <p:nvPr/>
        </p:nvCxnSpPr>
        <p:spPr>
          <a:xfrm flipH="1">
            <a:off x="3590925" y="4741898"/>
            <a:ext cx="599753" cy="1771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226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17</cp:revision>
  <dcterms:created xsi:type="dcterms:W3CDTF">2018-11-21T13:51:37Z</dcterms:created>
  <dcterms:modified xsi:type="dcterms:W3CDTF">2018-11-26T10:51:17Z</dcterms:modified>
</cp:coreProperties>
</file>