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5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C9D8-24D4-43A6-AAB6-5D9ED5526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CEF0-749B-4E47-9377-BD64BD41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8A77-ADF5-4AB7-B23A-7AAE7B68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E977-AC25-436F-BC9E-A53BC4FF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0500-1E42-43BE-9B1C-8819DFD5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D2C-1CC6-44BF-8D3B-E43C127C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4397-DB28-454A-8FAA-AA303E07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3AD1-867A-43DC-8FE6-6DBF633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A666-9111-49E5-A92A-44577F5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6FD5-302F-4966-BB37-CA7DC7CA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6BC98-E0A3-4684-A521-6D46B7273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6BAE-245D-4666-808F-32C965856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FC9A-F7DE-4B9C-BFA4-B7B3E636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743F-09B4-4C50-AC87-5B97E1BD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01DF-4CDF-4BFB-A4A7-FC696237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3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D8A7-F6A0-439B-ADB1-15001D5F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E96-3C52-4027-94FD-130CD76C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2FE3-412B-4E42-9F66-ACF8BA6F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C1F78-6328-42AA-A16E-9289477C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29DB-C95C-4DF7-9BD2-E4C15753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76BA-E019-4671-9D65-9ABAC469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0169-FCD1-4186-8143-15263213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0FC9-595E-4DAC-8C00-7822E79A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A8DA-0C42-487F-B371-2EE48D70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089A-4486-4A05-829D-0FF9F002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E9A-6713-4FC1-9507-1C41E447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BC08-3F52-4C3B-B290-5AD63FF4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BA4F-BA76-4D80-8248-727E3DD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52FBD-4F95-40B0-A490-6B935D0A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D3021-9064-4F2E-8170-8A5EC5E5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A35F-1A38-4072-94DF-8ED842E9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C02-0693-4958-83F2-03BD8E80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C5ED-302F-4D02-95C4-258C46D1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7DA54-53E9-47A0-B79F-8C6374B4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CD385-4125-4F07-897D-D1E75782C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6FBC8-A79D-4B4A-9E84-B95905F14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793CC-D83C-4706-AC24-4A05091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0761-E6CB-4FEE-9A0A-3E5CDF42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AFB6C-1D2C-4550-AAD3-C39CD739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2A3C-C758-4CB1-92AC-8F8AD26E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35CC5-BCCA-4D05-8F38-6B0E88B0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C6B58-D496-419F-8347-D6FF974F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894E0-4C4F-467C-9FE8-042EDF5D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6496C-023C-4716-A3D9-A6DABBC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225CB-89C1-4D01-A0DD-F86BF9B2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1570-CCAE-4C59-95B4-8401E1D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C66D-5793-4B94-8EF7-59B649C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E184-BAEF-48F1-A10E-DA8D5216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39A3-5C31-4CBB-AA74-0C55D997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02A49-4575-4C71-B70E-FA0F85CC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9FA75-5D61-4979-B2AA-6B6DF8A4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6D9F0-2385-470A-9F28-1312F843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2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7925-E637-4C22-9773-95AFC6FF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47CDC-C912-46D1-8EEB-789BF547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C5A3-C4F4-43B8-84EE-BB40C93F0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9DB4-CD93-4FE1-A366-62F444BF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335D-85C5-414F-90EA-2890130B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8A5B-1DA6-4BC6-8317-32695C5D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23A4-FF64-4672-BD62-78717F98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65ED-7DF9-4F85-BBD8-7751EB55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D0E8-953F-424B-837B-9C0E6255A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7639-A10F-4FEB-A312-F28232C33F8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CF1A-B74C-430D-A567-02E8026F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BD34-8814-4C90-97D3-EEC794696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DB222-D170-4FB9-BA17-2C1CBD3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DC9C82-C4E3-4D4D-8F6A-14801B86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810"/>
            <a:ext cx="12192000" cy="5516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7E24B8-D5EB-4523-9FC3-00DA51A17B4D}"/>
              </a:ext>
            </a:extLst>
          </p:cNvPr>
          <p:cNvSpPr/>
          <p:nvPr/>
        </p:nvSpPr>
        <p:spPr>
          <a:xfrm>
            <a:off x="95249" y="3867150"/>
            <a:ext cx="12030075" cy="1076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FE06F-696A-417E-8EF5-C2D1A21FB207}"/>
              </a:ext>
            </a:extLst>
          </p:cNvPr>
          <p:cNvSpPr/>
          <p:nvPr/>
        </p:nvSpPr>
        <p:spPr>
          <a:xfrm>
            <a:off x="6096000" y="4324350"/>
            <a:ext cx="5924550" cy="5524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be associated with an Organization Unit with valid latitude and longitude values.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F5550-D451-45EE-8556-9751971A2CFD}"/>
              </a:ext>
            </a:extLst>
          </p:cNvPr>
          <p:cNvSpPr/>
          <p:nvPr/>
        </p:nvSpPr>
        <p:spPr>
          <a:xfrm>
            <a:off x="4191000" y="2856836"/>
            <a:ext cx="3276600" cy="8259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and ending locations must be set to use Organizational Unit address.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0A169-CA88-4B18-A989-51AF2A8C4D17}"/>
              </a:ext>
            </a:extLst>
          </p:cNvPr>
          <p:cNvCxnSpPr>
            <a:cxnSpLocks/>
          </p:cNvCxnSpPr>
          <p:nvPr/>
        </p:nvCxnSpPr>
        <p:spPr>
          <a:xfrm flipH="1">
            <a:off x="3419476" y="3114675"/>
            <a:ext cx="866773" cy="1209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BB22513-6569-400F-90D2-8E560D384930}"/>
              </a:ext>
            </a:extLst>
          </p:cNvPr>
          <p:cNvSpPr/>
          <p:nvPr/>
        </p:nvSpPr>
        <p:spPr>
          <a:xfrm>
            <a:off x="3067050" y="3952875"/>
            <a:ext cx="266700" cy="752475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C39C1B-452F-448A-A5B8-CC329D4B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812"/>
            <a:ext cx="12192000" cy="54383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95581E-D6F1-40C8-BF3B-9DDAFB70F782}"/>
              </a:ext>
            </a:extLst>
          </p:cNvPr>
          <p:cNvSpPr/>
          <p:nvPr/>
        </p:nvSpPr>
        <p:spPr>
          <a:xfrm>
            <a:off x="342900" y="1552576"/>
            <a:ext cx="2352675" cy="438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F842A-E249-458E-871D-A6CBE94FCDDF}"/>
              </a:ext>
            </a:extLst>
          </p:cNvPr>
          <p:cNvSpPr/>
          <p:nvPr/>
        </p:nvSpPr>
        <p:spPr>
          <a:xfrm>
            <a:off x="2695576" y="2066925"/>
            <a:ext cx="1314450" cy="34289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EE7F8-D334-4786-AD32-DDD4DDC04284}"/>
              </a:ext>
            </a:extLst>
          </p:cNvPr>
          <p:cNvSpPr/>
          <p:nvPr/>
        </p:nvSpPr>
        <p:spPr>
          <a:xfrm>
            <a:off x="4076701" y="1191867"/>
            <a:ext cx="3476625" cy="6857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Interval suggested based on earliest time  group.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EE42A7-F913-4DB4-8D4B-EF60F143302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14600" y="1534767"/>
            <a:ext cx="1562101" cy="2317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54CD3-CD43-40A3-9CDB-C9FA317D6E59}"/>
              </a:ext>
            </a:extLst>
          </p:cNvPr>
          <p:cNvSpPr/>
          <p:nvPr/>
        </p:nvSpPr>
        <p:spPr>
          <a:xfrm>
            <a:off x="9105900" y="1202630"/>
            <a:ext cx="1076326" cy="50457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7A776-E5A7-43D2-B104-BA2630CB79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53326" y="1534767"/>
            <a:ext cx="1562101" cy="6464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F8F723-7F1A-4E35-9029-BF33BFDD183A}"/>
              </a:ext>
            </a:extLst>
          </p:cNvPr>
          <p:cNvSpPr/>
          <p:nvPr/>
        </p:nvSpPr>
        <p:spPr>
          <a:xfrm>
            <a:off x="4267200" y="5281413"/>
            <a:ext cx="3476625" cy="86677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Suggested based on the intervals defined on the fulfillment preference record.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FBCF21-A321-41C3-96B4-C3FDC316D0B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10002" y="5397263"/>
            <a:ext cx="457198" cy="317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58066-5418-4C83-9342-96265FAA3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97"/>
          <a:stretch/>
        </p:blipFill>
        <p:spPr>
          <a:xfrm>
            <a:off x="1847850" y="1877351"/>
            <a:ext cx="7205870" cy="31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58066-5418-4C83-9342-96265FAA3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97"/>
          <a:stretch/>
        </p:blipFill>
        <p:spPr>
          <a:xfrm>
            <a:off x="1847850" y="1877351"/>
            <a:ext cx="7205870" cy="31032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7FA1F8-E8D3-4AE5-A9C6-94CE7BCC1C67}"/>
              </a:ext>
            </a:extLst>
          </p:cNvPr>
          <p:cNvSpPr/>
          <p:nvPr/>
        </p:nvSpPr>
        <p:spPr>
          <a:xfrm>
            <a:off x="1981200" y="2771776"/>
            <a:ext cx="7072520" cy="9334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04B13-499D-4FDC-9423-89081C918018}"/>
              </a:ext>
            </a:extLst>
          </p:cNvPr>
          <p:cNvSpPr/>
          <p:nvPr/>
        </p:nvSpPr>
        <p:spPr>
          <a:xfrm>
            <a:off x="1981200" y="3743327"/>
            <a:ext cx="7072520" cy="933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26E973-D1BB-47D9-B73E-485C7088442E}"/>
              </a:ext>
            </a:extLst>
          </p:cNvPr>
          <p:cNvSpPr/>
          <p:nvPr/>
        </p:nvSpPr>
        <p:spPr>
          <a:xfrm>
            <a:off x="4762501" y="2837987"/>
            <a:ext cx="4222060" cy="791038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attempt to fill all of the requirements defined in this group first.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029ADE-C8AE-4AC9-8C06-236DDE156232}"/>
              </a:ext>
            </a:extLst>
          </p:cNvPr>
          <p:cNvSpPr/>
          <p:nvPr/>
        </p:nvSpPr>
        <p:spPr>
          <a:xfrm>
            <a:off x="4762501" y="3808613"/>
            <a:ext cx="4222060" cy="79103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attempt to fill all of the requirements defined in this group second.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34E14-5E9C-4D56-A7EF-E740D9AF3498}"/>
              </a:ext>
            </a:extLst>
          </p:cNvPr>
          <p:cNvSpPr/>
          <p:nvPr/>
        </p:nvSpPr>
        <p:spPr>
          <a:xfrm>
            <a:off x="5551005" y="1035083"/>
            <a:ext cx="4019549" cy="7901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requirements are evaluated in the order presented on the screen.  The order can be changed.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75F57-3147-4A73-AB9B-1318D872A8F5}"/>
              </a:ext>
            </a:extLst>
          </p:cNvPr>
          <p:cNvCxnSpPr>
            <a:cxnSpLocks/>
          </p:cNvCxnSpPr>
          <p:nvPr/>
        </p:nvCxnSpPr>
        <p:spPr>
          <a:xfrm flipH="1">
            <a:off x="4686301" y="1619250"/>
            <a:ext cx="1152524" cy="514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3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82589-DAB3-4FE8-9A15-ED97D90E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639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A1FE04-4E74-4C1D-880E-398E2D7C0FB1}"/>
              </a:ext>
            </a:extLst>
          </p:cNvPr>
          <p:cNvSpPr/>
          <p:nvPr/>
        </p:nvSpPr>
        <p:spPr>
          <a:xfrm>
            <a:off x="289560" y="3181952"/>
            <a:ext cx="11902440" cy="7591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BB9A94-91FC-45C7-8665-820CA1838C58}"/>
              </a:ext>
            </a:extLst>
          </p:cNvPr>
          <p:cNvSpPr/>
          <p:nvPr/>
        </p:nvSpPr>
        <p:spPr>
          <a:xfrm>
            <a:off x="4993221" y="2083435"/>
            <a:ext cx="3218091" cy="7901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 do not have specific from and to dates defined.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24B15-A940-43F0-9141-AEECD6461107}"/>
              </a:ext>
            </a:extLst>
          </p:cNvPr>
          <p:cNvCxnSpPr>
            <a:cxnSpLocks/>
          </p:cNvCxnSpPr>
          <p:nvPr/>
        </p:nvCxnSpPr>
        <p:spPr>
          <a:xfrm flipH="1">
            <a:off x="4206240" y="2667602"/>
            <a:ext cx="1074801" cy="10357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DFD35B-0BC3-4DB2-B377-B781DA67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351"/>
            <a:ext cx="12192000" cy="31032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9D8FD5-9185-4CFE-BAA4-82F9C852B0F9}"/>
              </a:ext>
            </a:extLst>
          </p:cNvPr>
          <p:cNvSpPr/>
          <p:nvPr/>
        </p:nvSpPr>
        <p:spPr>
          <a:xfrm>
            <a:off x="2093976" y="2560160"/>
            <a:ext cx="4313001" cy="2561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DE4BFB-92D7-44AC-80BA-5B83F6CA4850}"/>
              </a:ext>
            </a:extLst>
          </p:cNvPr>
          <p:cNvSpPr/>
          <p:nvPr/>
        </p:nvSpPr>
        <p:spPr>
          <a:xfrm>
            <a:off x="6119157" y="1087239"/>
            <a:ext cx="3218091" cy="7901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defined at an overall group level. 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B1349A-F64C-4B05-B99D-80319688C4C7}"/>
              </a:ext>
            </a:extLst>
          </p:cNvPr>
          <p:cNvCxnSpPr>
            <a:cxnSpLocks/>
          </p:cNvCxnSpPr>
          <p:nvPr/>
        </p:nvCxnSpPr>
        <p:spPr>
          <a:xfrm flipH="1">
            <a:off x="5332176" y="1671406"/>
            <a:ext cx="1074801" cy="10357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66262-B94F-44F3-B9B6-72360754BD88}"/>
              </a:ext>
            </a:extLst>
          </p:cNvPr>
          <p:cNvSpPr/>
          <p:nvPr/>
        </p:nvSpPr>
        <p:spPr>
          <a:xfrm>
            <a:off x="6406977" y="3023374"/>
            <a:ext cx="5580807" cy="1429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121231-BE1D-491B-B4C6-AC01E0C21E3C}"/>
              </a:ext>
            </a:extLst>
          </p:cNvPr>
          <p:cNvSpPr/>
          <p:nvPr/>
        </p:nvSpPr>
        <p:spPr>
          <a:xfrm>
            <a:off x="2495085" y="3879161"/>
            <a:ext cx="3218091" cy="7901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defined at an individual requirement level. 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43A6B0-CF69-43E7-A1F9-2928D2086D94}"/>
              </a:ext>
            </a:extLst>
          </p:cNvPr>
          <p:cNvCxnSpPr>
            <a:cxnSpLocks/>
          </p:cNvCxnSpPr>
          <p:nvPr/>
        </p:nvCxnSpPr>
        <p:spPr>
          <a:xfrm flipV="1">
            <a:off x="5532120" y="3879162"/>
            <a:ext cx="1161288" cy="5739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0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B070DF-73E6-4378-9817-72AE4648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1"/>
          <a:stretch/>
        </p:blipFill>
        <p:spPr>
          <a:xfrm>
            <a:off x="357905" y="881381"/>
            <a:ext cx="11062951" cy="50952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38D5BB-8D9B-4940-82B0-3BC5460C13BA}"/>
              </a:ext>
            </a:extLst>
          </p:cNvPr>
          <p:cNvSpPr/>
          <p:nvPr/>
        </p:nvSpPr>
        <p:spPr>
          <a:xfrm>
            <a:off x="4381797" y="950078"/>
            <a:ext cx="4176987" cy="10357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the option to view either the pool or crew resources in split view based on the type of resource selected.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5ED19B-C860-4F89-A6F2-19E23DCADC63}"/>
              </a:ext>
            </a:extLst>
          </p:cNvPr>
          <p:cNvCxnSpPr>
            <a:cxnSpLocks/>
          </p:cNvCxnSpPr>
          <p:nvPr/>
        </p:nvCxnSpPr>
        <p:spPr>
          <a:xfrm flipH="1">
            <a:off x="3594816" y="1534246"/>
            <a:ext cx="1074801" cy="10357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7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0463AE-BFC2-47B8-83B4-EBF29F58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3" y="1509952"/>
            <a:ext cx="10533333" cy="38380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2ECF3-8A68-4F41-8B3B-7F8B998F7F30}"/>
              </a:ext>
            </a:extLst>
          </p:cNvPr>
          <p:cNvSpPr/>
          <p:nvPr/>
        </p:nvSpPr>
        <p:spPr>
          <a:xfrm>
            <a:off x="6729985" y="2761328"/>
            <a:ext cx="4389120" cy="6676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59E30C-7082-48DD-B8E9-3D498345AC23}"/>
              </a:ext>
            </a:extLst>
          </p:cNvPr>
          <p:cNvSpPr/>
          <p:nvPr/>
        </p:nvSpPr>
        <p:spPr>
          <a:xfrm>
            <a:off x="6272787" y="3870665"/>
            <a:ext cx="4740252" cy="10357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Bookings can be reassigned to pool resources by selecting the pool resource, or clicking find substitution.  Only qualified resources from the pool will be suggested.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B16EDB-C342-4C93-AC23-30D2F6936FF7}"/>
              </a:ext>
            </a:extLst>
          </p:cNvPr>
          <p:cNvCxnSpPr>
            <a:cxnSpLocks/>
          </p:cNvCxnSpPr>
          <p:nvPr/>
        </p:nvCxnSpPr>
        <p:spPr>
          <a:xfrm flipH="1" flipV="1">
            <a:off x="9902952" y="3429000"/>
            <a:ext cx="1" cy="5669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CACC8-7B89-4240-9F36-D5510950D8AD}"/>
              </a:ext>
            </a:extLst>
          </p:cNvPr>
          <p:cNvCxnSpPr>
            <a:cxnSpLocks/>
          </p:cNvCxnSpPr>
          <p:nvPr/>
        </p:nvCxnSpPr>
        <p:spPr>
          <a:xfrm flipV="1">
            <a:off x="8510018" y="2987335"/>
            <a:ext cx="414526" cy="1117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2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10EF3-694B-481A-9412-4B103E9C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112"/>
            <a:ext cx="12192000" cy="3797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8EC256-57D6-43BA-8916-0B2724465170}"/>
              </a:ext>
            </a:extLst>
          </p:cNvPr>
          <p:cNvSpPr/>
          <p:nvPr/>
        </p:nvSpPr>
        <p:spPr>
          <a:xfrm>
            <a:off x="0" y="1947512"/>
            <a:ext cx="11018520" cy="393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4592D-CCA0-47B8-A14A-E20B9C6C415E}"/>
              </a:ext>
            </a:extLst>
          </p:cNvPr>
          <p:cNvSpPr/>
          <p:nvPr/>
        </p:nvSpPr>
        <p:spPr>
          <a:xfrm>
            <a:off x="82299" y="911795"/>
            <a:ext cx="2194557" cy="6183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type must be set to requirement groups.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63C03-B83C-4BD5-9E35-6A7F7D474C9C}"/>
              </a:ext>
            </a:extLst>
          </p:cNvPr>
          <p:cNvCxnSpPr>
            <a:cxnSpLocks/>
          </p:cNvCxnSpPr>
          <p:nvPr/>
        </p:nvCxnSpPr>
        <p:spPr>
          <a:xfrm flipH="1" flipV="1">
            <a:off x="10808208" y="2191336"/>
            <a:ext cx="1" cy="5669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D272B-28C7-47A8-8105-089B80FF1DC0}"/>
              </a:ext>
            </a:extLst>
          </p:cNvPr>
          <p:cNvSpPr/>
          <p:nvPr/>
        </p:nvSpPr>
        <p:spPr>
          <a:xfrm>
            <a:off x="2493267" y="2575773"/>
            <a:ext cx="3102861" cy="6183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Name can be any descriptive name you choose.   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CBC350-BE84-42DF-9997-23124044F30D}"/>
              </a:ext>
            </a:extLst>
          </p:cNvPr>
          <p:cNvSpPr/>
          <p:nvPr/>
        </p:nvSpPr>
        <p:spPr>
          <a:xfrm>
            <a:off x="5931411" y="1140022"/>
            <a:ext cx="3102861" cy="6183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published public views will be displayed.    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5E2648-F1AE-4E6E-9592-E4E52C08654B}"/>
              </a:ext>
            </a:extLst>
          </p:cNvPr>
          <p:cNvSpPr/>
          <p:nvPr/>
        </p:nvSpPr>
        <p:spPr>
          <a:xfrm>
            <a:off x="9601204" y="2575772"/>
            <a:ext cx="1636770" cy="6183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Adds the view to the list.   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D6E2AE-366B-41AE-9E0E-4BA4E107D0A0}"/>
              </a:ext>
            </a:extLst>
          </p:cNvPr>
          <p:cNvCxnSpPr>
            <a:cxnSpLocks/>
          </p:cNvCxnSpPr>
          <p:nvPr/>
        </p:nvCxnSpPr>
        <p:spPr>
          <a:xfrm flipH="1">
            <a:off x="7696201" y="1748469"/>
            <a:ext cx="1" cy="4263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4466B-8C9C-4708-A31B-FA1341F2C782}"/>
              </a:ext>
            </a:extLst>
          </p:cNvPr>
          <p:cNvCxnSpPr>
            <a:cxnSpLocks/>
          </p:cNvCxnSpPr>
          <p:nvPr/>
        </p:nvCxnSpPr>
        <p:spPr>
          <a:xfrm flipH="1" flipV="1">
            <a:off x="4044697" y="2122894"/>
            <a:ext cx="1" cy="550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1928FF-8929-4384-87D9-EF96635B68C2}"/>
              </a:ext>
            </a:extLst>
          </p:cNvPr>
          <p:cNvCxnSpPr>
            <a:cxnSpLocks/>
          </p:cNvCxnSpPr>
          <p:nvPr/>
        </p:nvCxnSpPr>
        <p:spPr>
          <a:xfrm flipH="1">
            <a:off x="1126238" y="1449180"/>
            <a:ext cx="1" cy="4263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061478-5347-4427-8D95-3945E88D0CBC}"/>
              </a:ext>
            </a:extLst>
          </p:cNvPr>
          <p:cNvCxnSpPr>
            <a:cxnSpLocks/>
          </p:cNvCxnSpPr>
          <p:nvPr/>
        </p:nvCxnSpPr>
        <p:spPr>
          <a:xfrm flipH="1" flipV="1">
            <a:off x="5779009" y="5325680"/>
            <a:ext cx="1" cy="550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0D92CE-2957-4B88-9CFF-76407D91A038}"/>
              </a:ext>
            </a:extLst>
          </p:cNvPr>
          <p:cNvSpPr/>
          <p:nvPr/>
        </p:nvSpPr>
        <p:spPr>
          <a:xfrm>
            <a:off x="3953257" y="5601112"/>
            <a:ext cx="3651503" cy="73743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After clicking apply, the schedule board will reload and your new requirement view will be displayed.     </a:t>
            </a:r>
          </a:p>
        </p:txBody>
      </p:sp>
    </p:spTree>
    <p:extLst>
      <p:ext uri="{BB962C8B-B14F-4D97-AF65-F5344CB8AC3E}">
        <p14:creationId xmlns:p14="http://schemas.microsoft.com/office/powerpoint/2010/main" val="308814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42817-4D34-4E85-AD12-7E02D02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6" y="857571"/>
            <a:ext cx="11066667" cy="51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48B814-7D9B-4359-BAD3-B62F7C5E9AB8}"/>
              </a:ext>
            </a:extLst>
          </p:cNvPr>
          <p:cNvSpPr/>
          <p:nvPr/>
        </p:nvSpPr>
        <p:spPr>
          <a:xfrm>
            <a:off x="647700" y="3209925"/>
            <a:ext cx="10582275" cy="22764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41E899-5E91-4FBC-BF97-EBB5ABB17FB8}"/>
              </a:ext>
            </a:extLst>
          </p:cNvPr>
          <p:cNvSpPr/>
          <p:nvPr/>
        </p:nvSpPr>
        <p:spPr>
          <a:xfrm>
            <a:off x="5403078" y="2792274"/>
            <a:ext cx="5150622" cy="83530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Crew members can be viewed in split screen.  When booking is created for the team, a corresponding booking record is created for each member. </a:t>
            </a:r>
          </a:p>
        </p:txBody>
      </p:sp>
    </p:spTree>
    <p:extLst>
      <p:ext uri="{BB962C8B-B14F-4D97-AF65-F5344CB8AC3E}">
        <p14:creationId xmlns:p14="http://schemas.microsoft.com/office/powerpoint/2010/main" val="211783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19543-A2C9-4F80-86AC-230168F7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900"/>
            <a:ext cx="12192000" cy="4268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B8B13D-A041-4023-AEDA-83969E949023}"/>
              </a:ext>
            </a:extLst>
          </p:cNvPr>
          <p:cNvSpPr/>
          <p:nvPr/>
        </p:nvSpPr>
        <p:spPr>
          <a:xfrm>
            <a:off x="123826" y="4267200"/>
            <a:ext cx="11896724" cy="409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5CA8FB-332F-4903-B46A-4D8307B7C756}"/>
              </a:ext>
            </a:extLst>
          </p:cNvPr>
          <p:cNvSpPr/>
          <p:nvPr/>
        </p:nvSpPr>
        <p:spPr>
          <a:xfrm>
            <a:off x="8820150" y="2590800"/>
            <a:ext cx="3200400" cy="11701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will not be displayed as crew members when scheduling outside of their date windows.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015560-71BF-46FB-9867-B6690970FE46}"/>
              </a:ext>
            </a:extLst>
          </p:cNvPr>
          <p:cNvCxnSpPr>
            <a:cxnSpLocks/>
          </p:cNvCxnSpPr>
          <p:nvPr/>
        </p:nvCxnSpPr>
        <p:spPr>
          <a:xfrm flipH="1">
            <a:off x="7534275" y="3200400"/>
            <a:ext cx="1476375" cy="12001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3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63C9E7A-848A-40FC-B4BA-D775A9F55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"/>
          <a:stretch/>
        </p:blipFill>
        <p:spPr>
          <a:xfrm>
            <a:off x="1328072" y="414715"/>
            <a:ext cx="9535856" cy="5737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25992B-5441-44D1-B430-33FD3261D10F}"/>
              </a:ext>
            </a:extLst>
          </p:cNvPr>
          <p:cNvSpPr/>
          <p:nvPr/>
        </p:nvSpPr>
        <p:spPr>
          <a:xfrm>
            <a:off x="1466851" y="1866900"/>
            <a:ext cx="9397077" cy="457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27966-9794-46AF-869F-902FB1D2B735}"/>
              </a:ext>
            </a:extLst>
          </p:cNvPr>
          <p:cNvSpPr/>
          <p:nvPr/>
        </p:nvSpPr>
        <p:spPr>
          <a:xfrm>
            <a:off x="1397462" y="3409950"/>
            <a:ext cx="1450514" cy="238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FFF5B4-6D1D-46F0-A833-5CABC1F91EA8}"/>
              </a:ext>
            </a:extLst>
          </p:cNvPr>
          <p:cNvSpPr/>
          <p:nvPr/>
        </p:nvSpPr>
        <p:spPr>
          <a:xfrm>
            <a:off x="1397462" y="4067175"/>
            <a:ext cx="9466466" cy="9239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525ADA-13F9-4613-B52F-0DCF15C6E3E0}"/>
              </a:ext>
            </a:extLst>
          </p:cNvPr>
          <p:cNvSpPr/>
          <p:nvPr/>
        </p:nvSpPr>
        <p:spPr>
          <a:xfrm>
            <a:off x="8401050" y="781050"/>
            <a:ext cx="3200400" cy="80379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are scheduled to the resource pool as a whole, not the induvial members.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B5DDF-79E5-4551-A8F6-BC1DBADAA38D}"/>
              </a:ext>
            </a:extLst>
          </p:cNvPr>
          <p:cNvCxnSpPr>
            <a:cxnSpLocks/>
          </p:cNvCxnSpPr>
          <p:nvPr/>
        </p:nvCxnSpPr>
        <p:spPr>
          <a:xfrm flipH="1">
            <a:off x="7210425" y="1024315"/>
            <a:ext cx="1381126" cy="9755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8EB43A-26B6-47DC-A7F9-9235AF7BE041}"/>
              </a:ext>
            </a:extLst>
          </p:cNvPr>
          <p:cNvSpPr/>
          <p:nvPr/>
        </p:nvSpPr>
        <p:spPr>
          <a:xfrm>
            <a:off x="7594138" y="4067175"/>
            <a:ext cx="3269790" cy="92392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members can selected and scheduled once they have been identified as the resource.  </a:t>
            </a:r>
          </a:p>
        </p:txBody>
      </p:sp>
    </p:spTree>
    <p:extLst>
      <p:ext uri="{BB962C8B-B14F-4D97-AF65-F5344CB8AC3E}">
        <p14:creationId xmlns:p14="http://schemas.microsoft.com/office/powerpoint/2010/main" val="15884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5A0DF1-FB62-43F2-B7AA-EDEC08943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2798"/>
          <a:stretch/>
        </p:blipFill>
        <p:spPr>
          <a:xfrm>
            <a:off x="990600" y="2852530"/>
            <a:ext cx="8461513" cy="3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57191E-87CE-4A7F-A302-3E4B14C30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6220"/>
          <a:stretch/>
        </p:blipFill>
        <p:spPr>
          <a:xfrm>
            <a:off x="219075" y="1254401"/>
            <a:ext cx="11596732" cy="4708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E8FD73-2CF5-4E73-951A-33C2264D04AB}"/>
              </a:ext>
            </a:extLst>
          </p:cNvPr>
          <p:cNvSpPr/>
          <p:nvPr/>
        </p:nvSpPr>
        <p:spPr>
          <a:xfrm>
            <a:off x="476250" y="4257675"/>
            <a:ext cx="11353800" cy="9810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1A8AAC-4743-4BA5-8720-A1FA5C5D4ED2}"/>
              </a:ext>
            </a:extLst>
          </p:cNvPr>
          <p:cNvCxnSpPr>
            <a:cxnSpLocks/>
          </p:cNvCxnSpPr>
          <p:nvPr/>
        </p:nvCxnSpPr>
        <p:spPr>
          <a:xfrm flipV="1">
            <a:off x="6096000" y="5057770"/>
            <a:ext cx="0" cy="676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4AE8B-BCC3-4F4A-8FF6-1BEF8A83F0B0}"/>
              </a:ext>
            </a:extLst>
          </p:cNvPr>
          <p:cNvSpPr/>
          <p:nvPr/>
        </p:nvSpPr>
        <p:spPr>
          <a:xfrm>
            <a:off x="4050528" y="5435482"/>
            <a:ext cx="4124325" cy="6543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time windows defined for both morning and afternoon time blocks.</a:t>
            </a:r>
          </a:p>
        </p:txBody>
      </p:sp>
    </p:spTree>
    <p:extLst>
      <p:ext uri="{BB962C8B-B14F-4D97-AF65-F5344CB8AC3E}">
        <p14:creationId xmlns:p14="http://schemas.microsoft.com/office/powerpoint/2010/main" val="27242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01167F9-88F6-42EA-8A84-C278E8F46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24932" b="19904"/>
          <a:stretch/>
        </p:blipFill>
        <p:spPr>
          <a:xfrm>
            <a:off x="1323975" y="190500"/>
            <a:ext cx="9859892" cy="33718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C4A2B4-FCA6-4419-8563-C7F9AFD975E4}"/>
              </a:ext>
            </a:extLst>
          </p:cNvPr>
          <p:cNvCxnSpPr>
            <a:cxnSpLocks/>
          </p:cNvCxnSpPr>
          <p:nvPr/>
        </p:nvCxnSpPr>
        <p:spPr>
          <a:xfrm flipV="1">
            <a:off x="5730046" y="1699032"/>
            <a:ext cx="533400" cy="66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ABB81-580E-4863-B366-8A5CE920ED87}"/>
              </a:ext>
            </a:extLst>
          </p:cNvPr>
          <p:cNvSpPr/>
          <p:nvPr/>
        </p:nvSpPr>
        <p:spPr>
          <a:xfrm>
            <a:off x="3200400" y="1340189"/>
            <a:ext cx="2695575" cy="85103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 Preference defined on individual requirement record.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8B49C4-5CE7-4812-83F3-A6CB2CC8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590925"/>
            <a:ext cx="9886950" cy="3000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1E3EBC-BC26-4F1F-862C-A5CF02FA6958}"/>
              </a:ext>
            </a:extLst>
          </p:cNvPr>
          <p:cNvSpPr/>
          <p:nvPr/>
        </p:nvSpPr>
        <p:spPr>
          <a:xfrm>
            <a:off x="7239000" y="4114801"/>
            <a:ext cx="2105025" cy="24098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E752D-5D78-432A-9AB8-4622D2C92967}"/>
              </a:ext>
            </a:extLst>
          </p:cNvPr>
          <p:cNvCxnSpPr>
            <a:cxnSpLocks/>
          </p:cNvCxnSpPr>
          <p:nvPr/>
        </p:nvCxnSpPr>
        <p:spPr>
          <a:xfrm flipV="1">
            <a:off x="6096000" y="4248146"/>
            <a:ext cx="438150" cy="3429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B38789-8D1F-496B-AD6A-15B765389EF0}"/>
              </a:ext>
            </a:extLst>
          </p:cNvPr>
          <p:cNvSpPr/>
          <p:nvPr/>
        </p:nvSpPr>
        <p:spPr>
          <a:xfrm>
            <a:off x="3295650" y="4440119"/>
            <a:ext cx="2995612" cy="80815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 preferences can be defined with resource requirement groups</a:t>
            </a:r>
          </a:p>
        </p:txBody>
      </p:sp>
    </p:spTree>
    <p:extLst>
      <p:ext uri="{BB962C8B-B14F-4D97-AF65-F5344CB8AC3E}">
        <p14:creationId xmlns:p14="http://schemas.microsoft.com/office/powerpoint/2010/main" val="22964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30CDA7-F730-42D3-B63A-9403CE03F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6648"/>
          <a:stretch/>
        </p:blipFill>
        <p:spPr>
          <a:xfrm>
            <a:off x="942975" y="1219200"/>
            <a:ext cx="10852322" cy="475845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21BA4F-A0DF-4DF6-9FBE-0C8C4CFB6881}"/>
              </a:ext>
            </a:extLst>
          </p:cNvPr>
          <p:cNvCxnSpPr>
            <a:cxnSpLocks/>
          </p:cNvCxnSpPr>
          <p:nvPr/>
        </p:nvCxnSpPr>
        <p:spPr>
          <a:xfrm>
            <a:off x="6286500" y="1571625"/>
            <a:ext cx="352425" cy="1845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862CD9-7EF5-4DB5-A6EB-590A2516BCF5}"/>
              </a:ext>
            </a:extLst>
          </p:cNvPr>
          <p:cNvCxnSpPr>
            <a:cxnSpLocks/>
          </p:cNvCxnSpPr>
          <p:nvPr/>
        </p:nvCxnSpPr>
        <p:spPr>
          <a:xfrm flipH="1">
            <a:off x="1438275" y="4657725"/>
            <a:ext cx="409575" cy="1369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4C580D-B6EF-4687-9AE2-00967C4F5C60}"/>
              </a:ext>
            </a:extLst>
          </p:cNvPr>
          <p:cNvSpPr/>
          <p:nvPr/>
        </p:nvSpPr>
        <p:spPr>
          <a:xfrm>
            <a:off x="1781176" y="4257675"/>
            <a:ext cx="1771650" cy="53698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minute intervals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C5DBBF-38A9-4478-9494-E15561346328}"/>
              </a:ext>
            </a:extLst>
          </p:cNvPr>
          <p:cNvSpPr/>
          <p:nvPr/>
        </p:nvSpPr>
        <p:spPr>
          <a:xfrm>
            <a:off x="3486150" y="1219200"/>
            <a:ext cx="2800350" cy="6857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Intervals are </a:t>
            </a:r>
            <a:r>
              <a:rPr lang="en-US"/>
              <a:t>suggested every </a:t>
            </a:r>
            <a:r>
              <a:rPr lang="en-US" dirty="0"/>
              <a:t>30 minutes.</a:t>
            </a:r>
          </a:p>
        </p:txBody>
      </p:sp>
    </p:spTree>
    <p:extLst>
      <p:ext uri="{BB962C8B-B14F-4D97-AF65-F5344CB8AC3E}">
        <p14:creationId xmlns:p14="http://schemas.microsoft.com/office/powerpoint/2010/main" val="61470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C6D0C3D8-2275-4DFA-9409-A20AF7159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3" y="0"/>
            <a:ext cx="1017685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178C02-97F2-4204-B4D6-803728657FAA}"/>
              </a:ext>
            </a:extLst>
          </p:cNvPr>
          <p:cNvSpPr/>
          <p:nvPr/>
        </p:nvSpPr>
        <p:spPr>
          <a:xfrm>
            <a:off x="8353425" y="285750"/>
            <a:ext cx="2524126" cy="53911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C3E463-E2F1-4E7C-9B51-D622BDBE5559}"/>
              </a:ext>
            </a:extLst>
          </p:cNvPr>
          <p:cNvSpPr/>
          <p:nvPr/>
        </p:nvSpPr>
        <p:spPr>
          <a:xfrm>
            <a:off x="4343400" y="4991100"/>
            <a:ext cx="3476625" cy="6857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time group that the suggested resource falls into is provided.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CC7170-500E-4D32-B1FA-D97ADE1EA4FB}"/>
              </a:ext>
            </a:extLst>
          </p:cNvPr>
          <p:cNvCxnSpPr>
            <a:cxnSpLocks/>
          </p:cNvCxnSpPr>
          <p:nvPr/>
        </p:nvCxnSpPr>
        <p:spPr>
          <a:xfrm flipV="1">
            <a:off x="7754388" y="4991100"/>
            <a:ext cx="751437" cy="447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3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347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Amy McKinnon (Digital Intelligence Systems)</cp:lastModifiedBy>
  <cp:revision>14</cp:revision>
  <dcterms:created xsi:type="dcterms:W3CDTF">2018-12-09T21:30:20Z</dcterms:created>
  <dcterms:modified xsi:type="dcterms:W3CDTF">2019-01-22T17:07:13Z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2019-01-22T17:07:12.7909293Z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310001bf-9ab0-4211-a9c6-adbf549c24db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