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85E3-C843-4807-AD4B-71C7432C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85987-95A0-4EC2-BF36-EB96B248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C2E1-D09B-4716-BCF9-0459C61F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C7B4-46C1-4E51-92F6-9968E33006C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420A-EF7C-40B5-A5B2-80CE42F9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6D59-80E5-4432-AA61-BA1836B1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3E18-EFAD-44AE-9E4A-665FA920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74866-F5F5-4202-8F4D-7F6CE3D42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B2D4-3808-44D7-8B6F-7DE92626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C7B4-46C1-4E51-92F6-9968E33006C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40E4E-9310-4FC9-A5A5-C61DBE5C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8F2F-4890-4AC2-AB69-EBBE918A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6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8E91B-4E59-4802-A7C1-4DB2E5FF5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90D5F-31B6-4FE3-9EFA-1C95C7263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6094-0673-4A9F-91AF-F4091EC8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C7B4-46C1-4E51-92F6-9968E33006C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D14C9-C3EF-4537-B6CA-6C91DA69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9BE7-7FA4-4EAB-81A8-706273F8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5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3DCE-9C34-45BE-BCD7-310B03E7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D972-0896-474D-900E-3E5FBAA8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A5E3-7CB8-4265-9BB3-9579D797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C7B4-46C1-4E51-92F6-9968E33006C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194F0-B235-41BB-97CC-5D203316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8F10-8E5F-45F2-8EA5-CF83C7F6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71A-324B-4753-90EA-DB451FAE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2709-0A2C-4C1D-8EDD-9D5E90778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AD9C-D617-4F2A-8E56-45419C19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C7B4-46C1-4E51-92F6-9968E33006C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D234-6C3F-4FE6-B289-1BBD453C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DC22-4CD2-4152-98C9-30231B37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E368-FF8A-42DD-9BA1-4EB62883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7510-1E23-4D35-8BA0-B7834CD0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FA3AE-CF22-490A-B736-BDB598DCA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8EACF-F9DE-40C7-BFB2-21685CBC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C7B4-46C1-4E51-92F6-9968E33006C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C4DB1-F43E-47EE-877C-0B577092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01078-E593-44B8-AA26-CBC75CF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9F98-0F11-4CCC-A11E-73B65572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4841C-56FA-4509-B1AE-BDD111543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F75C1-8011-46E4-83F3-777D66E71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5809E-3ED3-4A01-BC3E-3840EA825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2C760-8AC7-439E-ACC7-8C9CEC246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C2988-6D5C-477C-A515-3885BCD2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C7B4-46C1-4E51-92F6-9968E33006C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6A3E9-5B56-4141-898C-E4E41804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CF1B5-F982-4601-8040-58BD78DB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4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6CDB-94E0-466B-A83B-6892237F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B53B2-BCB7-4517-AA64-D728B5E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C7B4-46C1-4E51-92F6-9968E33006C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93460-2861-43F9-879D-C8E1306B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722B8-927B-4B1A-AC1D-82BF83EA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BA03F-D2B9-43F8-94BB-DE0D6661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C7B4-46C1-4E51-92F6-9968E33006C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B668F-1712-433B-A762-9D3AEB7E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366E1-30F0-4866-93E8-54C66F15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4205-D7F3-44F2-871F-FB8B5F2D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917F-E89E-4EDE-8C8B-466B456A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C9B7D-33E9-4797-896A-EB9A0DBE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B4E83-7733-4BF4-B0A1-B54AF66E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C7B4-46C1-4E51-92F6-9968E33006C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3761C-918E-4F1F-B755-6F253BAE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11556-85A5-4783-9645-B10BD509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D665-F576-4CA8-8A25-E8108490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6B572-C8B3-48DA-8993-D708A0395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6BA38-6591-46FE-B385-E647C263C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810F2-71F2-4B49-9A7E-1DA7A6F2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C7B4-46C1-4E51-92F6-9968E33006C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E0ACA-EA6D-44A7-90D4-BBD5418D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79F87-BC2C-482A-8E1B-272D6B5F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6C021-6F1F-42F2-B193-BFBA3C71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FEDE-6686-4CFF-82CB-56A78DAD5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A5118-3E3B-48E2-A1E7-9978D58AE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C7B4-46C1-4E51-92F6-9968E33006CA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D650-418E-4928-BAC7-B34D1AFCE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BDED-D5F9-4E42-858F-29669FC98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57AB-38E3-4BFA-A072-9DAB9300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B3E45B-EED4-4D2A-8E9E-6BFB40A84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630"/>
          <a:stretch/>
        </p:blipFill>
        <p:spPr>
          <a:xfrm>
            <a:off x="0" y="413907"/>
            <a:ext cx="12192000" cy="3338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4A9B20-3CCC-47D5-B2AE-60C2EA2B3218}"/>
              </a:ext>
            </a:extLst>
          </p:cNvPr>
          <p:cNvSpPr/>
          <p:nvPr/>
        </p:nvSpPr>
        <p:spPr>
          <a:xfrm>
            <a:off x="0" y="1009650"/>
            <a:ext cx="5295900" cy="4667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A84D1-790F-4090-B58A-42DB8E61DD2C}"/>
              </a:ext>
            </a:extLst>
          </p:cNvPr>
          <p:cNvSpPr/>
          <p:nvPr/>
        </p:nvSpPr>
        <p:spPr>
          <a:xfrm>
            <a:off x="5486400" y="1009649"/>
            <a:ext cx="5105400" cy="12192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7A67F-DBE0-4791-ABE4-92D34D7ACECB}"/>
              </a:ext>
            </a:extLst>
          </p:cNvPr>
          <p:cNvSpPr/>
          <p:nvPr/>
        </p:nvSpPr>
        <p:spPr>
          <a:xfrm>
            <a:off x="10715628" y="797504"/>
            <a:ext cx="1476372" cy="10027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27CA7A-5623-4E2C-836E-C72E390F975D}"/>
              </a:ext>
            </a:extLst>
          </p:cNvPr>
          <p:cNvCxnSpPr>
            <a:cxnSpLocks/>
          </p:cNvCxnSpPr>
          <p:nvPr/>
        </p:nvCxnSpPr>
        <p:spPr>
          <a:xfrm flipH="1">
            <a:off x="4524375" y="866775"/>
            <a:ext cx="514350" cy="2857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C68C73-7B2A-43FC-A3B3-4BFED1DD73B4}"/>
              </a:ext>
            </a:extLst>
          </p:cNvPr>
          <p:cNvCxnSpPr>
            <a:cxnSpLocks/>
          </p:cNvCxnSpPr>
          <p:nvPr/>
        </p:nvCxnSpPr>
        <p:spPr>
          <a:xfrm>
            <a:off x="5353050" y="1800226"/>
            <a:ext cx="7429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74A1E9-14A8-4B02-9BA4-46A1E833CAE5}"/>
              </a:ext>
            </a:extLst>
          </p:cNvPr>
          <p:cNvSpPr/>
          <p:nvPr/>
        </p:nvSpPr>
        <p:spPr>
          <a:xfrm>
            <a:off x="1095375" y="1800226"/>
            <a:ext cx="4286250" cy="121920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Specifies who the schedule board tab will be visible to.  Just Me is the default.  Choosing Specific People will require additional configuration.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DBF9A2-7A30-4C72-A9C0-2CB7D162AEF2}"/>
              </a:ext>
            </a:extLst>
          </p:cNvPr>
          <p:cNvSpPr/>
          <p:nvPr/>
        </p:nvSpPr>
        <p:spPr>
          <a:xfrm>
            <a:off x="5010152" y="413906"/>
            <a:ext cx="4286250" cy="512184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name that will be displayed on the Schedule Board.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EBED27-7111-473E-9A7C-7128A08B2596}"/>
              </a:ext>
            </a:extLst>
          </p:cNvPr>
          <p:cNvCxnSpPr>
            <a:cxnSpLocks/>
          </p:cNvCxnSpPr>
          <p:nvPr/>
        </p:nvCxnSpPr>
        <p:spPr>
          <a:xfrm flipV="1">
            <a:off x="11577639" y="1695450"/>
            <a:ext cx="0" cy="7143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58BD9A-9B87-4D31-9C80-35C3809D7B74}"/>
              </a:ext>
            </a:extLst>
          </p:cNvPr>
          <p:cNvSpPr/>
          <p:nvPr/>
        </p:nvSpPr>
        <p:spPr>
          <a:xfrm>
            <a:off x="7620000" y="2379088"/>
            <a:ext cx="4467225" cy="100272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you reset the Schedule Board tab to the default settings.  The default settings that will be applied to all new boards can be modified.</a:t>
            </a:r>
          </a:p>
        </p:txBody>
      </p:sp>
    </p:spTree>
    <p:extLst>
      <p:ext uri="{BB962C8B-B14F-4D97-AF65-F5344CB8AC3E}">
        <p14:creationId xmlns:p14="http://schemas.microsoft.com/office/powerpoint/2010/main" val="190354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F61A26E-3352-44CF-A235-8C734760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80" y="1129289"/>
            <a:ext cx="7876190" cy="52190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4DD4AD-6C5D-4BAF-A32B-A2ED0DF2E4A2}"/>
              </a:ext>
            </a:extLst>
          </p:cNvPr>
          <p:cNvCxnSpPr>
            <a:cxnSpLocks/>
          </p:cNvCxnSpPr>
          <p:nvPr/>
        </p:nvCxnSpPr>
        <p:spPr>
          <a:xfrm>
            <a:off x="2788779" y="1638300"/>
            <a:ext cx="0" cy="4739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D799EC1-2DD3-4A2C-8BBF-10811C5B6A1A}"/>
              </a:ext>
            </a:extLst>
          </p:cNvPr>
          <p:cNvSpPr/>
          <p:nvPr/>
        </p:nvSpPr>
        <p:spPr>
          <a:xfrm>
            <a:off x="748382" y="1888413"/>
            <a:ext cx="4080794" cy="39738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C2721-BB8F-4D11-A0D4-D4348337BBE2}"/>
              </a:ext>
            </a:extLst>
          </p:cNvPr>
          <p:cNvSpPr/>
          <p:nvPr/>
        </p:nvSpPr>
        <p:spPr>
          <a:xfrm>
            <a:off x="748380" y="995714"/>
            <a:ext cx="4080794" cy="642586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Layout Query defines the controls available to be used as filters.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2F7CCC-736D-4FA7-BA7E-AF05E9737844}"/>
              </a:ext>
            </a:extLst>
          </p:cNvPr>
          <p:cNvCxnSpPr>
            <a:cxnSpLocks/>
          </p:cNvCxnSpPr>
          <p:nvPr/>
        </p:nvCxnSpPr>
        <p:spPr>
          <a:xfrm flipH="1">
            <a:off x="6615783" y="2847975"/>
            <a:ext cx="50482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DBF5C-6984-4F83-AD70-1A26B997161D}"/>
              </a:ext>
            </a:extLst>
          </p:cNvPr>
          <p:cNvSpPr/>
          <p:nvPr/>
        </p:nvSpPr>
        <p:spPr>
          <a:xfrm>
            <a:off x="7120607" y="2436870"/>
            <a:ext cx="2480594" cy="82221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Cell Template defines the data displayed in the cell.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56CF3E-D2F0-4002-A8CA-2E016667E8CA}"/>
              </a:ext>
            </a:extLst>
          </p:cNvPr>
          <p:cNvCxnSpPr>
            <a:cxnSpLocks/>
          </p:cNvCxnSpPr>
          <p:nvPr/>
        </p:nvCxnSpPr>
        <p:spPr>
          <a:xfrm flipH="1">
            <a:off x="5029199" y="6177748"/>
            <a:ext cx="58307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A6234F-F5C4-4A8C-85DA-0FE4486F62F2}"/>
              </a:ext>
            </a:extLst>
          </p:cNvPr>
          <p:cNvSpPr/>
          <p:nvPr/>
        </p:nvSpPr>
        <p:spPr>
          <a:xfrm>
            <a:off x="5522453" y="5774915"/>
            <a:ext cx="4351923" cy="82221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 Resource Query controls results returned when the </a:t>
            </a:r>
            <a:r>
              <a:rPr lang="en-US" b="1" dirty="0"/>
              <a:t>Search</a:t>
            </a:r>
            <a:r>
              <a:rPr lang="en-US" dirty="0"/>
              <a:t> button is clicked. </a:t>
            </a:r>
          </a:p>
        </p:txBody>
      </p:sp>
    </p:spTree>
    <p:extLst>
      <p:ext uri="{BB962C8B-B14F-4D97-AF65-F5344CB8AC3E}">
        <p14:creationId xmlns:p14="http://schemas.microsoft.com/office/powerpoint/2010/main" val="302741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009852-B8F6-4FC5-B284-9C9242EDC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1"/>
          <a:stretch/>
        </p:blipFill>
        <p:spPr>
          <a:xfrm>
            <a:off x="1678749" y="509664"/>
            <a:ext cx="8834501" cy="634833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87E87D-C0AC-4740-B780-18EE23312066}"/>
              </a:ext>
            </a:extLst>
          </p:cNvPr>
          <p:cNvCxnSpPr>
            <a:cxnSpLocks/>
          </p:cNvCxnSpPr>
          <p:nvPr/>
        </p:nvCxnSpPr>
        <p:spPr>
          <a:xfrm>
            <a:off x="3659960" y="1194638"/>
            <a:ext cx="0" cy="4739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F9843A-CCB3-4C4C-9989-8AC5220D8567}"/>
              </a:ext>
            </a:extLst>
          </p:cNvPr>
          <p:cNvSpPr/>
          <p:nvPr/>
        </p:nvSpPr>
        <p:spPr>
          <a:xfrm>
            <a:off x="1678749" y="1444751"/>
            <a:ext cx="3880792" cy="49035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6B9013-825D-4646-BC12-8FF0579A8D6A}"/>
              </a:ext>
            </a:extLst>
          </p:cNvPr>
          <p:cNvSpPr/>
          <p:nvPr/>
        </p:nvSpPr>
        <p:spPr>
          <a:xfrm>
            <a:off x="1678747" y="347472"/>
            <a:ext cx="3880792" cy="847166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Assistant Filter Layout defines the filter controls available.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21588-97A5-408A-8CB8-C8D3A3684D58}"/>
              </a:ext>
            </a:extLst>
          </p:cNvPr>
          <p:cNvSpPr/>
          <p:nvPr/>
        </p:nvSpPr>
        <p:spPr>
          <a:xfrm>
            <a:off x="5872678" y="2506699"/>
            <a:ext cx="1900639" cy="4739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8E0849-0FB0-426E-861C-EE5CCA6B2BBD}"/>
              </a:ext>
            </a:extLst>
          </p:cNvPr>
          <p:cNvCxnSpPr>
            <a:cxnSpLocks/>
          </p:cNvCxnSpPr>
          <p:nvPr/>
        </p:nvCxnSpPr>
        <p:spPr>
          <a:xfrm flipH="1">
            <a:off x="7328536" y="2754349"/>
            <a:ext cx="52387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7356C71-5CB9-47DB-8B38-3E130F06F43C}"/>
              </a:ext>
            </a:extLst>
          </p:cNvPr>
          <p:cNvSpPr/>
          <p:nvPr/>
        </p:nvSpPr>
        <p:spPr>
          <a:xfrm>
            <a:off x="7852410" y="2495322"/>
            <a:ext cx="2329815" cy="2076677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Assistant Resource Cell Template defines the data displayed on the resource cell.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51BEFE-45E6-4107-B35C-1726B61171FD}"/>
              </a:ext>
            </a:extLst>
          </p:cNvPr>
          <p:cNvCxnSpPr>
            <a:cxnSpLocks/>
          </p:cNvCxnSpPr>
          <p:nvPr/>
        </p:nvCxnSpPr>
        <p:spPr>
          <a:xfrm flipH="1">
            <a:off x="5559539" y="6065895"/>
            <a:ext cx="626279" cy="5635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4C2E6-58F0-44E8-977F-9EF811460941}"/>
              </a:ext>
            </a:extLst>
          </p:cNvPr>
          <p:cNvSpPr/>
          <p:nvPr/>
        </p:nvSpPr>
        <p:spPr>
          <a:xfrm>
            <a:off x="6096000" y="5729737"/>
            <a:ext cx="4351923" cy="82221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Assistant Retrieve Resource Query controls results returned when the </a:t>
            </a:r>
            <a:r>
              <a:rPr lang="en-US" b="1" dirty="0"/>
              <a:t>Search</a:t>
            </a:r>
            <a:r>
              <a:rPr lang="en-US" dirty="0"/>
              <a:t> button is clicked.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21B8F5-4658-4E70-9E1B-62D9BB65F355}"/>
              </a:ext>
            </a:extLst>
          </p:cNvPr>
          <p:cNvCxnSpPr>
            <a:cxnSpLocks/>
          </p:cNvCxnSpPr>
          <p:nvPr/>
        </p:nvCxnSpPr>
        <p:spPr>
          <a:xfrm flipH="1">
            <a:off x="5129096" y="3961644"/>
            <a:ext cx="430443" cy="2184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C01ABFA-122E-4AEE-A110-07EA35747FC9}"/>
              </a:ext>
            </a:extLst>
          </p:cNvPr>
          <p:cNvSpPr/>
          <p:nvPr/>
        </p:nvSpPr>
        <p:spPr>
          <a:xfrm>
            <a:off x="5559539" y="3172968"/>
            <a:ext cx="2121421" cy="2275704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 Constraints pulls constraint values from the resource requirement record and populates them to the appropriate filter controls.  </a:t>
            </a:r>
          </a:p>
        </p:txBody>
      </p:sp>
    </p:spTree>
    <p:extLst>
      <p:ext uri="{BB962C8B-B14F-4D97-AF65-F5344CB8AC3E}">
        <p14:creationId xmlns:p14="http://schemas.microsoft.com/office/powerpoint/2010/main" val="400539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655976-5E4D-46F3-ABF6-0D029AD37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3706"/>
            <a:ext cx="12192000" cy="32105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899C4D-E7C4-4DB6-B15A-82B8D726883A}"/>
              </a:ext>
            </a:extLst>
          </p:cNvPr>
          <p:cNvSpPr/>
          <p:nvPr/>
        </p:nvSpPr>
        <p:spPr>
          <a:xfrm>
            <a:off x="66675" y="2295525"/>
            <a:ext cx="1447800" cy="10572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FC21B2-5403-4AF8-87A8-BFF51F2B9746}"/>
              </a:ext>
            </a:extLst>
          </p:cNvPr>
          <p:cNvCxnSpPr>
            <a:cxnSpLocks/>
          </p:cNvCxnSpPr>
          <p:nvPr/>
        </p:nvCxnSpPr>
        <p:spPr>
          <a:xfrm flipH="1" flipV="1">
            <a:off x="561975" y="3248025"/>
            <a:ext cx="257175" cy="323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45F5A7A-CF9E-41CE-A07B-88531A295E88}"/>
              </a:ext>
            </a:extLst>
          </p:cNvPr>
          <p:cNvSpPr/>
          <p:nvPr/>
        </p:nvSpPr>
        <p:spPr>
          <a:xfrm>
            <a:off x="66675" y="3571822"/>
            <a:ext cx="1447800" cy="193428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entity you want to modify schedule assistant queries for.</a:t>
            </a:r>
          </a:p>
        </p:txBody>
      </p:sp>
    </p:spTree>
    <p:extLst>
      <p:ext uri="{BB962C8B-B14F-4D97-AF65-F5344CB8AC3E}">
        <p14:creationId xmlns:p14="http://schemas.microsoft.com/office/powerpoint/2010/main" val="208584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C4DA23-050C-4C2F-9E36-283BB6EC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486"/>
            <a:ext cx="12192000" cy="29386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101A5C-DF26-4CC5-913F-E08D152E75DB}"/>
              </a:ext>
            </a:extLst>
          </p:cNvPr>
          <p:cNvSpPr/>
          <p:nvPr/>
        </p:nvSpPr>
        <p:spPr>
          <a:xfrm>
            <a:off x="-1" y="1888414"/>
            <a:ext cx="12191999" cy="14096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EAF1AF-C484-46DD-92AA-52DED364C4D8}"/>
              </a:ext>
            </a:extLst>
          </p:cNvPr>
          <p:cNvCxnSpPr>
            <a:cxnSpLocks/>
          </p:cNvCxnSpPr>
          <p:nvPr/>
        </p:nvCxnSpPr>
        <p:spPr>
          <a:xfrm flipH="1">
            <a:off x="6096000" y="1336046"/>
            <a:ext cx="733425" cy="14071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27A99-6BA3-4BE2-8C42-AFEF1B1E73C9}"/>
              </a:ext>
            </a:extLst>
          </p:cNvPr>
          <p:cNvSpPr/>
          <p:nvPr/>
        </p:nvSpPr>
        <p:spPr>
          <a:xfrm>
            <a:off x="10610850" y="442914"/>
            <a:ext cx="1504948" cy="10334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DCBB61-0C13-4561-88BD-287D1ABAE1A7}"/>
              </a:ext>
            </a:extLst>
          </p:cNvPr>
          <p:cNvCxnSpPr>
            <a:cxnSpLocks/>
          </p:cNvCxnSpPr>
          <p:nvPr/>
        </p:nvCxnSpPr>
        <p:spPr>
          <a:xfrm>
            <a:off x="9953625" y="884272"/>
            <a:ext cx="838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DABD215-06BA-45CA-A9D4-A33A062663E9}"/>
              </a:ext>
            </a:extLst>
          </p:cNvPr>
          <p:cNvSpPr/>
          <p:nvPr/>
        </p:nvSpPr>
        <p:spPr>
          <a:xfrm>
            <a:off x="4953000" y="513836"/>
            <a:ext cx="5000625" cy="82221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you see and define default settings for boards.  Views defined in the default settings will be applied any time default view is selected.</a:t>
            </a:r>
          </a:p>
        </p:txBody>
      </p:sp>
    </p:spTree>
    <p:extLst>
      <p:ext uri="{BB962C8B-B14F-4D97-AF65-F5344CB8AC3E}">
        <p14:creationId xmlns:p14="http://schemas.microsoft.com/office/powerpoint/2010/main" val="288229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49D34E-77BC-47BA-ACC8-DD239918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521"/>
            <a:ext cx="12192000" cy="29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4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334EA2-A330-411B-B09C-7386F3775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389"/>
          <a:stretch/>
        </p:blipFill>
        <p:spPr>
          <a:xfrm>
            <a:off x="2648381" y="1081381"/>
            <a:ext cx="6895238" cy="17189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9F8DAC-8952-45E4-9017-A088910EDBC0}"/>
              </a:ext>
            </a:extLst>
          </p:cNvPr>
          <p:cNvSpPr/>
          <p:nvPr/>
        </p:nvSpPr>
        <p:spPr>
          <a:xfrm>
            <a:off x="9172574" y="1157290"/>
            <a:ext cx="295275" cy="319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459CBD-590E-4006-8FF3-3B19DA997A36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467849" y="1316833"/>
            <a:ext cx="457201" cy="2354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13D232-2115-4F66-95EF-FE2E4D59D711}"/>
              </a:ext>
            </a:extLst>
          </p:cNvPr>
          <p:cNvSpPr/>
          <p:nvPr/>
        </p:nvSpPr>
        <p:spPr>
          <a:xfrm>
            <a:off x="9925050" y="1157290"/>
            <a:ext cx="2190750" cy="107156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 the tab settings for the currently selected schedule board</a:t>
            </a:r>
          </a:p>
        </p:txBody>
      </p:sp>
    </p:spTree>
    <p:extLst>
      <p:ext uri="{BB962C8B-B14F-4D97-AF65-F5344CB8AC3E}">
        <p14:creationId xmlns:p14="http://schemas.microsoft.com/office/powerpoint/2010/main" val="298571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6B23A-ADF0-4E12-AC27-E53AA257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770"/>
            <a:ext cx="12192000" cy="46124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1BE3FE-5715-4156-905B-0D72547AAD4A}"/>
              </a:ext>
            </a:extLst>
          </p:cNvPr>
          <p:cNvSpPr/>
          <p:nvPr/>
        </p:nvSpPr>
        <p:spPr>
          <a:xfrm>
            <a:off x="3686175" y="2962275"/>
            <a:ext cx="4829175" cy="11144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F2681F-6771-4E84-9524-F533562305E9}"/>
              </a:ext>
            </a:extLst>
          </p:cNvPr>
          <p:cNvCxnSpPr>
            <a:cxnSpLocks/>
          </p:cNvCxnSpPr>
          <p:nvPr/>
        </p:nvCxnSpPr>
        <p:spPr>
          <a:xfrm>
            <a:off x="3371850" y="3305175"/>
            <a:ext cx="53340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16E27E-8536-4488-9FD5-940EF89CC38E}"/>
              </a:ext>
            </a:extLst>
          </p:cNvPr>
          <p:cNvSpPr/>
          <p:nvPr/>
        </p:nvSpPr>
        <p:spPr>
          <a:xfrm>
            <a:off x="9525" y="2754256"/>
            <a:ext cx="3362325" cy="1114424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Requirement Entity view is being filtered based on the System Status and Sub-status fields on the related work order.</a:t>
            </a:r>
          </a:p>
        </p:txBody>
      </p:sp>
    </p:spTree>
    <p:extLst>
      <p:ext uri="{BB962C8B-B14F-4D97-AF65-F5344CB8AC3E}">
        <p14:creationId xmlns:p14="http://schemas.microsoft.com/office/powerpoint/2010/main" val="108365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33D7F8-5E28-478F-8799-948C4174C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98"/>
          <a:stretch/>
        </p:blipFill>
        <p:spPr>
          <a:xfrm>
            <a:off x="1372190" y="1348047"/>
            <a:ext cx="9447619" cy="30715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4602AA-51B8-4B83-A016-FE116653E50F}"/>
              </a:ext>
            </a:extLst>
          </p:cNvPr>
          <p:cNvSpPr/>
          <p:nvPr/>
        </p:nvSpPr>
        <p:spPr>
          <a:xfrm>
            <a:off x="4219575" y="3429000"/>
            <a:ext cx="1771650" cy="2571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9AB540-FAD3-4582-812C-07FF0F100CF3}"/>
              </a:ext>
            </a:extLst>
          </p:cNvPr>
          <p:cNvCxnSpPr>
            <a:cxnSpLocks/>
          </p:cNvCxnSpPr>
          <p:nvPr/>
        </p:nvCxnSpPr>
        <p:spPr>
          <a:xfrm flipH="1">
            <a:off x="5791199" y="3543559"/>
            <a:ext cx="55245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3DC91F6-D955-4EFC-AC52-70BB03F8D35A}"/>
              </a:ext>
            </a:extLst>
          </p:cNvPr>
          <p:cNvSpPr/>
          <p:nvPr/>
        </p:nvSpPr>
        <p:spPr>
          <a:xfrm>
            <a:off x="6343650" y="3390899"/>
            <a:ext cx="2494960" cy="55245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added as new a requirements panel tab</a:t>
            </a:r>
          </a:p>
        </p:txBody>
      </p:sp>
    </p:spTree>
    <p:extLst>
      <p:ext uri="{BB962C8B-B14F-4D97-AF65-F5344CB8AC3E}">
        <p14:creationId xmlns:p14="http://schemas.microsoft.com/office/powerpoint/2010/main" val="403980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32E445-E4F2-4828-A502-F4F5FCE4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820"/>
            <a:ext cx="12192000" cy="5308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37CF5D-E253-47B5-9644-4BC00A5D986C}"/>
              </a:ext>
            </a:extLst>
          </p:cNvPr>
          <p:cNvSpPr/>
          <p:nvPr/>
        </p:nvSpPr>
        <p:spPr>
          <a:xfrm>
            <a:off x="8458200" y="1415820"/>
            <a:ext cx="2924175" cy="4667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AFEFB-7059-4C15-9B7C-0273867CFD24}"/>
              </a:ext>
            </a:extLst>
          </p:cNvPr>
          <p:cNvSpPr/>
          <p:nvPr/>
        </p:nvSpPr>
        <p:spPr>
          <a:xfrm>
            <a:off x="1543051" y="2584335"/>
            <a:ext cx="1009650" cy="4667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3CEE72-C759-4890-830B-81F0A64AA4BA}"/>
              </a:ext>
            </a:extLst>
          </p:cNvPr>
          <p:cNvCxnSpPr>
            <a:cxnSpLocks/>
          </p:cNvCxnSpPr>
          <p:nvPr/>
        </p:nvCxnSpPr>
        <p:spPr>
          <a:xfrm flipH="1">
            <a:off x="2447925" y="2441460"/>
            <a:ext cx="514350" cy="2857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4DB3EE-BF75-423D-9A61-FFD2DF327D0E}"/>
              </a:ext>
            </a:extLst>
          </p:cNvPr>
          <p:cNvCxnSpPr>
            <a:cxnSpLocks/>
          </p:cNvCxnSpPr>
          <p:nvPr/>
        </p:nvCxnSpPr>
        <p:spPr>
          <a:xfrm>
            <a:off x="9944099" y="1241310"/>
            <a:ext cx="0" cy="2911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518BC-6FD1-4277-B1B8-93915C4126FA}"/>
              </a:ext>
            </a:extLst>
          </p:cNvPr>
          <p:cNvSpPr/>
          <p:nvPr/>
        </p:nvSpPr>
        <p:spPr>
          <a:xfrm>
            <a:off x="8458199" y="419100"/>
            <a:ext cx="2924175" cy="82221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boards can be defined for easier dispatching of resources.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F0BA4-5A01-4ECC-82F2-7493E9888B20}"/>
              </a:ext>
            </a:extLst>
          </p:cNvPr>
          <p:cNvSpPr/>
          <p:nvPr/>
        </p:nvSpPr>
        <p:spPr>
          <a:xfrm>
            <a:off x="2786062" y="1716030"/>
            <a:ext cx="3119438" cy="82221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default filter for the Schedule Board can be defined using the options button.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3E5117-330E-44EA-B814-7CE50D8B3131}"/>
              </a:ext>
            </a:extLst>
          </p:cNvPr>
          <p:cNvCxnSpPr>
            <a:cxnSpLocks/>
          </p:cNvCxnSpPr>
          <p:nvPr/>
        </p:nvCxnSpPr>
        <p:spPr>
          <a:xfrm flipV="1">
            <a:off x="11525250" y="1716030"/>
            <a:ext cx="0" cy="7936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B5071-4AA1-4BC7-9A1E-4BAAB9C77132}"/>
              </a:ext>
            </a:extLst>
          </p:cNvPr>
          <p:cNvSpPr/>
          <p:nvPr/>
        </p:nvSpPr>
        <p:spPr>
          <a:xfrm>
            <a:off x="8875061" y="2354711"/>
            <a:ext cx="3235976" cy="57898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Tab button lets you add additional Schedule Board tabs.</a:t>
            </a:r>
          </a:p>
        </p:txBody>
      </p:sp>
    </p:spTree>
    <p:extLst>
      <p:ext uri="{BB962C8B-B14F-4D97-AF65-F5344CB8AC3E}">
        <p14:creationId xmlns:p14="http://schemas.microsoft.com/office/powerpoint/2010/main" val="30195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A84135-518A-4B05-9299-FE2C1B50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820"/>
            <a:ext cx="12192000" cy="530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3C6DA-6456-4AA7-B3E9-2D8C1209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385"/>
          <a:stretch/>
        </p:blipFill>
        <p:spPr>
          <a:xfrm>
            <a:off x="0" y="1144260"/>
            <a:ext cx="12192000" cy="271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A46EE-9157-4840-87B0-B34DA6B9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237" y="1687380"/>
            <a:ext cx="6581775" cy="2000250"/>
          </a:xfrm>
          <a:prstGeom prst="rect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F8F283-9191-46AD-A169-DC2B3CAA070F}"/>
              </a:ext>
            </a:extLst>
          </p:cNvPr>
          <p:cNvCxnSpPr>
            <a:cxnSpLocks/>
          </p:cNvCxnSpPr>
          <p:nvPr/>
        </p:nvCxnSpPr>
        <p:spPr>
          <a:xfrm>
            <a:off x="9067800" y="955561"/>
            <a:ext cx="876299" cy="2911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2D26A-78A0-41D8-95AC-CA3D073EDA70}"/>
              </a:ext>
            </a:extLst>
          </p:cNvPr>
          <p:cNvSpPr/>
          <p:nvPr/>
        </p:nvSpPr>
        <p:spPr>
          <a:xfrm>
            <a:off x="6276974" y="133351"/>
            <a:ext cx="2924175" cy="82221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Advanced find to locate the schedule board to share.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1D610E-9F60-45AD-B35D-663D3323387B}"/>
              </a:ext>
            </a:extLst>
          </p:cNvPr>
          <p:cNvSpPr/>
          <p:nvPr/>
        </p:nvSpPr>
        <p:spPr>
          <a:xfrm>
            <a:off x="4567237" y="2974861"/>
            <a:ext cx="3729037" cy="3398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6BEC78-87C6-461F-AF30-EC309994BA78}"/>
              </a:ext>
            </a:extLst>
          </p:cNvPr>
          <p:cNvCxnSpPr>
            <a:cxnSpLocks/>
          </p:cNvCxnSpPr>
          <p:nvPr/>
        </p:nvCxnSpPr>
        <p:spPr>
          <a:xfrm flipV="1">
            <a:off x="4914900" y="3173357"/>
            <a:ext cx="338136" cy="2556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1AA31CB-9AE0-4E7C-B895-FA36E15E572B}"/>
              </a:ext>
            </a:extLst>
          </p:cNvPr>
          <p:cNvSpPr/>
          <p:nvPr/>
        </p:nvSpPr>
        <p:spPr>
          <a:xfrm>
            <a:off x="1795462" y="3405840"/>
            <a:ext cx="3119438" cy="82221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Schedule Board Settings Entity.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4147EA-B923-4050-A1AB-6C8F354F04B8}"/>
              </a:ext>
            </a:extLst>
          </p:cNvPr>
          <p:cNvSpPr/>
          <p:nvPr/>
        </p:nvSpPr>
        <p:spPr>
          <a:xfrm>
            <a:off x="5400675" y="2094601"/>
            <a:ext cx="504826" cy="608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AD5136-78E6-492E-88E6-838A89CB2B4B}"/>
              </a:ext>
            </a:extLst>
          </p:cNvPr>
          <p:cNvCxnSpPr>
            <a:cxnSpLocks/>
          </p:cNvCxnSpPr>
          <p:nvPr/>
        </p:nvCxnSpPr>
        <p:spPr>
          <a:xfrm>
            <a:off x="5224464" y="2074226"/>
            <a:ext cx="352422" cy="1712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ABB65DA-ED79-4735-BF7F-3ED5D87527BE}"/>
              </a:ext>
            </a:extLst>
          </p:cNvPr>
          <p:cNvSpPr/>
          <p:nvPr/>
        </p:nvSpPr>
        <p:spPr>
          <a:xfrm>
            <a:off x="2000250" y="1485899"/>
            <a:ext cx="3252786" cy="60870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results to view all the Schedule Board Settings records.</a:t>
            </a:r>
          </a:p>
        </p:txBody>
      </p:sp>
    </p:spTree>
    <p:extLst>
      <p:ext uri="{BB962C8B-B14F-4D97-AF65-F5344CB8AC3E}">
        <p14:creationId xmlns:p14="http://schemas.microsoft.com/office/powerpoint/2010/main" val="340592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93F3FA-B8BD-4529-B0E5-CE95ABC5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421"/>
            <a:ext cx="12192000" cy="57751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78DA89-FBAF-430E-9272-8E2FD6CCB851}"/>
              </a:ext>
            </a:extLst>
          </p:cNvPr>
          <p:cNvSpPr/>
          <p:nvPr/>
        </p:nvSpPr>
        <p:spPr>
          <a:xfrm>
            <a:off x="0" y="438150"/>
            <a:ext cx="12058650" cy="14096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001F0-6938-4347-A738-74529CBFD7F2}"/>
              </a:ext>
            </a:extLst>
          </p:cNvPr>
          <p:cNvSpPr/>
          <p:nvPr/>
        </p:nvSpPr>
        <p:spPr>
          <a:xfrm>
            <a:off x="0" y="3752850"/>
            <a:ext cx="12058650" cy="2219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7D0F7F-417B-44D4-A048-13262372216E}"/>
              </a:ext>
            </a:extLst>
          </p:cNvPr>
          <p:cNvCxnSpPr>
            <a:cxnSpLocks/>
          </p:cNvCxnSpPr>
          <p:nvPr/>
        </p:nvCxnSpPr>
        <p:spPr>
          <a:xfrm>
            <a:off x="4524375" y="628650"/>
            <a:ext cx="0" cy="2602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8F2516E-E34B-4E23-9776-E7D2F6FB45C3}"/>
              </a:ext>
            </a:extLst>
          </p:cNvPr>
          <p:cNvSpPr/>
          <p:nvPr/>
        </p:nvSpPr>
        <p:spPr>
          <a:xfrm>
            <a:off x="2909889" y="9525"/>
            <a:ext cx="3228971" cy="62865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you specify the location of the Map view on the board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5F32D8-C025-4410-A839-5E783BC81D68}"/>
              </a:ext>
            </a:extLst>
          </p:cNvPr>
          <p:cNvCxnSpPr>
            <a:cxnSpLocks/>
          </p:cNvCxnSpPr>
          <p:nvPr/>
        </p:nvCxnSpPr>
        <p:spPr>
          <a:xfrm flipV="1">
            <a:off x="6248399" y="1666872"/>
            <a:ext cx="0" cy="3905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9F261-710B-464E-A407-0486DDA27EAC}"/>
              </a:ext>
            </a:extLst>
          </p:cNvPr>
          <p:cNvSpPr/>
          <p:nvPr/>
        </p:nvSpPr>
        <p:spPr>
          <a:xfrm>
            <a:off x="3721894" y="2057398"/>
            <a:ext cx="5053010" cy="62865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Dynamics 365 views can be created or modified to help filter and display data for the Map view.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BF6918-071E-410B-9F75-0374E96B2970}"/>
              </a:ext>
            </a:extLst>
          </p:cNvPr>
          <p:cNvSpPr/>
          <p:nvPr/>
        </p:nvSpPr>
        <p:spPr>
          <a:xfrm>
            <a:off x="-1" y="6002254"/>
            <a:ext cx="12058649" cy="62865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settings defined including Map view, custom web resource, Schedule Board colors, and Schedule Assistant settings are only specific to selected Schedule Board tab.</a:t>
            </a:r>
          </a:p>
        </p:txBody>
      </p:sp>
    </p:spTree>
    <p:extLst>
      <p:ext uri="{BB962C8B-B14F-4D97-AF65-F5344CB8AC3E}">
        <p14:creationId xmlns:p14="http://schemas.microsoft.com/office/powerpoint/2010/main" val="197578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C2EAE-C56C-4920-AA96-06E0F1C34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438150"/>
            <a:ext cx="8801100" cy="5981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6FB600-DBA1-4E33-B735-4A9A56E67029}"/>
              </a:ext>
            </a:extLst>
          </p:cNvPr>
          <p:cNvSpPr/>
          <p:nvPr/>
        </p:nvSpPr>
        <p:spPr>
          <a:xfrm>
            <a:off x="2266950" y="2476500"/>
            <a:ext cx="2066925" cy="21621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9D2439-7C4F-4E55-A0D6-69CAFDBEEFC8}"/>
              </a:ext>
            </a:extLst>
          </p:cNvPr>
          <p:cNvCxnSpPr>
            <a:cxnSpLocks/>
          </p:cNvCxnSpPr>
          <p:nvPr/>
        </p:nvCxnSpPr>
        <p:spPr>
          <a:xfrm>
            <a:off x="3309936" y="2181225"/>
            <a:ext cx="0" cy="4697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66EBFEB-1A1A-4B5B-AF86-2157A280C3CD}"/>
              </a:ext>
            </a:extLst>
          </p:cNvPr>
          <p:cNvSpPr/>
          <p:nvPr/>
        </p:nvSpPr>
        <p:spPr>
          <a:xfrm>
            <a:off x="1720456" y="1238250"/>
            <a:ext cx="3228971" cy="1090613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view called Resource Booking Map Tooltips provides booking details when users hover over a booking.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D324C-0AF6-41B7-8E52-506490B869D4}"/>
              </a:ext>
            </a:extLst>
          </p:cNvPr>
          <p:cNvSpPr/>
          <p:nvPr/>
        </p:nvSpPr>
        <p:spPr>
          <a:xfrm>
            <a:off x="8203405" y="1152525"/>
            <a:ext cx="2066925" cy="5267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3A3C7A-BE8B-4E1D-BF4D-9FA8206CC30F}"/>
              </a:ext>
            </a:extLst>
          </p:cNvPr>
          <p:cNvCxnSpPr>
            <a:cxnSpLocks/>
          </p:cNvCxnSpPr>
          <p:nvPr/>
        </p:nvCxnSpPr>
        <p:spPr>
          <a:xfrm>
            <a:off x="7749180" y="3633787"/>
            <a:ext cx="682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94BBE-A9EB-49E5-8FEB-28911216A280}"/>
              </a:ext>
            </a:extLst>
          </p:cNvPr>
          <p:cNvSpPr/>
          <p:nvPr/>
        </p:nvSpPr>
        <p:spPr>
          <a:xfrm>
            <a:off x="4748214" y="3076575"/>
            <a:ext cx="3228971" cy="1090613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default view named Active Bookable Resource Bookings provides booking details when a booking is selected.</a:t>
            </a:r>
          </a:p>
        </p:txBody>
      </p:sp>
    </p:spTree>
    <p:extLst>
      <p:ext uri="{BB962C8B-B14F-4D97-AF65-F5344CB8AC3E}">
        <p14:creationId xmlns:p14="http://schemas.microsoft.com/office/powerpoint/2010/main" val="257352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C4DA23-050C-4C2F-9E36-283BB6EC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486"/>
            <a:ext cx="12192000" cy="2938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3A80F-1E81-49A7-AB4F-C7F2B85BB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1190"/>
            <a:ext cx="12192000" cy="18317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101A5C-DF26-4CC5-913F-E08D152E75DB}"/>
              </a:ext>
            </a:extLst>
          </p:cNvPr>
          <p:cNvSpPr/>
          <p:nvPr/>
        </p:nvSpPr>
        <p:spPr>
          <a:xfrm>
            <a:off x="-1" y="1888414"/>
            <a:ext cx="12191999" cy="14096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EAF1AF-C484-46DD-92AA-52DED364C4D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096000" y="1838116"/>
            <a:ext cx="419100" cy="9050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E02397-D6B8-433D-9F2D-6AD3C8DE6D53}"/>
              </a:ext>
            </a:extLst>
          </p:cNvPr>
          <p:cNvSpPr/>
          <p:nvPr/>
        </p:nvSpPr>
        <p:spPr>
          <a:xfrm>
            <a:off x="3886200" y="1015906"/>
            <a:ext cx="5257800" cy="82221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Unless the view is changed, view fields will display &lt;Default View&gt;. You can see all the defined default views by selecting the Open Default Settings button.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F5EB92-D1D2-45A3-A86A-29409677270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515100" y="1838116"/>
            <a:ext cx="1009650" cy="5336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9B66B8-2A5A-434F-BCA5-BEA32E5DADE8}"/>
              </a:ext>
            </a:extLst>
          </p:cNvPr>
          <p:cNvCxnSpPr>
            <a:cxnSpLocks/>
          </p:cNvCxnSpPr>
          <p:nvPr/>
        </p:nvCxnSpPr>
        <p:spPr>
          <a:xfrm flipV="1">
            <a:off x="9058275" y="857146"/>
            <a:ext cx="1685925" cy="5698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C098DAB-9172-489F-9D21-3192760AAB87}"/>
              </a:ext>
            </a:extLst>
          </p:cNvPr>
          <p:cNvSpPr/>
          <p:nvPr/>
        </p:nvSpPr>
        <p:spPr>
          <a:xfrm>
            <a:off x="1" y="4342015"/>
            <a:ext cx="12191999" cy="14096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3C6773-E17B-4EB2-A11E-199C7A20C0F2}"/>
              </a:ext>
            </a:extLst>
          </p:cNvPr>
          <p:cNvSpPr/>
          <p:nvPr/>
        </p:nvSpPr>
        <p:spPr>
          <a:xfrm>
            <a:off x="1228725" y="3449918"/>
            <a:ext cx="5000625" cy="82221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the views in the default settings will affect any item that is using the default view, and any new schedule board tabs created.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5F917C-4266-46AC-91FF-62DB5412B0FB}"/>
              </a:ext>
            </a:extLst>
          </p:cNvPr>
          <p:cNvCxnSpPr>
            <a:cxnSpLocks/>
          </p:cNvCxnSpPr>
          <p:nvPr/>
        </p:nvCxnSpPr>
        <p:spPr>
          <a:xfrm>
            <a:off x="6229350" y="4272128"/>
            <a:ext cx="1200150" cy="10074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6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746611-21CA-48E2-8F9A-083387D6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1190"/>
            <a:ext cx="12192000" cy="18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1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3DB910-25DC-4397-A674-3BBEB870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755"/>
            <a:ext cx="12192000" cy="4058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F716DF-E869-4B4C-BACC-3051301B6947}"/>
              </a:ext>
            </a:extLst>
          </p:cNvPr>
          <p:cNvSpPr/>
          <p:nvPr/>
        </p:nvSpPr>
        <p:spPr>
          <a:xfrm>
            <a:off x="57150" y="1895475"/>
            <a:ext cx="1447800" cy="10572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A26C46-E553-4BA8-A39F-4E5FF8523694}"/>
              </a:ext>
            </a:extLst>
          </p:cNvPr>
          <p:cNvCxnSpPr>
            <a:cxnSpLocks/>
          </p:cNvCxnSpPr>
          <p:nvPr/>
        </p:nvCxnSpPr>
        <p:spPr>
          <a:xfrm flipH="1" flipV="1">
            <a:off x="552450" y="2847975"/>
            <a:ext cx="257175" cy="323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DCE0EB-3B54-4FCA-B8D3-9023F52E0C0F}"/>
              </a:ext>
            </a:extLst>
          </p:cNvPr>
          <p:cNvSpPr/>
          <p:nvPr/>
        </p:nvSpPr>
        <p:spPr>
          <a:xfrm>
            <a:off x="57150" y="3171773"/>
            <a:ext cx="1447800" cy="1057274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entity to see the views being used.</a:t>
            </a:r>
          </a:p>
        </p:txBody>
      </p:sp>
    </p:spTree>
    <p:extLst>
      <p:ext uri="{BB962C8B-B14F-4D97-AF65-F5344CB8AC3E}">
        <p14:creationId xmlns:p14="http://schemas.microsoft.com/office/powerpoint/2010/main" val="144149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5F8573-4137-421F-A9AD-71E45FCC4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097"/>
            <a:ext cx="12192000" cy="30398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AC5CB7-7F14-4969-B3AF-5D80956C0565}"/>
              </a:ext>
            </a:extLst>
          </p:cNvPr>
          <p:cNvSpPr/>
          <p:nvPr/>
        </p:nvSpPr>
        <p:spPr>
          <a:xfrm>
            <a:off x="4638675" y="1187356"/>
            <a:ext cx="5257800" cy="82221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tabs can be added to the requirements panel by selecting a view type, providing a title, selecting the view to use, and clicking the add button.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6A184F-C786-4014-BF7D-33EA44ED8BD8}"/>
              </a:ext>
            </a:extLst>
          </p:cNvPr>
          <p:cNvCxnSpPr>
            <a:cxnSpLocks/>
          </p:cNvCxnSpPr>
          <p:nvPr/>
        </p:nvCxnSpPr>
        <p:spPr>
          <a:xfrm>
            <a:off x="9810750" y="2009566"/>
            <a:ext cx="1009650" cy="5336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1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491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Dave Beasley</cp:lastModifiedBy>
  <cp:revision>28</cp:revision>
  <dcterms:created xsi:type="dcterms:W3CDTF">2018-12-04T22:39:17Z</dcterms:created>
  <dcterms:modified xsi:type="dcterms:W3CDTF">2019-01-29T18:57:32Z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dbeasley@microsoft.com</vt:lpwstr>
  </property>
  <property fmtid="{D5CDD505-2E9C-101B-9397-08002B2CF9AE}" pid="5" name="MSIP_Label_f42aa342-8706-4288-bd11-ebb85995028c_SetDate">
    <vt:lpwstr>2019-01-29T18:42:56.8369643Z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b6c14192-dda7-449c-ba89-3a84e06c3ebf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