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F38B-35F7-4500-9ECD-CC048246B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0A155-A41B-4F20-AF1D-E8ACFFFE9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6690A-3CDB-4CE9-A2AA-C5B13626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D1F8-EC13-4AA0-8F7F-D6E7A09E178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E33C-3006-4AEF-899F-5762A476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CBEC-6E77-4392-B33A-9FE8C3E7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744F-3EDC-4363-B307-182484DE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7CCC-38A5-4929-B693-9BCA3D68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FEF01-CDEC-4674-84AA-557AC6825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83144-DEA1-43DB-87A9-BD6482A4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D1F8-EC13-4AA0-8F7F-D6E7A09E178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1707-B4D3-419A-A3CD-5511143F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6B6A-F447-4C50-964A-CD651F5D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744F-3EDC-4363-B307-182484DE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85757-4D83-477F-A5C5-ADD93F35C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32426-FCE4-471C-8496-1146D818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37C0-40EC-4180-A3B3-B9A6EE1A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D1F8-EC13-4AA0-8F7F-D6E7A09E178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950C4-9ADA-4FB5-8FE5-0721ADC3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0127-5230-4671-85E8-690429E7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744F-3EDC-4363-B307-182484DE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0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4C5E-3777-48D7-89DA-FD83259D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63DD-76A0-4411-A31F-D6AC0C59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B5A3-CBB1-445F-B939-E7E899FB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D1F8-EC13-4AA0-8F7F-D6E7A09E178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5D41-8F2B-464A-9128-F67EF088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60FB-B78D-45CA-96A1-CE7D4C11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744F-3EDC-4363-B307-182484DE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EC0E-BDDA-4D62-A932-E586BB4B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A8C2-48D0-4EA9-877B-546B827BE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928B-7741-495F-8EC3-D615FFD3A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D1F8-EC13-4AA0-8F7F-D6E7A09E178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2F27-D46C-4179-834E-39284979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0DF9F-346E-4319-9598-19132A5E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744F-3EDC-4363-B307-182484DE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EFB1-922D-4F24-9CF9-EB84B520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06C0-6CDE-4F79-8A25-1D2A971E8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0EB6-665B-4720-B800-F8B35582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DEBE4-889B-43BF-AB5B-19CE13E8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D1F8-EC13-4AA0-8F7F-D6E7A09E178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7AE0F-D8A9-4585-8E55-0214023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B0D8E-2AB5-441E-AF45-065E64FE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744F-3EDC-4363-B307-182484DE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3BD3-EB65-4BF4-9E2A-2AD4FB74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AEB6E-89D0-476E-94BA-6FEFE571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69FB9-BCF1-4043-8491-FE2DCD844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2E45E-072F-4C40-AABD-423A5DE4A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B47DC-41B4-4B52-99D1-D314F0D06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2EB73-08FA-4CD7-8920-53EBF934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D1F8-EC13-4AA0-8F7F-D6E7A09E178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9B2AA-69A5-46F8-BFD0-5B19DE73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542EA-C407-4C0E-BE41-CF4077B1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744F-3EDC-4363-B307-182484DE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A1D6-E9CC-4145-8362-A0290656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CF8CD-C722-4FF1-8BFC-88709077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D1F8-EC13-4AA0-8F7F-D6E7A09E178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F956F-243D-4CB9-865A-C0C9B844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33712-2588-4923-A4BB-2255811D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744F-3EDC-4363-B307-182484DE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D08C0-3F21-408F-9DDE-B066B290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D1F8-EC13-4AA0-8F7F-D6E7A09E178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3D288-01D0-4BC6-9E38-5CEBB0E2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B3FF4-F367-4D3C-A179-0E3F0146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744F-3EDC-4363-B307-182484DE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9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8910-2EA0-469D-B655-B905999B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EBE8-1918-4CAB-94C5-39276995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90383-8CEE-49D8-B466-A78260A8E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024E2-EB48-49FC-8624-3EEF1021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D1F8-EC13-4AA0-8F7F-D6E7A09E178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1669B-2AF0-4225-BD87-97239F25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8975F-3524-4F7A-BD57-C1AFD4C1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744F-3EDC-4363-B307-182484DE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9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C191-3174-4EE7-A369-0A6B4EE6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1EB5D-D465-4B95-BAA4-3E0C1161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7895-B398-4C8C-9BA3-4FFFA1FE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E215D-06D2-43E0-86DE-66002D6C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D1F8-EC13-4AA0-8F7F-D6E7A09E178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958CF-01AC-461C-B11D-E55A3FAD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6C6E1-2512-4EAC-A20D-915F3F25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8744F-3EDC-4363-B307-182484DE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8304B-8780-4049-8602-785F19B3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9B2A-30C0-48E5-8EDA-826ADDF7A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5A47-3698-4128-B57E-ACC2F47FE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D1F8-EC13-4AA0-8F7F-D6E7A09E1780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F76D9-089C-4CB6-A55D-50F51A12F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3190D-728B-4141-A38D-C051DBF50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744F-3EDC-4363-B307-182484DEB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40CF04-DD70-483F-8EC8-C48D704D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028825"/>
            <a:ext cx="7239000" cy="2800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4F24E1-E385-4889-AB2A-F87A4D7FDE0B}"/>
              </a:ext>
            </a:extLst>
          </p:cNvPr>
          <p:cNvSpPr/>
          <p:nvPr/>
        </p:nvSpPr>
        <p:spPr>
          <a:xfrm>
            <a:off x="8305801" y="2600325"/>
            <a:ext cx="742950" cy="2009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BCEB0-266D-469A-AB99-49038F532194}"/>
              </a:ext>
            </a:extLst>
          </p:cNvPr>
          <p:cNvSpPr/>
          <p:nvPr/>
        </p:nvSpPr>
        <p:spPr>
          <a:xfrm>
            <a:off x="4886325" y="2819401"/>
            <a:ext cx="1009649" cy="1904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1DCABE-54F7-4514-B47A-A6AEECD1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343025"/>
            <a:ext cx="82486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0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C2A9E-EC02-40DD-826E-53C3F63D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647"/>
            <a:ext cx="12192000" cy="41547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01F7A8-2AB7-44E9-A6AA-959A187186CE}"/>
              </a:ext>
            </a:extLst>
          </p:cNvPr>
          <p:cNvSpPr/>
          <p:nvPr/>
        </p:nvSpPr>
        <p:spPr>
          <a:xfrm>
            <a:off x="66674" y="1771650"/>
            <a:ext cx="12049125" cy="16573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FC0EA-4248-41AB-A094-2CC47D09AEF0}"/>
              </a:ext>
            </a:extLst>
          </p:cNvPr>
          <p:cNvSpPr/>
          <p:nvPr/>
        </p:nvSpPr>
        <p:spPr>
          <a:xfrm>
            <a:off x="66674" y="3562350"/>
            <a:ext cx="12049125" cy="16573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DA232-4E1E-4674-91F2-6BE644003CFA}"/>
              </a:ext>
            </a:extLst>
          </p:cNvPr>
          <p:cNvSpPr/>
          <p:nvPr/>
        </p:nvSpPr>
        <p:spPr>
          <a:xfrm>
            <a:off x="533303" y="2971800"/>
            <a:ext cx="11134822" cy="206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Defines the actions that will be executed if the specified condition is true.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63656-8B65-49F7-9762-A7AC1ABE7B4C}"/>
              </a:ext>
            </a:extLst>
          </p:cNvPr>
          <p:cNvSpPr/>
          <p:nvPr/>
        </p:nvSpPr>
        <p:spPr>
          <a:xfrm>
            <a:off x="523825" y="4886325"/>
            <a:ext cx="11134822" cy="206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Defines the actions that will be executed if the specified condition is false.</a:t>
            </a:r>
          </a:p>
        </p:txBody>
      </p:sp>
    </p:spTree>
    <p:extLst>
      <p:ext uri="{BB962C8B-B14F-4D97-AF65-F5344CB8AC3E}">
        <p14:creationId xmlns:p14="http://schemas.microsoft.com/office/powerpoint/2010/main" val="27791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0DEA5D-10E3-4A1B-9801-508C82E5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233487"/>
            <a:ext cx="71151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3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2688C-8AAA-4DFF-AC08-02C3F602A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652587"/>
            <a:ext cx="70294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9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5B0EE2-C9D3-490E-B3E5-3AF700116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97"/>
          <a:stretch/>
        </p:blipFill>
        <p:spPr>
          <a:xfrm>
            <a:off x="0" y="2384161"/>
            <a:ext cx="8010525" cy="208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0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BFD527-2838-48A9-94E6-96AD7CB37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681200"/>
            <a:ext cx="11447619" cy="2590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5F94B-E1FB-4401-96C4-E98123CC0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0" y="3576800"/>
            <a:ext cx="11457143" cy="260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A18B05-1B2B-4838-891B-7C427578D4A1}"/>
              </a:ext>
            </a:extLst>
          </p:cNvPr>
          <p:cNvSpPr/>
          <p:nvPr/>
        </p:nvSpPr>
        <p:spPr>
          <a:xfrm>
            <a:off x="533303" y="2337062"/>
            <a:ext cx="11134822" cy="841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This is what an email containing the survey snippet looks like before sending.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0109D8-C0C0-4E24-9A2E-CD75D779C252}"/>
              </a:ext>
            </a:extLst>
          </p:cNvPr>
          <p:cNvSpPr/>
          <p:nvPr/>
        </p:nvSpPr>
        <p:spPr>
          <a:xfrm>
            <a:off x="447578" y="771524"/>
            <a:ext cx="11324608" cy="24811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9AF5A-CA45-4A1E-AC73-7B327955516C}"/>
              </a:ext>
            </a:extLst>
          </p:cNvPr>
          <p:cNvSpPr/>
          <p:nvPr/>
        </p:nvSpPr>
        <p:spPr>
          <a:xfrm>
            <a:off x="637364" y="5245228"/>
            <a:ext cx="11134822" cy="841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This is what the respondent will see when they receive the survey invitation.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2F93A-5EC2-4FBF-B9FB-F96299CC575C}"/>
              </a:ext>
            </a:extLst>
          </p:cNvPr>
          <p:cNvSpPr/>
          <p:nvPr/>
        </p:nvSpPr>
        <p:spPr>
          <a:xfrm>
            <a:off x="419814" y="3636249"/>
            <a:ext cx="11352372" cy="24811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437A8D5-5390-4D35-98EE-B0A2337608FE}"/>
              </a:ext>
            </a:extLst>
          </p:cNvPr>
          <p:cNvSpPr/>
          <p:nvPr/>
        </p:nvSpPr>
        <p:spPr>
          <a:xfrm>
            <a:off x="3528441" y="4027588"/>
            <a:ext cx="4580191" cy="790575"/>
          </a:xfrm>
          <a:prstGeom prst="wedgeRectCallout">
            <a:avLst>
              <a:gd name="adj1" fmla="val -70564"/>
              <a:gd name="adj2" fmla="val -518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Survey snippet replaced with link containing text defined in the survey link text.</a:t>
            </a:r>
          </a:p>
        </p:txBody>
      </p:sp>
    </p:spTree>
    <p:extLst>
      <p:ext uri="{BB962C8B-B14F-4D97-AF65-F5344CB8AC3E}">
        <p14:creationId xmlns:p14="http://schemas.microsoft.com/office/powerpoint/2010/main" val="406227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7AA06C-4427-4469-B814-B7E785596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81157"/>
            <a:ext cx="11410237" cy="25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37A64-85D5-4A1D-8245-B25D69B67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63" y="3029135"/>
            <a:ext cx="11323809" cy="2971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2AC4C5-4B9D-4905-A9A7-6AC46EAF3D56}"/>
              </a:ext>
            </a:extLst>
          </p:cNvPr>
          <p:cNvSpPr/>
          <p:nvPr/>
        </p:nvSpPr>
        <p:spPr>
          <a:xfrm>
            <a:off x="333375" y="397749"/>
            <a:ext cx="11324512" cy="24811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C504B-DD00-4EC5-823D-C025333A9143}"/>
              </a:ext>
            </a:extLst>
          </p:cNvPr>
          <p:cNvSpPr/>
          <p:nvPr/>
        </p:nvSpPr>
        <p:spPr>
          <a:xfrm>
            <a:off x="3676651" y="1733550"/>
            <a:ext cx="4610100" cy="8286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Defines the specific values to use for each of the piped data place holders used in the survey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F70544-60E9-4DFB-A530-789F7CEBB458}"/>
              </a:ext>
            </a:extLst>
          </p:cNvPr>
          <p:cNvSpPr/>
          <p:nvPr/>
        </p:nvSpPr>
        <p:spPr>
          <a:xfrm>
            <a:off x="4305300" y="714561"/>
            <a:ext cx="2838450" cy="28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7BEEDA-1A27-464E-81FC-427F6A604717}"/>
              </a:ext>
            </a:extLst>
          </p:cNvPr>
          <p:cNvCxnSpPr/>
          <p:nvPr/>
        </p:nvCxnSpPr>
        <p:spPr>
          <a:xfrm flipH="1" flipV="1">
            <a:off x="5772150" y="1047750"/>
            <a:ext cx="180975" cy="685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F0417-4B1E-44B1-8094-691CB5105BA0}"/>
              </a:ext>
            </a:extLst>
          </p:cNvPr>
          <p:cNvSpPr/>
          <p:nvPr/>
        </p:nvSpPr>
        <p:spPr>
          <a:xfrm>
            <a:off x="1143000" y="3714750"/>
            <a:ext cx="457200" cy="1905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BEC9F8-B256-43B5-A13B-38F0FB87CF3F}"/>
              </a:ext>
            </a:extLst>
          </p:cNvPr>
          <p:cNvSpPr/>
          <p:nvPr/>
        </p:nvSpPr>
        <p:spPr>
          <a:xfrm>
            <a:off x="8486775" y="3905250"/>
            <a:ext cx="533400" cy="1905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6F89C3-E6C5-487A-B37B-378C3D08D41B}"/>
              </a:ext>
            </a:extLst>
          </p:cNvPr>
          <p:cNvSpPr/>
          <p:nvPr/>
        </p:nvSpPr>
        <p:spPr>
          <a:xfrm>
            <a:off x="391228" y="4076700"/>
            <a:ext cx="457200" cy="1905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6A67-3A8D-4862-BCBD-110F5848023D}"/>
              </a:ext>
            </a:extLst>
          </p:cNvPr>
          <p:cNvSpPr/>
          <p:nvPr/>
        </p:nvSpPr>
        <p:spPr>
          <a:xfrm>
            <a:off x="3647718" y="4487267"/>
            <a:ext cx="4610100" cy="8286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 replaced at runtime of the survey.</a:t>
            </a:r>
          </a:p>
        </p:txBody>
      </p:sp>
    </p:spTree>
    <p:extLst>
      <p:ext uri="{BB962C8B-B14F-4D97-AF65-F5344CB8AC3E}">
        <p14:creationId xmlns:p14="http://schemas.microsoft.com/office/powerpoint/2010/main" val="349708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4A4ED-EE7F-4DB6-A299-9CA42F58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"/>
          <a:stretch/>
        </p:blipFill>
        <p:spPr>
          <a:xfrm>
            <a:off x="3095625" y="1981381"/>
            <a:ext cx="6071803" cy="28952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1ADEC8-E9FC-4CE7-97FE-E2E36DA685EF}"/>
              </a:ext>
            </a:extLst>
          </p:cNvPr>
          <p:cNvSpPr/>
          <p:nvPr/>
        </p:nvSpPr>
        <p:spPr>
          <a:xfrm>
            <a:off x="6896100" y="3429000"/>
            <a:ext cx="381000" cy="276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E34B7-E592-44EA-875B-2701D0385CD0}"/>
              </a:ext>
            </a:extLst>
          </p:cNvPr>
          <p:cNvSpPr/>
          <p:nvPr/>
        </p:nvSpPr>
        <p:spPr>
          <a:xfrm>
            <a:off x="7496175" y="2924361"/>
            <a:ext cx="981075" cy="28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CCCF7E-F435-4C1C-9A8E-F67FB3BE0B32}"/>
              </a:ext>
            </a:extLst>
          </p:cNvPr>
          <p:cNvSpPr/>
          <p:nvPr/>
        </p:nvSpPr>
        <p:spPr>
          <a:xfrm>
            <a:off x="3257550" y="3133911"/>
            <a:ext cx="1114425" cy="28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C78AB8C-D4F1-4246-9ED0-A3F68B1E7F8F}"/>
              </a:ext>
            </a:extLst>
          </p:cNvPr>
          <p:cNvSpPr/>
          <p:nvPr/>
        </p:nvSpPr>
        <p:spPr>
          <a:xfrm>
            <a:off x="4519041" y="3895634"/>
            <a:ext cx="4580191" cy="790575"/>
          </a:xfrm>
          <a:prstGeom prst="wedgeRectCallout">
            <a:avLst>
              <a:gd name="adj1" fmla="val -53927"/>
              <a:gd name="adj2" fmla="val -12410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value will be populated based on the customer record associated with a case.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E6D1FC7-BC92-4932-80D1-E748FBFF055C}"/>
              </a:ext>
            </a:extLst>
          </p:cNvPr>
          <p:cNvSpPr/>
          <p:nvPr/>
        </p:nvSpPr>
        <p:spPr>
          <a:xfrm>
            <a:off x="3406521" y="1157152"/>
            <a:ext cx="4580191" cy="790575"/>
          </a:xfrm>
          <a:prstGeom prst="wedgeRectCallout">
            <a:avLst>
              <a:gd name="adj1" fmla="val 53173"/>
              <a:gd name="adj2" fmla="val 17710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value will be populated based on the owner of the associated case.</a:t>
            </a:r>
          </a:p>
        </p:txBody>
      </p:sp>
    </p:spTree>
    <p:extLst>
      <p:ext uri="{BB962C8B-B14F-4D97-AF65-F5344CB8AC3E}">
        <p14:creationId xmlns:p14="http://schemas.microsoft.com/office/powerpoint/2010/main" val="235694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E1BFF9-9995-47FC-B198-E30006474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40" t="12685" r="33672" b="26923"/>
          <a:stretch/>
        </p:blipFill>
        <p:spPr>
          <a:xfrm>
            <a:off x="4162424" y="1981201"/>
            <a:ext cx="3924301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0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F2389F-BDAA-4F8D-A0C0-233FA6A27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0902"/>
            <a:ext cx="12192000" cy="1574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E3E645-1723-4238-83F0-9ABF1B258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546"/>
          <a:stretch/>
        </p:blipFill>
        <p:spPr>
          <a:xfrm>
            <a:off x="1509712" y="1828800"/>
            <a:ext cx="9324975" cy="3543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451856-7C67-42AC-A16D-C97C4B1AE97D}"/>
              </a:ext>
            </a:extLst>
          </p:cNvPr>
          <p:cNvSpPr/>
          <p:nvPr/>
        </p:nvSpPr>
        <p:spPr>
          <a:xfrm>
            <a:off x="5705475" y="3524250"/>
            <a:ext cx="2667000" cy="28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889BC05-61F9-4CC1-B85D-22CF02621C8B}"/>
              </a:ext>
            </a:extLst>
          </p:cNvPr>
          <p:cNvSpPr/>
          <p:nvPr/>
        </p:nvSpPr>
        <p:spPr>
          <a:xfrm>
            <a:off x="7443216" y="2543175"/>
            <a:ext cx="4580191" cy="790575"/>
          </a:xfrm>
          <a:prstGeom prst="wedgeRectCallout">
            <a:avLst>
              <a:gd name="adj1" fmla="val -44777"/>
              <a:gd name="adj2" fmla="val 83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 tags must start and end with an underscore and cannot exceed 100 characters.</a:t>
            </a:r>
          </a:p>
        </p:txBody>
      </p:sp>
    </p:spTree>
    <p:extLst>
      <p:ext uri="{BB962C8B-B14F-4D97-AF65-F5344CB8AC3E}">
        <p14:creationId xmlns:p14="http://schemas.microsoft.com/office/powerpoint/2010/main" val="230670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B6F06-D47E-4CCA-BCA7-7CD73215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7154"/>
            <a:ext cx="12192000" cy="22636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E89727-20E0-4F09-95EC-B16505870319}"/>
              </a:ext>
            </a:extLst>
          </p:cNvPr>
          <p:cNvSpPr/>
          <p:nvPr/>
        </p:nvSpPr>
        <p:spPr>
          <a:xfrm>
            <a:off x="1471803" y="2875026"/>
            <a:ext cx="549021" cy="28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30C72-862D-41F9-BDE5-D37D9AE26998}"/>
              </a:ext>
            </a:extLst>
          </p:cNvPr>
          <p:cNvSpPr/>
          <p:nvPr/>
        </p:nvSpPr>
        <p:spPr>
          <a:xfrm>
            <a:off x="2575179" y="3758946"/>
            <a:ext cx="549021" cy="28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B6A1D-B626-4DFF-80CA-793AF8E421B3}"/>
              </a:ext>
            </a:extLst>
          </p:cNvPr>
          <p:cNvSpPr/>
          <p:nvPr/>
        </p:nvSpPr>
        <p:spPr>
          <a:xfrm>
            <a:off x="4157472" y="1956816"/>
            <a:ext cx="3877056" cy="8412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can be added to question text of any question that needs to consume it.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222D56-85F0-4799-B9E3-686B931FD4E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2020824" y="2377440"/>
            <a:ext cx="2136648" cy="6404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CEF68-C59B-438C-A79D-A40D8D93E822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3124200" y="2377440"/>
            <a:ext cx="1033272" cy="15243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770FB2-40F8-4E58-89FA-AC4170ABE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117" b="10071"/>
          <a:stretch/>
        </p:blipFill>
        <p:spPr>
          <a:xfrm>
            <a:off x="400762" y="3429000"/>
            <a:ext cx="11390476" cy="3067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CEC62C-56AF-4CE3-B67B-B82DBEB91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1" y="361950"/>
            <a:ext cx="11342857" cy="29809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3E802D-BD0B-4F33-9443-9D7CFA09E53F}"/>
              </a:ext>
            </a:extLst>
          </p:cNvPr>
          <p:cNvSpPr/>
          <p:nvPr/>
        </p:nvSpPr>
        <p:spPr>
          <a:xfrm>
            <a:off x="718947" y="1381506"/>
            <a:ext cx="5377053" cy="3649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3DFF931-7A2C-49BC-A483-CB7D94AF14B2}"/>
              </a:ext>
            </a:extLst>
          </p:cNvPr>
          <p:cNvSpPr/>
          <p:nvPr/>
        </p:nvSpPr>
        <p:spPr>
          <a:xfrm>
            <a:off x="5925312" y="1975485"/>
            <a:ext cx="4580191" cy="790575"/>
          </a:xfrm>
          <a:prstGeom prst="wedgeRectCallout">
            <a:avLst>
              <a:gd name="adj1" fmla="val -144997"/>
              <a:gd name="adj2" fmla="val -9962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value captured and stored in the answer tag.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71D2E-DD85-42B3-94A2-722AEED8A2CC}"/>
              </a:ext>
            </a:extLst>
          </p:cNvPr>
          <p:cNvSpPr/>
          <p:nvPr/>
        </p:nvSpPr>
        <p:spPr>
          <a:xfrm>
            <a:off x="1974723" y="4076708"/>
            <a:ext cx="549021" cy="28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3BE46A-2B82-4747-93E3-C30F9380975D}"/>
              </a:ext>
            </a:extLst>
          </p:cNvPr>
          <p:cNvSpPr/>
          <p:nvPr/>
        </p:nvSpPr>
        <p:spPr>
          <a:xfrm>
            <a:off x="3407473" y="4962525"/>
            <a:ext cx="549021" cy="28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1EDFC7-2375-47C0-8B87-76EFC038235B}"/>
              </a:ext>
            </a:extLst>
          </p:cNvPr>
          <p:cNvSpPr/>
          <p:nvPr/>
        </p:nvSpPr>
        <p:spPr>
          <a:xfrm>
            <a:off x="6276878" y="4956437"/>
            <a:ext cx="4046697" cy="84124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replace at survey run-time for any question that references the answer tag.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39B3AA-E3D5-4CCD-BB3D-EF5FC6B89706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2523744" y="4219583"/>
            <a:ext cx="3753134" cy="11574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C3E712-5D4F-42C4-97F8-8FB9856200E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3956494" y="5105400"/>
            <a:ext cx="2320384" cy="2716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FAF14A-FAE7-409F-8B90-B0AA21639BCE}"/>
              </a:ext>
            </a:extLst>
          </p:cNvPr>
          <p:cNvSpPr/>
          <p:nvPr/>
        </p:nvSpPr>
        <p:spPr>
          <a:xfrm>
            <a:off x="152400" y="182499"/>
            <a:ext cx="11944350" cy="6574536"/>
          </a:xfrm>
          <a:prstGeom prst="roundRect">
            <a:avLst>
              <a:gd name="adj" fmla="val 3055"/>
            </a:avLst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01DB4C-6316-477C-8C11-B479F4AA184A}"/>
              </a:ext>
            </a:extLst>
          </p:cNvPr>
          <p:cNvSpPr/>
          <p:nvPr/>
        </p:nvSpPr>
        <p:spPr>
          <a:xfrm>
            <a:off x="304800" y="2733675"/>
            <a:ext cx="227647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Are you interested in learning more about our products an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B025B-A8D5-4988-BF6E-A508481ADC05}"/>
              </a:ext>
            </a:extLst>
          </p:cNvPr>
          <p:cNvSpPr/>
          <p:nvPr/>
        </p:nvSpPr>
        <p:spPr>
          <a:xfrm>
            <a:off x="419100" y="3705225"/>
            <a:ext cx="904875" cy="26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A6DEF7-AC3A-4184-862C-04715B8E4155}"/>
              </a:ext>
            </a:extLst>
          </p:cNvPr>
          <p:cNvSpPr/>
          <p:nvPr/>
        </p:nvSpPr>
        <p:spPr>
          <a:xfrm>
            <a:off x="523876" y="3757613"/>
            <a:ext cx="166688" cy="166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556B4-5669-4EC7-B88D-77AF3AB4E866}"/>
              </a:ext>
            </a:extLst>
          </p:cNvPr>
          <p:cNvSpPr/>
          <p:nvPr/>
        </p:nvSpPr>
        <p:spPr>
          <a:xfrm>
            <a:off x="1552575" y="3695701"/>
            <a:ext cx="904875" cy="26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F8D0EA-A197-44A3-B601-1D06125DCF25}"/>
              </a:ext>
            </a:extLst>
          </p:cNvPr>
          <p:cNvSpPr/>
          <p:nvPr/>
        </p:nvSpPr>
        <p:spPr>
          <a:xfrm>
            <a:off x="1657351" y="3748089"/>
            <a:ext cx="166688" cy="166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E8B10-8AF7-4E12-AA86-CB95CC1715F2}"/>
              </a:ext>
            </a:extLst>
          </p:cNvPr>
          <p:cNvSpPr/>
          <p:nvPr/>
        </p:nvSpPr>
        <p:spPr>
          <a:xfrm>
            <a:off x="9677400" y="2733674"/>
            <a:ext cx="2276475" cy="9239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Thank you for completing our survey!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4846D83-AC80-4591-8DD3-D066C7451EC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2581275" y="2112168"/>
            <a:ext cx="781050" cy="1083470"/>
          </a:xfrm>
          <a:prstGeom prst="bentConnector3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5E0672-AD08-4C85-A610-52D0D5B119F2}"/>
              </a:ext>
            </a:extLst>
          </p:cNvPr>
          <p:cNvGrpSpPr/>
          <p:nvPr/>
        </p:nvGrpSpPr>
        <p:grpSpPr>
          <a:xfrm>
            <a:off x="3362325" y="1428749"/>
            <a:ext cx="3095625" cy="1366838"/>
            <a:chOff x="3000375" y="1428749"/>
            <a:chExt cx="3095625" cy="1366838"/>
          </a:xfrm>
          <a:solidFill>
            <a:schemeClr val="accent6">
              <a:lumMod val="7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604E83-A082-428A-A4C7-6CADB3A16C45}"/>
                </a:ext>
              </a:extLst>
            </p:cNvPr>
            <p:cNvSpPr/>
            <p:nvPr/>
          </p:nvSpPr>
          <p:spPr>
            <a:xfrm>
              <a:off x="3000375" y="1428749"/>
              <a:ext cx="1819275" cy="136683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Please select all the products you would be interested in learning about.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955694-E57C-4991-860F-A7A049CA9251}"/>
                </a:ext>
              </a:extLst>
            </p:cNvPr>
            <p:cNvSpPr/>
            <p:nvPr/>
          </p:nvSpPr>
          <p:spPr>
            <a:xfrm>
              <a:off x="4862512" y="1428750"/>
              <a:ext cx="1233488" cy="2667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/>
                <a:t>Windows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714E61-659C-44B7-92CD-22EE05333586}"/>
                </a:ext>
              </a:extLst>
            </p:cNvPr>
            <p:cNvSpPr/>
            <p:nvPr/>
          </p:nvSpPr>
          <p:spPr>
            <a:xfrm>
              <a:off x="4862512" y="1795462"/>
              <a:ext cx="1233488" cy="2667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/>
                <a:t>Azure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178232-3056-44F7-A08C-0EC998267B8D}"/>
                </a:ext>
              </a:extLst>
            </p:cNvPr>
            <p:cNvSpPr/>
            <p:nvPr/>
          </p:nvSpPr>
          <p:spPr>
            <a:xfrm>
              <a:off x="4862512" y="2162174"/>
              <a:ext cx="1233488" cy="2667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/>
                <a:t>Office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04FC9B-69B3-4B94-A8E9-4EC063353F78}"/>
                </a:ext>
              </a:extLst>
            </p:cNvPr>
            <p:cNvSpPr/>
            <p:nvPr/>
          </p:nvSpPr>
          <p:spPr>
            <a:xfrm>
              <a:off x="4857750" y="2528886"/>
              <a:ext cx="1233488" cy="2667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/>
                <a:t>Dynamics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416FC6-16F3-44A0-879A-53CAF2984076}"/>
                </a:ext>
              </a:extLst>
            </p:cNvPr>
            <p:cNvSpPr/>
            <p:nvPr/>
          </p:nvSpPr>
          <p:spPr>
            <a:xfrm>
              <a:off x="4924426" y="1478757"/>
              <a:ext cx="166688" cy="166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5BD27BD-B95A-4552-897E-D1479190A4A9}"/>
                </a:ext>
              </a:extLst>
            </p:cNvPr>
            <p:cNvSpPr/>
            <p:nvPr/>
          </p:nvSpPr>
          <p:spPr>
            <a:xfrm>
              <a:off x="4924426" y="1845468"/>
              <a:ext cx="166688" cy="166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D17559-2F28-4F77-B831-C21F3A0FB436}"/>
                </a:ext>
              </a:extLst>
            </p:cNvPr>
            <p:cNvSpPr/>
            <p:nvPr/>
          </p:nvSpPr>
          <p:spPr>
            <a:xfrm>
              <a:off x="4924426" y="2212181"/>
              <a:ext cx="166688" cy="166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DB513C-C960-4E2D-A405-90E8EC6B2485}"/>
                </a:ext>
              </a:extLst>
            </p:cNvPr>
            <p:cNvSpPr/>
            <p:nvPr/>
          </p:nvSpPr>
          <p:spPr>
            <a:xfrm>
              <a:off x="4924426" y="2578892"/>
              <a:ext cx="166688" cy="166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B16A16-EAD2-4CD9-A0A4-5CD602512F9E}"/>
              </a:ext>
            </a:extLst>
          </p:cNvPr>
          <p:cNvGrpSpPr/>
          <p:nvPr/>
        </p:nvGrpSpPr>
        <p:grpSpPr>
          <a:xfrm>
            <a:off x="7711383" y="519465"/>
            <a:ext cx="631927" cy="646331"/>
            <a:chOff x="5638800" y="2971800"/>
            <a:chExt cx="914400" cy="935243"/>
          </a:xfr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3" name="Graphic 32" descr="Document">
              <a:extLst>
                <a:ext uri="{FF2B5EF4-FFF2-40B4-BE49-F238E27FC236}">
                  <a16:creationId xmlns:a16="http://schemas.microsoft.com/office/drawing/2014/main" id="{5659C360-1F03-4264-8A89-8EB363F6D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C6115E1-3500-400F-9B1D-4D4F2D7A8354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8BBBFBD-5778-408D-B1E3-92CF82185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14E6650-5CC4-4E6F-BDCE-4C47C947A8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AA4E4C9-2255-4784-BD26-DAB1543A63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D90A9B9-575C-45CE-A21B-2EB0136B41E6}"/>
              </a:ext>
            </a:extLst>
          </p:cNvPr>
          <p:cNvSpPr txBox="1"/>
          <p:nvPr/>
        </p:nvSpPr>
        <p:spPr>
          <a:xfrm>
            <a:off x="7022407" y="1184427"/>
            <a:ext cx="202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Windows, Azure, &amp; Office queue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9FFD8D-6363-437A-995A-3E69FD4048FC}"/>
              </a:ext>
            </a:extLst>
          </p:cNvPr>
          <p:cNvGrpSpPr/>
          <p:nvPr/>
        </p:nvGrpSpPr>
        <p:grpSpPr>
          <a:xfrm>
            <a:off x="4001395" y="3544160"/>
            <a:ext cx="2366963" cy="1000126"/>
            <a:chOff x="3729037" y="1428750"/>
            <a:chExt cx="2366963" cy="100012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6EDC44-B8AD-48B6-91EF-A6BB56FF89A1}"/>
                </a:ext>
              </a:extLst>
            </p:cNvPr>
            <p:cNvSpPr/>
            <p:nvPr/>
          </p:nvSpPr>
          <p:spPr>
            <a:xfrm>
              <a:off x="3729037" y="1428750"/>
              <a:ext cx="1090613" cy="100012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Which Dynamics products?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5E2261-EC2C-447F-97BE-EE112EC53033}"/>
                </a:ext>
              </a:extLst>
            </p:cNvPr>
            <p:cNvSpPr/>
            <p:nvPr/>
          </p:nvSpPr>
          <p:spPr>
            <a:xfrm>
              <a:off x="4862512" y="1428750"/>
              <a:ext cx="1233488" cy="26670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/>
                <a:t>Sales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5D572D-2285-4ED2-8C6C-53F7944E7663}"/>
                </a:ext>
              </a:extLst>
            </p:cNvPr>
            <p:cNvSpPr/>
            <p:nvPr/>
          </p:nvSpPr>
          <p:spPr>
            <a:xfrm>
              <a:off x="4862512" y="1795462"/>
              <a:ext cx="1233488" cy="26670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/>
                <a:t>Service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B3EB7A-FAA2-4FBC-8813-8D31A7F1A50F}"/>
                </a:ext>
              </a:extLst>
            </p:cNvPr>
            <p:cNvSpPr/>
            <p:nvPr/>
          </p:nvSpPr>
          <p:spPr>
            <a:xfrm>
              <a:off x="4862512" y="2162174"/>
              <a:ext cx="1233488" cy="26670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/>
                <a:t>F&amp;O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741AF45-23F5-4B45-A95E-793D7C3A557B}"/>
                </a:ext>
              </a:extLst>
            </p:cNvPr>
            <p:cNvSpPr/>
            <p:nvPr/>
          </p:nvSpPr>
          <p:spPr>
            <a:xfrm>
              <a:off x="4924426" y="1478757"/>
              <a:ext cx="166688" cy="1666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A38E4A3-3E6F-49DD-A342-0FE01D55051E}"/>
                </a:ext>
              </a:extLst>
            </p:cNvPr>
            <p:cNvSpPr/>
            <p:nvPr/>
          </p:nvSpPr>
          <p:spPr>
            <a:xfrm>
              <a:off x="4924426" y="1845468"/>
              <a:ext cx="166688" cy="1666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46F0D76-C517-405D-B16B-73F5B907D33A}"/>
                </a:ext>
              </a:extLst>
            </p:cNvPr>
            <p:cNvSpPr/>
            <p:nvPr/>
          </p:nvSpPr>
          <p:spPr>
            <a:xfrm>
              <a:off x="4924426" y="2212181"/>
              <a:ext cx="166688" cy="1666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8AC8C8-90C6-453B-B60C-AF46CB7FCDAF}"/>
              </a:ext>
            </a:extLst>
          </p:cNvPr>
          <p:cNvCxnSpPr>
            <a:cxnSpLocks/>
            <a:stCxn id="33" idx="3"/>
            <a:endCxn id="15" idx="1"/>
          </p:cNvCxnSpPr>
          <p:nvPr/>
        </p:nvCxnSpPr>
        <p:spPr>
          <a:xfrm>
            <a:off x="8343310" y="835429"/>
            <a:ext cx="1334090" cy="236020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722995F-E5C0-4358-9FCD-9BA8EC141541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6457950" y="835429"/>
            <a:ext cx="1253433" cy="72667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AF36E96-6FD4-40BF-8933-E2ED3EF3237A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6457950" y="835429"/>
            <a:ext cx="1253433" cy="1093384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F8AF77C-8CC8-4239-B91E-00A0142669DF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6457950" y="835429"/>
            <a:ext cx="1253433" cy="1460096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24624F5-1778-4D14-BFB4-84487AFE0126}"/>
              </a:ext>
            </a:extLst>
          </p:cNvPr>
          <p:cNvSpPr txBox="1"/>
          <p:nvPr/>
        </p:nvSpPr>
        <p:spPr>
          <a:xfrm>
            <a:off x="2588978" y="2364342"/>
            <a:ext cx="748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Yes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0BA4D22D-0168-4323-87DB-25CD87D86D71}"/>
              </a:ext>
            </a:extLst>
          </p:cNvPr>
          <p:cNvCxnSpPr>
            <a:cxnSpLocks/>
            <a:stCxn id="25" idx="3"/>
            <a:endCxn id="41" idx="0"/>
          </p:cNvCxnSpPr>
          <p:nvPr/>
        </p:nvCxnSpPr>
        <p:spPr>
          <a:xfrm flipH="1">
            <a:off x="4546702" y="2662237"/>
            <a:ext cx="1906486" cy="881923"/>
          </a:xfrm>
          <a:prstGeom prst="bentConnector4">
            <a:avLst>
              <a:gd name="adj1" fmla="val -11991"/>
              <a:gd name="adj2" fmla="val 57560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0B27EC9-F01B-4B3F-A61C-A7CA9DCC456E}"/>
              </a:ext>
            </a:extLst>
          </p:cNvPr>
          <p:cNvGrpSpPr/>
          <p:nvPr/>
        </p:nvGrpSpPr>
        <p:grpSpPr>
          <a:xfrm>
            <a:off x="6825557" y="4610960"/>
            <a:ext cx="631927" cy="646331"/>
            <a:chOff x="5638800" y="2971800"/>
            <a:chExt cx="914400" cy="935243"/>
          </a:xfr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2" name="Graphic 91" descr="Document">
              <a:extLst>
                <a:ext uri="{FF2B5EF4-FFF2-40B4-BE49-F238E27FC236}">
                  <a16:creationId xmlns:a16="http://schemas.microsoft.com/office/drawing/2014/main" id="{271A7E75-FAED-4BF2-B76A-2A8026BA3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8010929-46FC-4708-9BD1-D2A424CDFF43}"/>
                </a:ext>
              </a:extLst>
            </p:cNvPr>
            <p:cNvGrpSpPr/>
            <p:nvPr/>
          </p:nvGrpSpPr>
          <p:grpSpPr>
            <a:xfrm>
              <a:off x="5709067" y="3693299"/>
              <a:ext cx="786591" cy="213744"/>
              <a:chOff x="5692400" y="3759973"/>
              <a:chExt cx="786591" cy="213744"/>
            </a:xfrm>
            <a:grpFill/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4C7A90C-3C9E-46D9-8BCB-65D49D87A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2400" y="3950512"/>
                <a:ext cx="786591" cy="0"/>
              </a:xfrm>
              <a:prstGeom prst="line">
                <a:avLst/>
              </a:prstGeom>
              <a:grpFill/>
              <a:ln w="57150"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643CC18-D7B0-4EA7-8EAF-14B011D9A9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9762" y="3759973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B28F452-12F4-44C0-AFD1-1665C4754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3406" y="3764128"/>
                <a:ext cx="0" cy="209589"/>
              </a:xfrm>
              <a:prstGeom prst="line">
                <a:avLst/>
              </a:prstGeom>
              <a:grpFill/>
              <a:ln w="57150">
                <a:solidFill>
                  <a:srgbClr val="00206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A73A854-254C-4E88-B96F-69114DE003F3}"/>
              </a:ext>
            </a:extLst>
          </p:cNvPr>
          <p:cNvSpPr txBox="1"/>
          <p:nvPr/>
        </p:nvSpPr>
        <p:spPr>
          <a:xfrm>
            <a:off x="6128679" y="5239622"/>
            <a:ext cx="202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Dynamics 365 queue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18FCE0F-46FF-43D8-9E0E-E251AA7E8435}"/>
              </a:ext>
            </a:extLst>
          </p:cNvPr>
          <p:cNvCxnSpPr>
            <a:cxnSpLocks/>
            <a:stCxn id="42" idx="3"/>
            <a:endCxn id="92" idx="0"/>
          </p:cNvCxnSpPr>
          <p:nvPr/>
        </p:nvCxnSpPr>
        <p:spPr>
          <a:xfrm>
            <a:off x="6368358" y="3677511"/>
            <a:ext cx="773163" cy="933449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40EC9F1-7D6F-42B0-8754-395E332300DD}"/>
              </a:ext>
            </a:extLst>
          </p:cNvPr>
          <p:cNvCxnSpPr>
            <a:cxnSpLocks/>
            <a:stCxn id="43" idx="3"/>
            <a:endCxn id="92" idx="0"/>
          </p:cNvCxnSpPr>
          <p:nvPr/>
        </p:nvCxnSpPr>
        <p:spPr>
          <a:xfrm>
            <a:off x="6368358" y="4044223"/>
            <a:ext cx="773163" cy="566737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B6D15A0-7E0F-4593-A5D5-886F8B5A43EE}"/>
              </a:ext>
            </a:extLst>
          </p:cNvPr>
          <p:cNvCxnSpPr>
            <a:cxnSpLocks/>
            <a:stCxn id="44" idx="3"/>
            <a:endCxn id="92" idx="0"/>
          </p:cNvCxnSpPr>
          <p:nvPr/>
        </p:nvCxnSpPr>
        <p:spPr>
          <a:xfrm>
            <a:off x="6368358" y="4410935"/>
            <a:ext cx="773163" cy="200025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6ACC92BD-5E17-4D81-B735-086D427135A1}"/>
              </a:ext>
            </a:extLst>
          </p:cNvPr>
          <p:cNvCxnSpPr>
            <a:cxnSpLocks/>
            <a:stCxn id="92" idx="3"/>
            <a:endCxn id="15" idx="1"/>
          </p:cNvCxnSpPr>
          <p:nvPr/>
        </p:nvCxnSpPr>
        <p:spPr>
          <a:xfrm flipV="1">
            <a:off x="7457484" y="3195637"/>
            <a:ext cx="2219916" cy="1731287"/>
          </a:xfrm>
          <a:prstGeom prst="bentConnector3">
            <a:avLst>
              <a:gd name="adj1" fmla="val 70166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9B918E3-B484-4B77-B69D-F5C441213616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5400000" flipH="1" flipV="1">
            <a:off x="5457823" y="-257174"/>
            <a:ext cx="766765" cy="7672387"/>
          </a:xfrm>
          <a:prstGeom prst="bentConnector4">
            <a:avLst>
              <a:gd name="adj1" fmla="val -311801"/>
              <a:gd name="adj2" fmla="val 91433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99730A1-DF93-48CD-81CB-DFCEB74514AA}"/>
              </a:ext>
            </a:extLst>
          </p:cNvPr>
          <p:cNvSpPr txBox="1"/>
          <p:nvPr/>
        </p:nvSpPr>
        <p:spPr>
          <a:xfrm>
            <a:off x="4905867" y="6137944"/>
            <a:ext cx="748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No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E689E4-E5F3-4832-8B42-4DC74981FF64}"/>
              </a:ext>
            </a:extLst>
          </p:cNvPr>
          <p:cNvSpPr txBox="1"/>
          <p:nvPr/>
        </p:nvSpPr>
        <p:spPr>
          <a:xfrm>
            <a:off x="3362325" y="1040795"/>
            <a:ext cx="3090863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Products Survey Page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AE5B3C-7328-4412-B4CF-5A3F8CADC2F2}"/>
              </a:ext>
            </a:extLst>
          </p:cNvPr>
          <p:cNvSpPr txBox="1"/>
          <p:nvPr/>
        </p:nvSpPr>
        <p:spPr>
          <a:xfrm>
            <a:off x="4001395" y="4591458"/>
            <a:ext cx="2366963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Dynamics Survey Page</a:t>
            </a:r>
          </a:p>
        </p:txBody>
      </p:sp>
    </p:spTree>
    <p:extLst>
      <p:ext uri="{BB962C8B-B14F-4D97-AF65-F5344CB8AC3E}">
        <p14:creationId xmlns:p14="http://schemas.microsoft.com/office/powerpoint/2010/main" val="306166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244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Derik Bormann</dc:creator>
  <cp:lastModifiedBy>Derik Bormann</cp:lastModifiedBy>
  <cp:revision>14</cp:revision>
  <dcterms:created xsi:type="dcterms:W3CDTF">2018-11-08T00:23:38Z</dcterms:created>
  <dcterms:modified xsi:type="dcterms:W3CDTF">2018-11-08T22:39:40Z</dcterms:modified>
</cp:coreProperties>
</file>