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998A-ACBC-4CA2-AFF0-9306A58B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D248D-2E3C-406F-88B5-C41598C7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27EF-8490-4E1D-BA62-7EF70A17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1194-6B2A-4115-8948-A4CEB2AD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70EE-6F4A-4BB2-BDA0-0B73442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71B5-D466-477D-99B8-8AD4CF9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9EE0-20B5-42A7-B603-A31FE5692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C4A8-247B-49E8-BC20-154BD6E0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AE09-48B4-4A29-833D-74D7AD1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6B65-1540-4E4E-B8E6-76F7CB2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D1679-0C34-4CF1-84BE-60DD323CF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751AA-FA15-430E-98C4-1516C921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417D-0C04-475A-AAEF-C9190EE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C08-316A-45B2-A7E6-B0D49AD8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228B-740C-4A31-8B5C-A785FE90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19D2-C117-4B3D-81DF-44D0BE2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9718-AE9F-4155-9628-D28C403C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0E1-BB61-4440-86CE-961E587B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3E26-47B1-44CA-9A76-C7790C85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40E5-287A-4805-9F2A-5E46ABFD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8FF0-D459-414F-A242-E0032BFF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ED37-67D9-41DE-A270-F85FB929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ABDC-7D09-4D72-9EB2-E8B46CD7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85DA-594E-4B1B-BDC1-286E0F90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B399-0F45-4DA5-8148-14140BE5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213F-02EC-45E9-B2AA-933420B7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47F0-BEF9-41D8-B3BC-FD9FC2DE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E68A7-50AF-497D-9B1F-427140EB4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EA38-FD54-4494-9708-6C5569E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A5EBB-CA17-476B-8AE1-24160780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56D7-BD25-4351-B3FD-429A6009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1D48-6943-4ABF-8222-D141CE4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76F8-01E4-4F32-B424-63BBCB68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D9F8-0003-48D8-A984-C0046376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AEB01-D697-4D29-83AB-1CDB7DF07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9890-06CC-40E4-8DF4-1F2D731AB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A5C57-6BDA-4B8A-8A47-A7633EC6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831AE-8A26-4972-86AE-E0156DB2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BD878-91FC-4D81-A9F6-0EA64FF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7F38-4E30-4E3A-AFFF-A1ADD4C0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24E4F-ABCF-447D-8FC6-44F11356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08F3D-343F-424F-903B-10F16E42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7A8EA-8FE3-4171-B028-DDD7E849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09173-D2E2-48BE-9D48-73F4FEA9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246A6-43A9-4889-83E9-17B2E0E8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4D9C-7F47-474E-8E7E-590AE69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275-F23B-40A2-9E6D-10C2BD9A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CA36-73C9-4688-9D9D-0BAA952E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E05BF-43CF-4FAD-A8D4-F94E30DB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BD65-E6DF-44CE-957E-23414313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0504-496B-4E09-A399-41F7B0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A16D-7A6C-4E9D-AD21-975200A8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BC1B-E71F-4003-B5AD-93CB89BF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32BCF-D585-4807-B75F-D46FE7E7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2AA9-7928-4BEE-8686-DE2FDB57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C9111-960B-43C1-A45B-6F07C9E0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FD18-6B04-4041-86DD-7E68E227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C17F1-FD4F-4A11-83FF-9D8792C6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240AA-EBE4-4B96-B489-5869F53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D999-342F-494C-98D1-8FA63FD7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3EB5-5155-4AEE-9AD2-5AF0EAE57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ED84-4D1F-4D64-9D06-1C06691CF9D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D719-FAAF-4640-B80A-3BA3CD79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C10B-FFF2-4E2A-B6D2-5967A5DB2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B44C-FE79-44EC-9404-C2DBAB4B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3EB13-AA3C-4CA8-A99F-2D467441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681200"/>
            <a:ext cx="11447619" cy="259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2251AA-1098-4AF4-82B8-2F655C17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0" y="3576800"/>
            <a:ext cx="11457143" cy="260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DEF5D7-B421-492A-A1B9-B0879B7F6C86}"/>
              </a:ext>
            </a:extLst>
          </p:cNvPr>
          <p:cNvSpPr/>
          <p:nvPr/>
        </p:nvSpPr>
        <p:spPr>
          <a:xfrm>
            <a:off x="533303" y="2337062"/>
            <a:ext cx="11134822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is what an email containing the survey snippet looks like before sending.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DEA00-AF24-440E-99F2-A9B8491C061C}"/>
              </a:ext>
            </a:extLst>
          </p:cNvPr>
          <p:cNvSpPr/>
          <p:nvPr/>
        </p:nvSpPr>
        <p:spPr>
          <a:xfrm>
            <a:off x="447578" y="771524"/>
            <a:ext cx="11324608" cy="24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0530E-BFC6-4409-9EC5-267FA6B60E71}"/>
              </a:ext>
            </a:extLst>
          </p:cNvPr>
          <p:cNvSpPr/>
          <p:nvPr/>
        </p:nvSpPr>
        <p:spPr>
          <a:xfrm>
            <a:off x="637364" y="5245228"/>
            <a:ext cx="11134822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is what the respondent will see when they receive the survey invitation.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95D58-5D48-46FD-959A-AB2A9EF384CF}"/>
              </a:ext>
            </a:extLst>
          </p:cNvPr>
          <p:cNvSpPr/>
          <p:nvPr/>
        </p:nvSpPr>
        <p:spPr>
          <a:xfrm>
            <a:off x="419814" y="3636249"/>
            <a:ext cx="11352372" cy="24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CEC4052-4CA7-4DCB-83B8-17B5CA2F6153}"/>
              </a:ext>
            </a:extLst>
          </p:cNvPr>
          <p:cNvSpPr/>
          <p:nvPr/>
        </p:nvSpPr>
        <p:spPr>
          <a:xfrm>
            <a:off x="3528441" y="4027588"/>
            <a:ext cx="4580191" cy="790575"/>
          </a:xfrm>
          <a:prstGeom prst="wedgeRectCallout">
            <a:avLst>
              <a:gd name="adj1" fmla="val -70564"/>
              <a:gd name="adj2" fmla="val -518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 snippet replaced with link containing text defined in the survey link text.</a:t>
            </a:r>
          </a:p>
        </p:txBody>
      </p:sp>
    </p:spTree>
    <p:extLst>
      <p:ext uri="{BB962C8B-B14F-4D97-AF65-F5344CB8AC3E}">
        <p14:creationId xmlns:p14="http://schemas.microsoft.com/office/powerpoint/2010/main" val="339355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1F4D1-D035-4803-829A-6A2381293D12}"/>
              </a:ext>
            </a:extLst>
          </p:cNvPr>
          <p:cNvSpPr/>
          <p:nvPr/>
        </p:nvSpPr>
        <p:spPr>
          <a:xfrm>
            <a:off x="152400" y="123826"/>
            <a:ext cx="11887200" cy="6619874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8576-0C19-4298-8ED4-22BB8D9B11B9}"/>
              </a:ext>
            </a:extLst>
          </p:cNvPr>
          <p:cNvSpPr txBox="1"/>
          <p:nvPr/>
        </p:nvSpPr>
        <p:spPr>
          <a:xfrm>
            <a:off x="5264339" y="1765524"/>
            <a:ext cx="18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Nothing occurs workflow stopped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BBBD7-B1BA-406B-ABEF-6FC7B229EC17}"/>
              </a:ext>
            </a:extLst>
          </p:cNvPr>
          <p:cNvGrpSpPr/>
          <p:nvPr/>
        </p:nvGrpSpPr>
        <p:grpSpPr>
          <a:xfrm>
            <a:off x="708992" y="3302082"/>
            <a:ext cx="734886" cy="734886"/>
            <a:chOff x="10763813" y="2541634"/>
            <a:chExt cx="734886" cy="7348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990826F3-D48E-4E74-89DC-BC7C84F2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3813" y="2541634"/>
              <a:ext cx="734886" cy="734886"/>
            </a:xfrm>
            <a:prstGeom prst="rect">
              <a:avLst/>
            </a:prstGeom>
          </p:spPr>
        </p:pic>
        <p:pic>
          <p:nvPicPr>
            <p:cNvPr id="16" name="Graphic 15" descr="Checkmark">
              <a:extLst>
                <a:ext uri="{FF2B5EF4-FFF2-40B4-BE49-F238E27FC236}">
                  <a16:creationId xmlns:a16="http://schemas.microsoft.com/office/drawing/2014/main" id="{FA30D5E2-7A14-4043-A842-390B70336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31256" y="2934697"/>
              <a:ext cx="321582" cy="32158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50D854-3925-4904-8F89-CF0AC645A0D3}"/>
              </a:ext>
            </a:extLst>
          </p:cNvPr>
          <p:cNvSpPr txBox="1"/>
          <p:nvPr/>
        </p:nvSpPr>
        <p:spPr>
          <a:xfrm>
            <a:off x="378963" y="243984"/>
            <a:ext cx="115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Distributing Survey Invites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0E391-01CE-40C9-B736-8AC2D0557959}"/>
              </a:ext>
            </a:extLst>
          </p:cNvPr>
          <p:cNvSpPr txBox="1"/>
          <p:nvPr/>
        </p:nvSpPr>
        <p:spPr>
          <a:xfrm>
            <a:off x="5431280" y="5709937"/>
            <a:ext cx="154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Survey 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D64F7-6D18-4DCC-A79B-7CC17D135FAD}"/>
              </a:ext>
            </a:extLst>
          </p:cNvPr>
          <p:cNvSpPr txBox="1"/>
          <p:nvPr/>
        </p:nvSpPr>
        <p:spPr>
          <a:xfrm>
            <a:off x="7747720" y="3883253"/>
            <a:ext cx="170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Survey invite clicked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FB59C3-3B88-402F-94F4-76561DD0304E}"/>
              </a:ext>
            </a:extLst>
          </p:cNvPr>
          <p:cNvSpPr txBox="1"/>
          <p:nvPr/>
        </p:nvSpPr>
        <p:spPr>
          <a:xfrm>
            <a:off x="10022546" y="3843507"/>
            <a:ext cx="170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Respondent completes survey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5B5426-2540-4B4E-AE20-2256FF564E37}"/>
              </a:ext>
            </a:extLst>
          </p:cNvPr>
          <p:cNvSpPr txBox="1"/>
          <p:nvPr/>
        </p:nvSpPr>
        <p:spPr>
          <a:xfrm>
            <a:off x="425365" y="4165889"/>
            <a:ext cx="125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is closed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5B97178-2F13-4218-B4D5-8E24F5990BB5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1912125" y="1427257"/>
            <a:ext cx="3833648" cy="2242270"/>
          </a:xfrm>
          <a:prstGeom prst="bentConnector3">
            <a:avLst>
              <a:gd name="adj1" fmla="val 3583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Close">
            <a:extLst>
              <a:ext uri="{FF2B5EF4-FFF2-40B4-BE49-F238E27FC236}">
                <a16:creationId xmlns:a16="http://schemas.microsoft.com/office/drawing/2014/main" id="{94E5B24C-6958-46CC-A6BF-810422EF6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5773" y="970057"/>
            <a:ext cx="914400" cy="914400"/>
          </a:xfrm>
          <a:prstGeom prst="rect">
            <a:avLst/>
          </a:prstGeom>
        </p:spPr>
      </p:pic>
      <p:pic>
        <p:nvPicPr>
          <p:cNvPr id="69" name="Graphic 68" descr="Envelope">
            <a:extLst>
              <a:ext uri="{FF2B5EF4-FFF2-40B4-BE49-F238E27FC236}">
                <a16:creationId xmlns:a16="http://schemas.microsoft.com/office/drawing/2014/main" id="{50453F86-2562-44F5-B8A8-CA4AD92F6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773" y="4931326"/>
            <a:ext cx="914400" cy="914400"/>
          </a:xfrm>
          <a:prstGeom prst="rect">
            <a:avLst/>
          </a:prstGeom>
        </p:spPr>
      </p:pic>
      <p:pic>
        <p:nvPicPr>
          <p:cNvPr id="73" name="Graphic 72" descr="Open envelope">
            <a:extLst>
              <a:ext uri="{FF2B5EF4-FFF2-40B4-BE49-F238E27FC236}">
                <a16:creationId xmlns:a16="http://schemas.microsoft.com/office/drawing/2014/main" id="{4AF66FED-1E3F-4B2B-8DB9-988902247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4350" y="2971800"/>
            <a:ext cx="914400" cy="914400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146FD8-B388-4229-B615-48EE9BDC0D8C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6660173" y="3429000"/>
            <a:ext cx="1474177" cy="195952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List">
            <a:extLst>
              <a:ext uri="{FF2B5EF4-FFF2-40B4-BE49-F238E27FC236}">
                <a16:creationId xmlns:a16="http://schemas.microsoft.com/office/drawing/2014/main" id="{6AB49403-6944-44D6-AE56-A52DFBB68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16197" y="2971598"/>
            <a:ext cx="914400" cy="9144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C3E6F1-0A40-4077-A09D-A2E61B5FD1EF}"/>
              </a:ext>
            </a:extLst>
          </p:cNvPr>
          <p:cNvCxnSpPr>
            <a:stCxn id="73" idx="3"/>
            <a:endCxn id="78" idx="1"/>
          </p:cNvCxnSpPr>
          <p:nvPr/>
        </p:nvCxnSpPr>
        <p:spPr>
          <a:xfrm flipV="1">
            <a:off x="9048750" y="3428798"/>
            <a:ext cx="1367447" cy="20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8D4971-F0DD-4164-A0B6-8AB26D6AA7A4}"/>
              </a:ext>
            </a:extLst>
          </p:cNvPr>
          <p:cNvSpPr txBox="1"/>
          <p:nvPr/>
        </p:nvSpPr>
        <p:spPr>
          <a:xfrm>
            <a:off x="3817278" y="1033424"/>
            <a:ext cx="14249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status does not equal resolved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EB47EE5-27B3-4728-A012-3DEC5E101396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912125" y="3669525"/>
            <a:ext cx="3833648" cy="1719001"/>
          </a:xfrm>
          <a:prstGeom prst="bentConnector3">
            <a:avLst>
              <a:gd name="adj1" fmla="val 358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8D8C70-E3CF-401B-9005-09743A334CF7}"/>
              </a:ext>
            </a:extLst>
          </p:cNvPr>
          <p:cNvGrpSpPr/>
          <p:nvPr/>
        </p:nvGrpSpPr>
        <p:grpSpPr>
          <a:xfrm>
            <a:off x="2556322" y="2951240"/>
            <a:ext cx="1475572" cy="1389334"/>
            <a:chOff x="2828250" y="1765800"/>
            <a:chExt cx="1475572" cy="138933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E30B3B-B841-44E8-BAB5-925A3D329F78}"/>
                </a:ext>
              </a:extLst>
            </p:cNvPr>
            <p:cNvSpPr/>
            <p:nvPr/>
          </p:nvSpPr>
          <p:spPr>
            <a:xfrm>
              <a:off x="2828250" y="1780895"/>
              <a:ext cx="1475572" cy="1312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Single gear">
              <a:extLst>
                <a:ext uri="{FF2B5EF4-FFF2-40B4-BE49-F238E27FC236}">
                  <a16:creationId xmlns:a16="http://schemas.microsoft.com/office/drawing/2014/main" id="{DA572D65-D2B4-4CF3-ACEB-11DF092C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81663" y="1765800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Single gear">
              <a:extLst>
                <a:ext uri="{FF2B5EF4-FFF2-40B4-BE49-F238E27FC236}">
                  <a16:creationId xmlns:a16="http://schemas.microsoft.com/office/drawing/2014/main" id="{46268588-6D47-4F89-8D03-41FFB275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97931" y="2099187"/>
              <a:ext cx="592623" cy="592623"/>
            </a:xfrm>
            <a:prstGeom prst="rect">
              <a:avLst/>
            </a:prstGeom>
          </p:spPr>
        </p:pic>
        <p:pic>
          <p:nvPicPr>
            <p:cNvPr id="65" name="Graphic 64" descr="Single gear">
              <a:extLst>
                <a:ext uri="{FF2B5EF4-FFF2-40B4-BE49-F238E27FC236}">
                  <a16:creationId xmlns:a16="http://schemas.microsoft.com/office/drawing/2014/main" id="{8FD72235-882A-48F9-AD86-9FB3428C2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78786" y="2442866"/>
              <a:ext cx="712268" cy="712268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E831F4F-EF61-4210-BDDC-1C2D97E1CBE7}"/>
              </a:ext>
            </a:extLst>
          </p:cNvPr>
          <p:cNvSpPr txBox="1"/>
          <p:nvPr/>
        </p:nvSpPr>
        <p:spPr>
          <a:xfrm>
            <a:off x="2272742" y="4268989"/>
            <a:ext cx="203180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Resolved case survey invite workflow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E076CF-1F01-4DAA-818A-18718FF1FF4B}"/>
              </a:ext>
            </a:extLst>
          </p:cNvPr>
          <p:cNvSpPr txBox="1"/>
          <p:nvPr/>
        </p:nvSpPr>
        <p:spPr>
          <a:xfrm>
            <a:off x="3863606" y="4965607"/>
            <a:ext cx="14249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Case status equals resolved</a:t>
            </a:r>
          </a:p>
        </p:txBody>
      </p:sp>
    </p:spTree>
    <p:extLst>
      <p:ext uri="{BB962C8B-B14F-4D97-AF65-F5344CB8AC3E}">
        <p14:creationId xmlns:p14="http://schemas.microsoft.com/office/powerpoint/2010/main" val="23799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7B754-F9B0-4B10-832B-8652608E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38" y="1186143"/>
            <a:ext cx="6009524" cy="4485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98A0C4-DF6C-4DB8-8658-1EDAB474F496}"/>
              </a:ext>
            </a:extLst>
          </p:cNvPr>
          <p:cNvSpPr/>
          <p:nvPr/>
        </p:nvSpPr>
        <p:spPr>
          <a:xfrm>
            <a:off x="3091238" y="2124075"/>
            <a:ext cx="2842837" cy="314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DAB9-35C5-4B31-9D6C-631D83AB558F}"/>
              </a:ext>
            </a:extLst>
          </p:cNvPr>
          <p:cNvSpPr/>
          <p:nvPr/>
        </p:nvSpPr>
        <p:spPr>
          <a:xfrm>
            <a:off x="6238875" y="2119312"/>
            <a:ext cx="2842837" cy="314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BB97AF4-C729-4460-BB43-B5F6DCD01DFA}"/>
              </a:ext>
            </a:extLst>
          </p:cNvPr>
          <p:cNvSpPr/>
          <p:nvPr/>
        </p:nvSpPr>
        <p:spPr>
          <a:xfrm>
            <a:off x="458534" y="1881186"/>
            <a:ext cx="2327904" cy="790575"/>
          </a:xfrm>
          <a:prstGeom prst="wedgeRectCallout">
            <a:avLst>
              <a:gd name="adj1" fmla="val 108471"/>
              <a:gd name="adj2" fmla="val 722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Specifies that the process is a workflow.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C321654-BF9A-4447-A432-56FE95D88B28}"/>
              </a:ext>
            </a:extLst>
          </p:cNvPr>
          <p:cNvSpPr/>
          <p:nvPr/>
        </p:nvSpPr>
        <p:spPr>
          <a:xfrm>
            <a:off x="7850418" y="2671761"/>
            <a:ext cx="3110288" cy="790575"/>
          </a:xfrm>
          <a:prstGeom prst="wedgeRectCallout">
            <a:avLst>
              <a:gd name="adj1" fmla="val -38011"/>
              <a:gd name="adj2" fmla="val -10241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case entity since the survey will be sent after a case is resolved</a:t>
            </a:r>
          </a:p>
        </p:txBody>
      </p:sp>
    </p:spTree>
    <p:extLst>
      <p:ext uri="{BB962C8B-B14F-4D97-AF65-F5344CB8AC3E}">
        <p14:creationId xmlns:p14="http://schemas.microsoft.com/office/powerpoint/2010/main" val="980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B3A80-DD03-45C9-BD47-FE567923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47" y="2157571"/>
            <a:ext cx="8161905" cy="2542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4E772D-7575-42B3-9568-E28CA8A854A2}"/>
              </a:ext>
            </a:extLst>
          </p:cNvPr>
          <p:cNvSpPr/>
          <p:nvPr/>
        </p:nvSpPr>
        <p:spPr>
          <a:xfrm>
            <a:off x="6753225" y="3252786"/>
            <a:ext cx="3209925" cy="242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1E89707-BD1D-4CF9-874E-CDCDCF340D15}"/>
              </a:ext>
            </a:extLst>
          </p:cNvPr>
          <p:cNvSpPr/>
          <p:nvPr/>
        </p:nvSpPr>
        <p:spPr>
          <a:xfrm>
            <a:off x="3768095" y="2157571"/>
            <a:ext cx="2327904" cy="790575"/>
          </a:xfrm>
          <a:prstGeom prst="wedgeRectCallout">
            <a:avLst>
              <a:gd name="adj1" fmla="val 110926"/>
              <a:gd name="adj2" fmla="val 10240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scope to organization ensures it will apply to all cases.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AEA2F7A-90C8-45B3-9411-A065D03DC38D}"/>
              </a:ext>
            </a:extLst>
          </p:cNvPr>
          <p:cNvSpPr/>
          <p:nvPr/>
        </p:nvSpPr>
        <p:spPr>
          <a:xfrm>
            <a:off x="3768095" y="4005421"/>
            <a:ext cx="2327904" cy="790575"/>
          </a:xfrm>
          <a:prstGeom prst="wedgeRectCallout">
            <a:avLst>
              <a:gd name="adj1" fmla="val 112154"/>
              <a:gd name="adj2" fmla="val -7229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should trigger anytime a case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63131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1C013-A417-42F2-8392-DD34E4E1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47" y="2833762"/>
            <a:ext cx="8961905" cy="1190476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79EC85-ABFF-45F7-87EE-1410623B997D}"/>
              </a:ext>
            </a:extLst>
          </p:cNvPr>
          <p:cNvSpPr/>
          <p:nvPr/>
        </p:nvSpPr>
        <p:spPr>
          <a:xfrm>
            <a:off x="6482720" y="3621880"/>
            <a:ext cx="4065657" cy="790575"/>
          </a:xfrm>
          <a:prstGeom prst="wedgeRectCallout">
            <a:avLst>
              <a:gd name="adj1" fmla="val -116234"/>
              <a:gd name="adj2" fmla="val -506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will only be applied to cases with a resolved status.  All other case statuses will be ignored.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0E47A-D17E-4793-8FD8-6D6EB1137204}"/>
              </a:ext>
            </a:extLst>
          </p:cNvPr>
          <p:cNvSpPr/>
          <p:nvPr/>
        </p:nvSpPr>
        <p:spPr>
          <a:xfrm>
            <a:off x="2019300" y="3500436"/>
            <a:ext cx="3209925" cy="242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7E7F2-8978-4AB8-B2DF-5F822C2A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1" y="581381"/>
            <a:ext cx="11342857" cy="5695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654D9E-7624-4FC2-8E26-4B80CE12FFF6}"/>
              </a:ext>
            </a:extLst>
          </p:cNvPr>
          <p:cNvSpPr/>
          <p:nvPr/>
        </p:nvSpPr>
        <p:spPr>
          <a:xfrm>
            <a:off x="9858375" y="581381"/>
            <a:ext cx="1937628" cy="56952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94D7-839B-4037-A5F7-0317CF3CE2F0}"/>
              </a:ext>
            </a:extLst>
          </p:cNvPr>
          <p:cNvSpPr/>
          <p:nvPr/>
        </p:nvSpPr>
        <p:spPr>
          <a:xfrm>
            <a:off x="9858375" y="4686300"/>
            <a:ext cx="1937628" cy="143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Form Assistant is used to specify the Dynamics 365 values to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C9ED7-0F31-41D9-8B2B-9A18C394C4C2}"/>
              </a:ext>
            </a:extLst>
          </p:cNvPr>
          <p:cNvSpPr/>
          <p:nvPr/>
        </p:nvSpPr>
        <p:spPr>
          <a:xfrm>
            <a:off x="5219700" y="3910011"/>
            <a:ext cx="1019175" cy="242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4CA1A-FEB7-41E8-877D-7B4081F94F6A}"/>
              </a:ext>
            </a:extLst>
          </p:cNvPr>
          <p:cNvSpPr/>
          <p:nvPr/>
        </p:nvSpPr>
        <p:spPr>
          <a:xfrm>
            <a:off x="1162050" y="4079080"/>
            <a:ext cx="1362075" cy="242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709D8-F4FA-43E6-887F-5E4CD4BE6CD9}"/>
              </a:ext>
            </a:extLst>
          </p:cNvPr>
          <p:cNvSpPr/>
          <p:nvPr/>
        </p:nvSpPr>
        <p:spPr>
          <a:xfrm>
            <a:off x="2971800" y="4079080"/>
            <a:ext cx="904876" cy="242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BBFD833-2B4A-4656-987A-5FDFDD5E8196}"/>
              </a:ext>
            </a:extLst>
          </p:cNvPr>
          <p:cNvSpPr/>
          <p:nvPr/>
        </p:nvSpPr>
        <p:spPr>
          <a:xfrm>
            <a:off x="6606546" y="2847976"/>
            <a:ext cx="2613654" cy="1062036"/>
          </a:xfrm>
          <a:prstGeom prst="wedgeRectCallout">
            <a:avLst>
              <a:gd name="adj1" fmla="val -65016"/>
              <a:gd name="adj2" fmla="val 6746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Replaces the customer pipe with the contact associated with the case.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C4075E4-6044-4E71-A895-3126144F3E00}"/>
              </a:ext>
            </a:extLst>
          </p:cNvPr>
          <p:cNvSpPr/>
          <p:nvPr/>
        </p:nvSpPr>
        <p:spPr>
          <a:xfrm>
            <a:off x="5242568" y="4321969"/>
            <a:ext cx="2948932" cy="669131"/>
          </a:xfrm>
          <a:prstGeom prst="wedgeRectCallout">
            <a:avLst>
              <a:gd name="adj1" fmla="val -97376"/>
              <a:gd name="adj2" fmla="val -680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Replaces the user pipe with the agent that owns the case.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157FF17-5627-4F0E-9544-0E7C855DD697}"/>
              </a:ext>
            </a:extLst>
          </p:cNvPr>
          <p:cNvSpPr/>
          <p:nvPr/>
        </p:nvSpPr>
        <p:spPr>
          <a:xfrm>
            <a:off x="1049659" y="4569619"/>
            <a:ext cx="2948932" cy="669131"/>
          </a:xfrm>
          <a:prstGeom prst="wedgeRectCallout">
            <a:avLst>
              <a:gd name="adj1" fmla="val -26639"/>
              <a:gd name="adj2" fmla="val -9362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Replaces the other1 pipe with the case number.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AF64C-19E1-4E3E-9DA3-89C2CDC06E3A}"/>
              </a:ext>
            </a:extLst>
          </p:cNvPr>
          <p:cNvSpPr/>
          <p:nvPr/>
        </p:nvSpPr>
        <p:spPr>
          <a:xfrm>
            <a:off x="395996" y="275212"/>
            <a:ext cx="9315450" cy="306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All values in yellow will be replaced with corresponding Dynamics 365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776BD-A336-46EC-A24B-8BB161B04241}"/>
              </a:ext>
            </a:extLst>
          </p:cNvPr>
          <p:cNvSpPr/>
          <p:nvPr/>
        </p:nvSpPr>
        <p:spPr>
          <a:xfrm>
            <a:off x="7772400" y="5705475"/>
            <a:ext cx="533400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DACBF-9A19-4076-957C-86D331F5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532"/>
            <a:ext cx="12192000" cy="226893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94786A-EE28-4DD4-A98A-E5B1991E8956}"/>
              </a:ext>
            </a:extLst>
          </p:cNvPr>
          <p:cNvSpPr/>
          <p:nvPr/>
        </p:nvSpPr>
        <p:spPr>
          <a:xfrm rot="19947170">
            <a:off x="4493869" y="4195806"/>
            <a:ext cx="489580" cy="963927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4806073-D3E6-4E87-BFCE-1C7B4FABE2F6}"/>
              </a:ext>
            </a:extLst>
          </p:cNvPr>
          <p:cNvSpPr/>
          <p:nvPr/>
        </p:nvSpPr>
        <p:spPr>
          <a:xfrm>
            <a:off x="4634870" y="4792068"/>
            <a:ext cx="3718555" cy="790575"/>
          </a:xfrm>
          <a:prstGeom prst="wedgeRectCallout">
            <a:avLst>
              <a:gd name="adj1" fmla="val -115875"/>
              <a:gd name="adj2" fmla="val -10723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Cloned survey will have an integer appended to it.  Survey will be in draft status</a:t>
            </a:r>
          </a:p>
        </p:txBody>
      </p:sp>
    </p:spTree>
    <p:extLst>
      <p:ext uri="{BB962C8B-B14F-4D97-AF65-F5344CB8AC3E}">
        <p14:creationId xmlns:p14="http://schemas.microsoft.com/office/powerpoint/2010/main" val="427101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20042-6926-4395-ABD9-D9810297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24" y="485990"/>
            <a:ext cx="5780952" cy="3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18823-68F1-40AA-A16D-9DF57547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51" y="4362450"/>
            <a:ext cx="5800725" cy="11049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2F7EA1A-EF09-4B57-8379-4D946C239FFA}"/>
              </a:ext>
            </a:extLst>
          </p:cNvPr>
          <p:cNvSpPr/>
          <p:nvPr/>
        </p:nvSpPr>
        <p:spPr>
          <a:xfrm>
            <a:off x="6380443" y="2105025"/>
            <a:ext cx="3496981" cy="942975"/>
          </a:xfrm>
          <a:prstGeom prst="wedgeRectCallout">
            <a:avLst>
              <a:gd name="adj1" fmla="val -86368"/>
              <a:gd name="adj2" fmla="val 805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send automatic responses to non-anonymous respondents like accounts, contacts, and leads.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EFB74F6-9DBA-4433-B6FD-58F4D47C921C}"/>
              </a:ext>
            </a:extLst>
          </p:cNvPr>
          <p:cNvSpPr/>
          <p:nvPr/>
        </p:nvSpPr>
        <p:spPr>
          <a:xfrm>
            <a:off x="6380443" y="5081156"/>
            <a:ext cx="3496981" cy="942975"/>
          </a:xfrm>
          <a:prstGeom prst="wedgeRectCallout">
            <a:avLst>
              <a:gd name="adj1" fmla="val -107613"/>
              <a:gd name="adj2" fmla="val -750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ID represents the </a:t>
            </a:r>
            <a:r>
              <a:rPr lang="en-US" dirty="0" err="1"/>
              <a:t>guid</a:t>
            </a:r>
            <a:r>
              <a:rPr lang="en-US" dirty="0"/>
              <a:t> of the template.</a:t>
            </a:r>
          </a:p>
        </p:txBody>
      </p:sp>
    </p:spTree>
    <p:extLst>
      <p:ext uri="{BB962C8B-B14F-4D97-AF65-F5344CB8AC3E}">
        <p14:creationId xmlns:p14="http://schemas.microsoft.com/office/powerpoint/2010/main" val="99961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9</cp:revision>
  <dcterms:created xsi:type="dcterms:W3CDTF">2018-11-08T22:45:17Z</dcterms:created>
  <dcterms:modified xsi:type="dcterms:W3CDTF">2018-11-09T15:54:09Z</dcterms:modified>
</cp:coreProperties>
</file>