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489" r:id="rId7"/>
    <p:sldId id="49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84" d="100"/>
          <a:sy n="84" d="100"/>
        </p:scale>
        <p:origin x="32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331F5-B131-4E1F-B534-2F7BE747F622}" type="datetimeFigureOut">
              <a:rPr lang="en-US" smtClean="0"/>
              <a:t>10/3/2018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98BE3-D76C-42F3-9201-E6B8CC62D5C2}" type="slidenum">
              <a:rPr lang="en-US" smtClean="0"/>
              <a:t>‹#›</a:t>
            </a:fld>
            <a:endParaRPr lang="en-US"/>
          </a:p>
        </p:txBody>
      </p:sp>
    </p:spTree>
    <p:extLst>
      <p:ext uri="{BB962C8B-B14F-4D97-AF65-F5344CB8AC3E}">
        <p14:creationId xmlns:p14="http://schemas.microsoft.com/office/powerpoint/2010/main" val="2838380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zure.microsoft.com/services/machine-learnin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03650" y="871538"/>
            <a:ext cx="3065463" cy="1724025"/>
          </a:xfrm>
        </p:spPr>
      </p:sp>
      <p:sp>
        <p:nvSpPr>
          <p:cNvPr id="3" name="Notes Placeholder 2"/>
          <p:cNvSpPr>
            <a:spLocks noGrp="1"/>
          </p:cNvSpPr>
          <p:nvPr>
            <p:ph type="body" idx="1"/>
          </p:nvPr>
        </p:nvSpPr>
        <p:spPr/>
        <p:txBody>
          <a:bodyPr/>
          <a:lstStyle/>
          <a:p>
            <a:endParaRPr lang="en-US" dirty="0"/>
          </a:p>
          <a:p>
            <a:endParaRPr lang="en-US" dirty="0"/>
          </a:p>
          <a:p>
            <a:r>
              <a:rPr lang="en-US" dirty="0"/>
              <a:t>Component or service</a:t>
            </a:r>
          </a:p>
          <a:p>
            <a:r>
              <a:rPr lang="en-US" dirty="0"/>
              <a:t> </a:t>
            </a:r>
          </a:p>
          <a:p>
            <a:endParaRPr lang="en-US" dirty="0"/>
          </a:p>
          <a:p>
            <a:r>
              <a:rPr lang="en-US" dirty="0"/>
              <a:t>Description/Purpose</a:t>
            </a:r>
          </a:p>
          <a:p>
            <a:r>
              <a:rPr lang="en-US" dirty="0"/>
              <a:t> </a:t>
            </a:r>
          </a:p>
          <a:p>
            <a:endParaRPr lang="en-US" dirty="0"/>
          </a:p>
          <a:p>
            <a:r>
              <a:rPr lang="en-US" dirty="0"/>
              <a:t>Dynamics 365</a:t>
            </a:r>
          </a:p>
          <a:p>
            <a:r>
              <a:rPr lang="en-US" dirty="0"/>
              <a:t> </a:t>
            </a:r>
          </a:p>
          <a:p>
            <a:r>
              <a:rPr lang="en-US" dirty="0"/>
              <a:t>Includes the CRM Service and Field Service. The Connected Field Service feature is only available in the online version of Microsoft Dynamics 365. Dynamics 365 provides support for popular mobile clients, which can be used to register and monitor assets in the field. </a:t>
            </a:r>
          </a:p>
          <a:p>
            <a:r>
              <a:rPr lang="en-US" dirty="0"/>
              <a:t> </a:t>
            </a:r>
          </a:p>
          <a:p>
            <a:endParaRPr lang="en-US" dirty="0"/>
          </a:p>
          <a:p>
            <a:r>
              <a:rPr lang="en-US" dirty="0"/>
              <a:t>Azure Service Bus</a:t>
            </a:r>
          </a:p>
          <a:p>
            <a:r>
              <a:rPr lang="en-US" dirty="0"/>
              <a:t> </a:t>
            </a:r>
          </a:p>
          <a:p>
            <a:r>
              <a:rPr lang="en-US" dirty="0"/>
              <a:t>Provides a channel for both inbound and outbound messages flowing between Dynamics 365 (CRM) and Azure: </a:t>
            </a:r>
            <a:r>
              <a:rPr lang="en-US" dirty="0" err="1"/>
              <a:t>IoT</a:t>
            </a:r>
            <a:r>
              <a:rPr lang="en-US" dirty="0"/>
              <a:t> Hub alerts sent to CRM, and CRM commands sent to the </a:t>
            </a:r>
            <a:r>
              <a:rPr lang="en-US" dirty="0" err="1"/>
              <a:t>IoT</a:t>
            </a:r>
            <a:r>
              <a:rPr lang="en-US" dirty="0"/>
              <a:t> Hub.</a:t>
            </a:r>
          </a:p>
          <a:p>
            <a:r>
              <a:rPr lang="en-US" dirty="0"/>
              <a:t> </a:t>
            </a:r>
          </a:p>
          <a:p>
            <a:endParaRPr lang="en-US" dirty="0"/>
          </a:p>
          <a:p>
            <a:r>
              <a:rPr lang="en-US" dirty="0"/>
              <a:t>Azure Logic Apps </a:t>
            </a:r>
          </a:p>
          <a:p>
            <a:r>
              <a:rPr lang="en-US" dirty="0"/>
              <a:t> </a:t>
            </a:r>
          </a:p>
          <a:p>
            <a:r>
              <a:rPr lang="en-US" dirty="0"/>
              <a:t>Custom Azure applications that provide orchestration logic that uses the CRM Connector and the Queue Connector. The CRM Connector is used construct CRM-specific entities, whereas the Queue Connectors for polling the Azure Service Bus queue.</a:t>
            </a:r>
          </a:p>
          <a:p>
            <a:r>
              <a:rPr lang="en-US" dirty="0"/>
              <a:t> </a:t>
            </a:r>
          </a:p>
          <a:p>
            <a:endParaRPr lang="en-US" dirty="0"/>
          </a:p>
          <a:p>
            <a:r>
              <a:rPr lang="en-US" dirty="0"/>
              <a:t>Azure </a:t>
            </a:r>
            <a:r>
              <a:rPr lang="en-US" dirty="0" err="1"/>
              <a:t>IoT</a:t>
            </a:r>
            <a:r>
              <a:rPr lang="en-US" dirty="0"/>
              <a:t> Hub</a:t>
            </a:r>
          </a:p>
          <a:p>
            <a:r>
              <a:rPr lang="en-US" dirty="0"/>
              <a:t> </a:t>
            </a:r>
          </a:p>
          <a:p>
            <a:r>
              <a:rPr lang="en-US" dirty="0"/>
              <a:t>Enables applications and administrators to connect, monitor, and manage </a:t>
            </a:r>
            <a:r>
              <a:rPr lang="en-US" dirty="0" err="1"/>
              <a:t>IoT</a:t>
            </a:r>
            <a:r>
              <a:rPr lang="en-US" dirty="0"/>
              <a:t> devices at scale. All the inbound messages received from and outbound messages sent to devices are routed through this service. </a:t>
            </a:r>
          </a:p>
          <a:p>
            <a:r>
              <a:rPr lang="en-US" dirty="0"/>
              <a:t> </a:t>
            </a:r>
          </a:p>
          <a:p>
            <a:endParaRPr lang="en-US" dirty="0"/>
          </a:p>
          <a:p>
            <a:r>
              <a:rPr lang="en-US" dirty="0"/>
              <a:t>Azure Storage</a:t>
            </a:r>
          </a:p>
          <a:p>
            <a:r>
              <a:rPr lang="en-US" dirty="0"/>
              <a:t> </a:t>
            </a:r>
          </a:p>
          <a:p>
            <a:r>
              <a:rPr lang="en-US" dirty="0"/>
              <a:t>Provides persistence using a set of standard structures that include Blob storage (object storage), Table storage, and File storage. Stream Analytics queries use Blob storage.</a:t>
            </a:r>
          </a:p>
          <a:p>
            <a:r>
              <a:rPr lang="en-US" dirty="0"/>
              <a:t> </a:t>
            </a:r>
          </a:p>
          <a:p>
            <a:endParaRPr lang="en-US" dirty="0"/>
          </a:p>
          <a:p>
            <a:r>
              <a:rPr lang="en-US" dirty="0"/>
              <a:t>Databases</a:t>
            </a:r>
          </a:p>
          <a:p>
            <a:r>
              <a:rPr lang="en-US" dirty="0"/>
              <a:t> </a:t>
            </a:r>
          </a:p>
          <a:p>
            <a:r>
              <a:rPr lang="en-US" dirty="0"/>
              <a:t>For longer-term storage and querying of raw data, events, and analytical data: commonly Azure SQL for relational data and </a:t>
            </a:r>
            <a:r>
              <a:rPr lang="en-US" dirty="0" err="1"/>
              <a:t>DocumentDB</a:t>
            </a:r>
            <a:r>
              <a:rPr lang="en-US" dirty="0"/>
              <a:t> for semi-structured data. Connected Field Service uses SQL Azure to store device heartbeat messages for later use by </a:t>
            </a:r>
            <a:r>
              <a:rPr lang="en-US" dirty="0" err="1"/>
              <a:t>PowerBI</a:t>
            </a:r>
            <a:r>
              <a:rPr lang="en-US" dirty="0"/>
              <a:t> to display the status of devices in Dynamics 365.</a:t>
            </a:r>
          </a:p>
          <a:p>
            <a:r>
              <a:rPr lang="en-US" dirty="0"/>
              <a:t> </a:t>
            </a:r>
          </a:p>
          <a:p>
            <a:endParaRPr lang="en-US" dirty="0"/>
          </a:p>
          <a:p>
            <a:r>
              <a:rPr lang="en-US" dirty="0"/>
              <a:t>Azure Stream Analytics</a:t>
            </a:r>
          </a:p>
          <a:p>
            <a:r>
              <a:rPr lang="en-US" dirty="0"/>
              <a:t> </a:t>
            </a:r>
          </a:p>
          <a:p>
            <a:r>
              <a:rPr lang="en-US" dirty="0"/>
              <a:t>Provides self-managed, real-time event processing and analysis on streaming data, such as </a:t>
            </a:r>
            <a:r>
              <a:rPr lang="en-US" dirty="0" err="1"/>
              <a:t>IoT</a:t>
            </a:r>
            <a:r>
              <a:rPr lang="en-US" dirty="0"/>
              <a:t> data feeds. Supports comparing different streams or with historical values and models. It can detect anomalies, shape incoming data, trigger alerts and provide real-time metrics. Ad-hoc queries are supported through an SQL-based language. Stream Analytics is configured to pump filtered alerts into an Azure Service Bus queue, which then delivers these to Dynamics 365. </a:t>
            </a:r>
          </a:p>
          <a:p>
            <a:r>
              <a:rPr lang="en-US" dirty="0"/>
              <a:t> </a:t>
            </a:r>
          </a:p>
          <a:p>
            <a:endParaRPr lang="en-US" dirty="0"/>
          </a:p>
          <a:p>
            <a:r>
              <a:rPr lang="en-US" dirty="0"/>
              <a:t>Thermostat Simulator</a:t>
            </a:r>
          </a:p>
          <a:p>
            <a:r>
              <a:rPr lang="en-US" dirty="0"/>
              <a:t> </a:t>
            </a:r>
          </a:p>
          <a:p>
            <a:r>
              <a:rPr lang="en-US" dirty="0"/>
              <a:t>A test web app that provides sample temperature and humidity device data and responds to a small set of device-specific commands. </a:t>
            </a:r>
          </a:p>
          <a:p>
            <a:r>
              <a:rPr lang="en-US" dirty="0"/>
              <a:t> </a:t>
            </a:r>
          </a:p>
          <a:p>
            <a:endParaRPr lang="en-US" dirty="0"/>
          </a:p>
          <a:p>
            <a:r>
              <a:rPr lang="en-US" dirty="0"/>
              <a:t>Power BI service </a:t>
            </a:r>
          </a:p>
          <a:p>
            <a:r>
              <a:rPr lang="en-US" dirty="0"/>
              <a:t> </a:t>
            </a:r>
          </a:p>
          <a:p>
            <a:r>
              <a:rPr lang="en-US" dirty="0"/>
              <a:t>[Optional] Provides advanced analysis and 360-degree visualization of data sets, with rich interaction models and natural search features. </a:t>
            </a:r>
          </a:p>
          <a:p>
            <a:r>
              <a:rPr lang="en-US" dirty="0"/>
              <a:t> </a:t>
            </a:r>
          </a:p>
          <a:p>
            <a:endParaRPr lang="en-US" dirty="0"/>
          </a:p>
          <a:p>
            <a:r>
              <a:rPr lang="en-US" dirty="0"/>
              <a:t>Note that this list is not exhaustive when considering your customized solution, as there are other Azure services or custom components that could be used. For example, </a:t>
            </a:r>
            <a:r>
              <a:rPr lang="en-US" dirty="0">
                <a:hlinkClick r:id="rId3"/>
              </a:rPr>
              <a:t>Azure Machine Learning</a:t>
            </a:r>
            <a:r>
              <a:rPr lang="en-US" dirty="0"/>
              <a:t> could be employed to discern patterns in the incoming device data in order to predict likely device malfunctions. </a:t>
            </a:r>
          </a:p>
          <a:p>
            <a:r>
              <a:rPr lang="en-US" dirty="0"/>
              <a:t>The red components in the diagram represent likely areas for developer customization when creating solutions for your organization. For example, your solution will probably have its own simulator for your device type(s) and a custom workflow to handle device alerts. Source code for the standard CRM and Queue Connectors will be publicly released; the source for the Thermostat Simulator will not be released. </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390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90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77B2B4-D237-4BCC-95D9-1D4EDEE25D63}" type="datetime1">
              <a:rPr lang="en-US" smtClean="0"/>
              <a:t>10/3/2018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0381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0A82-7680-41C8-9CB8-1D9205A05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8592C-7C35-4CA1-80BD-48A1D50AF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D0689-C309-49DF-A8FA-88AF3AAA940F}"/>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5" name="Footer Placeholder 4">
            <a:extLst>
              <a:ext uri="{FF2B5EF4-FFF2-40B4-BE49-F238E27FC236}">
                <a16:creationId xmlns:a16="http://schemas.microsoft.com/office/drawing/2014/main" id="{C8AA9313-40C3-4A9C-B110-A6A6DFC80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7903F-1899-476C-9F18-F67850C62BE5}"/>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411378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1A92-A4ED-4BB2-90AA-7EC8C917B6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DBDCCF-6489-42FD-8531-29D6043075D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047EE-693B-45AF-AD7C-15F21E6A0356}"/>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5" name="Footer Placeholder 4">
            <a:extLst>
              <a:ext uri="{FF2B5EF4-FFF2-40B4-BE49-F238E27FC236}">
                <a16:creationId xmlns:a16="http://schemas.microsoft.com/office/drawing/2014/main" id="{32064E49-6A51-445F-88D5-8B2DE4B78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C2FC1-7810-4E62-B91A-DCDA125A39D0}"/>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4380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CFD4F-14D7-40A2-9012-C72E0CD24E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6741-6629-490B-89FD-A0AF8E247C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3E6F6-6AE0-4ADE-B9B3-C2EDD6DC2AD2}"/>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5" name="Footer Placeholder 4">
            <a:extLst>
              <a:ext uri="{FF2B5EF4-FFF2-40B4-BE49-F238E27FC236}">
                <a16:creationId xmlns:a16="http://schemas.microsoft.com/office/drawing/2014/main" id="{76B8EAB9-A05D-4B6A-B40F-7B2984A9B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5DCA0-436F-4356-A61B-5439998B613D}"/>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78746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160591"/>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991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F738-90F2-4FBD-B555-A788102E7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D412B-54CC-4847-9A59-D85EC988158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31ADE-0802-4DCE-B599-AB098A615400}"/>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5" name="Footer Placeholder 4">
            <a:extLst>
              <a:ext uri="{FF2B5EF4-FFF2-40B4-BE49-F238E27FC236}">
                <a16:creationId xmlns:a16="http://schemas.microsoft.com/office/drawing/2014/main" id="{A6D8AC25-AEDC-4849-9CB3-617D8DB80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44D11-AB64-440B-A4C1-7F63CC2996D7}"/>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706232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47A8A-74D6-488E-B5A2-9421DAF78C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2BCA4E-EE4A-4055-B42A-CE69F92BC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21FA65-AF5B-4490-B10C-F035E4D2D42C}"/>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5" name="Footer Placeholder 4">
            <a:extLst>
              <a:ext uri="{FF2B5EF4-FFF2-40B4-BE49-F238E27FC236}">
                <a16:creationId xmlns:a16="http://schemas.microsoft.com/office/drawing/2014/main" id="{DEC5C1CE-B7BF-44A1-84CA-D07ADF662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BB3D8-700C-4755-A387-A21D672C3288}"/>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400049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F776-DEC5-4DDA-AFD1-7D05421BFC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EF3C8-7F08-4D98-B251-ED5CAFB30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EE9EA8-ADA6-4DC1-890D-4DCC7279DA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D6472C-2C8B-4516-8DD2-9DBD34682A53}"/>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6" name="Footer Placeholder 5">
            <a:extLst>
              <a:ext uri="{FF2B5EF4-FFF2-40B4-BE49-F238E27FC236}">
                <a16:creationId xmlns:a16="http://schemas.microsoft.com/office/drawing/2014/main" id="{895C88FD-04E7-4D8C-890B-D56063384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F5EE32-B7C8-4049-9821-0073A6830135}"/>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215947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546F-BD05-4AF0-AB8E-6EA47956A6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DF33D-A914-464E-9672-330D0050F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A4419C-060E-4E0F-BD6C-8142ED7DE5E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910B5D-CF84-4C94-A53A-678989E1F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3C5573-87DE-48DD-8632-83398078FE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28AB6A-2FD5-4698-9FCF-D79B468442DF}"/>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8" name="Footer Placeholder 7">
            <a:extLst>
              <a:ext uri="{FF2B5EF4-FFF2-40B4-BE49-F238E27FC236}">
                <a16:creationId xmlns:a16="http://schemas.microsoft.com/office/drawing/2014/main" id="{975659B1-ED56-4962-85E3-53FDA07F44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55F618-708E-4C35-AD13-7AB6649F5497}"/>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392119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82E7-36B1-4319-BD39-32B86558B8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F1CC8A-D695-4873-9EDE-B2F0BF04E459}"/>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4" name="Footer Placeholder 3">
            <a:extLst>
              <a:ext uri="{FF2B5EF4-FFF2-40B4-BE49-F238E27FC236}">
                <a16:creationId xmlns:a16="http://schemas.microsoft.com/office/drawing/2014/main" id="{F772081D-95A0-4660-AE2C-A705213275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6887DE-E9AE-46BD-A1AC-DC3047409CAD}"/>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350707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46A16F-6DC9-4BB3-9ECF-5BF69B48D418}"/>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3" name="Footer Placeholder 2">
            <a:extLst>
              <a:ext uri="{FF2B5EF4-FFF2-40B4-BE49-F238E27FC236}">
                <a16:creationId xmlns:a16="http://schemas.microsoft.com/office/drawing/2014/main" id="{653C6329-A4E4-4C7C-A371-DA3EB600E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A45068-7E74-4485-88FE-E820CF4EBFEC}"/>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262838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A898-C040-4BAB-AD4E-C8B002BDD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A1777-76E9-4F1B-A338-CE9025CFA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C2B898-DCEA-47FD-804C-8E93D3AC6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955912-414C-4751-AA65-E8A689DE4D9B}"/>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6" name="Footer Placeholder 5">
            <a:extLst>
              <a:ext uri="{FF2B5EF4-FFF2-40B4-BE49-F238E27FC236}">
                <a16:creationId xmlns:a16="http://schemas.microsoft.com/office/drawing/2014/main" id="{66A8E4B7-28E4-4D82-B6B7-3003C5C15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D71B21-D9B2-4193-9DD9-63F173EF3E87}"/>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19293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A42A-769F-43A8-90D2-D36A80D11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2590A4-86E6-4AA3-AC0C-8142BB53C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E1960-6BD8-48EE-A1FC-BDE3E4168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B96ED-3557-48A7-A22A-A836E386F528}"/>
              </a:ext>
            </a:extLst>
          </p:cNvPr>
          <p:cNvSpPr>
            <a:spLocks noGrp="1"/>
          </p:cNvSpPr>
          <p:nvPr>
            <p:ph type="dt" sz="half" idx="10"/>
          </p:nvPr>
        </p:nvSpPr>
        <p:spPr/>
        <p:txBody>
          <a:bodyPr/>
          <a:lstStyle/>
          <a:p>
            <a:fld id="{339DDAA3-5622-45C1-817C-CD8290C3D02D}" type="datetimeFigureOut">
              <a:rPr lang="en-US" smtClean="0"/>
              <a:t>10/3/2018</a:t>
            </a:fld>
            <a:endParaRPr lang="en-US"/>
          </a:p>
        </p:txBody>
      </p:sp>
      <p:sp>
        <p:nvSpPr>
          <p:cNvPr id="6" name="Footer Placeholder 5">
            <a:extLst>
              <a:ext uri="{FF2B5EF4-FFF2-40B4-BE49-F238E27FC236}">
                <a16:creationId xmlns:a16="http://schemas.microsoft.com/office/drawing/2014/main" id="{1736D1C9-2243-4B15-A44A-969902808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DB1FF-AA18-4400-9A0D-57B8AD9240FC}"/>
              </a:ext>
            </a:extLst>
          </p:cNvPr>
          <p:cNvSpPr>
            <a:spLocks noGrp="1"/>
          </p:cNvSpPr>
          <p:nvPr>
            <p:ph type="sldNum" sz="quarter" idx="12"/>
          </p:nvPr>
        </p:nvSpPr>
        <p:spPr/>
        <p:txBody>
          <a:bodyPr/>
          <a:lstStyle/>
          <a:p>
            <a:fld id="{0935752C-C558-4730-AC7E-3B8CF07CD22A}" type="slidenum">
              <a:rPr lang="en-US" smtClean="0"/>
              <a:t>‹#›</a:t>
            </a:fld>
            <a:endParaRPr lang="en-US"/>
          </a:p>
        </p:txBody>
      </p:sp>
    </p:spTree>
    <p:extLst>
      <p:ext uri="{BB962C8B-B14F-4D97-AF65-F5344CB8AC3E}">
        <p14:creationId xmlns:p14="http://schemas.microsoft.com/office/powerpoint/2010/main" val="80691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6E4D54-C5D6-45C3-8887-C97B4A242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32AAD5-F7DA-41E7-ADEC-E88D8FD46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75E893-5E01-4AC7-9DCD-A237DE7FE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DDAA3-5622-45C1-817C-CD8290C3D02D}" type="datetimeFigureOut">
              <a:rPr lang="en-US" smtClean="0"/>
              <a:t>10/3/2018</a:t>
            </a:fld>
            <a:endParaRPr lang="en-US"/>
          </a:p>
        </p:txBody>
      </p:sp>
      <p:sp>
        <p:nvSpPr>
          <p:cNvPr id="5" name="Footer Placeholder 4">
            <a:extLst>
              <a:ext uri="{FF2B5EF4-FFF2-40B4-BE49-F238E27FC236}">
                <a16:creationId xmlns:a16="http://schemas.microsoft.com/office/drawing/2014/main" id="{91BB58FA-452D-4916-862D-EEC2444C0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A1F6D8-EDF3-4B38-A334-41348C702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5752C-C558-4730-AC7E-3B8CF07CD22A}" type="slidenum">
              <a:rPr lang="en-US" smtClean="0"/>
              <a:t>‹#›</a:t>
            </a:fld>
            <a:endParaRPr lang="en-US"/>
          </a:p>
        </p:txBody>
      </p:sp>
    </p:spTree>
    <p:extLst>
      <p:ext uri="{BB962C8B-B14F-4D97-AF65-F5344CB8AC3E}">
        <p14:creationId xmlns:p14="http://schemas.microsoft.com/office/powerpoint/2010/main" val="158363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na01.safelinks.protection.outlook.com/?url=https%3A%2F%2Fdocs.microsoft.com%2Fen-us%2Fazure%2Fstream-analytics%2Fstream-analytics-window-functions&amp;data=02%7C01%7Cdbeasley%40exchange.microsoft.com%7Cff90cf908a4442f0c5c008d6297646e7%7C72f988bf86f141af91ab2d7cd011db47%7C1%7C0%7C636741985323306652&amp;sdata=OJH8AO6IUs8dWCBwRc%2B0UM9KAWFWVvwPoPXoyA%2FxmGY%3D&amp;reserved=0" TargetMode="External"/><Relationship Id="rId2" Type="http://schemas.openxmlformats.org/officeDocument/2006/relationships/hyperlink" Target="https://aka.ms/iotrefarchitecture" TargetMode="External"/><Relationship Id="rId1" Type="http://schemas.openxmlformats.org/officeDocument/2006/relationships/slideLayout" Target="../slideLayouts/slideLayout12.xml"/><Relationship Id="rId5" Type="http://schemas.openxmlformats.org/officeDocument/2006/relationships/hyperlink" Target="https://na01.safelinks.protection.outlook.com/?url=https%3A%2F%2Fdocs.microsoft.com%2Fen-us%2Fazure%2Fiot-central%2Fconcepts-architecture&amp;data=02%7C01%7Cdbeasley%40exchange.microsoft.com%7Cff90cf908a4442f0c5c008d6297646e7%7C72f988bf86f141af91ab2d7cd011db47%7C1%7C0%7C636741985323316661&amp;sdata=YpiwwjHdgbKz%2Byi9I%2BHnFHUubD%2FnwMC4uWmCa9gulXA%3D&amp;reserved=0" TargetMode="External"/><Relationship Id="rId4" Type="http://schemas.openxmlformats.org/officeDocument/2006/relationships/hyperlink" Target="https://na01.safelinks.protection.outlook.com/?url=https%3A%2F%2Fdocs.microsoft.com%2Fen-us%2Fbusiness-applications-release-notes%2Foctober18%2Fservice%2Ffield-service%2Fconnected-field-service%2Fenhanced-iot-central-integration&amp;data=02%7C01%7Cdbeasley%40exchange.microsoft.com%7Cff90cf908a4442f0c5c008d6297646e7%7C72f988bf86f141af91ab2d7cd011db47%7C1%7C0%7C636741985323316661&amp;sdata=C6q1r24KDKTBFTvtOkGG3UazPng2uynHxLJ0MiV5RzE%3D&amp;reserved=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8F62-AC1F-4491-8042-734786DD2B9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3B63046-1124-44D3-B949-C0047DA9A0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180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390DE5-620D-47CC-9089-57979F68540B}"/>
              </a:ext>
            </a:extLst>
          </p:cNvPr>
          <p:cNvSpPr/>
          <p:nvPr/>
        </p:nvSpPr>
        <p:spPr bwMode="auto">
          <a:xfrm>
            <a:off x="4538626" y="3568815"/>
            <a:ext cx="2581189" cy="85999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Customer Asset</a:t>
            </a:r>
          </a:p>
        </p:txBody>
      </p:sp>
      <p:sp>
        <p:nvSpPr>
          <p:cNvPr id="9" name="Rectangle 8">
            <a:extLst>
              <a:ext uri="{FF2B5EF4-FFF2-40B4-BE49-F238E27FC236}">
                <a16:creationId xmlns:a16="http://schemas.microsoft.com/office/drawing/2014/main" id="{D262BC39-EBB8-470B-854F-916EC2F78B19}"/>
              </a:ext>
            </a:extLst>
          </p:cNvPr>
          <p:cNvSpPr/>
          <p:nvPr/>
        </p:nvSpPr>
        <p:spPr bwMode="auto">
          <a:xfrm>
            <a:off x="1274487" y="2872257"/>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Account</a:t>
            </a:r>
          </a:p>
        </p:txBody>
      </p:sp>
      <p:sp>
        <p:nvSpPr>
          <p:cNvPr id="10" name="Rectangle 9">
            <a:extLst>
              <a:ext uri="{FF2B5EF4-FFF2-40B4-BE49-F238E27FC236}">
                <a16:creationId xmlns:a16="http://schemas.microsoft.com/office/drawing/2014/main" id="{3234B9DB-BC2F-4F34-B2A3-AA6048577D50}"/>
              </a:ext>
            </a:extLst>
          </p:cNvPr>
          <p:cNvSpPr/>
          <p:nvPr/>
        </p:nvSpPr>
        <p:spPr bwMode="auto">
          <a:xfrm>
            <a:off x="1281934" y="3715263"/>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Parent Asset</a:t>
            </a:r>
          </a:p>
        </p:txBody>
      </p:sp>
      <p:sp>
        <p:nvSpPr>
          <p:cNvPr id="11" name="Rectangle 10">
            <a:extLst>
              <a:ext uri="{FF2B5EF4-FFF2-40B4-BE49-F238E27FC236}">
                <a16:creationId xmlns:a16="http://schemas.microsoft.com/office/drawing/2014/main" id="{C14BB3EB-AF07-456B-B545-D48F038A0C8E}"/>
              </a:ext>
            </a:extLst>
          </p:cNvPr>
          <p:cNvSpPr/>
          <p:nvPr/>
        </p:nvSpPr>
        <p:spPr bwMode="auto">
          <a:xfrm>
            <a:off x="1281934" y="4613297"/>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Product</a:t>
            </a:r>
          </a:p>
        </p:txBody>
      </p:sp>
      <p:sp>
        <p:nvSpPr>
          <p:cNvPr id="12" name="Rectangle 11">
            <a:extLst>
              <a:ext uri="{FF2B5EF4-FFF2-40B4-BE49-F238E27FC236}">
                <a16:creationId xmlns:a16="http://schemas.microsoft.com/office/drawing/2014/main" id="{830C4CF1-7CD0-47D1-A991-15EB68C4F63E}"/>
              </a:ext>
            </a:extLst>
          </p:cNvPr>
          <p:cNvSpPr/>
          <p:nvPr/>
        </p:nvSpPr>
        <p:spPr bwMode="auto">
          <a:xfrm>
            <a:off x="8212701" y="3378513"/>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IoT Commands</a:t>
            </a:r>
          </a:p>
        </p:txBody>
      </p:sp>
      <p:sp>
        <p:nvSpPr>
          <p:cNvPr id="13" name="Rectangle 12">
            <a:extLst>
              <a:ext uri="{FF2B5EF4-FFF2-40B4-BE49-F238E27FC236}">
                <a16:creationId xmlns:a16="http://schemas.microsoft.com/office/drawing/2014/main" id="{CA6FBEF7-4F8F-41C2-BEEB-7130C340D5DF}"/>
              </a:ext>
            </a:extLst>
          </p:cNvPr>
          <p:cNvSpPr/>
          <p:nvPr/>
        </p:nvSpPr>
        <p:spPr bwMode="auto">
          <a:xfrm>
            <a:off x="8212701" y="4221519"/>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IoT Alerts</a:t>
            </a:r>
          </a:p>
        </p:txBody>
      </p:sp>
      <p:sp>
        <p:nvSpPr>
          <p:cNvPr id="14" name="Rectangle 13">
            <a:extLst>
              <a:ext uri="{FF2B5EF4-FFF2-40B4-BE49-F238E27FC236}">
                <a16:creationId xmlns:a16="http://schemas.microsoft.com/office/drawing/2014/main" id="{DAF660B5-84BB-4825-AA4C-BFBC1B8133D6}"/>
              </a:ext>
            </a:extLst>
          </p:cNvPr>
          <p:cNvSpPr/>
          <p:nvPr/>
        </p:nvSpPr>
        <p:spPr bwMode="auto">
          <a:xfrm>
            <a:off x="8212701" y="5119553"/>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Work Orders </a:t>
            </a:r>
          </a:p>
        </p:txBody>
      </p:sp>
      <p:sp>
        <p:nvSpPr>
          <p:cNvPr id="15" name="Rectangle 14">
            <a:extLst>
              <a:ext uri="{FF2B5EF4-FFF2-40B4-BE49-F238E27FC236}">
                <a16:creationId xmlns:a16="http://schemas.microsoft.com/office/drawing/2014/main" id="{62219577-DD4C-4357-B779-173F5E9B7DEC}"/>
              </a:ext>
            </a:extLst>
          </p:cNvPr>
          <p:cNvSpPr/>
          <p:nvPr/>
        </p:nvSpPr>
        <p:spPr bwMode="auto">
          <a:xfrm>
            <a:off x="8212700" y="2475809"/>
            <a:ext cx="2163807" cy="56566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ctr" anchorCtr="0" forceAA="0" compatLnSpc="1">
            <a:prstTxWarp prst="textNoShape">
              <a:avLst/>
            </a:prstTxWarp>
            <a:noAutofit/>
          </a:bodyPr>
          <a:lstStyle/>
          <a:p>
            <a:pPr algn="ctr" defTabSz="1243265"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Child Assets</a:t>
            </a:r>
          </a:p>
        </p:txBody>
      </p:sp>
      <p:cxnSp>
        <p:nvCxnSpPr>
          <p:cNvPr id="21" name="Straight Connector 20">
            <a:extLst>
              <a:ext uri="{FF2B5EF4-FFF2-40B4-BE49-F238E27FC236}">
                <a16:creationId xmlns:a16="http://schemas.microsoft.com/office/drawing/2014/main" id="{065CCCBA-07CF-4A0E-8F82-EB07C1522FF0}"/>
              </a:ext>
            </a:extLst>
          </p:cNvPr>
          <p:cNvCxnSpPr/>
          <p:nvPr/>
        </p:nvCxnSpPr>
        <p:spPr>
          <a:xfrm>
            <a:off x="3819189" y="3149026"/>
            <a:ext cx="0" cy="1769276"/>
          </a:xfrm>
          <a:prstGeom prst="line">
            <a:avLst/>
          </a:prstGeom>
          <a:ln w="28575">
            <a:headEnd type="none"/>
            <a:tailEnd type="non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46A4B63-61E5-48D8-BE69-B316D3F16A56}"/>
              </a:ext>
            </a:extLst>
          </p:cNvPr>
          <p:cNvCxnSpPr>
            <a:stCxn id="9" idx="3"/>
          </p:cNvCxnSpPr>
          <p:nvPr/>
        </p:nvCxnSpPr>
        <p:spPr>
          <a:xfrm>
            <a:off x="3438294" y="3155091"/>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41333B-A9AB-4155-B1D3-18E7C1295BB3}"/>
              </a:ext>
            </a:extLst>
          </p:cNvPr>
          <p:cNvCxnSpPr/>
          <p:nvPr/>
        </p:nvCxnSpPr>
        <p:spPr>
          <a:xfrm>
            <a:off x="3438296" y="4906171"/>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091641-ADD0-40BE-BE15-9B1E97FD158F}"/>
              </a:ext>
            </a:extLst>
          </p:cNvPr>
          <p:cNvCxnSpPr/>
          <p:nvPr/>
        </p:nvCxnSpPr>
        <p:spPr>
          <a:xfrm>
            <a:off x="3438294" y="4026640"/>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375210DE-169A-49AC-A362-DAA4A64B3F08}"/>
              </a:ext>
            </a:extLst>
          </p:cNvPr>
          <p:cNvSpPr/>
          <p:nvPr/>
        </p:nvSpPr>
        <p:spPr bwMode="auto">
          <a:xfrm rot="5400000">
            <a:off x="3841947" y="3880806"/>
            <a:ext cx="516237" cy="291671"/>
          </a:xfrm>
          <a:prstGeom prst="triangle">
            <a:avLst/>
          </a:prstGeom>
          <a:solidFill>
            <a:schemeClr val="accent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6" name="Straight Connector 25">
            <a:extLst>
              <a:ext uri="{FF2B5EF4-FFF2-40B4-BE49-F238E27FC236}">
                <a16:creationId xmlns:a16="http://schemas.microsoft.com/office/drawing/2014/main" id="{1FA6A82B-2A07-4DD3-91DD-0A2CDD5EFB15}"/>
              </a:ext>
            </a:extLst>
          </p:cNvPr>
          <p:cNvCxnSpPr>
            <a:cxnSpLocks/>
          </p:cNvCxnSpPr>
          <p:nvPr/>
        </p:nvCxnSpPr>
        <p:spPr>
          <a:xfrm>
            <a:off x="7839251" y="2779287"/>
            <a:ext cx="44998" cy="2614734"/>
          </a:xfrm>
          <a:prstGeom prst="line">
            <a:avLst/>
          </a:prstGeom>
          <a:ln w="28575">
            <a:headEnd type="none"/>
            <a:tailEnd type="non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7A8D727-0906-4F9B-92E3-23CAD005C538}"/>
              </a:ext>
            </a:extLst>
          </p:cNvPr>
          <p:cNvCxnSpPr/>
          <p:nvPr/>
        </p:nvCxnSpPr>
        <p:spPr>
          <a:xfrm>
            <a:off x="7839252" y="2779287"/>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B45C9-50CB-4EC2-B6C1-62BA8FB6630D}"/>
              </a:ext>
            </a:extLst>
          </p:cNvPr>
          <p:cNvCxnSpPr/>
          <p:nvPr/>
        </p:nvCxnSpPr>
        <p:spPr>
          <a:xfrm>
            <a:off x="7855727" y="3661347"/>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E520A1-080C-4E5D-AFEF-93E7CC249F87}"/>
              </a:ext>
            </a:extLst>
          </p:cNvPr>
          <p:cNvCxnSpPr/>
          <p:nvPr/>
        </p:nvCxnSpPr>
        <p:spPr>
          <a:xfrm>
            <a:off x="7839251" y="4525149"/>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40D49CD-CD31-48B8-B48A-01D434A2EDBC}"/>
              </a:ext>
            </a:extLst>
          </p:cNvPr>
          <p:cNvCxnSpPr/>
          <p:nvPr/>
        </p:nvCxnSpPr>
        <p:spPr>
          <a:xfrm>
            <a:off x="7839251" y="5394021"/>
            <a:ext cx="373449"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Isosceles Triangle 37">
            <a:extLst>
              <a:ext uri="{FF2B5EF4-FFF2-40B4-BE49-F238E27FC236}">
                <a16:creationId xmlns:a16="http://schemas.microsoft.com/office/drawing/2014/main" id="{449D07A9-80CF-416D-8F32-F052FFBE8549}"/>
              </a:ext>
            </a:extLst>
          </p:cNvPr>
          <p:cNvSpPr/>
          <p:nvPr/>
        </p:nvSpPr>
        <p:spPr bwMode="auto">
          <a:xfrm rot="16200000">
            <a:off x="7300256" y="3845141"/>
            <a:ext cx="516237" cy="291671"/>
          </a:xfrm>
          <a:prstGeom prst="triangle">
            <a:avLst/>
          </a:prstGeom>
          <a:solidFill>
            <a:schemeClr val="accent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118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EE904B61-1DB0-4CBF-8BC4-572FA93546E6}"/>
              </a:ext>
            </a:extLst>
          </p:cNvPr>
          <p:cNvSpPr/>
          <p:nvPr/>
        </p:nvSpPr>
        <p:spPr>
          <a:xfrm>
            <a:off x="4670112" y="831986"/>
            <a:ext cx="1425888" cy="95364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Queue</a:t>
            </a:r>
          </a:p>
        </p:txBody>
      </p:sp>
      <p:sp>
        <p:nvSpPr>
          <p:cNvPr id="5" name="Rectangle 4">
            <a:extLst>
              <a:ext uri="{FF2B5EF4-FFF2-40B4-BE49-F238E27FC236}">
                <a16:creationId xmlns:a16="http://schemas.microsoft.com/office/drawing/2014/main" id="{F4FD224D-4CD4-4D4A-8244-5C883D7DD696}"/>
              </a:ext>
            </a:extLst>
          </p:cNvPr>
          <p:cNvSpPr/>
          <p:nvPr/>
        </p:nvSpPr>
        <p:spPr>
          <a:xfrm>
            <a:off x="3312248" y="2083889"/>
            <a:ext cx="4524906" cy="206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Down 5">
            <a:extLst>
              <a:ext uri="{FF2B5EF4-FFF2-40B4-BE49-F238E27FC236}">
                <a16:creationId xmlns:a16="http://schemas.microsoft.com/office/drawing/2014/main" id="{A9F6CA28-BBC6-4D02-98DF-06D7EFF09FD6}"/>
              </a:ext>
            </a:extLst>
          </p:cNvPr>
          <p:cNvSpPr/>
          <p:nvPr/>
        </p:nvSpPr>
        <p:spPr>
          <a:xfrm>
            <a:off x="5039665" y="1730688"/>
            <a:ext cx="686781" cy="40814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1B0D5E6-0B8C-4E01-B455-2EC81EC3EF3D}"/>
              </a:ext>
            </a:extLst>
          </p:cNvPr>
          <p:cNvSpPr txBox="1"/>
          <p:nvPr/>
        </p:nvSpPr>
        <p:spPr>
          <a:xfrm>
            <a:off x="3422132" y="3813003"/>
            <a:ext cx="2031325" cy="338554"/>
          </a:xfrm>
          <a:prstGeom prst="rect">
            <a:avLst/>
          </a:prstGeom>
          <a:noFill/>
        </p:spPr>
        <p:txBody>
          <a:bodyPr wrap="none" rtlCol="0">
            <a:spAutoFit/>
          </a:bodyPr>
          <a:lstStyle/>
          <a:p>
            <a:r>
              <a:rPr lang="en-US" sz="1600" dirty="0">
                <a:solidFill>
                  <a:schemeClr val="bg1"/>
                </a:solidFill>
              </a:rPr>
              <a:t>CRM-to-IoT Logic App	</a:t>
            </a:r>
          </a:p>
        </p:txBody>
      </p:sp>
      <p:pic>
        <p:nvPicPr>
          <p:cNvPr id="8" name="Picture 7">
            <a:extLst>
              <a:ext uri="{FF2B5EF4-FFF2-40B4-BE49-F238E27FC236}">
                <a16:creationId xmlns:a16="http://schemas.microsoft.com/office/drawing/2014/main" id="{E8F4D865-6C69-4E6B-B7E7-1F90AA9BBA05}"/>
              </a:ext>
            </a:extLst>
          </p:cNvPr>
          <p:cNvPicPr>
            <a:picLocks noChangeAspect="1"/>
          </p:cNvPicPr>
          <p:nvPr/>
        </p:nvPicPr>
        <p:blipFill>
          <a:blip r:embed="rId2"/>
          <a:stretch>
            <a:fillRect/>
          </a:stretch>
        </p:blipFill>
        <p:spPr>
          <a:xfrm>
            <a:off x="3493071" y="2412468"/>
            <a:ext cx="4163260" cy="1378563"/>
          </a:xfrm>
          <a:prstGeom prst="rect">
            <a:avLst/>
          </a:prstGeom>
        </p:spPr>
      </p:pic>
    </p:spTree>
    <p:extLst>
      <p:ext uri="{BB962C8B-B14F-4D97-AF65-F5344CB8AC3E}">
        <p14:creationId xmlns:p14="http://schemas.microsoft.com/office/powerpoint/2010/main" val="327983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Pod, electronics&#10;&#10;Description generated with very high confidence">
            <a:extLst>
              <a:ext uri="{FF2B5EF4-FFF2-40B4-BE49-F238E27FC236}">
                <a16:creationId xmlns:a16="http://schemas.microsoft.com/office/drawing/2014/main" id="{E9F2D95F-8772-4E40-9288-D33E41A9E8A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23264" y="2386000"/>
            <a:ext cx="1409080" cy="1477245"/>
          </a:xfrm>
          <a:prstGeom prst="rect">
            <a:avLst/>
          </a:prstGeom>
        </p:spPr>
      </p:pic>
      <p:sp>
        <p:nvSpPr>
          <p:cNvPr id="5" name="Rectangle 4">
            <a:extLst>
              <a:ext uri="{FF2B5EF4-FFF2-40B4-BE49-F238E27FC236}">
                <a16:creationId xmlns:a16="http://schemas.microsoft.com/office/drawing/2014/main" id="{712E53AB-64FA-4981-93CF-0759DFA51529}"/>
              </a:ext>
            </a:extLst>
          </p:cNvPr>
          <p:cNvSpPr/>
          <p:nvPr/>
        </p:nvSpPr>
        <p:spPr>
          <a:xfrm>
            <a:off x="3149562" y="2573368"/>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 Analytics Job</a:t>
            </a:r>
          </a:p>
        </p:txBody>
      </p:sp>
      <p:sp>
        <p:nvSpPr>
          <p:cNvPr id="6" name="Arrow: Right 5">
            <a:extLst>
              <a:ext uri="{FF2B5EF4-FFF2-40B4-BE49-F238E27FC236}">
                <a16:creationId xmlns:a16="http://schemas.microsoft.com/office/drawing/2014/main" id="{B5D0B242-E105-4E84-AB4A-AA5429D67B62}"/>
              </a:ext>
            </a:extLst>
          </p:cNvPr>
          <p:cNvSpPr/>
          <p:nvPr/>
        </p:nvSpPr>
        <p:spPr>
          <a:xfrm>
            <a:off x="2433167" y="2853085"/>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Magnetic Disk 6">
            <a:extLst>
              <a:ext uri="{FF2B5EF4-FFF2-40B4-BE49-F238E27FC236}">
                <a16:creationId xmlns:a16="http://schemas.microsoft.com/office/drawing/2014/main" id="{4836D8D1-CD89-473F-A005-E7DAFBBA45D9}"/>
              </a:ext>
            </a:extLst>
          </p:cNvPr>
          <p:cNvSpPr/>
          <p:nvPr/>
        </p:nvSpPr>
        <p:spPr>
          <a:xfrm>
            <a:off x="5826501" y="2750068"/>
            <a:ext cx="1083152" cy="6789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Queue</a:t>
            </a:r>
          </a:p>
        </p:txBody>
      </p:sp>
      <p:sp>
        <p:nvSpPr>
          <p:cNvPr id="9" name="Rectangle 8">
            <a:extLst>
              <a:ext uri="{FF2B5EF4-FFF2-40B4-BE49-F238E27FC236}">
                <a16:creationId xmlns:a16="http://schemas.microsoft.com/office/drawing/2014/main" id="{5461FEE5-4C1F-49C1-A70C-7E40601F27F9}"/>
              </a:ext>
            </a:extLst>
          </p:cNvPr>
          <p:cNvSpPr/>
          <p:nvPr/>
        </p:nvSpPr>
        <p:spPr>
          <a:xfrm>
            <a:off x="7912102" y="2262065"/>
            <a:ext cx="3618356" cy="1671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A9537007-AD6C-4B9F-A413-FF86A39ECC9C}"/>
              </a:ext>
            </a:extLst>
          </p:cNvPr>
          <p:cNvSpPr txBox="1"/>
          <p:nvPr/>
        </p:nvSpPr>
        <p:spPr>
          <a:xfrm>
            <a:off x="7912102" y="3654726"/>
            <a:ext cx="2135700" cy="338554"/>
          </a:xfrm>
          <a:prstGeom prst="rect">
            <a:avLst/>
          </a:prstGeom>
          <a:noFill/>
        </p:spPr>
        <p:txBody>
          <a:bodyPr wrap="square" rtlCol="0">
            <a:spAutoFit/>
          </a:bodyPr>
          <a:lstStyle/>
          <a:p>
            <a:r>
              <a:rPr lang="en-US" sz="1600" dirty="0">
                <a:solidFill>
                  <a:schemeClr val="bg1"/>
                </a:solidFill>
              </a:rPr>
              <a:t>IoT-to-CRM Logic App	</a:t>
            </a:r>
          </a:p>
        </p:txBody>
      </p:sp>
      <p:sp>
        <p:nvSpPr>
          <p:cNvPr id="13" name="Arrow: Right 12">
            <a:extLst>
              <a:ext uri="{FF2B5EF4-FFF2-40B4-BE49-F238E27FC236}">
                <a16:creationId xmlns:a16="http://schemas.microsoft.com/office/drawing/2014/main" id="{10BB0C70-C8A7-4ED4-9547-CD51C1ECA449}"/>
              </a:ext>
            </a:extLst>
          </p:cNvPr>
          <p:cNvSpPr/>
          <p:nvPr/>
        </p:nvSpPr>
        <p:spPr>
          <a:xfrm>
            <a:off x="7128958" y="2853084"/>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AFCD273-1680-4E57-8754-D200D71E94D0}"/>
              </a:ext>
            </a:extLst>
          </p:cNvPr>
          <p:cNvPicPr>
            <a:picLocks noChangeAspect="1"/>
          </p:cNvPicPr>
          <p:nvPr/>
        </p:nvPicPr>
        <p:blipFill>
          <a:blip r:embed="rId3"/>
          <a:stretch>
            <a:fillRect/>
          </a:stretch>
        </p:blipFill>
        <p:spPr>
          <a:xfrm>
            <a:off x="7991045" y="2404608"/>
            <a:ext cx="3444513" cy="1238271"/>
          </a:xfrm>
          <a:prstGeom prst="rect">
            <a:avLst/>
          </a:prstGeom>
        </p:spPr>
      </p:pic>
      <p:sp>
        <p:nvSpPr>
          <p:cNvPr id="15" name="Arrow: Right 14">
            <a:extLst>
              <a:ext uri="{FF2B5EF4-FFF2-40B4-BE49-F238E27FC236}">
                <a16:creationId xmlns:a16="http://schemas.microsoft.com/office/drawing/2014/main" id="{98E727C4-7876-4351-AAE6-077F2859708B}"/>
              </a:ext>
            </a:extLst>
          </p:cNvPr>
          <p:cNvSpPr/>
          <p:nvPr/>
        </p:nvSpPr>
        <p:spPr>
          <a:xfrm>
            <a:off x="5104092" y="2853084"/>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06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DEDACBB-7DAD-4744-9CFA-B07F3FF11576}"/>
              </a:ext>
            </a:extLst>
          </p:cNvPr>
          <p:cNvSpPr/>
          <p:nvPr/>
        </p:nvSpPr>
        <p:spPr>
          <a:xfrm>
            <a:off x="5011091" y="3118908"/>
            <a:ext cx="6932893" cy="15519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23DC44-F3C7-4223-B8F1-261CFBA519A9}"/>
              </a:ext>
            </a:extLst>
          </p:cNvPr>
          <p:cNvSpPr/>
          <p:nvPr/>
        </p:nvSpPr>
        <p:spPr>
          <a:xfrm>
            <a:off x="5011091" y="1367994"/>
            <a:ext cx="6932893" cy="155196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4B3105B-6AFD-4B9F-8059-324CD8662E88}"/>
              </a:ext>
            </a:extLst>
          </p:cNvPr>
          <p:cNvSpPr/>
          <p:nvPr/>
        </p:nvSpPr>
        <p:spPr>
          <a:xfrm>
            <a:off x="5177236" y="1671863"/>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 Analytics Job</a:t>
            </a:r>
          </a:p>
        </p:txBody>
      </p:sp>
      <p:sp>
        <p:nvSpPr>
          <p:cNvPr id="15" name="Arrow: Right 14">
            <a:extLst>
              <a:ext uri="{FF2B5EF4-FFF2-40B4-BE49-F238E27FC236}">
                <a16:creationId xmlns:a16="http://schemas.microsoft.com/office/drawing/2014/main" id="{82D9DC18-DB51-4CA8-9C5B-B5E7B8949914}"/>
              </a:ext>
            </a:extLst>
          </p:cNvPr>
          <p:cNvSpPr/>
          <p:nvPr/>
        </p:nvSpPr>
        <p:spPr>
          <a:xfrm>
            <a:off x="1580616" y="2844628"/>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3A545FFA-C723-4862-83D1-8E8E128CA649}"/>
              </a:ext>
            </a:extLst>
          </p:cNvPr>
          <p:cNvSpPr/>
          <p:nvPr/>
        </p:nvSpPr>
        <p:spPr>
          <a:xfrm>
            <a:off x="7935962" y="1790333"/>
            <a:ext cx="1083152" cy="6789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Alert Queue</a:t>
            </a:r>
          </a:p>
        </p:txBody>
      </p:sp>
      <p:sp>
        <p:nvSpPr>
          <p:cNvPr id="18" name="TextBox 17">
            <a:extLst>
              <a:ext uri="{FF2B5EF4-FFF2-40B4-BE49-F238E27FC236}">
                <a16:creationId xmlns:a16="http://schemas.microsoft.com/office/drawing/2014/main" id="{76527E2C-2C13-4E6E-A734-701D3AE15F18}"/>
              </a:ext>
            </a:extLst>
          </p:cNvPr>
          <p:cNvSpPr txBox="1"/>
          <p:nvPr/>
        </p:nvSpPr>
        <p:spPr>
          <a:xfrm>
            <a:off x="7912102" y="3654726"/>
            <a:ext cx="2135700" cy="338554"/>
          </a:xfrm>
          <a:prstGeom prst="rect">
            <a:avLst/>
          </a:prstGeom>
          <a:noFill/>
        </p:spPr>
        <p:txBody>
          <a:bodyPr wrap="square" rtlCol="0">
            <a:spAutoFit/>
          </a:bodyPr>
          <a:lstStyle/>
          <a:p>
            <a:r>
              <a:rPr lang="en-US" sz="1600" dirty="0">
                <a:solidFill>
                  <a:schemeClr val="bg1"/>
                </a:solidFill>
              </a:rPr>
              <a:t>IoT-to-CRM Logic App	</a:t>
            </a:r>
          </a:p>
        </p:txBody>
      </p:sp>
      <p:sp>
        <p:nvSpPr>
          <p:cNvPr id="21" name="Arrow: Right 20">
            <a:extLst>
              <a:ext uri="{FF2B5EF4-FFF2-40B4-BE49-F238E27FC236}">
                <a16:creationId xmlns:a16="http://schemas.microsoft.com/office/drawing/2014/main" id="{DF14BD57-3FD9-4747-BABA-F14F7958EBE8}"/>
              </a:ext>
            </a:extLst>
          </p:cNvPr>
          <p:cNvSpPr/>
          <p:nvPr/>
        </p:nvSpPr>
        <p:spPr>
          <a:xfrm>
            <a:off x="7213553" y="1893349"/>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7587250-2952-4103-A24B-4C74F3FE72F5}"/>
              </a:ext>
            </a:extLst>
          </p:cNvPr>
          <p:cNvSpPr/>
          <p:nvPr/>
        </p:nvSpPr>
        <p:spPr>
          <a:xfrm>
            <a:off x="2480371" y="2631598"/>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IoT Hub</a:t>
            </a:r>
          </a:p>
        </p:txBody>
      </p:sp>
      <p:sp>
        <p:nvSpPr>
          <p:cNvPr id="23" name="Rectangle: Rounded Corners 22">
            <a:extLst>
              <a:ext uri="{FF2B5EF4-FFF2-40B4-BE49-F238E27FC236}">
                <a16:creationId xmlns:a16="http://schemas.microsoft.com/office/drawing/2014/main" id="{CB9C4272-9E1C-43A8-8706-02E8D91AACE1}"/>
              </a:ext>
            </a:extLst>
          </p:cNvPr>
          <p:cNvSpPr/>
          <p:nvPr/>
        </p:nvSpPr>
        <p:spPr>
          <a:xfrm>
            <a:off x="366775" y="2691752"/>
            <a:ext cx="1040235" cy="7915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Devices</a:t>
            </a:r>
          </a:p>
        </p:txBody>
      </p:sp>
      <p:sp>
        <p:nvSpPr>
          <p:cNvPr id="24" name="Arrow: Right 23">
            <a:extLst>
              <a:ext uri="{FF2B5EF4-FFF2-40B4-BE49-F238E27FC236}">
                <a16:creationId xmlns:a16="http://schemas.microsoft.com/office/drawing/2014/main" id="{1C9C3D62-19ED-48BE-9F4F-1919CB12A625}"/>
              </a:ext>
            </a:extLst>
          </p:cNvPr>
          <p:cNvSpPr/>
          <p:nvPr/>
        </p:nvSpPr>
        <p:spPr>
          <a:xfrm rot="20213041">
            <a:off x="4467788" y="2345354"/>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9C62FC50-2EA0-4B9F-8398-754C83F7BB29}"/>
              </a:ext>
            </a:extLst>
          </p:cNvPr>
          <p:cNvSpPr/>
          <p:nvPr/>
        </p:nvSpPr>
        <p:spPr>
          <a:xfrm rot="1141031">
            <a:off x="4449721" y="3308075"/>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CD9EC80-3AEB-4D60-B1A7-86150D7881C2}"/>
              </a:ext>
            </a:extLst>
          </p:cNvPr>
          <p:cNvSpPr/>
          <p:nvPr/>
        </p:nvSpPr>
        <p:spPr>
          <a:xfrm>
            <a:off x="5177236" y="3422311"/>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Hub Routes</a:t>
            </a:r>
          </a:p>
        </p:txBody>
      </p:sp>
      <p:sp>
        <p:nvSpPr>
          <p:cNvPr id="28" name="Flowchart: Magnetic Disk 27">
            <a:extLst>
              <a:ext uri="{FF2B5EF4-FFF2-40B4-BE49-F238E27FC236}">
                <a16:creationId xmlns:a16="http://schemas.microsoft.com/office/drawing/2014/main" id="{A4B0CBD4-3D9E-4235-B90E-D68982D0A0E3}"/>
              </a:ext>
            </a:extLst>
          </p:cNvPr>
          <p:cNvSpPr/>
          <p:nvPr/>
        </p:nvSpPr>
        <p:spPr>
          <a:xfrm>
            <a:off x="7961341" y="3422311"/>
            <a:ext cx="1083152" cy="6789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Azure Storage</a:t>
            </a:r>
          </a:p>
        </p:txBody>
      </p:sp>
      <p:sp>
        <p:nvSpPr>
          <p:cNvPr id="29" name="Arrow: Right 28">
            <a:extLst>
              <a:ext uri="{FF2B5EF4-FFF2-40B4-BE49-F238E27FC236}">
                <a16:creationId xmlns:a16="http://schemas.microsoft.com/office/drawing/2014/main" id="{DB044723-ACE5-440A-9EDA-2B84CF5D2B9E}"/>
              </a:ext>
            </a:extLst>
          </p:cNvPr>
          <p:cNvSpPr/>
          <p:nvPr/>
        </p:nvSpPr>
        <p:spPr>
          <a:xfrm>
            <a:off x="7238932" y="3525327"/>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85687F-2971-449D-956B-34574E3346D8}"/>
              </a:ext>
            </a:extLst>
          </p:cNvPr>
          <p:cNvSpPr/>
          <p:nvPr/>
        </p:nvSpPr>
        <p:spPr>
          <a:xfrm>
            <a:off x="9822063" y="3311639"/>
            <a:ext cx="1859721" cy="909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ML</a:t>
            </a:r>
          </a:p>
        </p:txBody>
      </p:sp>
      <p:sp>
        <p:nvSpPr>
          <p:cNvPr id="31" name="Arrow: Right 30">
            <a:extLst>
              <a:ext uri="{FF2B5EF4-FFF2-40B4-BE49-F238E27FC236}">
                <a16:creationId xmlns:a16="http://schemas.microsoft.com/office/drawing/2014/main" id="{7AB898E6-03F4-4835-8BF5-5C43FB31CB63}"/>
              </a:ext>
            </a:extLst>
          </p:cNvPr>
          <p:cNvSpPr/>
          <p:nvPr/>
        </p:nvSpPr>
        <p:spPr>
          <a:xfrm>
            <a:off x="9111472" y="3526753"/>
            <a:ext cx="643612" cy="467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F8FAB4F-FED6-4ED2-957F-D6EB7FEF519D}"/>
              </a:ext>
            </a:extLst>
          </p:cNvPr>
          <p:cNvSpPr txBox="1"/>
          <p:nvPr/>
        </p:nvSpPr>
        <p:spPr>
          <a:xfrm>
            <a:off x="7203102" y="2542660"/>
            <a:ext cx="3370090" cy="369332"/>
          </a:xfrm>
          <a:prstGeom prst="rect">
            <a:avLst/>
          </a:prstGeom>
          <a:noFill/>
        </p:spPr>
        <p:txBody>
          <a:bodyPr wrap="none" rtlCol="0">
            <a:spAutoFit/>
          </a:bodyPr>
          <a:lstStyle/>
          <a:p>
            <a:r>
              <a:rPr lang="en-US" dirty="0"/>
              <a:t>Real-time analysis (alerts, actions)</a:t>
            </a:r>
          </a:p>
        </p:txBody>
      </p:sp>
      <p:sp>
        <p:nvSpPr>
          <p:cNvPr id="35" name="TextBox 34">
            <a:extLst>
              <a:ext uri="{FF2B5EF4-FFF2-40B4-BE49-F238E27FC236}">
                <a16:creationId xmlns:a16="http://schemas.microsoft.com/office/drawing/2014/main" id="{9F37A965-9F5D-45B6-A93C-73359C1F82CF}"/>
              </a:ext>
            </a:extLst>
          </p:cNvPr>
          <p:cNvSpPr txBox="1"/>
          <p:nvPr/>
        </p:nvSpPr>
        <p:spPr>
          <a:xfrm>
            <a:off x="6169903" y="4313982"/>
            <a:ext cx="5436488" cy="369332"/>
          </a:xfrm>
          <a:prstGeom prst="rect">
            <a:avLst/>
          </a:prstGeom>
          <a:noFill/>
        </p:spPr>
        <p:txBody>
          <a:bodyPr wrap="none" rtlCol="0">
            <a:spAutoFit/>
          </a:bodyPr>
          <a:lstStyle/>
          <a:p>
            <a:r>
              <a:rPr lang="en-US" dirty="0"/>
              <a:t>Scheduled batch processing (training, machine learning)</a:t>
            </a:r>
          </a:p>
        </p:txBody>
      </p:sp>
    </p:spTree>
    <p:extLst>
      <p:ext uri="{BB962C8B-B14F-4D97-AF65-F5344CB8AC3E}">
        <p14:creationId xmlns:p14="http://schemas.microsoft.com/office/powerpoint/2010/main" val="102894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accent1"/>
                </a:solidFill>
                <a:latin typeface="Segoe UI Light" charset="0"/>
                <a:ea typeface="ＭＳ Ｐゴシック" charset="0"/>
                <a:cs typeface="Segoe UI Light" charset="0"/>
              </a:rPr>
              <a:t>Connected Field Service Architecture</a:t>
            </a:r>
          </a:p>
        </p:txBody>
      </p:sp>
      <p:grpSp>
        <p:nvGrpSpPr>
          <p:cNvPr id="68" name="Group 67"/>
          <p:cNvGrpSpPr/>
          <p:nvPr/>
        </p:nvGrpSpPr>
        <p:grpSpPr>
          <a:xfrm>
            <a:off x="280220" y="1585968"/>
            <a:ext cx="11644861" cy="4767117"/>
            <a:chOff x="373379" y="1246603"/>
            <a:chExt cx="11644861" cy="4767117"/>
          </a:xfrm>
        </p:grpSpPr>
        <p:sp>
          <p:nvSpPr>
            <p:cNvPr id="4" name="Rounded Rectangle 3"/>
            <p:cNvSpPr/>
            <p:nvPr/>
          </p:nvSpPr>
          <p:spPr bwMode="auto">
            <a:xfrm>
              <a:off x="373380" y="1714500"/>
              <a:ext cx="3467100" cy="2529840"/>
            </a:xfrm>
            <a:prstGeom prst="roundRect">
              <a:avLst/>
            </a:prstGeom>
            <a:solidFill>
              <a:schemeClr val="accent3">
                <a:lumMod val="20000"/>
                <a:lumOff val="80000"/>
              </a:schemeClr>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ounded Rectangle 4"/>
            <p:cNvSpPr/>
            <p:nvPr/>
          </p:nvSpPr>
          <p:spPr bwMode="auto">
            <a:xfrm>
              <a:off x="5167860" y="1775460"/>
              <a:ext cx="6850380" cy="2499360"/>
            </a:xfrm>
            <a:prstGeom prst="roundRect">
              <a:avLst/>
            </a:prstGeom>
            <a:solidFill>
              <a:srgbClr val="97C1FF"/>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5"/>
            <p:cNvSpPr/>
            <p:nvPr/>
          </p:nvSpPr>
          <p:spPr bwMode="auto">
            <a:xfrm>
              <a:off x="556260" y="1905000"/>
              <a:ext cx="3108960" cy="960120"/>
            </a:xfrm>
            <a:prstGeom prst="roundRect">
              <a:avLst/>
            </a:prstGeom>
            <a:no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691713" y="2255430"/>
              <a:ext cx="1333500" cy="530188"/>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IoT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2232485" y="2255520"/>
              <a:ext cx="1333500" cy="530188"/>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FS Adapter</a:t>
              </a:r>
            </a:p>
          </p:txBody>
        </p:sp>
        <p:sp>
          <p:nvSpPr>
            <p:cNvPr id="9" name="Rounded Rectangle 8"/>
            <p:cNvSpPr/>
            <p:nvPr/>
          </p:nvSpPr>
          <p:spPr bwMode="auto">
            <a:xfrm>
              <a:off x="556260" y="2979420"/>
              <a:ext cx="3108960" cy="960120"/>
            </a:xfrm>
            <a:prstGeom prst="roundRect">
              <a:avLst/>
            </a:prstGeom>
            <a:solidFill>
              <a:schemeClr val="accent3">
                <a:lumMod val="75000"/>
              </a:schemeClr>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56260" y="1880365"/>
              <a:ext cx="310896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b="1" dirty="0">
                  <a:gradFill>
                    <a:gsLst>
                      <a:gs pos="2917">
                        <a:schemeClr val="tx1"/>
                      </a:gs>
                      <a:gs pos="30000">
                        <a:schemeClr val="tx1"/>
                      </a:gs>
                    </a:gsLst>
                    <a:lin ang="5400000" scaled="0"/>
                  </a:gradFill>
                </a:rPr>
                <a:t>Connected Field Service</a:t>
              </a:r>
            </a:p>
          </p:txBody>
        </p:sp>
        <p:sp>
          <p:nvSpPr>
            <p:cNvPr id="11" name="TextBox 10"/>
            <p:cNvSpPr txBox="1"/>
            <p:nvPr/>
          </p:nvSpPr>
          <p:spPr>
            <a:xfrm>
              <a:off x="556260" y="3383280"/>
              <a:ext cx="310896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Field Service</a:t>
              </a:r>
            </a:p>
          </p:txBody>
        </p:sp>
        <p:sp>
          <p:nvSpPr>
            <p:cNvPr id="12" name="Rounded Rectangle 11"/>
            <p:cNvSpPr/>
            <p:nvPr/>
          </p:nvSpPr>
          <p:spPr bwMode="auto">
            <a:xfrm>
              <a:off x="960120" y="3078480"/>
              <a:ext cx="2293620" cy="266700"/>
            </a:xfrm>
            <a:prstGeom prst="roundRect">
              <a:avLst/>
            </a:prstGeom>
            <a:solidFill>
              <a:srgbClr val="8E0000"/>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Service Alert Workflow</a:t>
              </a:r>
            </a:p>
          </p:txBody>
        </p:sp>
        <p:sp>
          <p:nvSpPr>
            <p:cNvPr id="13" name="Rounded Rectangle 12"/>
            <p:cNvSpPr/>
            <p:nvPr/>
          </p:nvSpPr>
          <p:spPr bwMode="auto">
            <a:xfrm>
              <a:off x="5407302" y="213995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Azure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Service Bus</a:t>
              </a:r>
            </a:p>
          </p:txBody>
        </p:sp>
        <p:sp>
          <p:nvSpPr>
            <p:cNvPr id="14" name="Rounded Rectangle 13"/>
            <p:cNvSpPr/>
            <p:nvPr/>
          </p:nvSpPr>
          <p:spPr bwMode="auto">
            <a:xfrm>
              <a:off x="5407302" y="3092544"/>
              <a:ext cx="1508760" cy="838290"/>
            </a:xfrm>
            <a:prstGeom prst="roundRect">
              <a:avLst/>
            </a:prstGeom>
            <a:solidFill>
              <a:srgbClr val="8E000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Thermostat</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Simulator</a:t>
              </a:r>
            </a:p>
          </p:txBody>
        </p:sp>
        <p:sp>
          <p:nvSpPr>
            <p:cNvPr id="15" name="Rounded Rectangle 14"/>
            <p:cNvSpPr/>
            <p:nvPr/>
          </p:nvSpPr>
          <p:spPr bwMode="auto">
            <a:xfrm>
              <a:off x="7018930" y="2148660"/>
              <a:ext cx="1508760" cy="179088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030362" y="2098096"/>
              <a:ext cx="150876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Logic Apps</a:t>
              </a:r>
            </a:p>
          </p:txBody>
        </p:sp>
        <p:sp>
          <p:nvSpPr>
            <p:cNvPr id="17" name="Rounded Rectangle 16"/>
            <p:cNvSpPr/>
            <p:nvPr/>
          </p:nvSpPr>
          <p:spPr bwMode="auto">
            <a:xfrm>
              <a:off x="7117992" y="2559099"/>
              <a:ext cx="1333500" cy="363138"/>
            </a:xfrm>
            <a:prstGeom prst="roundRect">
              <a:avLst/>
            </a:prstGeom>
            <a:solidFill>
              <a:srgbClr val="8E0000"/>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 . .</a:t>
              </a:r>
            </a:p>
          </p:txBody>
        </p:sp>
        <p:sp>
          <p:nvSpPr>
            <p:cNvPr id="18" name="Rounded Rectangle 17"/>
            <p:cNvSpPr/>
            <p:nvPr/>
          </p:nvSpPr>
          <p:spPr bwMode="auto">
            <a:xfrm>
              <a:off x="7117992" y="2992770"/>
              <a:ext cx="1333500" cy="363138"/>
            </a:xfrm>
            <a:prstGeom prst="roundRect">
              <a:avLst/>
            </a:prstGeom>
            <a:solidFill>
              <a:srgbClr val="8E0000"/>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Queue Connector</a:t>
              </a:r>
            </a:p>
          </p:txBody>
        </p:sp>
        <p:sp>
          <p:nvSpPr>
            <p:cNvPr id="19" name="Rounded Rectangle 18"/>
            <p:cNvSpPr/>
            <p:nvPr/>
          </p:nvSpPr>
          <p:spPr bwMode="auto">
            <a:xfrm>
              <a:off x="7114182" y="3426441"/>
              <a:ext cx="1333500" cy="363138"/>
            </a:xfrm>
            <a:prstGeom prst="roundRect">
              <a:avLst/>
            </a:prstGeom>
            <a:solidFill>
              <a:srgbClr val="8E0000"/>
            </a:solidFill>
            <a:ln w="19050">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CRM</a:t>
              </a:r>
              <a:br>
                <a:rPr lang="en-US" sz="12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Connector</a:t>
              </a:r>
            </a:p>
          </p:txBody>
        </p:sp>
        <p:sp>
          <p:nvSpPr>
            <p:cNvPr id="20" name="Rounded Rectangle 19"/>
            <p:cNvSpPr/>
            <p:nvPr/>
          </p:nvSpPr>
          <p:spPr bwMode="auto">
            <a:xfrm>
              <a:off x="8649612" y="213995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err="1">
                  <a:gradFill>
                    <a:gsLst>
                      <a:gs pos="0">
                        <a:srgbClr val="FFFFFF"/>
                      </a:gs>
                      <a:gs pos="100000">
                        <a:srgbClr val="FFFFFF"/>
                      </a:gs>
                    </a:gsLst>
                    <a:lin ang="5400000" scaled="0"/>
                  </a:gradFill>
                  <a:ea typeface="Segoe UI" pitchFamily="34" charset="0"/>
                  <a:cs typeface="Segoe UI" pitchFamily="34" charset="0"/>
                </a:rPr>
                <a:t>IoT</a:t>
              </a:r>
              <a:r>
                <a:rPr lang="en-US" sz="1600" dirty="0">
                  <a:gradFill>
                    <a:gsLst>
                      <a:gs pos="0">
                        <a:srgbClr val="FFFFFF"/>
                      </a:gs>
                      <a:gs pos="100000">
                        <a:srgbClr val="FFFFFF"/>
                      </a:gs>
                    </a:gsLst>
                    <a:lin ang="5400000" scaled="0"/>
                  </a:gradFill>
                  <a:ea typeface="Segoe UI" pitchFamily="34" charset="0"/>
                  <a:cs typeface="Segoe UI" pitchFamily="34" charset="0"/>
                </a:rPr>
                <a:t> Hub</a:t>
              </a:r>
            </a:p>
          </p:txBody>
        </p:sp>
        <p:sp>
          <p:nvSpPr>
            <p:cNvPr id="21" name="Rounded Rectangle 20"/>
            <p:cNvSpPr/>
            <p:nvPr/>
          </p:nvSpPr>
          <p:spPr bwMode="auto">
            <a:xfrm>
              <a:off x="8649612" y="309254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Stream Analytics</a:t>
              </a:r>
            </a:p>
          </p:txBody>
        </p:sp>
        <p:sp>
          <p:nvSpPr>
            <p:cNvPr id="22" name="Rounded Rectangle 21"/>
            <p:cNvSpPr/>
            <p:nvPr/>
          </p:nvSpPr>
          <p:spPr bwMode="auto">
            <a:xfrm>
              <a:off x="10268862" y="213995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gradFill>
                    <a:gsLst>
                      <a:gs pos="0">
                        <a:srgbClr val="FFFFFF"/>
                      </a:gs>
                      <a:gs pos="100000">
                        <a:srgbClr val="FFFFFF"/>
                      </a:gs>
                    </a:gsLst>
                    <a:lin ang="5400000" scaled="0"/>
                  </a:gradFill>
                  <a:ea typeface="Segoe UI" pitchFamily="34" charset="0"/>
                  <a:cs typeface="Segoe UI" pitchFamily="34" charset="0"/>
                </a:rPr>
                <a:t>AzureStorage</a:t>
              </a:r>
              <a:r>
                <a:rPr lang="en-US" sz="1200" dirty="0">
                  <a:gradFill>
                    <a:gsLst>
                      <a:gs pos="0">
                        <a:srgbClr val="FFFFFF"/>
                      </a:gs>
                      <a:gs pos="100000">
                        <a:srgbClr val="FFFFFF"/>
                      </a:gs>
                    </a:gsLst>
                    <a:lin ang="5400000" scaled="0"/>
                  </a:gradFill>
                  <a:ea typeface="Segoe UI" pitchFamily="34" charset="0"/>
                  <a:cs typeface="Segoe UI" pitchFamily="34" charset="0"/>
                </a:rPr>
                <a:t>:</a:t>
              </a:r>
              <a:br>
                <a:rPr lang="en-US" sz="12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Blob, Table, Etc.</a:t>
              </a:r>
            </a:p>
          </p:txBody>
        </p:sp>
        <p:sp>
          <p:nvSpPr>
            <p:cNvPr id="23" name="Rounded Rectangle 22"/>
            <p:cNvSpPr/>
            <p:nvPr/>
          </p:nvSpPr>
          <p:spPr bwMode="auto">
            <a:xfrm>
              <a:off x="10268862" y="3092544"/>
              <a:ext cx="1508760" cy="838290"/>
            </a:xfrm>
            <a:prstGeom prst="roundRect">
              <a:avLst/>
            </a:prstGeom>
            <a:solidFill>
              <a:srgbClr val="002060"/>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Database:</a:t>
              </a:r>
              <a:br>
                <a:rPr lang="en-US" sz="1200" dirty="0">
                  <a:gradFill>
                    <a:gsLst>
                      <a:gs pos="0">
                        <a:srgbClr val="FFFFFF"/>
                      </a:gs>
                      <a:gs pos="100000">
                        <a:srgbClr val="FFFFFF"/>
                      </a:gs>
                    </a:gsLst>
                    <a:lin ang="5400000" scaled="0"/>
                  </a:gradFill>
                  <a:ea typeface="Segoe UI" pitchFamily="34" charset="0"/>
                  <a:cs typeface="Segoe UI" pitchFamily="34" charset="0"/>
                </a:rPr>
              </a:br>
              <a:r>
                <a:rPr lang="en-US" sz="1200" dirty="0">
                  <a:gradFill>
                    <a:gsLst>
                      <a:gs pos="0">
                        <a:srgbClr val="FFFFFF"/>
                      </a:gs>
                      <a:gs pos="100000">
                        <a:srgbClr val="FFFFFF"/>
                      </a:gs>
                    </a:gsLst>
                    <a:lin ang="5400000" scaled="0"/>
                  </a:gradFill>
                  <a:ea typeface="Segoe UI" pitchFamily="34" charset="0"/>
                  <a:cs typeface="Segoe UI" pitchFamily="34" charset="0"/>
                </a:rPr>
                <a:t>Azure SQL,</a:t>
              </a:r>
            </a:p>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Document DB, etc.</a:t>
              </a:r>
            </a:p>
          </p:txBody>
        </p:sp>
        <p:sp>
          <p:nvSpPr>
            <p:cNvPr id="24" name="Rounded Rectangle 23"/>
            <p:cNvSpPr/>
            <p:nvPr/>
          </p:nvSpPr>
          <p:spPr bwMode="auto">
            <a:xfrm>
              <a:off x="6561052" y="5061613"/>
              <a:ext cx="4072380" cy="952107"/>
            </a:xfrm>
            <a:prstGeom prst="roundRect">
              <a:avLst/>
            </a:prstGeom>
            <a:solidFill>
              <a:schemeClr val="accent1">
                <a:lumMod val="10000"/>
                <a:lumOff val="90000"/>
              </a:schemeClr>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ounded Rectangle 24"/>
            <p:cNvSpPr/>
            <p:nvPr/>
          </p:nvSpPr>
          <p:spPr bwMode="auto">
            <a:xfrm>
              <a:off x="6744763" y="5292073"/>
              <a:ext cx="1814778" cy="495525"/>
            </a:xfrm>
            <a:prstGeom prst="roundRect">
              <a:avLst/>
            </a:prstGeom>
            <a:solidFill>
              <a:schemeClr val="accent1">
                <a:lumMod val="75000"/>
                <a:lumOff val="2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Azure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Service Bus</a:t>
              </a:r>
            </a:p>
          </p:txBody>
        </p:sp>
        <p:sp>
          <p:nvSpPr>
            <p:cNvPr id="26" name="Rounded Rectangle 25"/>
            <p:cNvSpPr/>
            <p:nvPr/>
          </p:nvSpPr>
          <p:spPr bwMode="auto">
            <a:xfrm>
              <a:off x="8670246" y="5292073"/>
              <a:ext cx="1814778" cy="495525"/>
            </a:xfrm>
            <a:prstGeom prst="roundRect">
              <a:avLst/>
            </a:prstGeom>
            <a:solidFill>
              <a:schemeClr val="accent1">
                <a:lumMod val="75000"/>
                <a:lumOff val="2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Azure</a:t>
              </a:r>
              <a:br>
                <a:rPr lang="en-US" sz="1600" dirty="0">
                  <a:gradFill>
                    <a:gsLst>
                      <a:gs pos="0">
                        <a:srgbClr val="FFFFFF"/>
                      </a:gs>
                      <a:gs pos="100000">
                        <a:srgbClr val="FFFFFF"/>
                      </a:gs>
                    </a:gsLst>
                    <a:lin ang="5400000" scaled="0"/>
                  </a:gradFill>
                  <a:ea typeface="Segoe UI" pitchFamily="34" charset="0"/>
                  <a:cs typeface="Segoe UI" pitchFamily="34" charset="0"/>
                </a:rPr>
              </a:br>
              <a:r>
                <a:rPr lang="en-US" sz="1600" dirty="0">
                  <a:gradFill>
                    <a:gsLst>
                      <a:gs pos="0">
                        <a:srgbClr val="FFFFFF"/>
                      </a:gs>
                      <a:gs pos="100000">
                        <a:srgbClr val="FFFFFF"/>
                      </a:gs>
                    </a:gsLst>
                    <a:lin ang="5400000" scaled="0"/>
                  </a:gradFill>
                  <a:ea typeface="Segoe UI" pitchFamily="34" charset="0"/>
                  <a:cs typeface="Segoe UI" pitchFamily="34" charset="0"/>
                </a:rPr>
                <a:t>Service Bus</a:t>
              </a:r>
            </a:p>
          </p:txBody>
        </p:sp>
        <p:sp>
          <p:nvSpPr>
            <p:cNvPr id="27" name="Rounded Rectangle 26"/>
            <p:cNvSpPr/>
            <p:nvPr/>
          </p:nvSpPr>
          <p:spPr bwMode="auto">
            <a:xfrm>
              <a:off x="373380" y="5061613"/>
              <a:ext cx="1859105" cy="952107"/>
            </a:xfrm>
            <a:prstGeom prst="roundRect">
              <a:avLst/>
            </a:prstGeom>
            <a:solidFill>
              <a:srgbClr val="008DB5"/>
            </a:solidFill>
            <a:ln w="28575">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Mobile Client</a:t>
              </a:r>
            </a:p>
          </p:txBody>
        </p:sp>
        <p:cxnSp>
          <p:nvCxnSpPr>
            <p:cNvPr id="31" name="Straight Arrow Connector 30"/>
            <p:cNvCxnSpPr>
              <a:stCxn id="24" idx="0"/>
              <a:endCxn id="5" idx="2"/>
            </p:cNvCxnSpPr>
            <p:nvPr/>
          </p:nvCxnSpPr>
          <p:spPr>
            <a:xfrm flipH="1" flipV="1">
              <a:off x="8593050" y="4274820"/>
              <a:ext cx="4192" cy="786793"/>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0"/>
            </p:cNvCxnSpPr>
            <p:nvPr/>
          </p:nvCxnSpPr>
          <p:spPr>
            <a:xfrm flipV="1">
              <a:off x="1302933" y="4244340"/>
              <a:ext cx="0" cy="817273"/>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840480" y="2445975"/>
              <a:ext cx="1327380" cy="0"/>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840480" y="3450210"/>
              <a:ext cx="1327380" cy="0"/>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073138" y="5518813"/>
              <a:ext cx="3487914" cy="5299"/>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086676" y="4274820"/>
              <a:ext cx="0" cy="1262846"/>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516154" y="1933508"/>
              <a:ext cx="1976033" cy="586314"/>
            </a:xfrm>
            <a:prstGeom prst="rect">
              <a:avLst/>
            </a:prstGeom>
            <a:noFill/>
          </p:spPr>
          <p:txBody>
            <a:bodyPr wrap="square" lIns="182880" tIns="146304" rIns="182880" bIns="146304" rtlCol="0">
              <a:spAutoFit/>
            </a:bodyPr>
            <a:lstStyle/>
            <a:p>
              <a:pPr algn="ctr">
                <a:lnSpc>
                  <a:spcPct val="90000"/>
                </a:lnSpc>
                <a:spcAft>
                  <a:spcPts val="600"/>
                </a:spcAft>
              </a:pPr>
              <a:r>
                <a:rPr lang="en-US" sz="1050" b="1" dirty="0">
                  <a:gradFill>
                    <a:gsLst>
                      <a:gs pos="2917">
                        <a:schemeClr val="tx1"/>
                      </a:gs>
                      <a:gs pos="30000">
                        <a:schemeClr val="tx1"/>
                      </a:gs>
                    </a:gsLst>
                    <a:lin ang="5400000" scaled="0"/>
                  </a:gradFill>
                </a:rPr>
                <a:t>Register Device,</a:t>
              </a:r>
              <a:br>
                <a:rPr lang="en-US" sz="1050" b="1" dirty="0">
                  <a:gradFill>
                    <a:gsLst>
                      <a:gs pos="2917">
                        <a:schemeClr val="tx1"/>
                      </a:gs>
                      <a:gs pos="30000">
                        <a:schemeClr val="tx1"/>
                      </a:gs>
                    </a:gsLst>
                    <a:lin ang="5400000" scaled="0"/>
                  </a:gradFill>
                </a:rPr>
              </a:br>
              <a:r>
                <a:rPr lang="en-US" sz="1050" b="1" dirty="0">
                  <a:gradFill>
                    <a:gsLst>
                      <a:gs pos="2917">
                        <a:schemeClr val="tx1"/>
                      </a:gs>
                      <a:gs pos="30000">
                        <a:schemeClr val="tx1"/>
                      </a:gs>
                    </a:gsLst>
                    <a:lin ang="5400000" scaled="0"/>
                  </a:gradFill>
                </a:rPr>
                <a:t>Device Commands</a:t>
              </a:r>
            </a:p>
          </p:txBody>
        </p:sp>
        <p:sp>
          <p:nvSpPr>
            <p:cNvPr id="53" name="TextBox 52"/>
            <p:cNvSpPr txBox="1"/>
            <p:nvPr/>
          </p:nvSpPr>
          <p:spPr>
            <a:xfrm>
              <a:off x="3538835" y="3394530"/>
              <a:ext cx="1976033" cy="586314"/>
            </a:xfrm>
            <a:prstGeom prst="rect">
              <a:avLst/>
            </a:prstGeom>
            <a:noFill/>
          </p:spPr>
          <p:txBody>
            <a:bodyPr wrap="square" lIns="182880" tIns="146304" rIns="182880" bIns="146304" rtlCol="0">
              <a:spAutoFit/>
            </a:bodyPr>
            <a:lstStyle/>
            <a:p>
              <a:pPr algn="ctr">
                <a:lnSpc>
                  <a:spcPct val="90000"/>
                </a:lnSpc>
                <a:spcAft>
                  <a:spcPts val="600"/>
                </a:spcAft>
              </a:pPr>
              <a:r>
                <a:rPr lang="en-US" sz="1050" b="1" dirty="0">
                  <a:gradFill>
                    <a:gsLst>
                      <a:gs pos="2917">
                        <a:schemeClr val="tx1"/>
                      </a:gs>
                      <a:gs pos="30000">
                        <a:schemeClr val="tx1"/>
                      </a:gs>
                    </a:gsLst>
                    <a:lin ang="5400000" scaled="0"/>
                  </a:gradFill>
                </a:rPr>
                <a:t>Registration Status,</a:t>
              </a:r>
              <a:br>
                <a:rPr lang="en-US" sz="1050" b="1" dirty="0">
                  <a:gradFill>
                    <a:gsLst>
                      <a:gs pos="2917">
                        <a:schemeClr val="tx1"/>
                      </a:gs>
                      <a:gs pos="30000">
                        <a:schemeClr val="tx1"/>
                      </a:gs>
                    </a:gsLst>
                    <a:lin ang="5400000" scaled="0"/>
                  </a:gradFill>
                </a:rPr>
              </a:br>
              <a:r>
                <a:rPr lang="en-US" sz="1050" b="1" dirty="0" err="1">
                  <a:gradFill>
                    <a:gsLst>
                      <a:gs pos="2917">
                        <a:schemeClr val="tx1"/>
                      </a:gs>
                      <a:gs pos="30000">
                        <a:schemeClr val="tx1"/>
                      </a:gs>
                    </a:gsLst>
                    <a:lin ang="5400000" scaled="0"/>
                  </a:gradFill>
                </a:rPr>
                <a:t>IoT</a:t>
              </a:r>
              <a:r>
                <a:rPr lang="en-US" sz="1050" b="1" dirty="0">
                  <a:gradFill>
                    <a:gsLst>
                      <a:gs pos="2917">
                        <a:schemeClr val="tx1"/>
                      </a:gs>
                      <a:gs pos="30000">
                        <a:schemeClr val="tx1"/>
                      </a:gs>
                    </a:gsLst>
                    <a:lin ang="5400000" scaled="0"/>
                  </a:gradFill>
                </a:rPr>
                <a:t> Alerts</a:t>
              </a:r>
            </a:p>
          </p:txBody>
        </p:sp>
        <p:sp>
          <p:nvSpPr>
            <p:cNvPr id="56" name="TextBox 55"/>
            <p:cNvSpPr txBox="1"/>
            <p:nvPr/>
          </p:nvSpPr>
          <p:spPr>
            <a:xfrm>
              <a:off x="7945597" y="4512973"/>
              <a:ext cx="1294905" cy="440890"/>
            </a:xfrm>
            <a:prstGeom prst="rect">
              <a:avLst/>
            </a:prstGeom>
            <a:solidFill>
              <a:schemeClr val="bg1"/>
            </a:solidFill>
          </p:spPr>
          <p:txBody>
            <a:bodyPr wrap="square" lIns="182880" tIns="146304" rIns="182880" bIns="146304" rtlCol="0" anchor="ctr">
              <a:spAutoFit/>
            </a:bodyPr>
            <a:lstStyle/>
            <a:p>
              <a:pPr algn="ctr">
                <a:lnSpc>
                  <a:spcPct val="90000"/>
                </a:lnSpc>
                <a:spcAft>
                  <a:spcPts val="600"/>
                </a:spcAft>
              </a:pPr>
              <a:r>
                <a:rPr lang="en-US" sz="1050" b="1" dirty="0">
                  <a:gradFill>
                    <a:gsLst>
                      <a:gs pos="2917">
                        <a:schemeClr val="tx1"/>
                      </a:gs>
                      <a:gs pos="30000">
                        <a:schemeClr val="tx1"/>
                      </a:gs>
                    </a:gsLst>
                    <a:lin ang="5400000" scaled="0"/>
                  </a:gradFill>
                </a:rPr>
                <a:t>Direct Query</a:t>
              </a:r>
              <a:endParaRPr lang="en-US" sz="900" b="1" dirty="0">
                <a:gradFill>
                  <a:gsLst>
                    <a:gs pos="2917">
                      <a:schemeClr val="tx1"/>
                    </a:gs>
                    <a:gs pos="30000">
                      <a:schemeClr val="tx1"/>
                    </a:gs>
                  </a:gsLst>
                  <a:lin ang="5400000" scaled="0"/>
                </a:gradFill>
              </a:endParaRPr>
            </a:p>
          </p:txBody>
        </p:sp>
        <p:sp>
          <p:nvSpPr>
            <p:cNvPr id="57" name="TextBox 56"/>
            <p:cNvSpPr txBox="1"/>
            <p:nvPr/>
          </p:nvSpPr>
          <p:spPr>
            <a:xfrm>
              <a:off x="477015" y="4512973"/>
              <a:ext cx="1651833" cy="440890"/>
            </a:xfrm>
            <a:prstGeom prst="rect">
              <a:avLst/>
            </a:prstGeom>
            <a:solidFill>
              <a:schemeClr val="bg1"/>
            </a:solidFill>
          </p:spPr>
          <p:txBody>
            <a:bodyPr wrap="square" lIns="182880" tIns="146304" rIns="182880" bIns="146304" rtlCol="0">
              <a:spAutoFit/>
            </a:bodyPr>
            <a:lstStyle/>
            <a:p>
              <a:pPr algn="ctr">
                <a:lnSpc>
                  <a:spcPct val="90000"/>
                </a:lnSpc>
                <a:spcAft>
                  <a:spcPts val="600"/>
                </a:spcAft>
              </a:pPr>
              <a:r>
                <a:rPr lang="en-US" sz="1050" b="1" dirty="0">
                  <a:gradFill>
                    <a:gsLst>
                      <a:gs pos="2917">
                        <a:schemeClr val="tx1"/>
                      </a:gs>
                      <a:gs pos="30000">
                        <a:schemeClr val="tx1"/>
                      </a:gs>
                    </a:gsLst>
                    <a:lin ang="5400000" scaled="0"/>
                  </a:gradFill>
                </a:rPr>
                <a:t>Register</a:t>
              </a:r>
              <a:r>
                <a:rPr lang="en-US" sz="900" b="1" dirty="0">
                  <a:gradFill>
                    <a:gsLst>
                      <a:gs pos="2917">
                        <a:schemeClr val="tx1"/>
                      </a:gs>
                      <a:gs pos="30000">
                        <a:schemeClr val="tx1"/>
                      </a:gs>
                    </a:gsLst>
                    <a:lin ang="5400000" scaled="0"/>
                  </a:gradFill>
                </a:rPr>
                <a:t> </a:t>
              </a:r>
              <a:r>
                <a:rPr lang="en-US" sz="1050" b="1" dirty="0">
                  <a:gradFill>
                    <a:gsLst>
                      <a:gs pos="2917">
                        <a:schemeClr val="tx1"/>
                      </a:gs>
                      <a:gs pos="30000">
                        <a:schemeClr val="tx1"/>
                      </a:gs>
                    </a:gsLst>
                    <a:lin ang="5400000" scaled="0"/>
                  </a:gradFill>
                </a:rPr>
                <a:t>Asset</a:t>
              </a:r>
              <a:endParaRPr lang="en-US" sz="900" b="1" dirty="0">
                <a:gradFill>
                  <a:gsLst>
                    <a:gs pos="2917">
                      <a:schemeClr val="tx1"/>
                    </a:gs>
                    <a:gs pos="30000">
                      <a:schemeClr val="tx1"/>
                    </a:gs>
                  </a:gsLst>
                  <a:lin ang="5400000" scaled="0"/>
                </a:gradFill>
              </a:endParaRPr>
            </a:p>
          </p:txBody>
        </p:sp>
        <p:sp>
          <p:nvSpPr>
            <p:cNvPr id="63" name="TextBox 62"/>
            <p:cNvSpPr txBox="1"/>
            <p:nvPr/>
          </p:nvSpPr>
          <p:spPr>
            <a:xfrm>
              <a:off x="6457415" y="4634216"/>
              <a:ext cx="1439240"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Power BI</a:t>
              </a:r>
            </a:p>
          </p:txBody>
        </p:sp>
        <p:sp>
          <p:nvSpPr>
            <p:cNvPr id="66" name="TextBox 65"/>
            <p:cNvSpPr txBox="1"/>
            <p:nvPr/>
          </p:nvSpPr>
          <p:spPr>
            <a:xfrm>
              <a:off x="5167860" y="1262341"/>
              <a:ext cx="685038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Customer Azure Account</a:t>
              </a:r>
            </a:p>
          </p:txBody>
        </p:sp>
        <p:sp>
          <p:nvSpPr>
            <p:cNvPr id="67" name="TextBox 66"/>
            <p:cNvSpPr txBox="1"/>
            <p:nvPr/>
          </p:nvSpPr>
          <p:spPr>
            <a:xfrm>
              <a:off x="373379" y="1246603"/>
              <a:ext cx="3467101"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Dynamics 365 (Online)</a:t>
              </a:r>
            </a:p>
          </p:txBody>
        </p:sp>
      </p:grpSp>
    </p:spTree>
    <p:extLst>
      <p:ext uri="{BB962C8B-B14F-4D97-AF65-F5344CB8AC3E}">
        <p14:creationId xmlns:p14="http://schemas.microsoft.com/office/powerpoint/2010/main" val="299533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6881A1-8D3E-4422-AC8F-4A71A8B90E00}"/>
              </a:ext>
            </a:extLst>
          </p:cNvPr>
          <p:cNvSpPr>
            <a:spLocks noGrp="1"/>
          </p:cNvSpPr>
          <p:nvPr>
            <p:ph type="body" sz="quarter" idx="10"/>
          </p:nvPr>
        </p:nvSpPr>
        <p:spPr>
          <a:xfrm>
            <a:off x="269240" y="1189178"/>
            <a:ext cx="11653523" cy="5398401"/>
          </a:xfrm>
        </p:spPr>
        <p:txBody>
          <a:bodyPr/>
          <a:lstStyle/>
          <a:p>
            <a:pPr marL="0" lvl="0" indent="0">
              <a:buNone/>
            </a:pPr>
            <a:r>
              <a:rPr lang="en-US" sz="1600" dirty="0"/>
              <a:t>Getting Started Module</a:t>
            </a:r>
          </a:p>
          <a:p>
            <a:pPr lvl="0"/>
            <a:r>
              <a:rPr lang="en-US" sz="1600" dirty="0"/>
              <a:t>Unit 1 (the one with arrows and the core subsystems)</a:t>
            </a:r>
          </a:p>
          <a:p>
            <a:r>
              <a:rPr lang="en-US" sz="1600" dirty="0"/>
              <a:t>This one is from the Azure Reference Architecture document, I just added the emphasis on business applications - </a:t>
            </a:r>
            <a:r>
              <a:rPr lang="en-US" sz="1600" u="sng" dirty="0">
                <a:hlinkClick r:id="rId2"/>
              </a:rPr>
              <a:t>https://aka.ms/iotrefarchitecture</a:t>
            </a:r>
            <a:r>
              <a:rPr lang="en-US" sz="1600" dirty="0"/>
              <a:t> </a:t>
            </a:r>
          </a:p>
          <a:p>
            <a:pPr marL="0" indent="0">
              <a:buNone/>
            </a:pPr>
            <a:endParaRPr lang="en-US" sz="1600" dirty="0"/>
          </a:p>
          <a:p>
            <a:pPr marL="0" indent="0">
              <a:buNone/>
            </a:pPr>
            <a:r>
              <a:rPr lang="en-US" sz="1600" dirty="0"/>
              <a:t>Identify Exceptions</a:t>
            </a:r>
          </a:p>
          <a:p>
            <a:pPr lvl="0"/>
            <a:r>
              <a:rPr lang="en-US" sz="1600" dirty="0"/>
              <a:t>Unit 5 – a 10 second tumbling window</a:t>
            </a:r>
          </a:p>
          <a:p>
            <a:r>
              <a:rPr lang="en-US" sz="1600" dirty="0"/>
              <a:t>This one is a cropped version of the Tumbling window diagram here without the query showing </a:t>
            </a:r>
            <a:r>
              <a:rPr lang="en-US" sz="1600" u="sng" dirty="0">
                <a:hlinkClick r:id="rId3"/>
              </a:rPr>
              <a:t>https://docs.microsoft.com/en-us/azure/stream-analytics/stream-analytics-window-functions</a:t>
            </a:r>
            <a:r>
              <a:rPr lang="en-US" sz="1600" dirty="0"/>
              <a:t> </a:t>
            </a:r>
          </a:p>
          <a:p>
            <a:endParaRPr lang="en-US" sz="1600" dirty="0"/>
          </a:p>
          <a:p>
            <a:pPr marL="0" indent="0">
              <a:buNone/>
            </a:pPr>
            <a:r>
              <a:rPr lang="en-US" sz="1600" dirty="0"/>
              <a:t>Using IoT Central</a:t>
            </a:r>
          </a:p>
          <a:p>
            <a:pPr lvl="0"/>
            <a:r>
              <a:rPr lang="en-US" sz="1600" dirty="0"/>
              <a:t>Unit 1 flow chart and the second block diagram</a:t>
            </a:r>
          </a:p>
          <a:p>
            <a:r>
              <a:rPr lang="en-US" sz="1600" dirty="0"/>
              <a:t>Flow chart is from the release notes – here </a:t>
            </a:r>
            <a:r>
              <a:rPr lang="en-US" sz="1600" u="sng" dirty="0">
                <a:hlinkClick r:id="rId4"/>
              </a:rPr>
              <a:t>https://docs.microsoft.com/en-us/business-applications-release-notes/october18/service/field-service/connected-field-service/enhanced-iot-central-integration</a:t>
            </a:r>
            <a:r>
              <a:rPr lang="en-US" sz="1600" dirty="0"/>
              <a:t> </a:t>
            </a:r>
          </a:p>
          <a:p>
            <a:r>
              <a:rPr lang="en-US" sz="1600" dirty="0"/>
              <a:t>Second is from </a:t>
            </a:r>
            <a:r>
              <a:rPr lang="en-US" sz="1600" dirty="0" err="1"/>
              <a:t>Iot</a:t>
            </a:r>
            <a:r>
              <a:rPr lang="en-US" sz="1600" dirty="0"/>
              <a:t> Central – Metadata management section here - </a:t>
            </a:r>
            <a:r>
              <a:rPr lang="en-US" sz="1600" u="sng" dirty="0">
                <a:hlinkClick r:id="rId5"/>
              </a:rPr>
              <a:t>https://docs.microsoft.com/en-us/azure/iot-central/concepts-architecture</a:t>
            </a:r>
            <a:r>
              <a:rPr lang="en-US" sz="1600" dirty="0"/>
              <a:t> </a:t>
            </a:r>
          </a:p>
          <a:p>
            <a:endParaRPr lang="en-US" sz="1600" dirty="0"/>
          </a:p>
        </p:txBody>
      </p:sp>
    </p:spTree>
    <p:extLst>
      <p:ext uri="{BB962C8B-B14F-4D97-AF65-F5344CB8AC3E}">
        <p14:creationId xmlns:p14="http://schemas.microsoft.com/office/powerpoint/2010/main" val="41105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925</Words>
  <Application>Microsoft Office PowerPoint</Application>
  <PresentationFormat>Widescreen</PresentationFormat>
  <Paragraphs>122</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ＭＳ Ｐゴシック</vt:lpstr>
      <vt:lpstr>Arial</vt:lpstr>
      <vt:lpstr>Calibri</vt:lpstr>
      <vt:lpstr>Calibri Light</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Connected Field Service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Yack</dc:creator>
  <cp:lastModifiedBy>Dave Beasley</cp:lastModifiedBy>
  <cp:revision>10</cp:revision>
  <dcterms:created xsi:type="dcterms:W3CDTF">2018-08-30T20:53:35Z</dcterms:created>
  <dcterms:modified xsi:type="dcterms:W3CDTF">2018-10-03T21:31:29Z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dbeasley@microsoft.com</vt:lpwstr>
  </property>
  <property fmtid="{D5CDD505-2E9C-101B-9397-08002B2CF9AE}" pid="5" name="MSIP_Label_f42aa342-8706-4288-bd11-ebb85995028c_SetDate">
    <vt:lpwstr>2018-10-03T21:31:29.1204263Z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