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8004-FF69-45CF-A77E-075F5D099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872A4-320F-4310-8033-787A60D3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64CC-4C78-4065-9F26-FCBD06C2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33AB-88D9-4269-9EC5-27B2EFD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8E28-431A-42DC-8AF8-A411712F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F47-F90D-48D6-9957-FBAB08D8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975C6-7B2E-4BD3-A493-0A58BD43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F760-9894-4405-A856-11FB70CD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88E3-C215-4DE6-BBFB-DF283BEF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8C28-E21F-4D1B-ACB9-7A0178E2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4BDCC-3D1E-48EE-8002-675ABF80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4ACB-E83A-48DA-B05E-E1F0ECF4A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8DFC-389D-41A9-976C-D28F8899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3425-0EEE-4D97-96B7-036F6349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BA4B-FC29-467C-B930-D6768C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9E73-F08B-4CD7-8277-A9B01D52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DA72-99F7-4A12-95E3-D0DE863C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85C0-8F8A-42AC-A748-BE574DF1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1821-7415-48A8-83BB-ECCB5A39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2923A-C938-44CA-B169-8EE1AE3A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D3C9-51FC-456D-B0BB-321E92A8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13B6-2ECB-4FE1-A22D-24EDA8EF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28A3-88FE-4519-9B08-8C70FADA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C281-707B-4BA3-92FE-06FB3FD0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7127-92AB-4B60-BF09-D940E5AA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C7EF-7E06-4CC9-8AF6-13CB3864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B77A-9E67-4E08-99E3-4EC954D08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ADE8E-E792-4070-9B82-6B735DF9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FCE9E-9DB6-40E9-ABE8-275A2CB9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6306F-56E4-4E4D-B110-B77AAD1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EB4E-56C1-4EF6-978F-CA0041D8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7110-D804-45C3-93B5-35070F70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28FD-0FBE-43C8-A331-AEEB2503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89373-E405-48C1-BBC5-DAD37162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3331A-62F1-4E41-8E63-9B482F46D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AFCCE-B1BE-4C0C-AF1F-F518C4341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59A89-71D5-4818-B68F-977F3033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012FC-7487-43A1-B0C7-84C7A3A2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46B36-BBFC-4BF9-8E36-E0386CA1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1DF9-DFE2-4540-AB4C-2966E927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BA4B-D514-440F-A3EB-1B0D6901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C9140-6CF4-4841-AFFB-4022686F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5C357-99BE-4E42-8E86-29B96D36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E22F7-944A-4796-B0D9-B2753A60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A8926-2332-4240-A5FF-011A731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2941-DCD3-4A7F-B3C1-5EF7DFC5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C9F3-61D4-4B87-860E-C59A4DCB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D1E7-FFB5-47D5-A21A-18AED7B5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BFE6D-3D91-48EC-BA8F-16FC04C4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C4E6D-8E46-4892-9CF8-89D3822B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8B270-8DCE-4EE2-B021-72C30159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9BAEB-F30F-449D-9BD6-9080D64F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D8A0-7FCD-4040-89DA-543F422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6206D-05C2-4580-8427-BB5221E1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B246C-F573-42B6-8889-8A974B8B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DF166-8BC9-44C7-AE9A-C88DE64B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2F36-AD70-4092-B6A2-DBCDDCAF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1412-001F-499A-8F40-552CC44E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3FE8C-3A89-468F-91B5-6D4F67A7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FBAD-982B-4BBB-95B8-43A30BBE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3077-0BF7-4F85-8653-2F1DEEAD6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909E-5181-4493-844E-20F254F0FDE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9669-136A-43D3-90E5-F00EF807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7DF9-8919-4587-822A-8BD5E303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F65C754-ED69-4CDB-9E88-EF282F651BB8}"/>
              </a:ext>
            </a:extLst>
          </p:cNvPr>
          <p:cNvSpPr/>
          <p:nvPr/>
        </p:nvSpPr>
        <p:spPr bwMode="auto">
          <a:xfrm>
            <a:off x="4867275" y="4876889"/>
            <a:ext cx="6457949" cy="156465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AA2EC-8A7A-4E81-BF36-073D85FF6C4A}"/>
              </a:ext>
            </a:extLst>
          </p:cNvPr>
          <p:cNvSpPr/>
          <p:nvPr/>
        </p:nvSpPr>
        <p:spPr bwMode="auto">
          <a:xfrm>
            <a:off x="4867275" y="1322572"/>
            <a:ext cx="6858000" cy="160114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B1959A-7505-4045-A63A-F5BC085134DC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AA01E-B1C8-4B21-917A-1F6A719B53B5}"/>
              </a:ext>
            </a:extLst>
          </p:cNvPr>
          <p:cNvSpPr txBox="1"/>
          <p:nvPr/>
        </p:nvSpPr>
        <p:spPr>
          <a:xfrm>
            <a:off x="378963" y="243984"/>
            <a:ext cx="1156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Field Service Mobile app to 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ABDDC-3464-42BB-A673-4F288EACC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40" r="1748"/>
          <a:stretch/>
        </p:blipFill>
        <p:spPr>
          <a:xfrm>
            <a:off x="9317204" y="1393369"/>
            <a:ext cx="1091324" cy="1459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F06E1-98FD-4A6B-9652-5642D0CA0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25"/>
          <a:stretch/>
        </p:blipFill>
        <p:spPr>
          <a:xfrm>
            <a:off x="10020112" y="3265029"/>
            <a:ext cx="1105088" cy="1313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74D9A6-364E-4B4F-A00B-0D3726C3D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112" y="5002729"/>
            <a:ext cx="1118988" cy="1313595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B12915B3-9A67-4565-AEDB-004028B78FB7}"/>
              </a:ext>
            </a:extLst>
          </p:cNvPr>
          <p:cNvSpPr/>
          <p:nvPr/>
        </p:nvSpPr>
        <p:spPr>
          <a:xfrm>
            <a:off x="9016332" y="1118738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CE2A0456-A26C-49BB-9D2A-A6C4A9DB03BD}"/>
              </a:ext>
            </a:extLst>
          </p:cNvPr>
          <p:cNvSpPr/>
          <p:nvPr/>
        </p:nvSpPr>
        <p:spPr>
          <a:xfrm>
            <a:off x="9729393" y="2965418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D79C7442-DADC-4477-A4D1-256318D462A8}"/>
              </a:ext>
            </a:extLst>
          </p:cNvPr>
          <p:cNvSpPr/>
          <p:nvPr/>
        </p:nvSpPr>
        <p:spPr>
          <a:xfrm>
            <a:off x="9729393" y="4722062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BEACFBD-982C-4CA1-BF60-7C009B6FCAAC}"/>
              </a:ext>
            </a:extLst>
          </p:cNvPr>
          <p:cNvSpPr txBox="1">
            <a:spLocks/>
          </p:cNvSpPr>
          <p:nvPr/>
        </p:nvSpPr>
        <p:spPr>
          <a:xfrm>
            <a:off x="4900577" y="1682719"/>
            <a:ext cx="4379793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en-US" sz="28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 Service Mobile (2016)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08AF9A7B-A550-44D3-9FBE-E5FFBC7BE20D}"/>
              </a:ext>
            </a:extLst>
          </p:cNvPr>
          <p:cNvSpPr txBox="1">
            <a:spLocks/>
          </p:cNvSpPr>
          <p:nvPr/>
        </p:nvSpPr>
        <p:spPr>
          <a:xfrm>
            <a:off x="4969934" y="5090744"/>
            <a:ext cx="5153024" cy="127111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</a:t>
            </a:r>
            <a:r>
              <a:rPr lang="en-US" sz="3200" spc="-98" dirty="0" err="1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Resco</a:t>
            </a:r>
            <a:r>
              <a:rPr lang="en-US" sz="32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spc="-98" dirty="0" err="1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MobileCRM</a:t>
            </a:r>
            <a:endParaRPr lang="en-US" sz="3200" spc="-98" dirty="0">
              <a:ln w="3175">
                <a:noFill/>
              </a:ln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18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Licensed</a:t>
            </a:r>
          </a:p>
          <a:p>
            <a:pPr lvl="1"/>
            <a:r>
              <a:rPr lang="en-US" sz="20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Unique Field Service code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1FE4BBF-1ED9-4400-9629-853F503BC2A6}"/>
              </a:ext>
            </a:extLst>
          </p:cNvPr>
          <p:cNvSpPr txBox="1">
            <a:spLocks/>
          </p:cNvSpPr>
          <p:nvPr/>
        </p:nvSpPr>
        <p:spPr>
          <a:xfrm>
            <a:off x="4969934" y="3531310"/>
            <a:ext cx="5438594" cy="6771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</a:t>
            </a:r>
            <a:r>
              <a:rPr lang="en-US" sz="3200" spc="-98" dirty="0" err="1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FieldOne</a:t>
            </a:r>
            <a:r>
              <a:rPr lang="en-US" sz="32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Sky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B6ECB2-0BDF-429D-B5ED-581A49F99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215" y="1407540"/>
            <a:ext cx="1122731" cy="1459549"/>
          </a:xfrm>
          <a:prstGeom prst="rect">
            <a:avLst/>
          </a:prstGeom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70F072C-A14E-4325-9D32-3076C3F792FC}"/>
              </a:ext>
            </a:extLst>
          </p:cNvPr>
          <p:cNvSpPr txBox="1">
            <a:spLocks/>
          </p:cNvSpPr>
          <p:nvPr/>
        </p:nvSpPr>
        <p:spPr>
          <a:xfrm>
            <a:off x="322089" y="4665844"/>
            <a:ext cx="3930866" cy="2160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spc="-98" dirty="0">
                <a:ln w="3175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Available on all major App Stores: iTunes, Google Play, and the Windows Store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81154F-D727-4685-A7EE-6B3EE06722A6}"/>
              </a:ext>
            </a:extLst>
          </p:cNvPr>
          <p:cNvSpPr/>
          <p:nvPr/>
        </p:nvSpPr>
        <p:spPr>
          <a:xfrm>
            <a:off x="378963" y="1165420"/>
            <a:ext cx="3930866" cy="5301042"/>
          </a:xfrm>
          <a:prstGeom prst="roundRect">
            <a:avLst>
              <a:gd name="adj" fmla="val 2570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54FFB2-92B5-4DED-894E-73DC9E2B264A}"/>
              </a:ext>
            </a:extLst>
          </p:cNvPr>
          <p:cNvSpPr/>
          <p:nvPr/>
        </p:nvSpPr>
        <p:spPr>
          <a:xfrm>
            <a:off x="4667251" y="1157941"/>
            <a:ext cx="7145786" cy="5301042"/>
          </a:xfrm>
          <a:prstGeom prst="roundRect">
            <a:avLst>
              <a:gd name="adj" fmla="val 1438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80FF68-812D-43EA-8A6C-6257227FA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110" y="1693215"/>
            <a:ext cx="1828571" cy="1838095"/>
          </a:xfrm>
          <a:prstGeom prst="rect">
            <a:avLst/>
          </a:prstGeom>
        </p:spPr>
      </p:pic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FFC8370-CD00-4B3A-B9E0-41BB8FF2C171}"/>
              </a:ext>
            </a:extLst>
          </p:cNvPr>
          <p:cNvSpPr txBox="1">
            <a:spLocks/>
          </p:cNvSpPr>
          <p:nvPr/>
        </p:nvSpPr>
        <p:spPr>
          <a:xfrm>
            <a:off x="4888728" y="2411331"/>
            <a:ext cx="4383463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en-US" sz="28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 Service Mobile (2017)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BEEF144-1D63-4C4D-862B-CC14F7ACFC3C}"/>
              </a:ext>
            </a:extLst>
          </p:cNvPr>
          <p:cNvSpPr/>
          <p:nvPr/>
        </p:nvSpPr>
        <p:spPr>
          <a:xfrm>
            <a:off x="10288887" y="1110016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7C8356F-F98B-486C-8521-C4D10A468AA1}"/>
              </a:ext>
            </a:extLst>
          </p:cNvPr>
          <p:cNvSpPr txBox="1">
            <a:spLocks/>
          </p:cNvSpPr>
          <p:nvPr/>
        </p:nvSpPr>
        <p:spPr>
          <a:xfrm>
            <a:off x="4900578" y="1989904"/>
            <a:ext cx="4361082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en-US" sz="28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61FDB039-6040-4F88-9509-AD335459BA00}"/>
              </a:ext>
            </a:extLst>
          </p:cNvPr>
          <p:cNvSpPr txBox="1">
            <a:spLocks/>
          </p:cNvSpPr>
          <p:nvPr/>
        </p:nvSpPr>
        <p:spPr>
          <a:xfrm>
            <a:off x="353167" y="3522587"/>
            <a:ext cx="3930866" cy="125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921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Look for:</a:t>
            </a:r>
          </a:p>
          <a:p>
            <a:pPr algn="ctr"/>
            <a:r>
              <a:rPr lang="en-US" sz="2800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 Service Mobile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4FDC9CC-6931-4E49-98B7-F4E7489F5E65}"/>
              </a:ext>
            </a:extLst>
          </p:cNvPr>
          <p:cNvSpPr txBox="1">
            <a:spLocks/>
          </p:cNvSpPr>
          <p:nvPr/>
        </p:nvSpPr>
        <p:spPr>
          <a:xfrm>
            <a:off x="4900578" y="1237367"/>
            <a:ext cx="4361082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en-US" sz="2800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41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1CE09D-A155-4F09-AF5E-045B360A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62" y="2348047"/>
            <a:ext cx="3790476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59CCB8-7A85-466A-9AAC-CAF8B6FE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38" y="2433762"/>
            <a:ext cx="4809524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CC65A-5C40-4BF0-A5B3-385F4F0A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62" y="0"/>
            <a:ext cx="466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8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5A45CC-46E0-4835-B33B-D4621649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B8CC1F-6E4F-4C11-A173-6870FCA7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20" y="1776650"/>
            <a:ext cx="5723809" cy="3800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AE02D3-B907-470A-A859-AE084E54F3C1}"/>
              </a:ext>
            </a:extLst>
          </p:cNvPr>
          <p:cNvSpPr/>
          <p:nvPr/>
        </p:nvSpPr>
        <p:spPr>
          <a:xfrm>
            <a:off x="2534794" y="834056"/>
            <a:ext cx="884682" cy="2803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ABDDC0-13D8-4127-B944-B011FAB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894824-D200-48ED-93AE-AA4E077DFBB1}"/>
              </a:ext>
            </a:extLst>
          </p:cNvPr>
          <p:cNvSpPr/>
          <p:nvPr/>
        </p:nvSpPr>
        <p:spPr>
          <a:xfrm>
            <a:off x="4973193" y="2502027"/>
            <a:ext cx="3132582" cy="3935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BDDEB3-F03D-44F8-9EEB-2640278A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85" y="2576619"/>
            <a:ext cx="5371429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8BDDA7-1842-409D-8504-1AC44CFA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9" y="1800428"/>
            <a:ext cx="5828571" cy="3257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CD51C-8085-4AD0-AE18-41665F0CEFD8}"/>
              </a:ext>
            </a:extLst>
          </p:cNvPr>
          <p:cNvSpPr/>
          <p:nvPr/>
        </p:nvSpPr>
        <p:spPr>
          <a:xfrm>
            <a:off x="3181713" y="2352674"/>
            <a:ext cx="5828571" cy="4095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F2995D-E74F-41F2-8DA2-2A65F50C9DA8}"/>
              </a:ext>
            </a:extLst>
          </p:cNvPr>
          <p:cNvSpPr/>
          <p:nvPr/>
        </p:nvSpPr>
        <p:spPr>
          <a:xfrm>
            <a:off x="5705475" y="2962275"/>
            <a:ext cx="504825" cy="16764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9EB55-AC07-4B68-AEA4-79C10E8B7FC4}"/>
              </a:ext>
            </a:extLst>
          </p:cNvPr>
          <p:cNvSpPr/>
          <p:nvPr/>
        </p:nvSpPr>
        <p:spPr>
          <a:xfrm>
            <a:off x="6324236" y="3462235"/>
            <a:ext cx="2409825" cy="6764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 365 login credentials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36DE921-4225-411A-93E7-EE09CD666C02}"/>
              </a:ext>
            </a:extLst>
          </p:cNvPr>
          <p:cNvSpPr/>
          <p:nvPr/>
        </p:nvSpPr>
        <p:spPr>
          <a:xfrm>
            <a:off x="9343687" y="1800428"/>
            <a:ext cx="2152650" cy="1628572"/>
          </a:xfrm>
          <a:prstGeom prst="wedgeRectCallout">
            <a:avLst>
              <a:gd name="adj1" fmla="val -73550"/>
              <a:gd name="adj2" fmla="val -248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mode corresponds with the user mode selected when the mobile project was created</a:t>
            </a:r>
          </a:p>
        </p:txBody>
      </p:sp>
    </p:spTree>
    <p:extLst>
      <p:ext uri="{BB962C8B-B14F-4D97-AF65-F5344CB8AC3E}">
        <p14:creationId xmlns:p14="http://schemas.microsoft.com/office/powerpoint/2010/main" val="6160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A08E4-FF0E-403B-AD2C-DD68A59C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88" y="0"/>
            <a:ext cx="8343224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BD3C22E-6588-46EF-9265-F751EB35CC1F}"/>
              </a:ext>
            </a:extLst>
          </p:cNvPr>
          <p:cNvSpPr/>
          <p:nvPr/>
        </p:nvSpPr>
        <p:spPr>
          <a:xfrm>
            <a:off x="6933862" y="361950"/>
            <a:ext cx="2152650" cy="895350"/>
          </a:xfrm>
          <a:prstGeom prst="wedgeRectCallout">
            <a:avLst>
              <a:gd name="adj1" fmla="val 74680"/>
              <a:gd name="adj2" fmla="val -5664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whether the tech is working online or offline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D350539-1CEF-4542-9588-5C5678315CDC}"/>
              </a:ext>
            </a:extLst>
          </p:cNvPr>
          <p:cNvSpPr/>
          <p:nvPr/>
        </p:nvSpPr>
        <p:spPr>
          <a:xfrm>
            <a:off x="3352800" y="552450"/>
            <a:ext cx="2152650" cy="5943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F616C-1CB4-424C-B507-13001467A1E5}"/>
              </a:ext>
            </a:extLst>
          </p:cNvPr>
          <p:cNvSpPr/>
          <p:nvPr/>
        </p:nvSpPr>
        <p:spPr>
          <a:xfrm>
            <a:off x="5695950" y="3000375"/>
            <a:ext cx="3486150" cy="990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displayed on the home screen can be added and removed at a project level</a:t>
            </a:r>
          </a:p>
        </p:txBody>
      </p:sp>
    </p:spTree>
    <p:extLst>
      <p:ext uri="{BB962C8B-B14F-4D97-AF65-F5344CB8AC3E}">
        <p14:creationId xmlns:p14="http://schemas.microsoft.com/office/powerpoint/2010/main" val="19633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7DB2B9-EECC-450A-ABB1-FD6DB3F9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20" y="0"/>
            <a:ext cx="734495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75EE71-21BE-4E08-944F-ECCD38DDF51D}"/>
              </a:ext>
            </a:extLst>
          </p:cNvPr>
          <p:cNvSpPr/>
          <p:nvPr/>
        </p:nvSpPr>
        <p:spPr>
          <a:xfrm>
            <a:off x="4448175" y="476250"/>
            <a:ext cx="5320304" cy="2152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423AF9D-FE47-4343-8189-DD55D19659A0}"/>
              </a:ext>
            </a:extLst>
          </p:cNvPr>
          <p:cNvSpPr/>
          <p:nvPr/>
        </p:nvSpPr>
        <p:spPr>
          <a:xfrm>
            <a:off x="647700" y="1104900"/>
            <a:ext cx="3228637" cy="895350"/>
          </a:xfrm>
          <a:prstGeom prst="wedgeRectCallout">
            <a:avLst>
              <a:gd name="adj1" fmla="val 66861"/>
              <a:gd name="adj2" fmla="val -321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chart displays active work order for the tech that can be filtered by work order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9EA58-9932-4D3E-9EA7-7130C15C2BC0}"/>
              </a:ext>
            </a:extLst>
          </p:cNvPr>
          <p:cNvSpPr/>
          <p:nvPr/>
        </p:nvSpPr>
        <p:spPr>
          <a:xfrm>
            <a:off x="4448175" y="2628900"/>
            <a:ext cx="5320304" cy="2152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48D73A-298D-4374-8B6A-4FB2A6FE5318}"/>
              </a:ext>
            </a:extLst>
          </p:cNvPr>
          <p:cNvSpPr/>
          <p:nvPr/>
        </p:nvSpPr>
        <p:spPr>
          <a:xfrm>
            <a:off x="4448175" y="4791075"/>
            <a:ext cx="5320304" cy="2152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98BC620-822F-4F6D-A1B3-8FCABB8EADB1}"/>
              </a:ext>
            </a:extLst>
          </p:cNvPr>
          <p:cNvSpPr/>
          <p:nvPr/>
        </p:nvSpPr>
        <p:spPr>
          <a:xfrm>
            <a:off x="1504950" y="3429000"/>
            <a:ext cx="2371387" cy="895350"/>
          </a:xfrm>
          <a:prstGeom prst="wedgeRectCallout">
            <a:avLst>
              <a:gd name="adj1" fmla="val 74482"/>
              <a:gd name="adj2" fmla="val -3111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Agenda view displays active bookings for that day by default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BF3734C-3F4F-4BDE-B480-C9B4F75CE9AD}"/>
              </a:ext>
            </a:extLst>
          </p:cNvPr>
          <p:cNvSpPr/>
          <p:nvPr/>
        </p:nvSpPr>
        <p:spPr>
          <a:xfrm>
            <a:off x="1133475" y="5867400"/>
            <a:ext cx="2742862" cy="895350"/>
          </a:xfrm>
          <a:prstGeom prst="wedgeRectCallout">
            <a:avLst>
              <a:gd name="adj1" fmla="val 72030"/>
              <a:gd name="adj2" fmla="val -3005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access to time off request, new requests can be submitted from here</a:t>
            </a:r>
          </a:p>
        </p:txBody>
      </p:sp>
    </p:spTree>
    <p:extLst>
      <p:ext uri="{BB962C8B-B14F-4D97-AF65-F5344CB8AC3E}">
        <p14:creationId xmlns:p14="http://schemas.microsoft.com/office/powerpoint/2010/main" val="19204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C3693-A923-44B3-AF7A-708DFBCD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53"/>
            <a:ext cx="12192000" cy="67378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3372C9-74A4-4340-9F47-B92C25CA6A27}"/>
              </a:ext>
            </a:extLst>
          </p:cNvPr>
          <p:cNvSpPr/>
          <p:nvPr/>
        </p:nvSpPr>
        <p:spPr>
          <a:xfrm>
            <a:off x="7124700" y="533400"/>
            <a:ext cx="5067300" cy="6324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C8FD015-B074-4BE0-8E94-4D1E3572CCC9}"/>
              </a:ext>
            </a:extLst>
          </p:cNvPr>
          <p:cNvSpPr/>
          <p:nvPr/>
        </p:nvSpPr>
        <p:spPr>
          <a:xfrm>
            <a:off x="2581275" y="3429000"/>
            <a:ext cx="3228637" cy="2181225"/>
          </a:xfrm>
          <a:prstGeom prst="wedgeRectCallout">
            <a:avLst>
              <a:gd name="adj1" fmla="val 89577"/>
              <a:gd name="adj2" fmla="val -2388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a booking is selected, the work order associated with the booking can be drilled into to provide access to tasks, products, and services.  Agent can even capture a customer signature from the record.  </a:t>
            </a:r>
          </a:p>
        </p:txBody>
      </p:sp>
    </p:spTree>
    <p:extLst>
      <p:ext uri="{BB962C8B-B14F-4D97-AF65-F5344CB8AC3E}">
        <p14:creationId xmlns:p14="http://schemas.microsoft.com/office/powerpoint/2010/main" val="5441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3298E-8423-47A6-A389-F1A5837C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88" y="0"/>
            <a:ext cx="8343224" cy="68580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ECBD7F5-78E0-4853-B7C4-534B85EA81B3}"/>
              </a:ext>
            </a:extLst>
          </p:cNvPr>
          <p:cNvSpPr/>
          <p:nvPr/>
        </p:nvSpPr>
        <p:spPr>
          <a:xfrm>
            <a:off x="2619037" y="990600"/>
            <a:ext cx="2152650" cy="895350"/>
          </a:xfrm>
          <a:prstGeom prst="wedgeRectCallout">
            <a:avLst>
              <a:gd name="adj1" fmla="val 62291"/>
              <a:gd name="adj2" fmla="val -1162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displayed on the map can be filtered as needed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7F5FF8-4800-432C-B7C2-96433C2B27FF}"/>
              </a:ext>
            </a:extLst>
          </p:cNvPr>
          <p:cNvSpPr/>
          <p:nvPr/>
        </p:nvSpPr>
        <p:spPr>
          <a:xfrm>
            <a:off x="6781462" y="5867400"/>
            <a:ext cx="3486150" cy="990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provides access to Accounts, Bookings, and Work Orders based on the technicians GPS location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D9E2B83-614C-4314-84A8-ACA65D4649CF}"/>
              </a:ext>
            </a:extLst>
          </p:cNvPr>
          <p:cNvSpPr/>
          <p:nvPr/>
        </p:nvSpPr>
        <p:spPr>
          <a:xfrm>
            <a:off x="6781462" y="1066800"/>
            <a:ext cx="3486150" cy="895350"/>
          </a:xfrm>
          <a:prstGeom prst="wedgeRectCallout">
            <a:avLst>
              <a:gd name="adj1" fmla="val -36740"/>
              <a:gd name="adj2" fmla="val -8962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control lets technicians search for specific records.</a:t>
            </a:r>
          </a:p>
        </p:txBody>
      </p:sp>
    </p:spTree>
    <p:extLst>
      <p:ext uri="{BB962C8B-B14F-4D97-AF65-F5344CB8AC3E}">
        <p14:creationId xmlns:p14="http://schemas.microsoft.com/office/powerpoint/2010/main" val="403947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15BFE-DE04-4AFE-8C48-A44C0B3F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3" y="0"/>
            <a:ext cx="10177434" cy="68580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EFB93A9-87B1-4805-83AF-B7CB1CACE705}"/>
              </a:ext>
            </a:extLst>
          </p:cNvPr>
          <p:cNvSpPr/>
          <p:nvPr/>
        </p:nvSpPr>
        <p:spPr>
          <a:xfrm>
            <a:off x="3038475" y="514350"/>
            <a:ext cx="2847975" cy="895350"/>
          </a:xfrm>
          <a:prstGeom prst="wedgeRectCallout">
            <a:avLst>
              <a:gd name="adj1" fmla="val 81760"/>
              <a:gd name="adj2" fmla="val -7473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time off requests can be added directly from the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43314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AD8565-4ADE-4FEA-AADE-CCA963D8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632"/>
            <a:ext cx="12192000" cy="4010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EB1708-B437-4376-BFBF-857F8BFD7D7C}"/>
              </a:ext>
            </a:extLst>
          </p:cNvPr>
          <p:cNvSpPr/>
          <p:nvPr/>
        </p:nvSpPr>
        <p:spPr>
          <a:xfrm>
            <a:off x="77343" y="4892802"/>
            <a:ext cx="1650873" cy="447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6D909B-F0CA-4508-B819-7A3255BB43EF}"/>
              </a:ext>
            </a:extLst>
          </p:cNvPr>
          <p:cNvCxnSpPr>
            <a:cxnSpLocks/>
          </p:cNvCxnSpPr>
          <p:nvPr/>
        </p:nvCxnSpPr>
        <p:spPr>
          <a:xfrm flipH="1">
            <a:off x="1600200" y="4998339"/>
            <a:ext cx="704088" cy="773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680D5B-5CAD-4D4A-AB72-D043B6FF454B}"/>
              </a:ext>
            </a:extLst>
          </p:cNvPr>
          <p:cNvSpPr/>
          <p:nvPr/>
        </p:nvSpPr>
        <p:spPr>
          <a:xfrm>
            <a:off x="2258568" y="4800600"/>
            <a:ext cx="5221224" cy="5394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access to previous versions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22782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13207-60F4-469F-923D-F7600AC6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43" y="2252809"/>
            <a:ext cx="1685714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233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Dave Beasley</cp:lastModifiedBy>
  <cp:revision>12</cp:revision>
  <dcterms:created xsi:type="dcterms:W3CDTF">2018-11-16T19:31:18Z</dcterms:created>
  <dcterms:modified xsi:type="dcterms:W3CDTF">2019-05-30T13:59:14Z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2019-05-30T13:58:16.1526746Z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a48f2e7a-4b1d-4143-a259-1d01a67e1763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