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DB9B-458C-4437-9022-C486D13485ED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F4A3A-A8FA-4102-BA6A-202ADFED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CFE1-3C79-4F4D-9498-9191685A65FE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6FA8-20FA-4E2F-A1CC-ED0B4EFF8CCA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0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CE58-72A7-4305-8B59-DA7AB7A126D9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7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4C7E-07F2-440A-8B58-E64EE4A229D7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12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7CC9-8F87-4CA5-BDBA-397F3EAA0018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6D0D-E8E2-412B-B40C-31048EEFFD3A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2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808-34B2-4F35-B444-77C0422930A2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5C7-093F-4F2A-960F-6A5EA65F0DBD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7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44B0-4654-4F74-A8EF-75939CF9270C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0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2226-9995-4023-BAC4-D07098469F30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1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2EC-B5EA-4FB8-B3D0-422807D12006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6FC-C119-4584-B19C-85F1D0F933AC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F613-26AB-49E6-855A-C826B24B52FE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EE6C-999D-430F-A381-642D707DFFC0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9C88-04E0-4AE5-9989-1F07CE748C96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5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5A8A-D949-47A7-B1A3-448867999909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F989-D8AB-450E-9DFF-590280ED2C39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F4CFEB-E315-4085-A305-7136C9B7AD25}" type="datetime1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29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212890"/>
            <a:ext cx="6620968" cy="3329581"/>
          </a:xfrm>
        </p:spPr>
        <p:txBody>
          <a:bodyPr/>
          <a:lstStyle/>
          <a:p>
            <a:r>
              <a:rPr lang="en-US" sz="2800" dirty="0"/>
              <a:t>Monte Carlo Algorithm for Leakage Optimization Based on Input Vector Control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Yuan Cao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07633" cy="4195481"/>
          </a:xfrm>
        </p:spPr>
        <p:txBody>
          <a:bodyPr/>
          <a:lstStyle/>
          <a:p>
            <a:r>
              <a:rPr lang="en-US" dirty="0" smtClean="0"/>
              <a:t>Since only one bit is flipped, possibility of getting stuck</a:t>
            </a:r>
          </a:p>
          <a:p>
            <a:pPr lvl="1"/>
            <a:r>
              <a:rPr lang="en-US" dirty="0" smtClean="0"/>
              <a:t>T=0.5</a:t>
            </a:r>
            <a:endParaRPr lang="en-US" dirty="0"/>
          </a:p>
          <a:p>
            <a:pPr lvl="1"/>
            <a:r>
              <a:rPr lang="en-US" dirty="0" smtClean="0"/>
              <a:t>0000000011000000	10</a:t>
            </a:r>
          </a:p>
          <a:p>
            <a:pPr lvl="1"/>
            <a:r>
              <a:rPr lang="en-US" dirty="0" smtClean="0"/>
              <a:t>0000000010000000	15</a:t>
            </a:r>
          </a:p>
          <a:p>
            <a:pPr lvl="1"/>
            <a:r>
              <a:rPr lang="en-US" dirty="0" smtClean="0"/>
              <a:t>0000000001000000	15</a:t>
            </a:r>
          </a:p>
          <a:p>
            <a:pPr lvl="1"/>
            <a:r>
              <a:rPr lang="en-US" dirty="0" smtClean="0"/>
              <a:t>0000000000000000	8</a:t>
            </a:r>
          </a:p>
          <a:p>
            <a:r>
              <a:rPr lang="en-US" dirty="0" smtClean="0"/>
              <a:t>Solution: Do relaxation after several iterations</a:t>
            </a:r>
          </a:p>
          <a:p>
            <a:pPr lvl="1"/>
            <a:r>
              <a:rPr lang="en-US" dirty="0" smtClean="0"/>
              <a:t>Enumerate and try all possible two-bit flips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implemented in Java</a:t>
            </a:r>
          </a:p>
          <a:p>
            <a:pPr lvl="1"/>
            <a:r>
              <a:rPr lang="en-US" dirty="0" smtClean="0"/>
              <a:t>2535 lines of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NOT, AND, OR, NAND, NOR, XOR, FA, etc. tens of gates extracted from GSCLIB090 technology library.</a:t>
            </a:r>
          </a:p>
          <a:p>
            <a:r>
              <a:rPr lang="en-US" dirty="0" smtClean="0"/>
              <a:t>Tested on a number of benchmark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5" name="anim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0534" y="1656712"/>
            <a:ext cx="6576833" cy="49326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2626" y="128738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16-bit 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15979"/>
              </p:ext>
            </p:extLst>
          </p:nvPr>
        </p:nvGraphicFramePr>
        <p:xfrm>
          <a:off x="484710" y="2055303"/>
          <a:ext cx="8470755" cy="30634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81547"/>
                <a:gridCol w="846313"/>
                <a:gridCol w="716530"/>
                <a:gridCol w="1401432"/>
                <a:gridCol w="1089518"/>
                <a:gridCol w="1570476"/>
                <a:gridCol w="981547"/>
                <a:gridCol w="883392"/>
              </a:tblGrid>
              <a:tr h="634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Circuit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Inputs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Gate count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Min. Leakage(nA)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Time(s)</a:t>
                      </a:r>
                      <a:endParaRPr lang="en-US" sz="2400" kern="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(By bruteforcing)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Avg. annealing Leakage(nA)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Time(s)</a:t>
                      </a:r>
                      <a:endParaRPr lang="en-US" sz="2400" kern="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(By annealing)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Ratio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422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Adder-4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307.9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307.9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81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C17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35.4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35.4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81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C432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3360.6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3389.1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1.008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81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C880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383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9716.7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9815.9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81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C1355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546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11081.9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11081.9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927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C3540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1669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52588.5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52588.5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25.0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927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C6288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2416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75939.3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75939.3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2927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C7552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3512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1.05×10</a:t>
                      </a:r>
                      <a:r>
                        <a:rPr lang="en-US" sz="1400" kern="100" baseline="30000">
                          <a:effectLst/>
                        </a:rPr>
                        <a:t>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1.07×10</a:t>
                      </a:r>
                      <a:r>
                        <a:rPr lang="en-US" sz="1400" kern="100" baseline="30000">
                          <a:effectLst/>
                        </a:rPr>
                        <a:t>5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439.0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1.019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improved version of random search for input vector control is developed based on widely-used simulated annealing algorithm</a:t>
            </a:r>
          </a:p>
          <a:p>
            <a:endParaRPr lang="en-US" dirty="0"/>
          </a:p>
          <a:p>
            <a:r>
              <a:rPr lang="en-US" dirty="0" smtClean="0"/>
              <a:t>The effectiveness and validity of the algorithm is verified.</a:t>
            </a:r>
          </a:p>
          <a:p>
            <a:endParaRPr lang="en-US" dirty="0"/>
          </a:p>
          <a:p>
            <a:r>
              <a:rPr lang="en-US" dirty="0" smtClean="0"/>
              <a:t>Possible further improvements</a:t>
            </a:r>
          </a:p>
          <a:p>
            <a:pPr lvl="1"/>
            <a:r>
              <a:rPr lang="en-US" dirty="0" smtClean="0"/>
              <a:t>Use more efficient programming language such as C++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24" y="2922540"/>
            <a:ext cx="7055380" cy="140053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 --- Input Vector Control</a:t>
            </a:r>
          </a:p>
          <a:p>
            <a:endParaRPr lang="en-US" dirty="0"/>
          </a:p>
          <a:p>
            <a:r>
              <a:rPr lang="en-US" dirty="0" smtClean="0"/>
              <a:t>Random algorithm</a:t>
            </a:r>
          </a:p>
          <a:p>
            <a:endParaRPr lang="en-US" dirty="0"/>
          </a:p>
          <a:p>
            <a:r>
              <a:rPr lang="en-US" dirty="0" smtClean="0"/>
              <a:t>Results and Discussion</a:t>
            </a:r>
          </a:p>
          <a:p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Vector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06172"/>
            <a:ext cx="7458461" cy="464032"/>
          </a:xfrm>
        </p:spPr>
        <p:txBody>
          <a:bodyPr/>
          <a:lstStyle/>
          <a:p>
            <a:r>
              <a:rPr lang="en-US" dirty="0" smtClean="0"/>
              <a:t>A method for reducing leakage power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98556"/>
              </p:ext>
            </p:extLst>
          </p:nvPr>
        </p:nvGraphicFramePr>
        <p:xfrm>
          <a:off x="377071" y="3591307"/>
          <a:ext cx="3530039" cy="288061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20805"/>
                <a:gridCol w="910679"/>
                <a:gridCol w="898555"/>
              </a:tblGrid>
              <a:tr h="4548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Input vector(</a:t>
                      </a:r>
                      <a:r>
                        <a:rPr lang="en-US" sz="900" kern="100" dirty="0" err="1">
                          <a:effectLst/>
                        </a:rPr>
                        <a:t>A,B,Ci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Output(S,Co)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Leakage/nA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76.97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001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104.60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010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126.48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124.12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146.35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126.51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146.13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303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105.73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29180" y="2102177"/>
            <a:ext cx="1150070" cy="124433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005840" y="229108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05840" y="265430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05840" y="301752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479250" y="233934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479250" y="3002280"/>
            <a:ext cx="3233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040" y="211133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" y="24604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7797" y="279463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51202" y="2146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27959" y="279463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o</a:t>
            </a:r>
            <a:endParaRPr lang="en-US" dirty="0"/>
          </a:p>
        </p:txBody>
      </p:sp>
      <p:pic>
        <p:nvPicPr>
          <p:cNvPr id="1025" name="Picture 1" descr="F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940" y="3459163"/>
            <a:ext cx="4353877" cy="32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481320" y="2360719"/>
            <a:ext cx="743460" cy="54598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7480" y="2360719"/>
            <a:ext cx="743460" cy="54598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33640" y="2355264"/>
            <a:ext cx="743460" cy="54598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9800" y="2355263"/>
            <a:ext cx="743460" cy="54598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/>
          <p:cNvCxnSpPr>
            <a:stCxn id="20" idx="3"/>
            <a:endCxn id="21" idx="1"/>
          </p:cNvCxnSpPr>
          <p:nvPr/>
        </p:nvCxnSpPr>
        <p:spPr>
          <a:xfrm>
            <a:off x="5224780" y="2633711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50940" y="2628255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77100" y="2628255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03260" y="2628254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98620" y="2628254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552650" y="221424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865070" y="221424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88970" y="2213913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5901390" y="2213913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594810" y="2213913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907230" y="2213913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615890" y="2190701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928310" y="2190701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711700" y="304259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53180" y="304259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764020" y="3042596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7790260" y="3040012"/>
            <a:ext cx="282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32762" y="18369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840784" y="183160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48828" y="18027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856850" y="1797354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579307" y="18064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2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87329" y="180111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594586" y="177120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/>
              <a:t>3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902608" y="176584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/>
              <a:t>3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7772" y="312267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724451" y="312267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739638" y="312267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750970" y="310815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baseline="-25000" dirty="0"/>
              <a:t>3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907109" y="247436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 smtClean="0"/>
              <a:t>0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515417" y="2460494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/>
              <a:t>4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-42253" y="6462172"/>
            <a:ext cx="428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Result from Cadence GSCLIB090 ADDFXL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78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Pseudo-Boolean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n inputs = 2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 terms to be summed</a:t>
                </a:r>
              </a:p>
              <a:p>
                <a:endParaRPr lang="en-US" dirty="0"/>
              </a:p>
              <a:p>
                <a:r>
                  <a:rPr lang="en-US" dirty="0" smtClean="0"/>
                  <a:t>Impossible to </a:t>
                </a:r>
                <a:r>
                  <a:rPr lang="en-US" dirty="0" err="1" smtClean="0"/>
                  <a:t>bruteforce</a:t>
                </a:r>
                <a:r>
                  <a:rPr lang="en-US" dirty="0" smtClean="0"/>
                  <a:t> for large circuit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5202"/>
          </a:xfrm>
        </p:spPr>
        <p:txBody>
          <a:bodyPr/>
          <a:lstStyle/>
          <a:p>
            <a:r>
              <a:rPr lang="en-US" sz="3600" dirty="0" smtClean="0"/>
              <a:t>Finding the best input vector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392525"/>
            <a:ext cx="6711654" cy="497779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NP-Complete problem</a:t>
            </a:r>
          </a:p>
          <a:p>
            <a:pPr lvl="1"/>
            <a:r>
              <a:rPr lang="en-US" dirty="0" smtClean="0"/>
              <a:t>Heuristic algorithm</a:t>
            </a:r>
          </a:p>
          <a:p>
            <a:pPr lvl="1"/>
            <a:r>
              <a:rPr lang="en-US" dirty="0" smtClean="0"/>
              <a:t>Random search</a:t>
            </a:r>
          </a:p>
          <a:p>
            <a:endParaRPr lang="en-US" dirty="0"/>
          </a:p>
          <a:p>
            <a:r>
              <a:rPr lang="en-US" dirty="0" smtClean="0"/>
              <a:t>Existing Algorithms</a:t>
            </a:r>
          </a:p>
          <a:p>
            <a:pPr lvl="1"/>
            <a:r>
              <a:rPr lang="en-US" dirty="0" smtClean="0"/>
              <a:t>Linear programming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2</a:t>
            </a:r>
            <a:r>
              <a:rPr lang="en-US" altLang="zh-CN" dirty="0" smtClean="0"/>
              <a:t>-SAT</a:t>
            </a:r>
          </a:p>
          <a:p>
            <a:pPr lvl="1"/>
            <a:r>
              <a:rPr lang="en-US" dirty="0" smtClean="0"/>
              <a:t>Random searching</a:t>
            </a:r>
          </a:p>
          <a:p>
            <a:pPr lvl="1"/>
            <a:endParaRPr lang="en-US" dirty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Sub-optimal result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229181" cy="4195481"/>
          </a:xfrm>
        </p:spPr>
        <p:txBody>
          <a:bodyPr/>
          <a:lstStyle/>
          <a:p>
            <a:r>
              <a:rPr lang="en-US" dirty="0" smtClean="0"/>
              <a:t>A large class of algorithms based on random numbers</a:t>
            </a:r>
          </a:p>
          <a:p>
            <a:endParaRPr lang="en-US" dirty="0" smtClean="0"/>
          </a:p>
          <a:p>
            <a:r>
              <a:rPr lang="en-US" dirty="0" smtClean="0"/>
              <a:t>Crude and simple, but can be sometimes effective</a:t>
            </a:r>
          </a:p>
          <a:p>
            <a:endParaRPr lang="en-US" dirty="0"/>
          </a:p>
          <a:p>
            <a:r>
              <a:rPr lang="en-US" dirty="0" smtClean="0"/>
              <a:t>Simplest random search: </a:t>
            </a:r>
          </a:p>
          <a:p>
            <a:pPr lvl="1"/>
            <a:r>
              <a:rPr lang="en-US" dirty="0" smtClean="0"/>
              <a:t>n=64 inputs</a:t>
            </a:r>
            <a:endParaRPr lang="en-US" dirty="0"/>
          </a:p>
          <a:p>
            <a:pPr lvl="1"/>
            <a:r>
              <a:rPr lang="en-US" dirty="0" smtClean="0"/>
              <a:t>Number of state N=1.845×10</a:t>
            </a:r>
            <a:r>
              <a:rPr lang="en-US" baseline="30000" dirty="0" smtClean="0"/>
              <a:t>19</a:t>
            </a:r>
            <a:endParaRPr lang="en-US" dirty="0" smtClean="0"/>
          </a:p>
          <a:p>
            <a:pPr lvl="1"/>
            <a:r>
              <a:rPr lang="en-US" dirty="0" smtClean="0"/>
              <a:t>Random search ~10</a:t>
            </a:r>
            <a:r>
              <a:rPr lang="en-US" baseline="30000" dirty="0"/>
              <a:t>8</a:t>
            </a:r>
            <a:r>
              <a:rPr lang="en-US" dirty="0" smtClean="0"/>
              <a:t>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42" y="363158"/>
            <a:ext cx="7394389" cy="700265"/>
          </a:xfrm>
        </p:spPr>
        <p:txBody>
          <a:bodyPr/>
          <a:lstStyle/>
          <a:p>
            <a:r>
              <a:rPr lang="en-US" sz="3200" dirty="0" smtClean="0"/>
              <a:t>Improvement: Simulated Annealing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409" y="1301085"/>
            <a:ext cx="6711654" cy="1005235"/>
          </a:xfrm>
        </p:spPr>
        <p:txBody>
          <a:bodyPr/>
          <a:lstStyle/>
          <a:p>
            <a:r>
              <a:rPr lang="en-US" dirty="0" smtClean="0"/>
              <a:t>Analogue of thermodynamics problem</a:t>
            </a:r>
          </a:p>
          <a:p>
            <a:r>
              <a:rPr lang="en-US" dirty="0" smtClean="0"/>
              <a:t>Temperature </a:t>
            </a:r>
            <a:r>
              <a:rPr lang="en-US" i="1" dirty="0" smtClean="0"/>
              <a:t>T</a:t>
            </a:r>
            <a:r>
              <a:rPr lang="en-US" dirty="0" smtClean="0"/>
              <a:t>: characterizes the randomness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" y="3398825"/>
            <a:ext cx="8139637" cy="26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433165"/>
            <a:ext cx="7045564" cy="6394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Hierarchical model for simulating combinational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6960" y="2580639"/>
            <a:ext cx="197831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" y="2580639"/>
            <a:ext cx="7040880" cy="354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8552"/>
              </p:ext>
            </p:extLst>
          </p:nvPr>
        </p:nvGraphicFramePr>
        <p:xfrm>
          <a:off x="7040880" y="5565371"/>
          <a:ext cx="1879024" cy="1067749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677297"/>
                <a:gridCol w="562098"/>
                <a:gridCol w="639629"/>
              </a:tblGrid>
              <a:tr h="2912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Input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Output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Leakage/</a:t>
                      </a:r>
                      <a:r>
                        <a:rPr lang="en-US" sz="900" kern="100" dirty="0" err="1">
                          <a:effectLst/>
                        </a:rPr>
                        <a:t>nA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194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00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1.37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194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01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28.92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194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10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52.53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  <a:tr h="194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11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n-lt"/>
                          <a:ea typeface="+mn-ea"/>
                        </a:rPr>
                        <a:t>1.259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58560" y="586351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NAND</a:t>
            </a:r>
            <a:endParaRPr lang="en-US" sz="11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860007" y="5562600"/>
            <a:ext cx="1808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4" name="Group 23"/>
          <p:cNvGrpSpPr>
            <a:grpSpLocks/>
          </p:cNvGrpSpPr>
          <p:nvPr/>
        </p:nvGrpSpPr>
        <p:grpSpPr>
          <a:xfrm>
            <a:off x="107930" y="2313940"/>
            <a:ext cx="2454930" cy="2631440"/>
            <a:chOff x="199370" y="1452880"/>
            <a:chExt cx="2454930" cy="2631440"/>
          </a:xfrm>
        </p:grpSpPr>
        <p:sp>
          <p:nvSpPr>
            <p:cNvPr id="5" name="Rectangle 4"/>
            <p:cNvSpPr/>
            <p:nvPr/>
          </p:nvSpPr>
          <p:spPr>
            <a:xfrm>
              <a:off x="947420" y="1452880"/>
              <a:ext cx="1706880" cy="263144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Top-level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Circuit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661035" y="2977959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61035" y="3355244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61035" y="3732530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1035" y="2600674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1035" y="2223389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1035" y="1846104"/>
              <a:ext cx="286385" cy="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370" y="2103120"/>
              <a:ext cx="461665" cy="15621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Input Vector 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56825" y="1483072"/>
            <a:ext cx="56818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Minimize_Leakage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(C, n)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input[] = random(n);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leak = evaluate(input);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T</a:t>
            </a:r>
            <a:r>
              <a:rPr lang="en-US" sz="1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while(true){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index = random(n);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input[index].flip();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evaluate(input);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leak){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min_leak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save input vector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</a:t>
            </a:r>
            <a:r>
              <a:rPr lang="en-US" sz="1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-(</a:t>
            </a:r>
            <a:r>
              <a:rPr lang="en-US" sz="1400" baseline="30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-leak)/T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if(random()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leak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restore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input[index].flip();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(1 - a) * 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430</Words>
  <Application>Microsoft Office PowerPoint</Application>
  <PresentationFormat>On-screen Show (4:3)</PresentationFormat>
  <Paragraphs>257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PMingLiU</vt:lpstr>
      <vt:lpstr>SimSun</vt:lpstr>
      <vt:lpstr>Arial</vt:lpstr>
      <vt:lpstr>Calibri</vt:lpstr>
      <vt:lpstr>Cambria Math</vt:lpstr>
      <vt:lpstr>Century Gothic</vt:lpstr>
      <vt:lpstr>Courier New</vt:lpstr>
      <vt:lpstr>Times New Roman</vt:lpstr>
      <vt:lpstr>Wingdings 3</vt:lpstr>
      <vt:lpstr>Ion</vt:lpstr>
      <vt:lpstr>Monte Carlo Algorithm for Leakage Optimization Based on Input Vector Control</vt:lpstr>
      <vt:lpstr>Contents</vt:lpstr>
      <vt:lpstr>Input Vector Control</vt:lpstr>
      <vt:lpstr>Pseudo-Boolean function</vt:lpstr>
      <vt:lpstr>Finding the best input vector</vt:lpstr>
      <vt:lpstr>Random search</vt:lpstr>
      <vt:lpstr>Improvement: Simulated Annealing </vt:lpstr>
      <vt:lpstr>Simulation model</vt:lpstr>
      <vt:lpstr>Implementation</vt:lpstr>
      <vt:lpstr>Extra heuristics</vt:lpstr>
      <vt:lpstr>Results and Discussion</vt:lpstr>
      <vt:lpstr>Simulated Annealing</vt:lpstr>
      <vt:lpstr>Benchmark</vt:lpstr>
      <vt:lpstr>Conclusion</vt:lpstr>
      <vt:lpstr>Thanks!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caoyuan9642</dc:creator>
  <cp:lastModifiedBy>caoyuan9642</cp:lastModifiedBy>
  <cp:revision>66</cp:revision>
  <dcterms:created xsi:type="dcterms:W3CDTF">2014-12-02T22:09:27Z</dcterms:created>
  <dcterms:modified xsi:type="dcterms:W3CDTF">2014-12-03T22:59:50Z</dcterms:modified>
</cp:coreProperties>
</file>