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  <p:sldId id="411" r:id="rId5"/>
    <p:sldId id="412" r:id="rId6"/>
    <p:sldId id="413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64.xml"/><Relationship Id="rId8" Type="http://schemas.openxmlformats.org/officeDocument/2006/relationships/tags" Target="../tags/tag63.xml"/><Relationship Id="rId7" Type="http://schemas.openxmlformats.org/officeDocument/2006/relationships/tags" Target="../tags/tag62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image" Target="../media/image1.png"/><Relationship Id="rId2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1.xml"/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image" Target="../media/image2.png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tags" Target="../tags/tag33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1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38588"/>
            <a:ext cx="12192000" cy="291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接连接符 4"/>
          <p:cNvCxnSpPr/>
          <p:nvPr>
            <p:custDataLst>
              <p:tags r:id="rId4"/>
            </p:custDataLst>
          </p:nvPr>
        </p:nvCxnSpPr>
        <p:spPr>
          <a:xfrm flipH="1">
            <a:off x="0" y="2298700"/>
            <a:ext cx="2587625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>
            <p:custDataLst>
              <p:tags r:id="rId5"/>
            </p:custDataLst>
          </p:nvPr>
        </p:nvCxnSpPr>
        <p:spPr>
          <a:xfrm flipH="1" flipV="1">
            <a:off x="9605963" y="2298700"/>
            <a:ext cx="2587625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圆角 6"/>
          <p:cNvSpPr/>
          <p:nvPr>
            <p:custDataLst>
              <p:tags r:id="rId6"/>
            </p:custDataLst>
          </p:nvPr>
        </p:nvSpPr>
        <p:spPr>
          <a:xfrm>
            <a:off x="4900613" y="752475"/>
            <a:ext cx="2390775" cy="75565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7"/>
            </p:custDataLst>
          </p:nvPr>
        </p:nvSpPr>
        <p:spPr>
          <a:xfrm>
            <a:off x="2495600" y="1826578"/>
            <a:ext cx="7200800" cy="949878"/>
          </a:xfrm>
        </p:spPr>
        <p:txBody>
          <a:bodyPr>
            <a:normAutofit/>
          </a:bodyPr>
          <a:lstStyle>
            <a:lvl1pPr algn="ctr">
              <a:defRPr sz="48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noProof="1"/>
              <a:t>单击此处编辑标题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8"/>
            </p:custDataLst>
          </p:nvPr>
        </p:nvSpPr>
        <p:spPr>
          <a:xfrm>
            <a:off x="2495600" y="2826092"/>
            <a:ext cx="7200800" cy="46574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38588"/>
            <a:ext cx="12192000" cy="291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直接连接符 3"/>
          <p:cNvCxnSpPr/>
          <p:nvPr>
            <p:custDataLst>
              <p:tags r:id="rId4"/>
            </p:custDataLst>
          </p:nvPr>
        </p:nvCxnSpPr>
        <p:spPr>
          <a:xfrm flipH="1">
            <a:off x="0" y="2995613"/>
            <a:ext cx="2587625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>
            <p:custDataLst>
              <p:tags r:id="rId5"/>
            </p:custDataLst>
          </p:nvPr>
        </p:nvCxnSpPr>
        <p:spPr>
          <a:xfrm flipH="1" flipV="1">
            <a:off x="9605963" y="2995613"/>
            <a:ext cx="2587625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2726808" y="2313806"/>
            <a:ext cx="6738385" cy="1448117"/>
          </a:xfrm>
        </p:spPr>
        <p:txBody>
          <a:bodyPr rIns="25400" rtlCol="0" anchor="ctr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0" i="0" u="none" strike="noStrike" kern="1200" cap="none" spc="600" normalizeH="0" baseline="0" noProof="1" dirty="0">
                <a:solidFill>
                  <a:schemeClr val="tx2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noProof="1">
                <a:sym typeface="+mn-ea"/>
              </a:rPr>
              <a:t>编辑标题</a:t>
            </a:r>
            <a:endParaRPr noProof="1">
              <a:sym typeface="+mn-ea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1F416EC6-90A0-4FF7-BF22-87F915FB23B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rtlCol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lang="zh-CN" altLang="en-US" noProof="1">
                <a:sym typeface="+mn-ea"/>
              </a:rPr>
              <a:t>单击此处编辑母版文本样式</a:t>
            </a:r>
            <a:endParaRPr lang="zh-CN" altLang="en-US" noProof="1">
              <a:sym typeface="+mn-ea"/>
            </a:endParaRPr>
          </a:p>
          <a:p>
            <a:pPr lvl="1"/>
            <a:r>
              <a:rPr lang="zh-CN" altLang="en-US" noProof="1">
                <a:sym typeface="+mn-ea"/>
              </a:rPr>
              <a:t>第二级</a:t>
            </a:r>
            <a:endParaRPr lang="zh-CN" altLang="en-US" noProof="1">
              <a:sym typeface="+mn-ea"/>
            </a:endParaRPr>
          </a:p>
          <a:p>
            <a:pPr lvl="2"/>
            <a:r>
              <a:rPr lang="zh-CN" altLang="en-US" noProof="1">
                <a:sym typeface="+mn-ea"/>
              </a:rPr>
              <a:t>第三级</a:t>
            </a:r>
            <a:endParaRPr lang="zh-CN" altLang="en-US" noProof="1">
              <a:sym typeface="+mn-ea"/>
            </a:endParaRPr>
          </a:p>
          <a:p>
            <a:pPr lvl="3"/>
            <a:r>
              <a:rPr lang="zh-CN" altLang="en-US" noProof="1">
                <a:sym typeface="+mn-ea"/>
              </a:rPr>
              <a:t>第四级</a:t>
            </a:r>
            <a:endParaRPr lang="zh-CN" altLang="en-US" noProof="1">
              <a:sym typeface="+mn-ea"/>
            </a:endParaRPr>
          </a:p>
          <a:p>
            <a:pPr lvl="4"/>
            <a:r>
              <a:rPr lang="zh-CN" altLang="en-US"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3038475" y="2284413"/>
            <a:ext cx="6115050" cy="7667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pic>
        <p:nvPicPr>
          <p:cNvPr id="5" name="Picture 3" descr="D:\Desktop\素材\素描城市.pn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4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228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831850" y="3373606"/>
            <a:ext cx="10515600" cy="1061467"/>
          </a:xfrm>
        </p:spPr>
        <p:txBody>
          <a:bodyPr>
            <a:normAutofit/>
          </a:bodyPr>
          <a:lstStyle>
            <a:lvl1pPr algn="ctr">
              <a:defRPr sz="48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noProof="1"/>
              <a:t>单击此处编辑标题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2207568" y="4527773"/>
            <a:ext cx="7776864" cy="106146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单击此处编辑文本</a:t>
            </a:r>
            <a:endParaRPr lang="zh-CN" altLang="en-US" noProof="1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DFCB4D56-782D-442B-9B32-0BC325ED746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lang="zh-CN" altLang="en-US" noProof="1">
                <a:sym typeface="+mn-ea"/>
              </a:rPr>
              <a:t>单击此处编辑母版文本样式</a:t>
            </a:r>
            <a:endParaRPr lang="zh-CN" altLang="en-US" noProof="1">
              <a:sym typeface="+mn-ea"/>
            </a:endParaRPr>
          </a:p>
          <a:p>
            <a:pPr lvl="1"/>
            <a:r>
              <a:rPr lang="zh-CN" altLang="en-US" noProof="1">
                <a:sym typeface="+mn-ea"/>
              </a:rPr>
              <a:t>第二级</a:t>
            </a:r>
            <a:endParaRPr lang="zh-CN" altLang="en-US" noProof="1">
              <a:sym typeface="+mn-ea"/>
            </a:endParaRPr>
          </a:p>
          <a:p>
            <a:pPr lvl="2"/>
            <a:r>
              <a:rPr lang="zh-CN" altLang="en-US" noProof="1">
                <a:sym typeface="+mn-ea"/>
              </a:rPr>
              <a:t>第三级</a:t>
            </a:r>
            <a:endParaRPr lang="zh-CN" altLang="en-US" noProof="1">
              <a:sym typeface="+mn-ea"/>
            </a:endParaRPr>
          </a:p>
          <a:p>
            <a:pPr lvl="3"/>
            <a:r>
              <a:rPr lang="zh-CN" altLang="en-US" noProof="1">
                <a:sym typeface="+mn-ea"/>
              </a:rPr>
              <a:t>第四级</a:t>
            </a:r>
            <a:endParaRPr lang="zh-CN" altLang="en-US" noProof="1">
              <a:sym typeface="+mn-ea"/>
            </a:endParaRPr>
          </a:p>
          <a:p>
            <a:pPr lvl="4"/>
            <a:r>
              <a:rPr lang="zh-CN" altLang="en-US"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tIns="38100" rIns="76200" bIns="3810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单击此处编辑文本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lang="zh-CN" altLang="en-US" noProof="1">
                <a:sym typeface="+mn-ea"/>
              </a:rPr>
              <a:t>单击此处编辑母版文本样式</a:t>
            </a:r>
            <a:endParaRPr lang="zh-CN" altLang="en-US" noProof="1">
              <a:sym typeface="+mn-ea"/>
            </a:endParaRPr>
          </a:p>
          <a:p>
            <a:pPr lvl="1"/>
            <a:r>
              <a:rPr lang="zh-CN" altLang="en-US" noProof="1">
                <a:sym typeface="+mn-ea"/>
              </a:rPr>
              <a:t>第二级</a:t>
            </a:r>
            <a:endParaRPr lang="zh-CN" altLang="en-US" noProof="1">
              <a:sym typeface="+mn-ea"/>
            </a:endParaRPr>
          </a:p>
          <a:p>
            <a:pPr lvl="2"/>
            <a:r>
              <a:rPr lang="zh-CN" altLang="en-US" noProof="1">
                <a:sym typeface="+mn-ea"/>
              </a:rPr>
              <a:t>第三级</a:t>
            </a:r>
            <a:endParaRPr lang="zh-CN" altLang="en-US" noProof="1">
              <a:sym typeface="+mn-ea"/>
            </a:endParaRPr>
          </a:p>
          <a:p>
            <a:pPr lvl="3"/>
            <a:r>
              <a:rPr lang="zh-CN" altLang="en-US" noProof="1">
                <a:sym typeface="+mn-ea"/>
              </a:rPr>
              <a:t>第四级</a:t>
            </a:r>
            <a:endParaRPr lang="zh-CN" altLang="en-US" noProof="1">
              <a:sym typeface="+mn-ea"/>
            </a:endParaRPr>
          </a:p>
          <a:p>
            <a:pPr lvl="4"/>
            <a:r>
              <a:rPr lang="zh-CN" altLang="en-US"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tIns="38100" rIns="76200" bIns="381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noProof="1">
                <a:sym typeface="+mn-ea"/>
              </a:rPr>
              <a:t>单击此处编辑文本</a:t>
            </a:r>
            <a:endParaRPr noProof="1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lang="zh-CN" altLang="en-US" noProof="1">
                <a:sym typeface="+mn-ea"/>
              </a:rPr>
              <a:t>单击此处编辑母版文本样式</a:t>
            </a:r>
            <a:endParaRPr lang="zh-CN" altLang="en-US" noProof="1">
              <a:sym typeface="+mn-ea"/>
            </a:endParaRPr>
          </a:p>
          <a:p>
            <a:pPr lvl="1"/>
            <a:r>
              <a:rPr lang="zh-CN" altLang="en-US" noProof="1">
                <a:sym typeface="+mn-ea"/>
              </a:rPr>
              <a:t>第二级</a:t>
            </a:r>
            <a:endParaRPr lang="zh-CN" altLang="en-US" noProof="1">
              <a:sym typeface="+mn-ea"/>
            </a:endParaRPr>
          </a:p>
          <a:p>
            <a:pPr lvl="2"/>
            <a:r>
              <a:rPr lang="zh-CN" altLang="en-US" noProof="1">
                <a:sym typeface="+mn-ea"/>
              </a:rPr>
              <a:t>第三级</a:t>
            </a:r>
            <a:endParaRPr lang="zh-CN" altLang="en-US" noProof="1">
              <a:sym typeface="+mn-ea"/>
            </a:endParaRPr>
          </a:p>
          <a:p>
            <a:pPr lvl="3"/>
            <a:r>
              <a:rPr lang="zh-CN" altLang="en-US" noProof="1">
                <a:sym typeface="+mn-ea"/>
              </a:rPr>
              <a:t>第四级</a:t>
            </a:r>
            <a:endParaRPr lang="zh-CN" altLang="en-US" noProof="1">
              <a:sym typeface="+mn-ea"/>
            </a:endParaRPr>
          </a:p>
          <a:p>
            <a:pPr lvl="4"/>
            <a:r>
              <a:rPr lang="zh-CN" altLang="en-US"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lang="zh-CN" altLang="en-US" noProof="1">
                <a:sym typeface="+mn-ea"/>
              </a:rPr>
              <a:t>单击图标添加图片</a:t>
            </a:r>
            <a:endParaRPr noProof="1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单击此处编辑母版文本样式</a:t>
            </a:r>
            <a:endParaRPr lang="zh-CN" altLang="en-US" noProof="1">
              <a:sym typeface="+mn-ea"/>
            </a:endParaRP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rtlCol="0" anchor="ctr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70.xml"/><Relationship Id="rId16" Type="http://schemas.openxmlformats.org/officeDocument/2006/relationships/tags" Target="../tags/tag69.xml"/><Relationship Id="rId15" Type="http://schemas.openxmlformats.org/officeDocument/2006/relationships/tags" Target="../tags/tag68.xml"/><Relationship Id="rId14" Type="http://schemas.openxmlformats.org/officeDocument/2006/relationships/tags" Target="../tags/tag67.xml"/><Relationship Id="rId13" Type="http://schemas.openxmlformats.org/officeDocument/2006/relationships/tags" Target="../tags/tag66.xml"/><Relationship Id="rId12" Type="http://schemas.openxmlformats.org/officeDocument/2006/relationships/tags" Target="../tags/tag65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  <p:custDataLst>
              <p:tags r:id="rId12"/>
            </p:custDataLst>
          </p:nvPr>
        </p:nvSpPr>
        <p:spPr bwMode="auto">
          <a:xfrm>
            <a:off x="669925" y="442913"/>
            <a:ext cx="108521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600" tIns="38100" rIns="76200" bIns="38100" numCol="1" anchor="t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  <p:custDataLst>
              <p:tags r:id="rId13"/>
            </p:custDataLst>
          </p:nvPr>
        </p:nvSpPr>
        <p:spPr bwMode="auto">
          <a:xfrm>
            <a:off x="669925" y="952500"/>
            <a:ext cx="10852150" cy="538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600" tIns="0" rIns="82550" bIns="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475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noProof="1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noProof="1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kern="1200" spc="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228600" indent="-228600" algn="l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1600" kern="1200" spc="15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kern="1200" spc="15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kern="1200" spc="15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kern="1200" spc="15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kern="1200" spc="15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ags" Target="../tags/tag7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sas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Yue Cao-Swap rate PCA analysis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ICE swap rate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The ICE Swap Rate® (formerly known as ISDAFIX) is recognised as the principal global benchmark for swap rates and spreads for interest rate swaps.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The ICE Swap Rate represents the mid-price for interest rate swaps (the fixed leg) and swap spreads (the applicable mid-price minus a corresponding specified government bond yield), in various specified currencies and tenors and at particular specified times of the day.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135" y="6489700"/>
            <a:ext cx="55727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https://www.theice.com/iba/ice-swap-rate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PCA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zh-CN" altLang="en-US" sz="2400"/>
              <a:t>Principal component analysis (PCA) is the process of computing the principal components and using them to perform a change of basis on the data, sometimes using only the first few principal components and ignoring the rest.</a:t>
            </a:r>
            <a:endParaRPr lang="zh-CN" altLang="en-US" sz="2400"/>
          </a:p>
          <a:p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184150" y="6341110"/>
            <a:ext cx="64763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https://en.wikipedia.org/wiki/Principal_component_analysis</a:t>
            </a:r>
            <a:endParaRPr lang="zh-CN" altLang="en-US"/>
          </a:p>
        </p:txBody>
      </p:sp>
      <p:pic>
        <p:nvPicPr>
          <p:cNvPr id="6" name="图片 5" descr="GaussianScatterPCA.sv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44390" y="3173095"/>
            <a:ext cx="2764790" cy="27647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Workflow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57" y="1382403"/>
            <a:ext cx="10852237" cy="5388907"/>
          </a:xfrm>
        </p:spPr>
        <p:txBody>
          <a:bodyPr/>
          <a:p>
            <a:r>
              <a:rPr lang="en-US" altLang="zh-CN"/>
              <a:t>Download the data from Fred</a:t>
            </a:r>
            <a:endParaRPr lang="en-US" altLang="zh-CN"/>
          </a:p>
          <a:p>
            <a:r>
              <a:rPr lang="en-US" altLang="zh-CN"/>
              <a:t>Clean the data</a:t>
            </a:r>
            <a:endParaRPr lang="en-US" altLang="zh-CN"/>
          </a:p>
          <a:p>
            <a:r>
              <a:rPr lang="en-US" altLang="zh-CN"/>
              <a:t>Basic analysis</a:t>
            </a:r>
            <a:endParaRPr lang="en-US" altLang="zh-CN"/>
          </a:p>
          <a:p>
            <a:r>
              <a:rPr lang="en-US" altLang="zh-CN"/>
              <a:t>PCA analysis</a:t>
            </a:r>
            <a:endParaRPr lang="en-US" altLang="zh-CN"/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Trend plot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6579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6579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TAG_VERSION" val="1.0"/>
  <p:tag name="KSO_WM_BEAUTIFY_FLAG" val="#wm#"/>
  <p:tag name="KSO_WM_COMBINE_RELATE_SLIDE_ID" val="custom925310_1"/>
  <p:tag name="KSO_WM_TEMPLATE_CATEGORY" val="custom"/>
  <p:tag name="KSO_WM_TEMPLATE_INDEX" val="20196579"/>
  <p:tag name="KSO_WM_TEMPLATE_SUBCATEGORY" val="0"/>
  <p:tag name="KSO_WM_TEMPLATE_THUMBS_INDEX" val="1"/>
</p:tagLst>
</file>

<file path=ppt/tags/tag71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自定义 4">
      <a:dk1>
        <a:srgbClr val="000000"/>
      </a:dk1>
      <a:lt1>
        <a:srgbClr val="FFFFFF"/>
      </a:lt1>
      <a:dk2>
        <a:srgbClr val="364048"/>
      </a:dk2>
      <a:lt2>
        <a:srgbClr val="8F7046"/>
      </a:lt2>
      <a:accent1>
        <a:srgbClr val="8F7046"/>
      </a:accent1>
      <a:accent2>
        <a:srgbClr val="C8AF92"/>
      </a:accent2>
      <a:accent3>
        <a:srgbClr val="C6BCB2"/>
      </a:accent3>
      <a:accent4>
        <a:srgbClr val="D7C9BC"/>
      </a:accent4>
      <a:accent5>
        <a:srgbClr val="364148"/>
      </a:accent5>
      <a:accent6>
        <a:srgbClr val="907046"/>
      </a:accent6>
      <a:hlink>
        <a:srgbClr val="D7C9BC"/>
      </a:hlink>
      <a:folHlink>
        <a:srgbClr val="BFBFB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871</Words>
  <Application>WPS 演示</Application>
  <PresentationFormat>宽屏</PresentationFormat>
  <Paragraphs>29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空白演示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无是公</cp:lastModifiedBy>
  <cp:revision>172</cp:revision>
  <dcterms:created xsi:type="dcterms:W3CDTF">2019-06-19T02:08:00Z</dcterms:created>
  <dcterms:modified xsi:type="dcterms:W3CDTF">2020-12-02T12:36:41Z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2052-11.1.0.10000</vt:lpwstr>
  </property>
</Properties>
</file>