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706"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358667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221203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2401194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235119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85234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198963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288483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376254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210765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328427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14225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5789A1-FA1D-4E3F-B6B9-5BA2AF3B4796}" type="datetimeFigureOut">
              <a:rPr lang="zh-CN" altLang="en-US" smtClean="0"/>
              <a:t>2023/11/30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385504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789A1-FA1D-4E3F-B6B9-5BA2AF3B4796}" type="datetimeFigureOut">
              <a:rPr lang="zh-CN" altLang="en-US" smtClean="0"/>
              <a:t>2023/11/30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D04D3-788A-4E19-84B0-FE7EF7466C62}" type="slidenum">
              <a:rPr lang="zh-CN" altLang="en-US" smtClean="0"/>
              <a:t>‹#›</a:t>
            </a:fld>
            <a:endParaRPr lang="zh-CN" altLang="en-US"/>
          </a:p>
        </p:txBody>
      </p:sp>
    </p:spTree>
    <p:extLst>
      <p:ext uri="{BB962C8B-B14F-4D97-AF65-F5344CB8AC3E}">
        <p14:creationId xmlns:p14="http://schemas.microsoft.com/office/powerpoint/2010/main" val="3585737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4.wmf"/><Relationship Id="rId12" Type="http://schemas.openxmlformats.org/officeDocument/2006/relationships/oleObject" Target="../embeddings/oleObject6.bin"/><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12.x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 Id="rId1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a:latin typeface="Cambria"/>
                <a:ea typeface="宋体"/>
              </a:rPr>
              <a:t>第</a:t>
            </a:r>
            <a:r>
              <a:rPr lang="en-US" altLang="zh-CN" b="1" i="0" u="none" strike="noStrike" baseline="0">
                <a:latin typeface="Cambria"/>
                <a:ea typeface="宋体"/>
              </a:rPr>
              <a:t>7</a:t>
            </a:r>
            <a:r>
              <a:rPr lang="zh-CN" altLang="en-US" b="1" i="0" u="none" strike="noStrike" baseline="0">
                <a:latin typeface="Cambria"/>
                <a:ea typeface="宋体"/>
              </a:rPr>
              <a:t>章  动态规划</a:t>
            </a:r>
            <a:endParaRPr lang="zh-CN" altLang="en-US" b="1" i="0" u="none" strike="noStrike" baseline="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dirty="0">
                <a:latin typeface="Cambria"/>
                <a:ea typeface="宋体"/>
              </a:rPr>
              <a:t>动态规划（</a:t>
            </a:r>
            <a:r>
              <a:rPr lang="en-US" altLang="zh-CN" b="1" i="0" u="none" strike="noStrike" kern="1400" baseline="0" dirty="0">
                <a:latin typeface="Cambria"/>
                <a:ea typeface="宋体"/>
              </a:rPr>
              <a:t>dynamic programming</a:t>
            </a:r>
            <a:r>
              <a:rPr lang="zh-CN" altLang="en-US" b="1" i="0" u="none" strike="noStrike" kern="1400" baseline="0" dirty="0">
                <a:latin typeface="Cambria"/>
                <a:ea typeface="宋体"/>
              </a:rPr>
              <a:t>，</a:t>
            </a:r>
            <a:r>
              <a:rPr lang="en-US" altLang="zh-CN" b="1" i="0" u="none" strike="noStrike" kern="1400" baseline="0" dirty="0">
                <a:latin typeface="Cambria"/>
                <a:ea typeface="宋体"/>
              </a:rPr>
              <a:t>DP</a:t>
            </a:r>
            <a:r>
              <a:rPr lang="zh-CN" altLang="en-US" b="1" i="0" u="none" strike="noStrike" kern="1400" baseline="0">
                <a:latin typeface="Cambria"/>
                <a:ea typeface="宋体"/>
              </a:rPr>
              <a:t>）是运筹学的一个分支，是解决多阶段决策过程最优化的一种方法，它把多变量复杂决策的问题进行分阶段决策，高效求解多个单变量的决策问题，许多问题用动态规划处理，比用线性规划或非线性规划处理更加有效，比如最短路径问题，设备维修换新问题，多阶段库存问题等，动态规划在现代企业管理，工农业生产中有着广泛的应用。</a:t>
            </a:r>
            <a:endParaRPr lang="zh-CN" altLang="en-US" b="1" i="0" u="none" strike="noStrike" kern="1400" baseline="0">
              <a:latin typeface="Times New Roman"/>
              <a:ea typeface="宋体"/>
            </a:endParaRPr>
          </a:p>
        </p:txBody>
      </p:sp>
    </p:spTree>
    <p:extLst>
      <p:ext uri="{BB962C8B-B14F-4D97-AF65-F5344CB8AC3E}">
        <p14:creationId xmlns:p14="http://schemas.microsoft.com/office/powerpoint/2010/main" val="187062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a:latin typeface="Cambria"/>
                <a:ea typeface="宋体"/>
              </a:rPr>
              <a:t>7.1  </a:t>
            </a:r>
            <a:r>
              <a:rPr lang="zh-CN" altLang="en-US" b="1" i="0" u="none" strike="noStrike" baseline="0">
                <a:latin typeface="Cambria"/>
                <a:ea typeface="宋体"/>
              </a:rPr>
              <a:t>多阶段决策问题</a:t>
            </a:r>
            <a:endParaRPr lang="zh-CN" altLang="en-US" b="1" i="0" u="none" strike="noStrike" baseline="0">
              <a:latin typeface="Times New Roman"/>
              <a:ea typeface="宋体"/>
            </a:endParaRPr>
          </a:p>
        </p:txBody>
      </p:sp>
      <p:sp>
        <p:nvSpPr>
          <p:cNvPr id="3" name="文本占位符 2"/>
          <p:cNvSpPr>
            <a:spLocks noGrp="1"/>
          </p:cNvSpPr>
          <p:nvPr>
            <p:ph type="body" idx="1"/>
          </p:nvPr>
        </p:nvSpPr>
        <p:spPr>
          <a:xfrm>
            <a:off x="457200" y="1600201"/>
            <a:ext cx="8291264" cy="3268960"/>
          </a:xfrm>
        </p:spPr>
        <p:txBody>
          <a:bodyPr>
            <a:normAutofit fontScale="77500" lnSpcReduction="20000"/>
          </a:bodyPr>
          <a:lstStyle/>
          <a:p>
            <a:pPr marR="0" lvl="0" rtl="0"/>
            <a:r>
              <a:rPr lang="zh-CN" altLang="en-US" b="1" i="0" u="none" strike="noStrike" kern="1400" baseline="0" dirty="0">
                <a:latin typeface="Cambria"/>
                <a:ea typeface="宋体"/>
              </a:rPr>
              <a:t>什么是多阶段决策问题呢？有这样一类问题，它可以从时间或者空间上将决策的过程分解为若干个相互联系的阶段，每个阶段都需要做出决策，当前阶段的决策往往会影响到下一个阶段的决策。我们把各阶段的决策构成一个决策序列，称为策略。因为每个阶段都有若干个决策可供选择，因为就有许多策略供我们选择。如何在这些策略中选择一个最优策略，这类问题就是多阶段决策问题。</a:t>
            </a:r>
          </a:p>
          <a:p>
            <a:pPr marR="0" lvl="0" rtl="0"/>
            <a:r>
              <a:rPr lang="zh-CN" altLang="en-US" b="1" i="0" u="none" strike="noStrike" kern="1400" baseline="0" dirty="0">
                <a:latin typeface="Cambria"/>
                <a:ea typeface="宋体"/>
              </a:rPr>
              <a:t>一个较常见的多阶段决策问题是网络最短路径问题，如图</a:t>
            </a:r>
            <a:r>
              <a:rPr lang="en-US" altLang="zh-CN" b="1" i="0" u="none" strike="noStrike" kern="1400" baseline="0" dirty="0">
                <a:latin typeface="Cambria"/>
                <a:ea typeface="宋体"/>
              </a:rPr>
              <a:t>7.1</a:t>
            </a:r>
            <a:r>
              <a:rPr lang="zh-CN" altLang="en-US" b="1" i="0" u="none" strike="noStrike" kern="1400" baseline="0" dirty="0">
                <a:latin typeface="Cambria"/>
                <a:ea typeface="宋体"/>
              </a:rPr>
              <a:t>所示。</a:t>
            </a:r>
          </a:p>
          <a:p>
            <a:pPr marR="0" lvl="0" rtl="0"/>
            <a:endParaRPr lang="zh-CN" altLang="en-US" b="1" i="0" u="none" strike="noStrike" kern="1400" baseline="0" dirty="0">
              <a:latin typeface="Times New Roman"/>
              <a:ea typeface="宋体"/>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804370"/>
            <a:ext cx="4038600" cy="1504950"/>
          </a:xfrm>
          <a:prstGeom prst="rect">
            <a:avLst/>
          </a:prstGeom>
          <a:noFill/>
          <a:ln>
            <a:noFill/>
          </a:ln>
        </p:spPr>
      </p:pic>
      <p:sp>
        <p:nvSpPr>
          <p:cNvPr id="5" name="矩形 4"/>
          <p:cNvSpPr/>
          <p:nvPr/>
        </p:nvSpPr>
        <p:spPr>
          <a:xfrm>
            <a:off x="3851920" y="6309320"/>
            <a:ext cx="2239716"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7.1  </a:t>
            </a:r>
            <a:r>
              <a:rPr lang="zh-CN" altLang="en-US" b="1" kern="1400" dirty="0">
                <a:latin typeface="Cambria"/>
              </a:rPr>
              <a:t>最短路径网络</a:t>
            </a:r>
            <a:endParaRPr lang="zh-CN" altLang="en-US" b="1" kern="1400" dirty="0">
              <a:latin typeface="Times New Roman"/>
            </a:endParaRPr>
          </a:p>
        </p:txBody>
      </p:sp>
    </p:spTree>
    <p:extLst>
      <p:ext uri="{BB962C8B-B14F-4D97-AF65-F5344CB8AC3E}">
        <p14:creationId xmlns:p14="http://schemas.microsoft.com/office/powerpoint/2010/main" val="350699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a:latin typeface="Cambria"/>
                <a:ea typeface="宋体"/>
              </a:rPr>
              <a:t>7</a:t>
            </a:r>
            <a:r>
              <a:rPr lang="en-US" altLang="zh-CN" b="1" i="0" u="none" strike="noStrike" baseline="0">
                <a:latin typeface="Times New Roman"/>
                <a:ea typeface="宋体"/>
              </a:rPr>
              <a:t>.</a:t>
            </a:r>
            <a:r>
              <a:rPr lang="en-US" altLang="zh-CN" b="1" i="0" u="none" strike="noStrike" baseline="0">
                <a:latin typeface="Cambria"/>
                <a:ea typeface="宋体"/>
              </a:rPr>
              <a:t>2</a:t>
            </a:r>
            <a:r>
              <a:rPr lang="zh-CN" altLang="en-US" b="1" i="0" u="none" strike="noStrike" baseline="0">
                <a:latin typeface="Cambria"/>
                <a:ea typeface="宋体"/>
              </a:rPr>
              <a:t>  动态规划基本概念</a:t>
            </a:r>
            <a:endParaRPr lang="zh-CN" altLang="en-US" b="1" i="0" u="none" strike="noStrike" baseline="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a:latin typeface="Cambria"/>
                <a:ea typeface="宋体"/>
              </a:rPr>
              <a:t>为方便建模和讨论，对动态规划的基本概念和符号做一些约定。</a:t>
            </a:r>
          </a:p>
          <a:p>
            <a:pPr marR="0" lvl="0" rtl="0"/>
            <a:r>
              <a:rPr lang="zh-CN" altLang="en-US" b="1" i="0" u="none" strike="noStrike" kern="1400" baseline="0">
                <a:latin typeface="Cambria"/>
                <a:ea typeface="宋体"/>
              </a:rPr>
              <a:t>（</a:t>
            </a:r>
            <a:r>
              <a:rPr lang="en-US" altLang="zh-CN" b="1" i="0" u="none" strike="noStrike" kern="1400" baseline="0">
                <a:latin typeface="Cambria"/>
                <a:ea typeface="宋体"/>
              </a:rPr>
              <a:t>1</a:t>
            </a:r>
            <a:r>
              <a:rPr lang="zh-CN" altLang="en-US" b="1" i="0" u="none" strike="noStrike" kern="1400" baseline="0">
                <a:latin typeface="Cambria"/>
                <a:ea typeface="宋体"/>
              </a:rPr>
              <a:t>）阶段</a:t>
            </a:r>
            <a:r>
              <a:rPr lang="en-US" altLang="zh-CN" b="1" i="0" u="none" strike="noStrike" kern="1400" baseline="0">
                <a:latin typeface="Cambria"/>
                <a:ea typeface="宋体"/>
              </a:rPr>
              <a:t>k</a:t>
            </a:r>
            <a:r>
              <a:rPr lang="zh-CN" altLang="en-US" b="1" i="0" u="none" strike="noStrike" kern="1400" baseline="0">
                <a:latin typeface="Cambria"/>
                <a:ea typeface="宋体"/>
              </a:rPr>
              <a:t>：（</a:t>
            </a:r>
            <a:r>
              <a:rPr lang="en-US" altLang="zh-CN" b="1" i="0" u="none" strike="noStrike" kern="1400" baseline="0">
                <a:latin typeface="Cambria"/>
                <a:ea typeface="宋体"/>
              </a:rPr>
              <a:t>2</a:t>
            </a:r>
            <a:r>
              <a:rPr lang="zh-CN" altLang="en-US" b="1" i="0" u="none" strike="noStrike" kern="1400" baseline="0">
                <a:latin typeface="Cambria"/>
                <a:ea typeface="宋体"/>
              </a:rPr>
              <a:t>）状态：（</a:t>
            </a:r>
            <a:r>
              <a:rPr lang="en-US" altLang="zh-CN" b="1" i="0" u="none" strike="noStrike" kern="1400" baseline="0">
                <a:latin typeface="Cambria"/>
                <a:ea typeface="宋体"/>
              </a:rPr>
              <a:t>3</a:t>
            </a:r>
            <a:r>
              <a:rPr lang="zh-CN" altLang="en-US" b="1" i="0" u="none" strike="noStrike" kern="1400" baseline="0">
                <a:latin typeface="Cambria"/>
                <a:ea typeface="宋体"/>
              </a:rPr>
              <a:t>）决策：（</a:t>
            </a:r>
            <a:r>
              <a:rPr lang="en-US" altLang="zh-CN" b="1" i="0" u="none" strike="noStrike" kern="1400" baseline="0">
                <a:latin typeface="Cambria"/>
                <a:ea typeface="宋体"/>
              </a:rPr>
              <a:t>4</a:t>
            </a:r>
            <a:r>
              <a:rPr lang="zh-CN" altLang="en-US" b="1" i="0" u="none" strike="noStrike" kern="1400" baseline="0">
                <a:latin typeface="Cambria"/>
                <a:ea typeface="宋体"/>
              </a:rPr>
              <a:t>）策略：（</a:t>
            </a:r>
            <a:r>
              <a:rPr lang="en-US" altLang="zh-CN" b="1" i="0" u="none" strike="noStrike" kern="1400" baseline="0">
                <a:latin typeface="Cambria"/>
                <a:ea typeface="宋体"/>
              </a:rPr>
              <a:t>5</a:t>
            </a:r>
            <a:r>
              <a:rPr lang="zh-CN" altLang="en-US" b="1" i="0" u="none" strike="noStrike" kern="1400" baseline="0">
                <a:latin typeface="Cambria"/>
                <a:ea typeface="宋体"/>
              </a:rPr>
              <a:t>）状态转移方程：（</a:t>
            </a:r>
            <a:r>
              <a:rPr lang="en-US" altLang="zh-CN" b="1" i="0" u="none" strike="noStrike" kern="1400" baseline="0">
                <a:latin typeface="Cambria"/>
                <a:ea typeface="宋体"/>
              </a:rPr>
              <a:t>6</a:t>
            </a:r>
            <a:r>
              <a:rPr lang="zh-CN" altLang="en-US" b="1" i="0" u="none" strike="noStrike" kern="1400" baseline="0">
                <a:latin typeface="Cambria"/>
                <a:ea typeface="宋体"/>
              </a:rPr>
              <a:t>）阶段指标函数：（</a:t>
            </a:r>
            <a:r>
              <a:rPr lang="en-US" altLang="zh-CN" b="1" i="0" u="none" strike="noStrike" kern="1400" baseline="0">
                <a:latin typeface="Cambria"/>
                <a:ea typeface="宋体"/>
              </a:rPr>
              <a:t>7</a:t>
            </a:r>
            <a:r>
              <a:rPr lang="zh-CN" altLang="en-US" b="1" i="0" u="none" strike="noStrike" kern="1400" baseline="0">
                <a:latin typeface="Cambria"/>
                <a:ea typeface="宋体"/>
              </a:rPr>
              <a:t>）最优指标函数：</a:t>
            </a:r>
          </a:p>
          <a:p>
            <a:pPr marR="0" lvl="0" rtl="0"/>
            <a:r>
              <a:rPr lang="zh-CN" altLang="en-US" b="1" i="0" u="none" strike="noStrike" kern="1400" baseline="0">
                <a:latin typeface="Cambria"/>
                <a:ea typeface="宋体"/>
              </a:rPr>
              <a:t>注意指标函数和阶段指标函数是不一样的。指标函数和最优指标函数通常有两种形式，分别是累加和累积形式。</a:t>
            </a:r>
            <a:endParaRPr lang="zh-CN" altLang="en-US" b="1" i="0" u="none" strike="noStrike" kern="1400" baseline="0">
              <a:latin typeface="Times New Roman"/>
              <a:ea typeface="宋体"/>
            </a:endParaRPr>
          </a:p>
        </p:txBody>
      </p:sp>
    </p:spTree>
    <p:extLst>
      <p:ext uri="{BB962C8B-B14F-4D97-AF65-F5344CB8AC3E}">
        <p14:creationId xmlns:p14="http://schemas.microsoft.com/office/powerpoint/2010/main" val="208832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dirty="0">
                <a:latin typeface="Cambria"/>
                <a:ea typeface="宋体"/>
              </a:rPr>
              <a:t>累加形式如下公式所示。</a:t>
            </a:r>
          </a:p>
          <a:p>
            <a:pPr marR="0" lvl="0" rtl="0"/>
            <a:endParaRPr lang="zh-CN" altLang="en-US" b="1" i="0" u="none" strike="noStrike" kern="1400" baseline="0" dirty="0">
              <a:latin typeface="Times New Roman"/>
              <a:ea typeface="宋体"/>
            </a:endParaRPr>
          </a:p>
          <a:p>
            <a:pPr marR="0" lvl="0" rtl="0"/>
            <a:r>
              <a:rPr lang="zh-CN" altLang="en-US" b="1" i="0" u="none" strike="noStrike" kern="1400" baseline="0" dirty="0">
                <a:latin typeface="Cambria"/>
                <a:ea typeface="宋体"/>
              </a:rPr>
              <a:t>累积形式如下公式所示。</a:t>
            </a:r>
          </a:p>
          <a:p>
            <a:pPr marR="0" lvl="0" rtl="0"/>
            <a:endParaRPr lang="zh-CN" altLang="en-US" b="1" i="0" u="none" strike="noStrike" kern="1400" baseline="0" dirty="0">
              <a:latin typeface="Times New Roman"/>
              <a:ea typeface="宋体"/>
            </a:endParaRPr>
          </a:p>
          <a:p>
            <a:pPr marR="0" lvl="0" rtl="0"/>
            <a:r>
              <a:rPr lang="zh-CN" altLang="en-US" b="1" i="0" u="none" strike="noStrike" kern="1400" baseline="0" dirty="0">
                <a:latin typeface="Cambria"/>
                <a:ea typeface="宋体"/>
              </a:rPr>
              <a:t>指标函数的最优值称为最有指标函数，记作        ，它表示从第</a:t>
            </a:r>
            <a:r>
              <a:rPr lang="en-US" altLang="zh-CN" b="1" i="0" u="none" strike="noStrike" kern="1400" baseline="0" dirty="0">
                <a:latin typeface="Cambria"/>
                <a:ea typeface="宋体"/>
              </a:rPr>
              <a:t>k</a:t>
            </a:r>
            <a:r>
              <a:rPr lang="zh-CN" altLang="en-US" b="1" i="0" u="none" strike="noStrike" kern="1400" baseline="0" dirty="0">
                <a:latin typeface="Cambria"/>
                <a:ea typeface="宋体"/>
              </a:rPr>
              <a:t>阶段由状态    开始到第</a:t>
            </a:r>
            <a:r>
              <a:rPr lang="en-US" altLang="zh-CN" b="1" i="0" u="none" strike="noStrike" kern="1400" baseline="0" dirty="0">
                <a:latin typeface="Cambria"/>
                <a:ea typeface="宋体"/>
              </a:rPr>
              <a:t>n</a:t>
            </a:r>
            <a:r>
              <a:rPr lang="zh-CN" altLang="en-US" b="1" i="0" u="none" strike="noStrike" kern="1400" baseline="0" dirty="0">
                <a:latin typeface="Cambria"/>
                <a:ea typeface="宋体"/>
              </a:rPr>
              <a:t>阶段终止状态的过程，所采取最优策略得到的指标函数值， 即：</a:t>
            </a:r>
          </a:p>
          <a:p>
            <a:pPr marR="0" lvl="0" rtl="0"/>
            <a:endParaRPr lang="zh-CN" altLang="en-US" b="1" i="0" u="none" strike="noStrike" kern="1400" baseline="0" dirty="0">
              <a:latin typeface="Times New Roman"/>
              <a:ea typeface="宋体"/>
            </a:endParaRPr>
          </a:p>
          <a:p>
            <a:pPr marR="0" lvl="0" rtl="0"/>
            <a:r>
              <a:rPr lang="zh-CN" altLang="en-US" b="1" i="0" u="none" strike="noStrike" kern="1400" baseline="0" dirty="0">
                <a:latin typeface="Cambria"/>
                <a:ea typeface="宋体"/>
              </a:rPr>
              <a:t>在不同的问题中，最优指标函数的定义是不同的，在最短路径问题中，   表 示从第</a:t>
            </a:r>
            <a:r>
              <a:rPr lang="en-US" altLang="zh-CN" b="1" i="0" u="none" strike="noStrike" kern="1400" baseline="0" dirty="0">
                <a:latin typeface="Cambria"/>
                <a:ea typeface="宋体"/>
              </a:rPr>
              <a:t>k</a:t>
            </a:r>
            <a:r>
              <a:rPr lang="zh-CN" altLang="en-US" b="1" i="0" u="none" strike="noStrike" kern="1400" baseline="0" dirty="0">
                <a:latin typeface="Cambria"/>
                <a:ea typeface="宋体"/>
              </a:rPr>
              <a:t>阶段的     状态到终点的距离。</a:t>
            </a:r>
            <a:endParaRPr lang="zh-CN" altLang="en-US" b="1" i="0" u="none" strike="noStrike" kern="1400" baseline="0" dirty="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58052612"/>
              </p:ext>
            </p:extLst>
          </p:nvPr>
        </p:nvGraphicFramePr>
        <p:xfrm>
          <a:off x="2267744" y="1916832"/>
          <a:ext cx="2981325" cy="438150"/>
        </p:xfrm>
        <a:graphic>
          <a:graphicData uri="http://schemas.openxmlformats.org/presentationml/2006/ole">
            <mc:AlternateContent xmlns:mc="http://schemas.openxmlformats.org/markup-compatibility/2006">
              <mc:Choice xmlns:v="urn:schemas-microsoft-com:vml" Requires="v">
                <p:oleObj r:id="rId2" imgW="2984500" imgH="444500" progId="Equation.DSMT4">
                  <p:embed/>
                </p:oleObj>
              </mc:Choice>
              <mc:Fallback>
                <p:oleObj r:id="rId2" imgW="2984500" imgH="4445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916832"/>
                        <a:ext cx="29813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29619282"/>
              </p:ext>
            </p:extLst>
          </p:nvPr>
        </p:nvGraphicFramePr>
        <p:xfrm>
          <a:off x="2339752" y="2780928"/>
          <a:ext cx="2990850" cy="390525"/>
        </p:xfrm>
        <a:graphic>
          <a:graphicData uri="http://schemas.openxmlformats.org/presentationml/2006/ole">
            <mc:AlternateContent xmlns:mc="http://schemas.openxmlformats.org/markup-compatibility/2006">
              <mc:Choice xmlns:v="urn:schemas-microsoft-com:vml" Requires="v">
                <p:oleObj r:id="rId4" imgW="2997200" imgH="393700" progId="Equation.DSMT4">
                  <p:embed/>
                </p:oleObj>
              </mc:Choice>
              <mc:Fallback>
                <p:oleObj r:id="rId4" imgW="2997200" imgH="3937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2780928"/>
                        <a:ext cx="29908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120501760"/>
              </p:ext>
            </p:extLst>
          </p:nvPr>
        </p:nvGraphicFramePr>
        <p:xfrm>
          <a:off x="7524328" y="3284984"/>
          <a:ext cx="438150" cy="228600"/>
        </p:xfrm>
        <a:graphic>
          <a:graphicData uri="http://schemas.openxmlformats.org/presentationml/2006/ole">
            <mc:AlternateContent xmlns:mc="http://schemas.openxmlformats.org/markup-compatibility/2006">
              <mc:Choice xmlns:v="urn:schemas-microsoft-com:vml" Requires="v">
                <p:oleObj r:id="rId6" imgW="444307" imgH="228501" progId="Equation.DSMT4">
                  <p:embed/>
                </p:oleObj>
              </mc:Choice>
              <mc:Fallback>
                <p:oleObj r:id="rId6" imgW="444307" imgH="228501"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328" y="3284984"/>
                        <a:ext cx="4381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980216609"/>
              </p:ext>
            </p:extLst>
          </p:nvPr>
        </p:nvGraphicFramePr>
        <p:xfrm>
          <a:off x="4644008" y="3645024"/>
          <a:ext cx="180975" cy="228600"/>
        </p:xfrm>
        <a:graphic>
          <a:graphicData uri="http://schemas.openxmlformats.org/presentationml/2006/ole">
            <mc:AlternateContent xmlns:mc="http://schemas.openxmlformats.org/markup-compatibility/2006">
              <mc:Choice xmlns:v="urn:schemas-microsoft-com:vml" Requires="v">
                <p:oleObj r:id="rId8" imgW="177646" imgH="228402" progId="Equation.DSMT4">
                  <p:embed/>
                </p:oleObj>
              </mc:Choice>
              <mc:Fallback>
                <p:oleObj r:id="rId8" imgW="177646" imgH="228402"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3645024"/>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075701393"/>
              </p:ext>
            </p:extLst>
          </p:nvPr>
        </p:nvGraphicFramePr>
        <p:xfrm>
          <a:off x="2555776" y="4293096"/>
          <a:ext cx="3124200" cy="238125"/>
        </p:xfrm>
        <a:graphic>
          <a:graphicData uri="http://schemas.openxmlformats.org/presentationml/2006/ole">
            <mc:AlternateContent xmlns:mc="http://schemas.openxmlformats.org/markup-compatibility/2006">
              <mc:Choice xmlns:v="urn:schemas-microsoft-com:vml" Requires="v">
                <p:oleObj r:id="rId10" imgW="3124200" imgH="241300" progId="Equation.DSMT4">
                  <p:embed/>
                </p:oleObj>
              </mc:Choice>
              <mc:Fallback>
                <p:oleObj r:id="rId10" imgW="3124200" imgH="2413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5776" y="4293096"/>
                        <a:ext cx="31242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2721902091"/>
              </p:ext>
            </p:extLst>
          </p:nvPr>
        </p:nvGraphicFramePr>
        <p:xfrm>
          <a:off x="3995936" y="5157192"/>
          <a:ext cx="247650" cy="238125"/>
        </p:xfrm>
        <a:graphic>
          <a:graphicData uri="http://schemas.openxmlformats.org/presentationml/2006/ole">
            <mc:AlternateContent xmlns:mc="http://schemas.openxmlformats.org/markup-compatibility/2006">
              <mc:Choice xmlns:v="urn:schemas-microsoft-com:vml" Requires="v">
                <p:oleObj r:id="rId12" imgW="253890" imgH="241195" progId="Equation.DSMT4">
                  <p:embed/>
                </p:oleObj>
              </mc:Choice>
              <mc:Fallback>
                <p:oleObj r:id="rId12" imgW="253890" imgH="241195"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95936" y="5157192"/>
                        <a:ext cx="24765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508949614"/>
              </p:ext>
            </p:extLst>
          </p:nvPr>
        </p:nvGraphicFramePr>
        <p:xfrm>
          <a:off x="7308304" y="5157192"/>
          <a:ext cx="180975" cy="228600"/>
        </p:xfrm>
        <a:graphic>
          <a:graphicData uri="http://schemas.openxmlformats.org/presentationml/2006/ole">
            <mc:AlternateContent xmlns:mc="http://schemas.openxmlformats.org/markup-compatibility/2006">
              <mc:Choice xmlns:v="urn:schemas-microsoft-com:vml" Requires="v">
                <p:oleObj r:id="rId14" imgW="177646" imgH="228402" progId="Equation.DSMT4">
                  <p:embed/>
                </p:oleObj>
              </mc:Choice>
              <mc:Fallback>
                <p:oleObj r:id="rId14" imgW="177646" imgH="228402"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08304" y="5157192"/>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488351422"/>
              </p:ext>
            </p:extLst>
          </p:nvPr>
        </p:nvGraphicFramePr>
        <p:xfrm>
          <a:off x="7020272" y="5157192"/>
          <a:ext cx="180975" cy="228600"/>
        </p:xfrm>
        <a:graphic>
          <a:graphicData uri="http://schemas.openxmlformats.org/presentationml/2006/ole">
            <mc:AlternateContent xmlns:mc="http://schemas.openxmlformats.org/markup-compatibility/2006">
              <mc:Choice xmlns:v="urn:schemas-microsoft-com:vml" Requires="v">
                <p:oleObj r:id="rId16" imgW="177646" imgH="228402" progId="Equation.DSMT4">
                  <p:embed/>
                </p:oleObj>
              </mc:Choice>
              <mc:Fallback>
                <p:oleObj r:id="rId16" imgW="177646" imgH="228402"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20272" y="5157192"/>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498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a:latin typeface="Cambria"/>
                <a:ea typeface="宋体"/>
              </a:rPr>
              <a:t>7</a:t>
            </a:r>
            <a:r>
              <a:rPr lang="en-US" altLang="zh-CN" b="1" i="0" u="none" strike="noStrike" baseline="0">
                <a:latin typeface="Times New Roman"/>
                <a:ea typeface="宋体"/>
              </a:rPr>
              <a:t>.</a:t>
            </a:r>
            <a:r>
              <a:rPr lang="en-US" altLang="zh-CN" b="1" i="0" u="none" strike="noStrike" baseline="0">
                <a:latin typeface="Cambria"/>
                <a:ea typeface="宋体"/>
              </a:rPr>
              <a:t>3</a:t>
            </a:r>
            <a:r>
              <a:rPr lang="zh-CN" altLang="en-US" b="1" i="0" u="none" strike="noStrike" baseline="0">
                <a:latin typeface="Cambria"/>
                <a:ea typeface="宋体"/>
              </a:rPr>
              <a:t>  动态规划的最优化原理</a:t>
            </a:r>
            <a:endParaRPr lang="zh-CN" altLang="en-US" b="1" i="0" u="none" strike="noStrike" baseline="0">
              <a:latin typeface="Times New Roman"/>
              <a:ea typeface="宋体"/>
            </a:endParaRPr>
          </a:p>
        </p:txBody>
      </p:sp>
      <p:sp>
        <p:nvSpPr>
          <p:cNvPr id="3" name="文本占位符 2"/>
          <p:cNvSpPr>
            <a:spLocks noGrp="1"/>
          </p:cNvSpPr>
          <p:nvPr>
            <p:ph type="body" idx="1"/>
          </p:nvPr>
        </p:nvSpPr>
        <p:spPr>
          <a:xfrm>
            <a:off x="457200" y="1600200"/>
            <a:ext cx="8435280" cy="3562523"/>
          </a:xfrm>
        </p:spPr>
        <p:txBody>
          <a:bodyPr>
            <a:normAutofit fontScale="85000" lnSpcReduction="20000"/>
          </a:bodyPr>
          <a:lstStyle/>
          <a:p>
            <a:pPr marR="0" lvl="0" rtl="0"/>
            <a:r>
              <a:rPr lang="zh-CN" altLang="en-US" b="1" i="0" u="none" strike="noStrike" kern="1400" baseline="0" dirty="0">
                <a:latin typeface="Cambria"/>
                <a:ea typeface="宋体"/>
              </a:rPr>
              <a:t>动态规划的最优性原理是：作为整体过程的最优策略，无论过去的状态和决策如何，对前面的形成状态而言，剩下的决策必然构成最优策略，简而言之，一个最优策略的子策略总是最优的。</a:t>
            </a:r>
          </a:p>
          <a:p>
            <a:pPr marR="0" lvl="0" rtl="0"/>
            <a:r>
              <a:rPr lang="zh-CN" altLang="en-US" b="1" i="0" u="none" strike="noStrike" kern="1400" baseline="0" dirty="0">
                <a:latin typeface="Cambria"/>
                <a:ea typeface="宋体"/>
              </a:rPr>
              <a:t>最优性原理是动态规划的核心，各种动态规划模型都是根据这一原理进行，根据这一原理，在求解动态规划问题时，可以按照从后往前倒推最优解的思路进行，如图所示。</a:t>
            </a:r>
          </a:p>
          <a:p>
            <a:pPr marR="0" lvl="0" rtl="0"/>
            <a:r>
              <a:rPr lang="zh-CN" altLang="en-US" b="1" i="0" u="none" strike="noStrike" kern="1400" baseline="0" dirty="0">
                <a:latin typeface="Cambria"/>
                <a:ea typeface="宋体"/>
              </a:rPr>
              <a:t>利用最优化原理，可以推导最短路径问题的指标函数的递推方程：</a:t>
            </a:r>
          </a:p>
          <a:p>
            <a:pPr marR="0" lvl="0" rtl="0"/>
            <a:endParaRPr lang="zh-CN" altLang="en-US" b="1" i="0" u="none" strike="noStrike" kern="1400" baseline="0" dirty="0">
              <a:latin typeface="Times New Roman"/>
              <a:ea typeface="宋体"/>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339752" y="5194682"/>
            <a:ext cx="3981450" cy="1019175"/>
          </a:xfrm>
          <a:prstGeom prst="rect">
            <a:avLst/>
          </a:prstGeom>
          <a:noFill/>
          <a:ln>
            <a:noFill/>
          </a:ln>
        </p:spPr>
      </p:pic>
      <p:sp>
        <p:nvSpPr>
          <p:cNvPr id="5" name="矩形 4"/>
          <p:cNvSpPr/>
          <p:nvPr/>
        </p:nvSpPr>
        <p:spPr>
          <a:xfrm>
            <a:off x="3129137" y="6377356"/>
            <a:ext cx="2885726"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7.3 </a:t>
            </a:r>
            <a:r>
              <a:rPr lang="zh-CN" altLang="en-US" b="1" kern="1400" dirty="0">
                <a:latin typeface="Cambria"/>
              </a:rPr>
              <a:t>动态规划最优化原理</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290416492"/>
              </p:ext>
            </p:extLst>
          </p:nvPr>
        </p:nvGraphicFramePr>
        <p:xfrm>
          <a:off x="3262738" y="4797152"/>
          <a:ext cx="3067050" cy="295275"/>
        </p:xfrm>
        <a:graphic>
          <a:graphicData uri="http://schemas.openxmlformats.org/presentationml/2006/ole">
            <mc:AlternateContent xmlns:mc="http://schemas.openxmlformats.org/markup-compatibility/2006">
              <mc:Choice xmlns:v="urn:schemas-microsoft-com:vml" Requires="v">
                <p:oleObj r:id="rId3" imgW="3060700" imgH="304800" progId="Equation.DSMT4">
                  <p:embed/>
                </p:oleObj>
              </mc:Choice>
              <mc:Fallback>
                <p:oleObj r:id="rId3" imgW="3060700" imgH="304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2738" y="4797152"/>
                        <a:ext cx="306705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903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a:latin typeface="Cambria"/>
                <a:ea typeface="宋体"/>
              </a:rPr>
              <a:t>7</a:t>
            </a:r>
            <a:r>
              <a:rPr lang="en-US" altLang="zh-CN" b="1" i="0" u="none" strike="noStrike" baseline="0">
                <a:latin typeface="Times New Roman"/>
                <a:ea typeface="宋体"/>
              </a:rPr>
              <a:t>.</a:t>
            </a:r>
            <a:r>
              <a:rPr lang="en-US" altLang="zh-CN" b="1" i="0" u="none" strike="noStrike" baseline="0">
                <a:latin typeface="Cambria"/>
                <a:ea typeface="宋体"/>
              </a:rPr>
              <a:t>4</a:t>
            </a:r>
            <a:r>
              <a:rPr lang="zh-CN" altLang="en-US" b="1" i="0" u="none" strike="noStrike" baseline="0">
                <a:latin typeface="Cambria"/>
                <a:ea typeface="宋体"/>
              </a:rPr>
              <a:t>  最短路径问题</a:t>
            </a:r>
            <a:endParaRPr lang="zh-CN" altLang="en-US" b="1" i="0" u="none" strike="noStrike" baseline="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a:latin typeface="Cambria"/>
                <a:ea typeface="宋体"/>
              </a:rPr>
              <a:t>最短路径是一类典型的动态规划问题，以前面的例子为例，从</a:t>
            </a:r>
            <a:r>
              <a:rPr lang="en-US" altLang="zh-CN" b="1" i="0" u="none" strike="noStrike" kern="1400" baseline="0" dirty="0">
                <a:latin typeface="Cambria"/>
                <a:ea typeface="宋体"/>
              </a:rPr>
              <a:t>A</a:t>
            </a:r>
            <a:r>
              <a:rPr lang="zh-CN" altLang="en-US" b="1" i="0" u="none" strike="noStrike" kern="1400" baseline="0" dirty="0">
                <a:latin typeface="Cambria"/>
                <a:ea typeface="宋体"/>
              </a:rPr>
              <a:t>点出发，到达</a:t>
            </a:r>
            <a:r>
              <a:rPr lang="en-US" altLang="zh-CN" b="1" i="0" u="none" strike="noStrike" kern="1400" baseline="0" dirty="0">
                <a:latin typeface="Cambria"/>
                <a:ea typeface="宋体"/>
              </a:rPr>
              <a:t>D</a:t>
            </a:r>
            <a:r>
              <a:rPr lang="zh-CN" altLang="en-US" b="1" i="0" u="none" strike="noStrike" kern="1400" baseline="0" dirty="0">
                <a:latin typeface="Cambria"/>
                <a:ea typeface="宋体"/>
              </a:rPr>
              <a:t>点的最短路径，以前面的图</a:t>
            </a:r>
            <a:r>
              <a:rPr lang="en-US" altLang="zh-CN" b="1" i="0" u="none" strike="noStrike" kern="1400" baseline="0" dirty="0">
                <a:latin typeface="Cambria"/>
                <a:ea typeface="宋体"/>
              </a:rPr>
              <a:t>7.1</a:t>
            </a:r>
            <a:r>
              <a:rPr lang="zh-CN" altLang="en-US" b="1" i="0" u="none" strike="noStrike" kern="1400" baseline="0" dirty="0">
                <a:latin typeface="Cambria"/>
                <a:ea typeface="宋体"/>
              </a:rPr>
              <a:t>为例：</a:t>
            </a:r>
          </a:p>
          <a:p>
            <a:pPr marR="0" lvl="0" rtl="0"/>
            <a:endParaRPr lang="zh-CN" altLang="en-US" b="1" i="0" u="none" strike="noStrike" kern="1400" baseline="0" dirty="0">
              <a:latin typeface="Times New Roman"/>
              <a:ea typeface="宋体"/>
            </a:endParaRP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2915815" y="4293096"/>
            <a:ext cx="2981325" cy="1381125"/>
          </a:xfrm>
          <a:prstGeom prst="rect">
            <a:avLst/>
          </a:prstGeom>
          <a:noFill/>
          <a:ln>
            <a:noFill/>
          </a:ln>
        </p:spPr>
      </p:pic>
      <p:sp>
        <p:nvSpPr>
          <p:cNvPr id="6" name="矩形 5"/>
          <p:cNvSpPr/>
          <p:nvPr/>
        </p:nvSpPr>
        <p:spPr>
          <a:xfrm>
            <a:off x="3263478" y="5949280"/>
            <a:ext cx="2286000" cy="369332"/>
          </a:xfrm>
          <a:prstGeom prst="rect">
            <a:avLst/>
          </a:prstGeom>
        </p:spPr>
        <p:txBody>
          <a:bodyPr wrap="square">
            <a:spAutoFit/>
          </a:bodyPr>
          <a:lstStyle/>
          <a:p>
            <a:pPr lvl="0"/>
            <a:r>
              <a:rPr lang="zh-CN" altLang="en-US" b="1" kern="1400" dirty="0">
                <a:latin typeface="Cambria"/>
              </a:rPr>
              <a:t>图</a:t>
            </a:r>
            <a:r>
              <a:rPr lang="en-US" altLang="zh-CN" b="1" kern="1400" dirty="0">
                <a:latin typeface="Cambria"/>
              </a:rPr>
              <a:t>7.1  </a:t>
            </a:r>
            <a:r>
              <a:rPr lang="zh-CN" altLang="en-US" b="1" kern="1400" dirty="0">
                <a:latin typeface="Cambria"/>
              </a:rPr>
              <a:t>最短路径网络</a:t>
            </a:r>
          </a:p>
        </p:txBody>
      </p:sp>
    </p:spTree>
    <p:extLst>
      <p:ext uri="{BB962C8B-B14F-4D97-AF65-F5344CB8AC3E}">
        <p14:creationId xmlns:p14="http://schemas.microsoft.com/office/powerpoint/2010/main" val="318638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a:latin typeface="Cambria"/>
                <a:ea typeface="宋体"/>
              </a:rPr>
              <a:t>7</a:t>
            </a:r>
            <a:r>
              <a:rPr lang="en-US" altLang="zh-CN" b="1" i="0" u="none" strike="noStrike" baseline="0">
                <a:latin typeface="Times New Roman"/>
                <a:ea typeface="宋体"/>
              </a:rPr>
              <a:t>.</a:t>
            </a:r>
            <a:r>
              <a:rPr lang="en-US" altLang="zh-CN" b="1" i="0" u="none" strike="noStrike" baseline="0">
                <a:latin typeface="Cambria"/>
                <a:ea typeface="宋体"/>
              </a:rPr>
              <a:t>5</a:t>
            </a:r>
            <a:r>
              <a:rPr lang="zh-CN" altLang="en-US" b="1" i="0" u="none" strike="noStrike" baseline="0">
                <a:latin typeface="Cambria"/>
                <a:ea typeface="宋体"/>
              </a:rPr>
              <a:t>  </a:t>
            </a:r>
            <a:r>
              <a:rPr lang="en-US" altLang="zh-CN" b="1" i="0" u="none" strike="noStrike" baseline="0">
                <a:latin typeface="Cambria"/>
                <a:ea typeface="宋体"/>
              </a:rPr>
              <a:t>MIP</a:t>
            </a:r>
            <a:r>
              <a:rPr lang="zh-CN" altLang="en-US" b="1" i="0" u="none" strike="noStrike" baseline="0">
                <a:latin typeface="Cambria"/>
                <a:ea typeface="宋体"/>
              </a:rPr>
              <a:t>解最短路径问题</a:t>
            </a:r>
            <a:endParaRPr lang="zh-CN" altLang="en-US" b="1" i="0" u="none" strike="noStrike" baseline="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a:latin typeface="Cambria"/>
                <a:ea typeface="宋体"/>
              </a:rPr>
              <a:t>上面我们使用动态规划求解从起点到终点的最短路径，其实也可以看成一个整数规划问题，和以后的章节中讲到的</a:t>
            </a:r>
            <a:r>
              <a:rPr lang="en-US" altLang="zh-CN" b="1" i="0" u="none" strike="noStrike" kern="1400" baseline="0" dirty="0">
                <a:latin typeface="Cambria"/>
                <a:ea typeface="宋体"/>
              </a:rPr>
              <a:t>TSP</a:t>
            </a:r>
            <a:r>
              <a:rPr lang="zh-CN" altLang="en-US" b="1" i="0" u="none" strike="noStrike" kern="1400" baseline="0" dirty="0">
                <a:latin typeface="Cambria"/>
                <a:ea typeface="宋体"/>
              </a:rPr>
              <a:t>问题很相似，如图</a:t>
            </a:r>
            <a:r>
              <a:rPr lang="en-US" altLang="zh-CN" b="1" i="0" u="none" strike="noStrike" kern="1400" baseline="0" dirty="0">
                <a:latin typeface="Cambria"/>
                <a:ea typeface="宋体"/>
              </a:rPr>
              <a:t>7.1</a:t>
            </a:r>
            <a:r>
              <a:rPr lang="zh-CN" altLang="en-US" b="1" i="0" u="none" strike="noStrike" kern="1400" baseline="0" dirty="0">
                <a:latin typeface="Cambria"/>
                <a:ea typeface="宋体"/>
              </a:rPr>
              <a:t>所示。</a:t>
            </a:r>
          </a:p>
          <a:p>
            <a:pPr marR="0" lvl="0" rtl="0"/>
            <a:endParaRPr lang="zh-CN" altLang="en-US" b="1" i="0" u="none" strike="noStrike" kern="1400" baseline="0" dirty="0">
              <a:latin typeface="Times New Roman"/>
              <a:ea typeface="宋体"/>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079647" y="4221088"/>
            <a:ext cx="2981325" cy="1381125"/>
          </a:xfrm>
          <a:prstGeom prst="rect">
            <a:avLst/>
          </a:prstGeom>
          <a:noFill/>
          <a:ln>
            <a:noFill/>
          </a:ln>
        </p:spPr>
      </p:pic>
      <p:sp>
        <p:nvSpPr>
          <p:cNvPr id="5" name="矩形 4"/>
          <p:cNvSpPr/>
          <p:nvPr/>
        </p:nvSpPr>
        <p:spPr>
          <a:xfrm>
            <a:off x="3275856" y="5733256"/>
            <a:ext cx="2239716"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7.1  </a:t>
            </a:r>
            <a:r>
              <a:rPr lang="zh-CN" altLang="en-US" b="1" kern="1400" dirty="0">
                <a:latin typeface="Cambria"/>
              </a:rPr>
              <a:t>最短路径网络</a:t>
            </a:r>
            <a:endParaRPr lang="zh-CN" altLang="en-US" b="1" kern="1400" dirty="0">
              <a:latin typeface="Times New Roman"/>
            </a:endParaRPr>
          </a:p>
        </p:txBody>
      </p:sp>
    </p:spTree>
    <p:extLst>
      <p:ext uri="{BB962C8B-B14F-4D97-AF65-F5344CB8AC3E}">
        <p14:creationId xmlns:p14="http://schemas.microsoft.com/office/powerpoint/2010/main" val="333443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a:latin typeface="Cambria"/>
                <a:ea typeface="宋体"/>
              </a:rPr>
              <a:t>7</a:t>
            </a:r>
            <a:r>
              <a:rPr lang="en-US" altLang="zh-CN" b="1" i="0" u="none" strike="noStrike" baseline="0">
                <a:latin typeface="Times New Roman"/>
                <a:ea typeface="宋体"/>
              </a:rPr>
              <a:t>.</a:t>
            </a:r>
            <a:r>
              <a:rPr lang="en-US" altLang="zh-CN" b="1" i="0" u="none" strike="noStrike" baseline="0">
                <a:latin typeface="Cambria"/>
                <a:ea typeface="宋体"/>
              </a:rPr>
              <a:t>6</a:t>
            </a:r>
            <a:r>
              <a:rPr lang="zh-CN" altLang="en-US" b="1" i="0" u="none" strike="noStrike" baseline="0">
                <a:latin typeface="Cambria"/>
                <a:ea typeface="宋体"/>
              </a:rPr>
              <a:t>  背包问题</a:t>
            </a:r>
            <a:endParaRPr lang="zh-CN" altLang="en-US" b="1" i="0" u="none" strike="noStrike" baseline="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dirty="0">
                <a:latin typeface="Cambria"/>
                <a:ea typeface="宋体"/>
              </a:rPr>
              <a:t>背包问题是学习动态规划的经典例题，虽然是多阶段决策问题，但不同于最短路径问题那样直观，最短路径问题的不同阶段、状态、决策、收益是固定而明显的，而背包问题的状态、决策需要通过动态规划表来表达。</a:t>
            </a:r>
          </a:p>
          <a:p>
            <a:pPr marR="0" lvl="0" rtl="0"/>
            <a:r>
              <a:rPr lang="zh-CN" altLang="en-US" b="1" i="0" u="none" strike="noStrike" kern="1400" baseline="0" dirty="0">
                <a:latin typeface="Cambria"/>
                <a:ea typeface="宋体"/>
              </a:rPr>
              <a:t>背包问题根据物品的数量分为不同类型背包问题，如果每种物品只有一件，成为</a:t>
            </a:r>
            <a:r>
              <a:rPr lang="en-US" altLang="zh-CN" b="1" i="0" u="none" strike="noStrike" kern="1400" baseline="0" dirty="0">
                <a:latin typeface="Times New Roman"/>
                <a:ea typeface="宋体"/>
              </a:rPr>
              <a:t>0-</a:t>
            </a:r>
            <a:r>
              <a:rPr lang="en-US" altLang="zh-CN" b="1" i="0" u="none" strike="noStrike" kern="1400" baseline="0" dirty="0">
                <a:latin typeface="Cambria"/>
                <a:ea typeface="宋体"/>
              </a:rPr>
              <a:t>1</a:t>
            </a:r>
            <a:r>
              <a:rPr lang="zh-CN" altLang="en-US" b="1" i="0" u="none" strike="noStrike" kern="1400" baseline="0" dirty="0">
                <a:latin typeface="Cambria"/>
                <a:ea typeface="宋体"/>
              </a:rPr>
              <a:t>背包问题，可以看成是</a:t>
            </a:r>
            <a:r>
              <a:rPr lang="en-US" altLang="zh-CN" b="1" i="0" u="none" strike="noStrike" kern="1400" baseline="0" dirty="0">
                <a:latin typeface="Times New Roman"/>
                <a:ea typeface="宋体"/>
              </a:rPr>
              <a:t>0-</a:t>
            </a:r>
            <a:r>
              <a:rPr lang="en-US" altLang="zh-CN" b="1" i="0" u="none" strike="noStrike" kern="1400" baseline="0" dirty="0">
                <a:latin typeface="Cambria"/>
                <a:ea typeface="宋体"/>
              </a:rPr>
              <a:t>1</a:t>
            </a:r>
            <a:r>
              <a:rPr lang="zh-CN" altLang="en-US" b="1" i="0" u="none" strike="noStrike" kern="1400" baseline="0" dirty="0">
                <a:latin typeface="Cambria"/>
                <a:ea typeface="宋体"/>
              </a:rPr>
              <a:t>整数规划问题；如果每种物品有多件，则背包问题可以看成是普通的整数规划问题；对于每件物品，具有两种不同的费用，选择这件物品必须同时付出这两种代价，对于每种代价都有一个可付出的最大值，这种情况是二维费用的背包问题；如果物品之间有冲突，选择</a:t>
            </a:r>
            <a:r>
              <a:rPr lang="en-US" altLang="zh-CN" b="1" i="0" u="none" strike="noStrike" kern="1400" baseline="0" dirty="0">
                <a:latin typeface="Cambria"/>
                <a:ea typeface="宋体"/>
              </a:rPr>
              <a:t>A</a:t>
            </a:r>
            <a:r>
              <a:rPr lang="zh-CN" altLang="en-US" b="1" i="0" u="none" strike="noStrike" kern="1400" baseline="0" dirty="0">
                <a:latin typeface="Cambria"/>
                <a:ea typeface="宋体"/>
              </a:rPr>
              <a:t>物品则不能选</a:t>
            </a:r>
            <a:r>
              <a:rPr lang="en-US" altLang="zh-CN" b="1" i="0" u="none" strike="noStrike" kern="1400" baseline="0" dirty="0">
                <a:latin typeface="Cambria"/>
                <a:ea typeface="宋体"/>
              </a:rPr>
              <a:t>B</a:t>
            </a:r>
            <a:r>
              <a:rPr lang="zh-CN" altLang="en-US" b="1" i="0" u="none" strike="noStrike" kern="1400" baseline="0" dirty="0">
                <a:latin typeface="Cambria"/>
                <a:ea typeface="宋体"/>
              </a:rPr>
              <a:t>物品，这种情况是分组背包问题，如果物品之间有依赖，选择</a:t>
            </a:r>
            <a:r>
              <a:rPr lang="en-US" altLang="zh-CN" b="1" i="0" u="none" strike="noStrike" kern="1400" baseline="0" dirty="0">
                <a:latin typeface="Cambria"/>
                <a:ea typeface="宋体"/>
              </a:rPr>
              <a:t>A</a:t>
            </a:r>
            <a:r>
              <a:rPr lang="zh-CN" altLang="en-US" b="1" i="0" u="none" strike="noStrike" kern="1400" baseline="0" dirty="0">
                <a:latin typeface="Cambria"/>
                <a:ea typeface="宋体"/>
              </a:rPr>
              <a:t>物品则必须同时选</a:t>
            </a:r>
            <a:r>
              <a:rPr lang="en-US" altLang="zh-CN" b="1" i="0" u="none" strike="noStrike" kern="1400" baseline="0" dirty="0">
                <a:latin typeface="Cambria"/>
                <a:ea typeface="宋体"/>
              </a:rPr>
              <a:t>B</a:t>
            </a:r>
            <a:r>
              <a:rPr lang="zh-CN" altLang="en-US" b="1" i="0" u="none" strike="noStrike" kern="1400" baseline="0" dirty="0">
                <a:latin typeface="Cambria"/>
                <a:ea typeface="宋体"/>
              </a:rPr>
              <a:t>物品，这种情况是有依赖的背包问题。</a:t>
            </a:r>
          </a:p>
          <a:p>
            <a:pPr marR="0" lvl="0" rtl="0"/>
            <a:r>
              <a:rPr lang="zh-CN" altLang="en-US" b="1" i="0" u="none" strike="noStrike" kern="1400" baseline="0" dirty="0">
                <a:latin typeface="Cambria"/>
                <a:ea typeface="宋体"/>
              </a:rPr>
              <a:t>逻辑关系图如下</a:t>
            </a:r>
            <a:r>
              <a:rPr lang="en-US" altLang="zh-CN" b="1" i="0" u="none" strike="noStrike" kern="1400" baseline="0" dirty="0">
                <a:latin typeface="Cambria"/>
                <a:ea typeface="宋体"/>
              </a:rPr>
              <a:t>7.3</a:t>
            </a:r>
            <a:r>
              <a:rPr lang="zh-CN" altLang="en-US" b="1" i="0" u="none" strike="noStrike" kern="1400" baseline="0" dirty="0">
                <a:latin typeface="Cambria"/>
                <a:ea typeface="宋体"/>
              </a:rPr>
              <a:t>所示。 </a:t>
            </a:r>
          </a:p>
          <a:p>
            <a:pPr marR="0" lvl="0" rtl="0"/>
            <a:endParaRPr lang="zh-CN" altLang="en-US" b="1" i="0" u="none" strike="noStrike" kern="1400" baseline="0" dirty="0">
              <a:ea typeface="宋体"/>
            </a:endParaRPr>
          </a:p>
          <a:p>
            <a:pPr marR="0" lvl="0" rtl="0"/>
            <a:r>
              <a:rPr lang="zh-CN" altLang="en-US" b="1" i="0" u="none" strike="noStrike" kern="1400" baseline="0" dirty="0">
                <a:ea typeface="宋体"/>
              </a:rPr>
              <a:t>  </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941168"/>
            <a:ext cx="4038600" cy="1504950"/>
          </a:xfrm>
          <a:prstGeom prst="rect">
            <a:avLst/>
          </a:prstGeom>
          <a:noFill/>
          <a:ln>
            <a:noFill/>
          </a:ln>
        </p:spPr>
      </p:pic>
      <p:sp>
        <p:nvSpPr>
          <p:cNvPr id="5" name="矩形 4"/>
          <p:cNvSpPr/>
          <p:nvPr/>
        </p:nvSpPr>
        <p:spPr>
          <a:xfrm>
            <a:off x="3987072" y="6261452"/>
            <a:ext cx="2472152"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7.3  </a:t>
            </a:r>
            <a:r>
              <a:rPr lang="zh-CN" altLang="en-US" b="1" kern="1400" dirty="0">
                <a:latin typeface="Cambria"/>
              </a:rPr>
              <a:t>背包问题逻辑图</a:t>
            </a:r>
            <a:endParaRPr lang="zh-CN" altLang="en-US" b="1" kern="1400" dirty="0">
              <a:latin typeface="Times New Roman"/>
            </a:endParaRPr>
          </a:p>
        </p:txBody>
      </p:sp>
    </p:spTree>
    <p:extLst>
      <p:ext uri="{BB962C8B-B14F-4D97-AF65-F5344CB8AC3E}">
        <p14:creationId xmlns:p14="http://schemas.microsoft.com/office/powerpoint/2010/main" val="418282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a:latin typeface="Cambria"/>
                <a:ea typeface="宋体"/>
              </a:rPr>
              <a:t>7</a:t>
            </a:r>
            <a:r>
              <a:rPr lang="en-US" altLang="zh-CN" b="1" i="0" u="none" strike="noStrike" baseline="0">
                <a:latin typeface="Times New Roman"/>
                <a:ea typeface="宋体"/>
              </a:rPr>
              <a:t>.</a:t>
            </a:r>
            <a:r>
              <a:rPr lang="en-US" altLang="zh-CN" b="1" i="0" u="none" strike="noStrike" baseline="0">
                <a:latin typeface="Cambria"/>
                <a:ea typeface="宋体"/>
              </a:rPr>
              <a:t>7</a:t>
            </a:r>
            <a:r>
              <a:rPr lang="zh-CN" altLang="en-US" b="1" i="0" u="none" strike="noStrike" baseline="0">
                <a:latin typeface="Cambria"/>
                <a:ea typeface="宋体"/>
              </a:rPr>
              <a:t>  本章小结</a:t>
            </a:r>
            <a:endParaRPr lang="zh-CN" altLang="en-US" b="1" i="0" u="none" strike="noStrike" baseline="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a:latin typeface="Cambria"/>
                <a:ea typeface="宋体"/>
              </a:rPr>
              <a:t>本章主要讲解动态规划的原理，如何使用动态规划的最优化原理分析问题，并使用动态规划方法求解最短路径问题、背包问题以及分配问题。从中可以看到，部分动态规划问题可以使用线性规划或者整数规划的思路求解，但是在面对特定问题时动态规划比整数规划方法效率更高。动态规划是运筹优化领域一个重要方法，但是多阶段决策问题需要构造特定问题的递推方程，明确各阶段的状态和决策，这也是动态规划较难理解的原因之一。因此，学习动态规划需要多多练习，其中</a:t>
            </a:r>
            <a:r>
              <a:rPr lang="en-US" altLang="zh-CN" b="1" i="0" u="none" strike="noStrike" kern="1400" baseline="0">
                <a:latin typeface="Cambria"/>
                <a:ea typeface="宋体"/>
              </a:rPr>
              <a:t>《</a:t>
            </a:r>
            <a:r>
              <a:rPr lang="zh-CN" altLang="en-US" b="1" i="0" u="none" strike="noStrike" kern="1400" baseline="0">
                <a:latin typeface="Cambria"/>
                <a:ea typeface="宋体"/>
              </a:rPr>
              <a:t>背包九讲</a:t>
            </a:r>
            <a:r>
              <a:rPr lang="en-US" altLang="zh-CN" b="1" i="0" u="none" strike="noStrike" kern="1400" baseline="0">
                <a:latin typeface="Cambria"/>
                <a:ea typeface="宋体"/>
              </a:rPr>
              <a:t>》</a:t>
            </a:r>
            <a:r>
              <a:rPr lang="zh-CN" altLang="en-US" b="1" i="0" u="none" strike="noStrike" kern="1400" baseline="0">
                <a:latin typeface="Cambria"/>
                <a:ea typeface="宋体"/>
              </a:rPr>
              <a:t>是深入学习和理解动态规划的优秀学习资料，建议大家阅读。</a:t>
            </a:r>
          </a:p>
          <a:p>
            <a:pPr marR="0" lvl="0" rtl="0"/>
            <a:endParaRPr lang="zh-CN" altLang="en-US" b="1" i="0" u="none" strike="noStrike" kern="1400" baseline="0">
              <a:latin typeface="Times New Roman"/>
              <a:ea typeface="宋体"/>
            </a:endParaRPr>
          </a:p>
        </p:txBody>
      </p:sp>
    </p:spTree>
    <p:extLst>
      <p:ext uri="{BB962C8B-B14F-4D97-AF65-F5344CB8AC3E}">
        <p14:creationId xmlns:p14="http://schemas.microsoft.com/office/powerpoint/2010/main" val="2069245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971</Words>
  <Application>Microsoft Office PowerPoint</Application>
  <PresentationFormat>全屏显示(4:3)</PresentationFormat>
  <Paragraphs>37</Paragraphs>
  <Slides>9</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5" baseType="lpstr">
      <vt:lpstr>Arial</vt:lpstr>
      <vt:lpstr>Calibri</vt:lpstr>
      <vt:lpstr>Cambria</vt:lpstr>
      <vt:lpstr>Times New Roman</vt:lpstr>
      <vt:lpstr>Office 主题​​</vt:lpstr>
      <vt:lpstr>Equation.DSMT4</vt:lpstr>
      <vt:lpstr>第7章  动态规划</vt:lpstr>
      <vt:lpstr>7.1  多阶段决策问题</vt:lpstr>
      <vt:lpstr>7.2  动态规划基本概念</vt:lpstr>
      <vt:lpstr>PowerPoint 演示文稿</vt:lpstr>
      <vt:lpstr>7.3  动态规划的最优化原理</vt:lpstr>
      <vt:lpstr>7.4  最短路径问题</vt:lpstr>
      <vt:lpstr>7.5  MIP解最短路径问题</vt:lpstr>
      <vt:lpstr>7.6  背包问题</vt:lpstr>
      <vt:lpstr>7.7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动态规划</dc:title>
  <dc:creator>yztx</dc:creator>
  <cp:lastModifiedBy>yuyu cao</cp:lastModifiedBy>
  <cp:revision>2</cp:revision>
  <dcterms:created xsi:type="dcterms:W3CDTF">2023-04-07T01:29:32Z</dcterms:created>
  <dcterms:modified xsi:type="dcterms:W3CDTF">2023-11-30T12:58:48Z</dcterms:modified>
</cp:coreProperties>
</file>