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6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1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6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2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6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8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3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5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CAF7-CD47-4912-8038-AF8CA31B32B6}" type="datetimeFigureOut">
              <a:rPr lang="zh-CN" altLang="en-US" smtClean="0"/>
              <a:t>2023-04-07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456E9-EABB-409E-BDC9-357170B36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2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baseline="0" smtClean="0">
                <a:latin typeface="Cambria"/>
                <a:ea typeface="宋体"/>
              </a:rPr>
              <a:t>第</a:t>
            </a:r>
            <a:r>
              <a:rPr lang="en-US" altLang="zh-CN" b="1" i="0" u="none" strike="noStrike" baseline="0" smtClean="0">
                <a:latin typeface="Cambria"/>
                <a:ea typeface="宋体"/>
              </a:rPr>
              <a:t>8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章  图与网络分析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前面我们讲了数学规划方法和动态规划方法，在本章中，我们将学习图与网络分析。图与网络在生活中非常常见，然而图与网络的建模问题求解方法和不太一样，多使用启发式算法，尽管在某些情形下也能转换成前面所讲的数学规划建模形式，但面对大规模问题往往效率比较低。本章，我们将学习图与网络的表示，图与网络的路径搜索，同时对比启发式算法和数学规划算法的差异，使读者对最优化算法有更深入的认识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681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8.7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mbria"/>
                <a:ea typeface="宋体"/>
              </a:rPr>
              <a:t>VRP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问题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1" i="0" u="none" strike="noStrike" kern="1400" dirty="0" smtClean="0">
                <a:latin typeface="Cambria"/>
                <a:ea typeface="宋体"/>
              </a:rPr>
              <a:t>      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                                      的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简写，即车辆路径问题，是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TSP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问题的扩展，是交通物流领域的研究热点。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这里我们以物流配送场景为例介绍问题。某配送中心对一定区域内的客户（需求点）进行货物配送服务，每个客户的货物配送量小于车辆最大装载量，且每个客户距离配送中心以及各个客户间的距离是知道的，一般情况下，不存在只需要一辆车跑一趟就能满足全部客户的配送需求，否则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VRP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就退化为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TSP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问题，一般来说，需要几辆车或者一辆车跑多趟才能满足全部客户的配送需求。此时，我们需要解决的问题是：（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）哪些客户的货物应该分配到同一辆车上，（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）每辆车对客户服务的次序是什么。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303651"/>
              </p:ext>
            </p:extLst>
          </p:nvPr>
        </p:nvGraphicFramePr>
        <p:xfrm>
          <a:off x="842743" y="1556792"/>
          <a:ext cx="64428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317087" imgH="177569" progId="Equation.DSMT4">
                  <p:embed/>
                </p:oleObj>
              </mc:Choice>
              <mc:Fallback>
                <p:oleObj r:id="rId3" imgW="317087" imgH="17756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743" y="1556792"/>
                        <a:ext cx="64428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60305"/>
              </p:ext>
            </p:extLst>
          </p:nvPr>
        </p:nvGraphicFramePr>
        <p:xfrm>
          <a:off x="1763688" y="1628800"/>
          <a:ext cx="28803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1600200" imgH="203200" progId="Equation.DSMT4">
                  <p:embed/>
                </p:oleObj>
              </mc:Choice>
              <mc:Fallback>
                <p:oleObj r:id="rId5" imgW="16002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628800"/>
                        <a:ext cx="288032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1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8.8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  本章小结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在本章节中，我们将了图与网络分析的基本概念，常见模型如最小生成树、最短路径问题、网络最大流、路径规划、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VRP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等模型的原理和代码编程。图与网络分析在现实生活中应用非常广泛，如物流、交通网络、资源调度等，这些应用场景往往都比价复杂，而且规模很大，此时精确解法如分支定界、割平面法等无法在有限时间内给出最优解，针对大规模优化问题，往往使用列生成法，或者智能优化算法比如遗传算法、粒子群算法、大规模邻域搜索等。在下一章节中，我们将讲解如何使用智能优化算法求解运筹学问题。</a:t>
            </a:r>
          </a:p>
          <a:p>
            <a:pPr marR="0" lvl="0" rtl="0"/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734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8.1  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图的基本概念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运筹优化领域，图与网络分析是一个很重要的组成部分，特别是在交通运输领域，问题会被建模成一个图优化问题。不仅仅是交通问题可以用图的模型表示，像人物关系图谱、任务流程依赖关系、电力线网、信息网络等都可以用图来表示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53136"/>
            <a:ext cx="44481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348748" y="6093296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8.1  </a:t>
            </a:r>
            <a:r>
              <a:rPr lang="zh-CN" altLang="en-US" b="1" kern="1400" dirty="0">
                <a:latin typeface="Cambria"/>
              </a:rPr>
              <a:t>无向图与有向图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04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图的其他概念：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）连通图： 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）连通分量： 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）强连通分量：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ea typeface="宋体"/>
              </a:rPr>
              <a:t> 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42" y="1659493"/>
            <a:ext cx="35814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84" y="3429000"/>
            <a:ext cx="10572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30" y="5094312"/>
            <a:ext cx="27813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5861038" y="6247995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8.4  </a:t>
            </a:r>
            <a:r>
              <a:rPr lang="zh-CN" altLang="en-US" b="1" kern="1400" dirty="0">
                <a:latin typeface="Cambria"/>
              </a:rPr>
              <a:t>强连通分量</a:t>
            </a:r>
            <a:endParaRPr lang="zh-CN" altLang="en-US" b="1" kern="1400" dirty="0">
              <a:latin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1300" y="4639129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8.3  </a:t>
            </a:r>
            <a:r>
              <a:rPr lang="zh-CN" altLang="en-US" b="1" kern="1400" dirty="0">
                <a:latin typeface="Cambria"/>
              </a:rPr>
              <a:t>连通分量</a:t>
            </a:r>
          </a:p>
        </p:txBody>
      </p:sp>
      <p:sp>
        <p:nvSpPr>
          <p:cNvPr id="9" name="矩形 8"/>
          <p:cNvSpPr/>
          <p:nvPr/>
        </p:nvSpPr>
        <p:spPr>
          <a:xfrm>
            <a:off x="5226430" y="3059668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8.2  </a:t>
            </a:r>
            <a:r>
              <a:rPr lang="zh-CN" altLang="en-US" b="1" kern="1400" dirty="0">
                <a:latin typeface="Cambria"/>
              </a:rPr>
              <a:t>连通图与非连通图</a:t>
            </a:r>
          </a:p>
        </p:txBody>
      </p:sp>
    </p:spTree>
    <p:extLst>
      <p:ext uri="{BB962C8B-B14F-4D97-AF65-F5344CB8AC3E}">
        <p14:creationId xmlns:p14="http://schemas.microsoft.com/office/powerpoint/2010/main" val="1924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8.2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  图的矩阵表示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图的存储和表示，一个常见的方式是邻接矩阵，邻接矩阵是一个二维矩阵，矩阵的行和列表示顶点编号，值表示顶点之间的边信息。设图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G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有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个顶点，则邻接矩阵是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NxN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一个的方阵，定义为：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55416"/>
              </p:ext>
            </p:extLst>
          </p:nvPr>
        </p:nvGraphicFramePr>
        <p:xfrm>
          <a:off x="3203848" y="4581128"/>
          <a:ext cx="424706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1790700" imgH="482600" progId="Equation.DSMT4">
                  <p:embed/>
                </p:oleObj>
              </mc:Choice>
              <mc:Fallback>
                <p:oleObj r:id="rId3" imgW="17907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581128"/>
                        <a:ext cx="4247060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79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8.3  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最小生成树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3694" y="1628800"/>
            <a:ext cx="9000306" cy="3040930"/>
          </a:xfrm>
        </p:spPr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计算机中，树是一个很重要的数据结构，生活中的很多组织关系就是以树的形式体现，比如家族图谱，省市县三级行政划分，企业组织架构，图书分类等，都以树的形式体现，而且基于树的数据结构有极高的计算效率，所有很多图问题会转变成树的形式来求解。这里不会详细讲树的相关知识，只讲运筹学中经常碰到的最小生成树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在图网络中，一个无圈且连通的无向图称为树。注意，树首先是无圈的，其次是连通的。如图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8.6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所示，左图是一连通图，右图是左图的一棵树。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那什么是最小生成树呢？最小生成树，在某些书中又称为最小部分树。从上图可以看出，不同的切割方法可以得到不同的树，树的边的权值总和也不相同，如图所示是两种不同的切割方法，得到不同的两棵树：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权值总和是衡量切割优劣的一个指标，在大部分问题中，我们希望图经过切割后生成的树，边的权值总和最小，这样的树称为图的最小生成树。 </a:t>
            </a:r>
          </a:p>
          <a:p>
            <a:pPr marR="0" lvl="0" rtl="0"/>
            <a:endParaRPr lang="zh-CN" altLang="en-US" b="1" i="0" u="none" strike="noStrike" kern="1400" baseline="0" dirty="0" smtClean="0">
              <a:ea typeface="宋体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0" y="4504977"/>
            <a:ext cx="38481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97" y="4504977"/>
            <a:ext cx="37909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97337"/>
            <a:ext cx="39433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995160" y="5641280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8.6  </a:t>
            </a:r>
            <a:r>
              <a:rPr lang="zh-CN" altLang="en-US" b="1" kern="1400" dirty="0">
                <a:latin typeface="Cambria"/>
              </a:rPr>
              <a:t>图与树</a:t>
            </a:r>
          </a:p>
        </p:txBody>
      </p:sp>
      <p:sp>
        <p:nvSpPr>
          <p:cNvPr id="8" name="矩形 7"/>
          <p:cNvSpPr/>
          <p:nvPr/>
        </p:nvSpPr>
        <p:spPr>
          <a:xfrm>
            <a:off x="5828066" y="5404574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8.7  </a:t>
            </a:r>
            <a:r>
              <a:rPr lang="zh-CN" altLang="en-US" b="1" kern="1400" dirty="0">
                <a:latin typeface="Cambria"/>
              </a:rPr>
              <a:t>最小生成树</a:t>
            </a:r>
          </a:p>
        </p:txBody>
      </p:sp>
      <p:sp>
        <p:nvSpPr>
          <p:cNvPr id="9" name="矩形 8"/>
          <p:cNvSpPr/>
          <p:nvPr/>
        </p:nvSpPr>
        <p:spPr>
          <a:xfrm>
            <a:off x="3147359" y="6452773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8.8  </a:t>
            </a:r>
            <a:r>
              <a:rPr lang="zh-CN" altLang="en-US" b="1" kern="1400" dirty="0">
                <a:latin typeface="Cambria"/>
              </a:rPr>
              <a:t>最小生成树生成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331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8.4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  最短路径问题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80487"/>
            <a:ext cx="6912768" cy="48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11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8.5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  网络最大流问题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研究网络通过的流量也是生产管理中经常遇到的问题，比如交通干线车辆最大通行能力，生产流水线产品最大加工能力，供水网络中最大水流量等。这类网络的弧有确定的容量（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capacity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常用    表 示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i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从节点到节点</a:t>
            </a:r>
            <a:r>
              <a:rPr lang="en-US" altLang="zh-CN" b="1" kern="1400" dirty="0">
                <a:latin typeface="Cambria"/>
              </a:rPr>
              <a:t>j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的弧最大流量，实际上通过该弧的流量不一定能达到最大流量，常用    表示通过弧的实际流量。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088182"/>
              </p:ext>
            </p:extLst>
          </p:nvPr>
        </p:nvGraphicFramePr>
        <p:xfrm>
          <a:off x="6228184" y="3573016"/>
          <a:ext cx="360040" cy="47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164957" imgH="241091" progId="Equation.DSMT4">
                  <p:embed/>
                </p:oleObj>
              </mc:Choice>
              <mc:Fallback>
                <p:oleObj r:id="rId3" imgW="164957" imgH="2410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573016"/>
                        <a:ext cx="360040" cy="473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882642"/>
              </p:ext>
            </p:extLst>
          </p:nvPr>
        </p:nvGraphicFramePr>
        <p:xfrm>
          <a:off x="7452320" y="4581128"/>
          <a:ext cx="32835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177646" imgH="241091" progId="Equation.DSMT4">
                  <p:embed/>
                </p:oleObj>
              </mc:Choice>
              <mc:Fallback>
                <p:oleObj r:id="rId5" imgW="177646" imgH="2410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4581128"/>
                        <a:ext cx="328356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77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435280" cy="3556991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网络最大流研究的是这么两个问题，从网络的起点出发到网络的终点所能达到的最大流量。另一个问题是，当求解网络最大流量后，分析限制网络流量最大化的关键弧，通过某些方法增加该弧的容量，使网络最大化流量增加更多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8.18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是一个简单的容量网络，    是网络的起点，  是网络的终点，弧上的数字表示弧的最大流量（容量），问题是，如何安排各条弧的流量，使得从起点到最终的网络总流量最大。</a:t>
            </a:r>
          </a:p>
          <a:p>
            <a:pPr marR="0" lvl="0" rtl="0"/>
            <a:endParaRPr lang="en-US" altLang="zh-CN" b="1" i="0" u="none" strike="noStrike" kern="1400" baseline="0" dirty="0" smtClean="0">
              <a:ea typeface="宋体"/>
            </a:endParaRPr>
          </a:p>
          <a:p>
            <a:pPr marR="0" lvl="0" rtl="0"/>
            <a:endParaRPr lang="en-US" altLang="zh-CN" b="1" kern="1400" dirty="0">
              <a:ea typeface="宋体"/>
            </a:endParaRPr>
          </a:p>
          <a:p>
            <a:pPr marR="0" lvl="0" rtl="0"/>
            <a:endParaRPr lang="en-US" altLang="zh-CN" b="1" i="0" u="none" strike="noStrike" kern="1400" baseline="0" dirty="0" smtClean="0">
              <a:ea typeface="宋体"/>
            </a:endParaRPr>
          </a:p>
          <a:p>
            <a:pPr marR="0" lvl="0" rtl="0"/>
            <a:endParaRPr lang="en-US" altLang="zh-CN" b="1" kern="1400" dirty="0">
              <a:ea typeface="宋体"/>
            </a:endParaRPr>
          </a:p>
          <a:p>
            <a:pPr marR="0" lvl="0" rtl="0"/>
            <a:endParaRPr lang="zh-CN" altLang="en-US" b="1" i="0" u="none" strike="noStrike" kern="1400" baseline="0" dirty="0" smtClean="0"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33385"/>
              </p:ext>
            </p:extLst>
          </p:nvPr>
        </p:nvGraphicFramePr>
        <p:xfrm>
          <a:off x="6232029" y="3356992"/>
          <a:ext cx="432048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139700" imgH="228600" progId="Equation.DSMT4">
                  <p:embed/>
                </p:oleObj>
              </mc:Choice>
              <mc:Fallback>
                <p:oleObj r:id="rId3" imgW="1397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029" y="3356992"/>
                        <a:ext cx="432048" cy="576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845732"/>
              </p:ext>
            </p:extLst>
          </p:nvPr>
        </p:nvGraphicFramePr>
        <p:xfrm>
          <a:off x="1475656" y="3789040"/>
          <a:ext cx="360040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5" imgW="152334" imgH="228501" progId="Equation.DSMT4">
                  <p:embed/>
                </p:oleObj>
              </mc:Choice>
              <mc:Fallback>
                <p:oleObj r:id="rId5" imgW="152334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89040"/>
                        <a:ext cx="360040" cy="540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55" y="5085184"/>
            <a:ext cx="25241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901292" y="6371059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图</a:t>
            </a:r>
            <a:r>
              <a:rPr lang="en-US" altLang="zh-CN" b="1" dirty="0"/>
              <a:t>8.18  </a:t>
            </a:r>
            <a:r>
              <a:rPr lang="zh-CN" altLang="zh-CN" b="1" dirty="0"/>
              <a:t>网络最大流</a:t>
            </a:r>
          </a:p>
        </p:txBody>
      </p:sp>
    </p:spTree>
    <p:extLst>
      <p:ext uri="{BB962C8B-B14F-4D97-AF65-F5344CB8AC3E}">
        <p14:creationId xmlns:p14="http://schemas.microsoft.com/office/powerpoint/2010/main" val="190925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mbria"/>
                <a:ea typeface="宋体"/>
              </a:rPr>
              <a:t>8.6</a:t>
            </a:r>
            <a:r>
              <a:rPr lang="zh-CN" altLang="en-US" b="1" i="0" u="none" strike="noStrike" baseline="0" smtClean="0">
                <a:latin typeface="Cambria"/>
                <a:ea typeface="宋体"/>
              </a:rPr>
              <a:t>  路径规划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路径规划描述的问题和最短路径问题类似，前面讲的最短路径问题是一维网络最短路径问题，网络使用节点和边来表达，而路径规划问题是二维坐标系中的最短路径问题，节点使用二维坐标表示，比如地图、棋盘的场景的路径规划，在地图或者棋盘中，每个坐标点表示一个节点，这样任意两个节点之间的路径搜索比之前讲最短路径问题要多很多，在前面            讲算法时我们知道，         使用深度优先搜索或者广度优先搜寻对整个网络进行搜索，显然这种方法在二维坐标的中是耗费会跟多，这就需要使用新的方法来解决路径规划问题。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3149"/>
              </p:ext>
            </p:extLst>
          </p:nvPr>
        </p:nvGraphicFramePr>
        <p:xfrm>
          <a:off x="5933294" y="4221088"/>
          <a:ext cx="94296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520474" imgH="203112" progId="Equation.DSMT4">
                  <p:embed/>
                </p:oleObj>
              </mc:Choice>
              <mc:Fallback>
                <p:oleObj r:id="rId3" imgW="520474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294" y="4221088"/>
                        <a:ext cx="942962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645946"/>
              </p:ext>
            </p:extLst>
          </p:nvPr>
        </p:nvGraphicFramePr>
        <p:xfrm>
          <a:off x="2627784" y="4509120"/>
          <a:ext cx="94296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5" imgW="520474" imgH="203112" progId="Equation.DSMT4">
                  <p:embed/>
                </p:oleObj>
              </mc:Choice>
              <mc:Fallback>
                <p:oleObj r:id="rId5" imgW="520474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509120"/>
                        <a:ext cx="942962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63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1213</Words>
  <Application>Microsoft Office PowerPoint</Application>
  <PresentationFormat>全屏显示(4:3)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Equation.DSMT4</vt:lpstr>
      <vt:lpstr>第8章  图与网络分析</vt:lpstr>
      <vt:lpstr>8.1  图的基本概念</vt:lpstr>
      <vt:lpstr>PowerPoint 演示文稿</vt:lpstr>
      <vt:lpstr>8.2  图的矩阵表示</vt:lpstr>
      <vt:lpstr>8.3  最小生成树</vt:lpstr>
      <vt:lpstr>8.4  最短路径问题</vt:lpstr>
      <vt:lpstr>8.5  网络最大流问题</vt:lpstr>
      <vt:lpstr>PowerPoint 演示文稿</vt:lpstr>
      <vt:lpstr>8.6  路径规划</vt:lpstr>
      <vt:lpstr>8.7  VRP问题</vt:lpstr>
      <vt:lpstr>8.8  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 图与网络分析</dc:title>
  <dc:creator>yztx</dc:creator>
  <cp:lastModifiedBy>yztx</cp:lastModifiedBy>
  <cp:revision>2</cp:revision>
  <dcterms:created xsi:type="dcterms:W3CDTF">2023-04-07T02:23:12Z</dcterms:created>
  <dcterms:modified xsi:type="dcterms:W3CDTF">2023-04-07T07:37:17Z</dcterms:modified>
</cp:coreProperties>
</file>